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2"/>
    <p:sldId id="267" r:id="rId3"/>
    <p:sldId id="257" r:id="rId4"/>
    <p:sldId id="269" r:id="rId5"/>
    <p:sldId id="270" r:id="rId6"/>
    <p:sldId id="271" r:id="rId7"/>
    <p:sldId id="258" r:id="rId8"/>
    <p:sldId id="272" r:id="rId9"/>
    <p:sldId id="273" r:id="rId10"/>
    <p:sldId id="274" r:id="rId11"/>
    <p:sldId id="259" r:id="rId12"/>
    <p:sldId id="275" r:id="rId13"/>
    <p:sldId id="276" r:id="rId14"/>
    <p:sldId id="262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CC"/>
    <a:srgbClr val="0000FF"/>
    <a:srgbClr val="FF66CC"/>
    <a:srgbClr val="9966FF"/>
    <a:srgbClr val="FF0000"/>
    <a:srgbClr val="00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932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30DDD59-20AE-4F5F-A068-1400FDF5916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9B8E991-1A4F-488C-9C66-488EBC91819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B8465F6-E8FD-4E49-821A-BE9999F4D645}" type="slidenum">
              <a:rPr lang="zh-CN" altLang="en-US" sz="1200" smtClean="0"/>
              <a:t>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779FBDB-0F92-4794-8DEB-2FB3DA55A57A}" type="slidenum">
              <a:rPr lang="zh-CN" altLang="en-US" sz="1200" smtClean="0"/>
              <a:t>11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CFD6FAC-4D12-426F-BE3D-7ED045BA80EB}" type="slidenum">
              <a:rPr lang="zh-CN" altLang="en-US" sz="1200" smtClean="0"/>
              <a:t>12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05037DF-C5C0-40E2-B8C2-19D7324ADADF}" type="slidenum">
              <a:rPr lang="zh-CN" altLang="en-US" sz="1200" smtClean="0"/>
              <a:t>13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A7A79BB-5D5E-4974-B984-44C1470743B7}" type="slidenum">
              <a:rPr lang="zh-CN" altLang="en-US" sz="1200" smtClean="0"/>
              <a:t>14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8DA96B-381D-4681-976C-9C3AEB6144FC}" type="slidenum">
              <a:rPr lang="zh-CN" altLang="en-US" sz="1200" smtClean="0"/>
              <a:t>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AAE2F4-61AD-4C4E-9ACE-4F6C36715C38}" type="slidenum">
              <a:rPr lang="zh-CN" altLang="en-US" sz="1200" smtClean="0"/>
              <a:t>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63900B7-4B46-405B-BBE4-AD56DC27FC3C}" type="slidenum">
              <a:rPr lang="zh-CN" altLang="en-US" sz="1200" smtClean="0"/>
              <a:t>5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EF393ED-EC9C-4606-8D4A-4194EB2A28C6}" type="slidenum">
              <a:rPr lang="zh-CN" altLang="en-US" sz="1200" smtClean="0"/>
              <a:t>6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39194FA-A574-4632-9BFA-77C80EFDB10C}" type="slidenum">
              <a:rPr lang="zh-CN" altLang="en-US" sz="1200" smtClean="0"/>
              <a:t>7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950B53E-AF2B-4720-AC51-255B3B88FAFA}" type="slidenum">
              <a:rPr lang="zh-CN" altLang="en-US" sz="1200" smtClean="0"/>
              <a:t>8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48EC7DF-D2CD-441B-86C4-31F51CE101BE}" type="slidenum">
              <a:rPr lang="zh-CN" altLang="en-US" sz="1200" smtClean="0"/>
              <a:t>9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A5CCC07-0D7A-4598-9CE2-44A427FD34D0}" type="slidenum">
              <a:rPr lang="zh-CN" altLang="en-US" sz="1200" smtClean="0"/>
              <a:t>10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E57893-FA7F-4E44-ACDA-4FF02FF2654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D3ED91-205B-45CC-B3EE-1A527049592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8001-DB4D-422A-849F-51FFA21EA0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7724-8681-40B2-9C87-D6F3D3ED6F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ED20-D976-48AA-8902-7A84F972DAE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C983-E498-4D18-96FE-EEEEE58ED6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4D03-5887-4217-A752-8E15259FD6F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34540-D4B3-43A8-9C4A-07E45E02C3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3420-BF8B-41D4-82AE-0CE473A775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24EB-489F-4CD7-A0B3-0127D5E578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3016-53B4-42F7-AB62-D7BBB145580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496E-5139-4CB6-8B61-7B2079603E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F8BC-D2D4-4F67-99D5-C742B43164D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F2AA-FFF6-44AE-8D8B-AB6F051E14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69B8-66C6-4BFB-BCC7-2A36F8B86CD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F34F-9D2E-4967-8D80-25CD104B37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15F9-8115-4234-AF97-D872C56637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BD35-D3E5-4133-863B-87EC53C660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3850-7971-412C-816D-B7DEB45FA2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848C6-EEFC-4E6F-8C5D-793C99593A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DD6E-6595-4AD8-BBBE-18BD8474D4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6B1D-5B73-42C9-A3CC-AEFC9E53DE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17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65B220C-0406-4B9F-8D2E-BD8DB030A1D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717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17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3445E87-761A-4ED3-A61B-CA58A5D9FE6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0" Type="http://schemas.openxmlformats.org/officeDocument/2006/relationships/image" Target="../media/image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0.wmf"/><Relationship Id="rId5" Type="http://schemas.openxmlformats.org/officeDocument/2006/relationships/image" Target="../media/image26.png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4.wmf"/><Relationship Id="rId4" Type="http://schemas.openxmlformats.org/officeDocument/2006/relationships/image" Target="../media/image25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333499" y="2457081"/>
            <a:ext cx="642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比的基本性质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1052736"/>
            <a:ext cx="75723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4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冀教版数学六年级上册第二单元</a:t>
            </a:r>
          </a:p>
        </p:txBody>
      </p:sp>
      <p:sp>
        <p:nvSpPr>
          <p:cNvPr id="4" name="矩形 3"/>
          <p:cNvSpPr/>
          <p:nvPr/>
        </p:nvSpPr>
        <p:spPr>
          <a:xfrm>
            <a:off x="2789731" y="5209622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500063" y="1428750"/>
            <a:ext cx="8215312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某班有男生</a:t>
            </a:r>
            <a:r>
              <a:rPr lang="en-US" altLang="zh-CN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21</a:t>
            </a:r>
            <a:r>
              <a:rPr lang="zh-CN" alt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名，女生</a:t>
            </a:r>
            <a:r>
              <a:rPr lang="en-US" altLang="zh-CN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</a:t>
            </a:r>
            <a:r>
              <a:rPr lang="zh-CN" alt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名。男生人数和女生人数的比是（       ）</a:t>
            </a:r>
            <a:r>
              <a:rPr lang="zh-CN" alt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：（       ），女生人数和全班人数的比是</a:t>
            </a:r>
            <a:r>
              <a:rPr lang="zh-CN" alt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    ）</a:t>
            </a:r>
            <a:r>
              <a:rPr lang="zh-CN" alt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：（       ）。</a:t>
            </a:r>
            <a:endParaRPr lang="en-US" altLang="zh-CN" sz="4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9438" y="2571750"/>
            <a:ext cx="642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endParaRPr lang="zh-CN" altLang="en-US" sz="4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85875" y="3429000"/>
            <a:ext cx="6429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zh-CN" altLang="en-US" sz="4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5938" y="4373563"/>
            <a:ext cx="642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endParaRPr lang="zh-CN" altLang="en-US" sz="4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1938" y="4373563"/>
            <a:ext cx="9286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endParaRPr lang="zh-CN" altLang="en-US" sz="4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14375" y="982663"/>
            <a:ext cx="78994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根据比的基本性质填空。</a:t>
            </a:r>
          </a:p>
          <a:p>
            <a:pPr eaLnBrk="1" hangingPunct="1"/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①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 ︰8=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    ）</a:t>
            </a:r>
          </a:p>
          <a:p>
            <a:pPr eaLnBrk="1" hangingPunct="1"/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 ︰ 4    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︰ 3     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 ︰18</a:t>
            </a:r>
          </a:p>
          <a:p>
            <a:pPr eaLnBrk="1" hangingPunct="1"/>
            <a:endParaRPr lang="en-US" altLang="zh-CN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endParaRPr lang="en-US" altLang="zh-CN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②10 ︰20=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    ）</a:t>
            </a:r>
          </a:p>
          <a:p>
            <a:pPr eaLnBrk="1" hangingPunct="1"/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︰ 5    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︰ 3     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 ︰80</a:t>
            </a:r>
          </a:p>
          <a:p>
            <a:pPr eaLnBrk="1" hangingPunct="1"/>
            <a:endParaRPr lang="en-US" altLang="zh-CN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846388" y="1984375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279775" y="4408488"/>
            <a:ext cx="477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785813" y="1428750"/>
            <a:ext cx="7786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 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配制一种盐水，在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120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克水中放了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克盐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。</a:t>
            </a:r>
            <a:endParaRPr lang="en-US" altLang="zh-CN" sz="36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785813" y="2786063"/>
            <a:ext cx="77866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）求盐和水的质量的比。</a:t>
            </a:r>
            <a:endParaRPr lang="en-US" altLang="zh-CN" sz="36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）求盐和盐水的质量的比。</a:t>
            </a:r>
            <a:endParaRPr lang="en-US" altLang="zh-CN" sz="36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）求水和盐水的质量的比。</a:t>
            </a:r>
            <a:endParaRPr lang="en-US" altLang="zh-CN" sz="36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785813" y="1428750"/>
            <a:ext cx="7786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 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测量长方形的长和宽，求出长和宽的比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。</a:t>
            </a:r>
            <a:endParaRPr lang="en-US" altLang="zh-CN" sz="36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786063" y="2857500"/>
            <a:ext cx="31051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42938" y="692696"/>
            <a:ext cx="2757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化简比的法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28600" y="1835696"/>
            <a:ext cx="24495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）整数比</a:t>
            </a:r>
          </a:p>
          <a:p>
            <a:pPr eaLnBrk="1" hangingPunct="1"/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）小数比</a:t>
            </a:r>
          </a:p>
          <a:p>
            <a:pPr eaLnBrk="1" hangingPunct="1"/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）分数比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627313" y="1759496"/>
            <a:ext cx="5181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比的前后项都除以它们的最大公约数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→最简比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627313" y="3207296"/>
            <a:ext cx="5181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比的前后项都扩大相同的倍数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→整数比→最简比。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2627313" y="4731296"/>
            <a:ext cx="60960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比的前后项都乘它们分母的最小公倍数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→整数比→最简比</a:t>
            </a:r>
            <a:r>
              <a:rPr lang="zh-CN" altLang="en-US" sz="32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95536" y="1484784"/>
            <a:ext cx="84772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333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3333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、结合具体事例，经历认识比的过程。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333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3333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、理解比和比值的含义，知道比的各部分与除法和分数各部分的关系；能写出两个数的比，会求比值。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333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3333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、感受数学与生活的密切联系，对比的知识充满好奇心。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162300" y="54868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928813" y="2428875"/>
            <a:ext cx="290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求比值。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571625" y="3376613"/>
            <a:ext cx="2287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 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9︰45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546225" y="4568825"/>
            <a:ext cx="2668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 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</a:p>
        </p:txBody>
      </p:sp>
      <p:pic>
        <p:nvPicPr>
          <p:cNvPr id="18437" name="图片 19" descr="复习回顾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688" y="692696"/>
            <a:ext cx="245268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86188" y="3357563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9÷45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57813" y="3357563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0.2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86188" y="4572000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15÷5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57813" y="4572000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图片 3" descr="QQ截图20140910105305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764704"/>
            <a:ext cx="561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285875" y="764704"/>
            <a:ext cx="7000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算一算：两袋饲料粗蛋白和总质量的比值一样吗？</a:t>
            </a: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071563" y="1907704"/>
            <a:ext cx="39290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286375" y="2210916"/>
            <a:ext cx="307181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05100" y="4323879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240213" y="4122266"/>
          <a:ext cx="9032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7" imgW="355600" imgH="393065" progId="Equation.DSMT4">
                  <p:embed/>
                </p:oleObj>
              </mc:Choice>
              <mc:Fallback>
                <p:oleObj name="Equation" r:id="rId7" imgW="355600" imgH="39306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4122266"/>
                        <a:ext cx="9032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143500" y="4154016"/>
          <a:ext cx="5000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9" imgW="203200" imgH="393700" progId="Equation.DSMT4">
                  <p:embed/>
                </p:oleObj>
              </mc:Choice>
              <mc:Fallback>
                <p:oleObj name="Equation" r:id="rId9" imgW="2032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154016"/>
                        <a:ext cx="500063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4625" y="5252566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4249738" y="5050954"/>
          <a:ext cx="9032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1" imgW="355600" imgH="393065" progId="Equation.DSMT4">
                  <p:embed/>
                </p:oleObj>
              </mc:Choice>
              <mc:Fallback>
                <p:oleObj name="Equation" r:id="rId11" imgW="355600" imgH="39306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5050954"/>
                        <a:ext cx="9032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5143500" y="5082704"/>
          <a:ext cx="5000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3" imgW="203200" imgH="393700" progId="Equation.DSMT4">
                  <p:embed/>
                </p:oleObj>
              </mc:Choice>
              <mc:Fallback>
                <p:oleObj name="Equation" r:id="rId13" imgW="203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5082704"/>
                        <a:ext cx="500063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" descr="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149" y="548680"/>
            <a:ext cx="1485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4" descr="QQ截图2014091010595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782390"/>
            <a:ext cx="6477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3919290"/>
            <a:ext cx="8429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比的前项、后项同时乘或除以相同的数（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除外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），比值不变。这叫做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比的基本性质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4990852"/>
            <a:ext cx="8429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应用这个性质可以把比划出最简单的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整数比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24" y="1929731"/>
            <a:ext cx="5353050" cy="192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3" descr="QQ截图2014091010595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214438"/>
            <a:ext cx="657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285875" y="1214438"/>
            <a:ext cx="7000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超市用下面的水果糖盒奶糖配制什锦糖。求这种什锦糖中水果糖和奶糖质量的比。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0313" y="5487988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35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240213" y="5286375"/>
          <a:ext cx="9032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355600" imgH="393065" progId="Equation.DSMT4">
                  <p:embed/>
                </p:oleObj>
              </mc:Choice>
              <mc:Fallback>
                <p:oleObj name="Equation" r:id="rId5" imgW="355600" imgH="39306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5286375"/>
                        <a:ext cx="9032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4286250" y="5429250"/>
            <a:ext cx="500063" cy="214313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29125" y="4929188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>
            <a:off x="4286250" y="6000750"/>
            <a:ext cx="500063" cy="214313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29125" y="6059488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4938" y="5487988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endParaRPr lang="zh-CN" altLang="en-US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752527"/>
            <a:ext cx="7715250" cy="217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圆角矩形 16"/>
          <p:cNvSpPr>
            <a:spLocks noChangeArrowheads="1"/>
          </p:cNvSpPr>
          <p:nvPr/>
        </p:nvSpPr>
        <p:spPr bwMode="auto">
          <a:xfrm>
            <a:off x="714375" y="2428875"/>
            <a:ext cx="7715250" cy="25717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00B0F0"/>
            </a:solidFill>
            <a:round/>
          </a:ln>
        </p:spPr>
        <p:txBody>
          <a:bodyPr wrap="none"/>
          <a:lstStyle/>
          <a:p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总结：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如果比的前项和后项都是整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数，化简时可直接把比的前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项和后项同时除以它们最大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的公因数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 descr="抠图、议一议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000125"/>
            <a:ext cx="30003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857250" y="3143250"/>
            <a:ext cx="75723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两个数的比值和两个数的比有什么相同点和不同点？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图片 9" descr="抠图、练一练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928688"/>
            <a:ext cx="25717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1428750" y="185420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练一练</a:t>
            </a:r>
          </a:p>
        </p:txBody>
      </p:sp>
      <p:sp>
        <p:nvSpPr>
          <p:cNvPr id="3083" name="TextBox 5"/>
          <p:cNvSpPr txBox="1">
            <a:spLocks noChangeArrowheads="1"/>
          </p:cNvSpPr>
          <p:nvPr/>
        </p:nvSpPr>
        <p:spPr bwMode="auto">
          <a:xfrm>
            <a:off x="357188" y="2500313"/>
            <a:ext cx="6357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把下面的比化成最简的整数比。</a:t>
            </a:r>
            <a:endParaRPr lang="en-US" altLang="zh-CN" sz="28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642938" y="3214688"/>
            <a:ext cx="76136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57213" y="4286250"/>
          <a:ext cx="10779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6" imgW="457200" imgH="393700" progId="Equation.DSMT4">
                  <p:embed/>
                </p:oleObj>
              </mc:Choice>
              <mc:Fallback>
                <p:oleObj name="Equation" r:id="rId6" imgW="457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4286250"/>
                        <a:ext cx="10779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571625" y="4286250"/>
          <a:ext cx="1168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8" imgW="495300" imgH="393700" progId="Equation.DSMT4">
                  <p:embed/>
                </p:oleObj>
              </mc:Choice>
              <mc:Fallback>
                <p:oleObj name="Equation" r:id="rId8" imgW="4953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4286250"/>
                        <a:ext cx="11684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643188" y="4279900"/>
          <a:ext cx="7143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10" imgW="279400" imgH="393700" progId="Equation.DSMT4">
                  <p:embed/>
                </p:oleObj>
              </mc:Choice>
              <mc:Fallback>
                <p:oleObj name="Equation" r:id="rId10" imgW="2794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279900"/>
                        <a:ext cx="7143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86125" y="4500563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3" y="5416550"/>
            <a:ext cx="250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0.12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2.5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1750" y="5416550"/>
            <a:ext cx="250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29125" y="5416550"/>
            <a:ext cx="1500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125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4748213" y="4286250"/>
          <a:ext cx="8382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12" imgW="355600" imgH="393065" progId="Equation.DSMT4">
                  <p:embed/>
                </p:oleObj>
              </mc:Choice>
              <mc:Fallback>
                <p:oleObj name="Equation" r:id="rId12" imgW="355600" imgH="39306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4286250"/>
                        <a:ext cx="8382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5643563" y="4286250"/>
          <a:ext cx="8397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14" imgW="355600" imgH="393065" progId="Equation.DSMT4">
                  <p:embed/>
                </p:oleObj>
              </mc:Choice>
              <mc:Fallback>
                <p:oleObj name="Equation" r:id="rId14" imgW="355600" imgH="39306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4286250"/>
                        <a:ext cx="83978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215188" y="4429125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6537325" y="4286250"/>
          <a:ext cx="6588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16" imgW="279400" imgH="393700" progId="Equation.DSMT4">
                  <p:embed/>
                </p:oleObj>
              </mc:Choice>
              <mc:Fallback>
                <p:oleObj name="Equation" r:id="rId16" imgW="2794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4286250"/>
                        <a:ext cx="6588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6143625" y="5232400"/>
          <a:ext cx="98266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18" imgW="393700" imgH="393700" progId="Equation.DSMT4">
                  <p:embed/>
                </p:oleObj>
              </mc:Choice>
              <mc:Fallback>
                <p:oleObj name="Equation" r:id="rId18" imgW="3937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5232400"/>
                        <a:ext cx="982663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72313" y="5434013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"/>
  <p:tag name="AS_OS" val="Microsoft Windows NT 6.0.6001 Service Pack 1"/>
  <p:tag name="AS_RELEASE_DATE" val="2009.12.28"/>
  <p:tag name="AS_VERSION" val="4.1.0.0"/>
  <p:tag name="AS_TITLE" val="Aspose.Slides for .NET"/>
</p:tagLst>
</file>

<file path=ppt/theme/theme1.xml><?xml version="1.0" encoding="utf-8"?>
<a:theme xmlns:a="http://schemas.openxmlformats.org/drawingml/2006/main" name="WWW.2PPT.COM">
  <a:themeElements>
    <a:clrScheme name="蓝色电子产品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蓝色电子产品模板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色电子产品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主题14</Template>
  <TotalTime>0</TotalTime>
  <Words>539</Words>
  <Application>Microsoft Office PowerPoint</Application>
  <PresentationFormat>全屏显示(4:3)</PresentationFormat>
  <Paragraphs>83</Paragraphs>
  <Slides>14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华文楷体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2014-09-10T05:23:00Z</dcterms:created>
  <dcterms:modified xsi:type="dcterms:W3CDTF">2023-01-16T21:29:59Z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94A65A13A7B94E28B983D1DEEFB63D0C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