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46" r:id="rId2"/>
    <p:sldId id="639" r:id="rId3"/>
    <p:sldId id="640" r:id="rId4"/>
    <p:sldId id="641" r:id="rId5"/>
    <p:sldId id="642" r:id="rId6"/>
    <p:sldId id="643" r:id="rId7"/>
    <p:sldId id="626" r:id="rId8"/>
    <p:sldId id="628" r:id="rId9"/>
    <p:sldId id="631" r:id="rId10"/>
    <p:sldId id="645" r:id="rId11"/>
    <p:sldId id="644" r:id="rId12"/>
    <p:sldId id="633" r:id="rId13"/>
    <p:sldId id="635" r:id="rId14"/>
    <p:sldId id="613" r:id="rId15"/>
    <p:sldId id="614" r:id="rId16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3B04957-8926-47BE-A2E0-29D147714B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55A91C7-03F2-4956-B5A2-485EBEE6D3A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D3E05-C2C2-47EC-9FC7-2E3521C3AD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5F7FD-EC8E-42AB-B06B-6E6FA7ECA7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D7D5-EDB2-4693-9FE1-FC5D1154CD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7ED9-F6B0-4E92-AF51-CF1479F737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新课标教学网（www.xkbw.com）--海量教学资源欢迎下载！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E6AE-7BC5-48C6-810A-420171D9C6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716A1-656B-4F19-9CAD-D00CF684A74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D6048-474C-4EA0-AF33-E95D81E85AC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7CEB-AF58-44B0-8EA4-DDF1A97AD2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AB79-A4AA-420A-9707-EBD8A74047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ACE7-3871-4C82-BAB2-FB05C07009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AF683-952D-43A1-B46E-08D0B8D0E4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0704-A9FE-4CE2-8D65-E1F2874B2C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3E16-C8FA-4082-B69F-B93C2F62D4D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3FDD-FC3C-43D4-8565-AAB8FF01C7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CDDD-327A-41B3-BB96-5A658B2E98B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9BF1-C487-4161-80BE-4D83073D34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3F34F-8156-4CC8-9C2E-7D92DB3D2EC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4E1B7-31F9-43E1-A133-9130F2584F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D75D-4805-4A47-B575-F6DE96CD35F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7167-E361-4713-95A9-7718547492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1C73-1DF9-4EF2-9DC1-9BE8E79DE5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1586-5804-467B-9322-6542B56802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A3CBB2-1E40-4360-90C3-F5A934ED387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8C1CE3C-68A2-4E4F-A1D9-0172449D3FA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hina-lanxi.com/sdp/95109/2/pd-138402/1450887-69276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059020"/>
            <a:ext cx="9144000" cy="868363"/>
          </a:xfrm>
          <a:prstGeom prst="rect">
            <a:avLst/>
          </a:prstGeom>
        </p:spPr>
        <p:txBody>
          <a:bodyPr lIns="90170" tIns="46990" rIns="90170" bIns="46990" anchor="t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青岛版初中数学七年级上册   第</a:t>
            </a:r>
            <a:r>
              <a:rPr lang="zh-CN" altLang="en-US" sz="2400" b="1" dirty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二单</a:t>
            </a:r>
            <a:r>
              <a:rPr lang="zh-CN" altLang="en-US" sz="2400" b="1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zh-CN" altLang="en-US" sz="2400" b="1" dirty="0">
              <a:solidFill>
                <a:srgbClr val="50444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2348880"/>
            <a:ext cx="9144000" cy="99853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zh-CN" altLang="en-US" sz="6600" b="1" dirty="0" smtClean="0">
                <a:solidFill>
                  <a:srgbClr val="50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  轴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270321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4313" y="1214438"/>
            <a:ext cx="91392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宋体" panose="02010600030101010101" pitchFamily="2" charset="-122"/>
              </a:rPr>
              <a:t>3</a:t>
            </a:r>
            <a:r>
              <a:rPr kumimoji="1" lang="zh-CN" altLang="en-US" sz="2800" b="1">
                <a:latin typeface="宋体" panose="02010600030101010101" pitchFamily="2" charset="-122"/>
              </a:rPr>
              <a:t>．如图，点</a:t>
            </a:r>
            <a:r>
              <a:rPr kumimoji="1" lang="en-US" altLang="zh-CN" sz="2800" b="1">
                <a:latin typeface="宋体" panose="02010600030101010101" pitchFamily="2" charset="-122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表示的数是</a:t>
            </a:r>
            <a:r>
              <a:rPr kumimoji="1" lang="en-US" altLang="zh-CN" sz="2800" b="1">
                <a:latin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</a:rPr>
              <a:t>，那么点</a:t>
            </a:r>
            <a:r>
              <a:rPr kumimoji="1" lang="en-US" altLang="zh-CN" sz="2800" b="1">
                <a:latin typeface="宋体" panose="02010600030101010101" pitchFamily="2" charset="-122"/>
              </a:rPr>
              <a:t>B</a:t>
            </a:r>
            <a:r>
              <a:rPr kumimoji="1" lang="zh-CN" altLang="en-US" sz="2800" b="1">
                <a:latin typeface="宋体" panose="02010600030101010101" pitchFamily="2" charset="-122"/>
              </a:rPr>
              <a:t>表示的数是</a:t>
            </a:r>
            <a:r>
              <a:rPr kumimoji="1" lang="zh-CN" altLang="en-US" sz="2800" b="1" u="sng">
                <a:latin typeface="宋体" panose="02010600030101010101" pitchFamily="2" charset="-122"/>
              </a:rPr>
              <a:t>      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9550" y="28956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858125" y="1143000"/>
            <a:ext cx="990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5750" y="714375"/>
            <a:ext cx="8534400" cy="20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</a:rPr>
              <a:t>．如图，数轴上点</a:t>
            </a:r>
            <a:r>
              <a:rPr kumimoji="1" lang="en-US" altLang="zh-CN" sz="2800" b="1">
                <a:latin typeface="宋体" panose="02010600030101010101" pitchFamily="2" charset="-122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表示的数为</a:t>
            </a:r>
            <a:r>
              <a:rPr kumimoji="1" lang="en-US" altLang="zh-CN" sz="2800" b="1">
                <a:latin typeface="宋体" panose="02010600030101010101" pitchFamily="2" charset="-122"/>
              </a:rPr>
              <a:t>+3</a:t>
            </a:r>
            <a:r>
              <a:rPr kumimoji="1" lang="zh-CN" altLang="en-US" sz="2800" b="1">
                <a:latin typeface="宋体" panose="02010600030101010101" pitchFamily="2" charset="-122"/>
              </a:rPr>
              <a:t>，把点</a:t>
            </a:r>
            <a:r>
              <a:rPr kumimoji="1" lang="en-US" altLang="zh-CN" sz="2800" b="1">
                <a:latin typeface="宋体" panose="02010600030101010101" pitchFamily="2" charset="-122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先向右平移</a:t>
            </a:r>
            <a:r>
              <a:rPr kumimoji="1" lang="en-US" altLang="zh-CN" sz="2800" b="1">
                <a:latin typeface="宋体" panose="02010600030101010101" pitchFamily="2" charset="-122"/>
              </a:rPr>
              <a:t>5</a:t>
            </a:r>
            <a:r>
              <a:rPr kumimoji="1" lang="zh-CN" altLang="en-US" sz="2800" b="1">
                <a:latin typeface="宋体" panose="02010600030101010101" pitchFamily="2" charset="-122"/>
              </a:rPr>
              <a:t>个单位，再向左平移</a:t>
            </a:r>
            <a:r>
              <a:rPr kumimoji="1" lang="en-US" altLang="zh-CN" sz="2800" b="1">
                <a:latin typeface="宋体" panose="02010600030101010101" pitchFamily="2" charset="-122"/>
              </a:rPr>
              <a:t>10</a:t>
            </a:r>
            <a:r>
              <a:rPr kumimoji="1" lang="zh-CN" altLang="en-US" sz="2800" b="1">
                <a:latin typeface="宋体" panose="02010600030101010101" pitchFamily="2" charset="-122"/>
              </a:rPr>
              <a:t>个单位到点</a:t>
            </a:r>
            <a:r>
              <a:rPr kumimoji="1" lang="en-US" altLang="zh-CN" sz="2800" b="1">
                <a:latin typeface="宋体" panose="02010600030101010101" pitchFamily="2" charset="-122"/>
              </a:rPr>
              <a:t>B</a:t>
            </a:r>
            <a:r>
              <a:rPr kumimoji="1" lang="zh-CN" altLang="en-US" sz="2800" b="1">
                <a:latin typeface="宋体" panose="02010600030101010101" pitchFamily="2" charset="-122"/>
              </a:rPr>
              <a:t>，则点</a:t>
            </a:r>
            <a:r>
              <a:rPr kumimoji="1" lang="en-US" altLang="zh-CN" sz="2800" b="1">
                <a:latin typeface="宋体" panose="02010600030101010101" pitchFamily="2" charset="-122"/>
              </a:rPr>
              <a:t>B</a:t>
            </a:r>
            <a:r>
              <a:rPr kumimoji="1" lang="zh-CN" altLang="en-US" sz="2800" b="1">
                <a:latin typeface="宋体" panose="02010600030101010101" pitchFamily="2" charset="-122"/>
              </a:rPr>
              <a:t>表示的数为</a:t>
            </a:r>
            <a:r>
              <a:rPr kumimoji="1" lang="zh-CN" altLang="en-US" sz="2800" b="1" u="sng">
                <a:latin typeface="宋体" panose="02010600030101010101" pitchFamily="2" charset="-122"/>
              </a:rPr>
              <a:t>          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188" y="35004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071688" y="2000250"/>
            <a:ext cx="1295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-2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642938"/>
            <a:ext cx="8215312" cy="440213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smtClean="0">
                <a:latin typeface="宋体" panose="02010600030101010101" pitchFamily="2" charset="-122"/>
              </a:rPr>
              <a:t>5</a:t>
            </a:r>
            <a:r>
              <a:rPr lang="zh-CN" altLang="en-US" sz="2800" b="1" smtClean="0">
                <a:latin typeface="宋体" panose="02010600030101010101" pitchFamily="2" charset="-122"/>
              </a:rPr>
              <a:t>．在数轴上点</a:t>
            </a:r>
            <a:r>
              <a:rPr lang="en-US" altLang="zh-CN" sz="2800" b="1" smtClean="0">
                <a:latin typeface="宋体" panose="02010600030101010101" pitchFamily="2" charset="-122"/>
              </a:rPr>
              <a:t>A</a:t>
            </a:r>
            <a:r>
              <a:rPr lang="zh-CN" altLang="en-US" sz="2800" b="1" smtClean="0">
                <a:latin typeface="宋体" panose="02010600030101010101" pitchFamily="2" charset="-122"/>
              </a:rPr>
              <a:t>表示 </a:t>
            </a:r>
            <a:r>
              <a:rPr lang="en-US" altLang="zh-CN" sz="2800" smtClean="0">
                <a:latin typeface="宋体" panose="02010600030101010101" pitchFamily="2" charset="-122"/>
              </a:rPr>
              <a:t>-</a:t>
            </a:r>
            <a:r>
              <a:rPr lang="en-US" altLang="zh-CN" sz="2800" b="1" smtClean="0">
                <a:latin typeface="宋体" panose="02010600030101010101" pitchFamily="2" charset="-122"/>
              </a:rPr>
              <a:t> 4</a:t>
            </a:r>
            <a:r>
              <a:rPr lang="zh-CN" altLang="en-US" sz="2800" b="1" smtClean="0">
                <a:latin typeface="宋体" panose="02010600030101010101" pitchFamily="2" charset="-122"/>
              </a:rPr>
              <a:t>，如果把原点</a:t>
            </a:r>
            <a:r>
              <a:rPr lang="en-US" altLang="zh-CN" sz="2800" b="1" smtClean="0">
                <a:latin typeface="宋体" panose="02010600030101010101" pitchFamily="2" charset="-122"/>
              </a:rPr>
              <a:t>O</a:t>
            </a:r>
            <a:r>
              <a:rPr lang="zh-CN" altLang="en-US" sz="2800" b="1" smtClean="0">
                <a:latin typeface="宋体" panose="02010600030101010101" pitchFamily="2" charset="-122"/>
              </a:rPr>
              <a:t>向负方向移动</a:t>
            </a:r>
            <a:r>
              <a:rPr lang="en-US" altLang="zh-CN" sz="2800" b="1" smtClean="0">
                <a:latin typeface="宋体" panose="02010600030101010101" pitchFamily="2" charset="-122"/>
              </a:rPr>
              <a:t>1.5</a:t>
            </a:r>
            <a:r>
              <a:rPr lang="zh-CN" altLang="en-US" sz="2800" b="1" smtClean="0">
                <a:latin typeface="宋体" panose="02010600030101010101" pitchFamily="2" charset="-122"/>
              </a:rPr>
              <a:t>个单位，那么在新数轴上点</a:t>
            </a:r>
            <a:r>
              <a:rPr lang="en-US" altLang="zh-CN" sz="2800" b="1" smtClean="0">
                <a:latin typeface="宋体" panose="02010600030101010101" pitchFamily="2" charset="-122"/>
              </a:rPr>
              <a:t>A</a:t>
            </a:r>
            <a:r>
              <a:rPr lang="zh-CN" altLang="en-US" sz="2800" b="1" smtClean="0">
                <a:latin typeface="宋体" panose="02010600030101010101" pitchFamily="2" charset="-122"/>
              </a:rPr>
              <a:t>表示的数是（     ）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</a:rPr>
              <a:t> </a:t>
            </a:r>
            <a:r>
              <a:rPr lang="en-US" altLang="zh-CN" sz="2800" b="1" smtClean="0">
                <a:latin typeface="宋体" panose="02010600030101010101" pitchFamily="2" charset="-122"/>
              </a:rPr>
              <a:t>A</a:t>
            </a:r>
            <a:r>
              <a:rPr lang="zh-CN" altLang="en-US" sz="2800" b="1" smtClean="0">
                <a:latin typeface="宋体" panose="02010600030101010101" pitchFamily="2" charset="-122"/>
              </a:rPr>
              <a:t>、        </a:t>
            </a:r>
            <a:r>
              <a:rPr lang="en-US" altLang="zh-CN" sz="2800" b="1" smtClean="0">
                <a:latin typeface="宋体" panose="02010600030101010101" pitchFamily="2" charset="-122"/>
              </a:rPr>
              <a:t>B</a:t>
            </a:r>
            <a:r>
              <a:rPr lang="zh-CN" altLang="en-US" sz="2800" b="1" smtClean="0">
                <a:latin typeface="宋体" panose="02010600030101010101" pitchFamily="2" charset="-122"/>
              </a:rPr>
              <a:t>、    </a:t>
            </a:r>
            <a:r>
              <a:rPr lang="en-US" altLang="zh-CN" sz="2800" b="1" smtClean="0">
                <a:latin typeface="宋体" panose="02010600030101010101" pitchFamily="2" charset="-122"/>
              </a:rPr>
              <a:t>C</a:t>
            </a:r>
            <a:r>
              <a:rPr lang="zh-CN" altLang="en-US" sz="2800" b="1" smtClean="0">
                <a:latin typeface="宋体" panose="02010600030101010101" pitchFamily="2" charset="-122"/>
              </a:rPr>
              <a:t>、        </a:t>
            </a:r>
            <a:r>
              <a:rPr lang="en-US" altLang="zh-CN" sz="2800" b="1" smtClean="0">
                <a:latin typeface="宋体" panose="02010600030101010101" pitchFamily="2" charset="-122"/>
              </a:rPr>
              <a:t>D</a:t>
            </a:r>
            <a:r>
              <a:rPr lang="zh-CN" altLang="en-US" sz="2800" b="1" smtClean="0">
                <a:latin typeface="宋体" panose="02010600030101010101" pitchFamily="2" charset="-122"/>
              </a:rPr>
              <a:t>、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57313" y="2000250"/>
            <a:ext cx="6477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pic>
        <p:nvPicPr>
          <p:cNvPr id="30723" name="Picture 10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57313" y="2500313"/>
            <a:ext cx="89535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1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13525" y="2357438"/>
            <a:ext cx="630238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594225" y="2490788"/>
            <a:ext cx="928688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15"/>
          <p:cNvSpPr txBox="1">
            <a:spLocks noChangeArrowheads="1"/>
          </p:cNvSpPr>
          <p:nvPr/>
        </p:nvSpPr>
        <p:spPr bwMode="auto">
          <a:xfrm>
            <a:off x="3373438" y="2717800"/>
            <a:ext cx="6477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- 4</a:t>
            </a:r>
          </a:p>
        </p:txBody>
      </p:sp>
      <p:sp>
        <p:nvSpPr>
          <p:cNvPr id="307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28625" y="714375"/>
            <a:ext cx="7924800" cy="1930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</a:rPr>
              <a:t>6</a:t>
            </a:r>
            <a:r>
              <a:rPr kumimoji="1" lang="zh-CN" altLang="en-US" sz="2800" b="1">
                <a:latin typeface="宋体" panose="02010600030101010101" pitchFamily="2" charset="-122"/>
              </a:rPr>
              <a:t>．明向东走</a:t>
            </a:r>
            <a:r>
              <a:rPr kumimoji="1" lang="en-US" altLang="zh-CN" sz="2800" b="1">
                <a:latin typeface="宋体" panose="02010600030101010101" pitchFamily="2" charset="-122"/>
              </a:rPr>
              <a:t>20m</a:t>
            </a:r>
            <a:r>
              <a:rPr kumimoji="1" lang="zh-CN" altLang="en-US" sz="2800" b="1">
                <a:latin typeface="宋体" panose="02010600030101010101" pitchFamily="2" charset="-122"/>
              </a:rPr>
              <a:t>，又向西走</a:t>
            </a:r>
            <a:r>
              <a:rPr kumimoji="1" lang="en-US" altLang="zh-CN" sz="2800" b="1">
                <a:latin typeface="宋体" panose="02010600030101010101" pitchFamily="2" charset="-122"/>
              </a:rPr>
              <a:t>35m</a:t>
            </a:r>
            <a:r>
              <a:rPr kumimoji="1" lang="zh-CN" altLang="en-US" sz="2800" b="1">
                <a:latin typeface="宋体" panose="02010600030101010101" pitchFamily="2" charset="-122"/>
              </a:rPr>
              <a:t>，再向东走</a:t>
            </a:r>
            <a:r>
              <a:rPr kumimoji="1" lang="en-US" altLang="zh-CN" sz="2800" b="1">
                <a:latin typeface="宋体" panose="02010600030101010101" pitchFamily="2" charset="-122"/>
              </a:rPr>
              <a:t>10m</a:t>
            </a:r>
            <a:r>
              <a:rPr kumimoji="1" lang="zh-CN" altLang="en-US" sz="2800" b="1">
                <a:latin typeface="宋体" panose="02010600030101010101" pitchFamily="2" charset="-122"/>
              </a:rPr>
              <a:t>。请你画数轴，直观表示明明走的过程，并说说明明最后在什么位置。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4825" y="4197350"/>
            <a:ext cx="80010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Line 8"/>
          <p:cNvSpPr>
            <a:spLocks noChangeShapeType="1"/>
          </p:cNvSpPr>
          <p:nvPr/>
        </p:nvSpPr>
        <p:spPr bwMode="auto">
          <a:xfrm flipH="1" flipV="1">
            <a:off x="3538538" y="4305300"/>
            <a:ext cx="0" cy="38100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4772025" y="3848100"/>
            <a:ext cx="0" cy="83820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3552825" y="4381500"/>
            <a:ext cx="1219200" cy="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2638425" y="3619500"/>
            <a:ext cx="0" cy="106680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705225" y="4076700"/>
            <a:ext cx="12192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400" b="1">
                <a:solidFill>
                  <a:srgbClr val="FF0000"/>
                </a:solidFill>
                <a:latin typeface="Times New Roman" panose="02020603050405020304" pitchFamily="18" charset="0"/>
              </a:rPr>
              <a:t>20m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2638425" y="4076700"/>
            <a:ext cx="2133600" cy="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629025" y="3695700"/>
            <a:ext cx="11430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400" b="1">
                <a:solidFill>
                  <a:srgbClr val="FF0000"/>
                </a:solidFill>
                <a:latin typeface="Times New Roman" panose="02020603050405020304" pitchFamily="18" charset="0"/>
              </a:rPr>
              <a:t>35m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 flipV="1">
            <a:off x="3233738" y="3619500"/>
            <a:ext cx="0" cy="106680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638425" y="3924300"/>
            <a:ext cx="609600" cy="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638425" y="3619500"/>
            <a:ext cx="9144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400" b="1">
                <a:solidFill>
                  <a:srgbClr val="FF0000"/>
                </a:solidFill>
                <a:latin typeface="Times New Roman" panose="02020603050405020304" pitchFamily="18" charset="0"/>
              </a:rPr>
              <a:t>10m</a:t>
            </a:r>
          </a:p>
        </p:txBody>
      </p:sp>
      <p:sp>
        <p:nvSpPr>
          <p:cNvPr id="31757" name="Text Box 19"/>
          <p:cNvSpPr txBox="1">
            <a:spLocks noChangeArrowheads="1"/>
          </p:cNvSpPr>
          <p:nvPr/>
        </p:nvSpPr>
        <p:spPr bwMode="auto">
          <a:xfrm>
            <a:off x="657225" y="5219700"/>
            <a:ext cx="79248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000">
              <a:latin typeface="Times New Roman" panose="02020603050405020304" pitchFamily="18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28625" y="2857500"/>
            <a:ext cx="8077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解：设明明的起点为原点，向东为正方向，如图，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14375" y="5286375"/>
            <a:ext cx="7772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明明最后的位置在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-5m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处，即在起点的西边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5m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处。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8" grpId="1" animBg="1"/>
      <p:bldP spid="10249" grpId="2" animBg="1"/>
      <p:bldP spid="10250" grpId="3" animBg="1"/>
      <p:bldP spid="10251" grpId="4" animBg="1"/>
      <p:bldP spid="10253" grpId="5"/>
      <p:bldP spid="10254" grpId="6" animBg="1"/>
      <p:bldP spid="10255" grpId="7"/>
      <p:bldP spid="10256" grpId="8" animBg="1"/>
      <p:bldP spid="10257" grpId="9" animBg="1"/>
      <p:bldP spid="10258" grpId="10"/>
      <p:bldP spid="10260" grpId="11"/>
      <p:bldP spid="10261" grpId="1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作业布置</a:t>
            </a:r>
          </a:p>
        </p:txBody>
      </p:sp>
      <p:sp>
        <p:nvSpPr>
          <p:cNvPr id="32770" name="Rectangle 5"/>
          <p:cNvSpPr txBox="1">
            <a:spLocks noChangeArrowheads="1"/>
          </p:cNvSpPr>
          <p:nvPr/>
        </p:nvSpPr>
        <p:spPr bwMode="auto">
          <a:xfrm>
            <a:off x="571500" y="1214438"/>
            <a:ext cx="8229600" cy="2498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课本</a:t>
            </a:r>
            <a:r>
              <a:rPr lang="en-US" altLang="zh-CN" sz="2800" b="1">
                <a:latin typeface="宋体" panose="02010600030101010101" pitchFamily="2" charset="-122"/>
              </a:rPr>
              <a:t>P.33</a:t>
            </a:r>
            <a:r>
              <a:rPr lang="zh-CN" altLang="en-US" sz="2800" b="1">
                <a:latin typeface="宋体" panose="02010600030101010101" pitchFamily="2" charset="-122"/>
              </a:rPr>
              <a:t>第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</a:rPr>
              <a:t>题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/>
              <a:buNone/>
            </a:pPr>
            <a:r>
              <a:rPr lang="zh-CN" altLang="en-US" sz="4000" b="1">
                <a:latin typeface="宋体" panose="02010600030101010101" pitchFamily="2" charset="-122"/>
              </a:rPr>
              <a:t>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4000" b="1">
                <a:latin typeface="Calibri" panose="020F0502020204030204" pitchFamily="34" charset="0"/>
              </a:rPr>
              <a:t>                       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indent="360680"/>
            <a:r>
              <a:rPr lang="zh-CN" altLang="en-US" sz="3600" b="1" dirty="0" smtClean="0">
                <a:solidFill>
                  <a:srgbClr val="36B8D8"/>
                </a:solidFill>
              </a:rPr>
              <a:t>板书设计</a:t>
            </a:r>
          </a:p>
        </p:txBody>
      </p:sp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642938" y="1071563"/>
            <a:ext cx="7215187" cy="3222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　　　　　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2.2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数轴</a:t>
            </a:r>
          </a:p>
          <a:p>
            <a:pPr indent="533400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数轴的定义：</a:t>
            </a:r>
          </a:p>
          <a:p>
            <a:pPr indent="533400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数轴的三要素：</a:t>
            </a:r>
          </a:p>
          <a:p>
            <a:pPr indent="53340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原点、单位长度和正方向</a:t>
            </a:r>
          </a:p>
          <a:p>
            <a:pPr indent="53340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7032625" y="685800"/>
            <a:ext cx="1920875" cy="4876800"/>
            <a:chOff x="4224" y="288"/>
            <a:chExt cx="1056" cy="3072"/>
          </a:xfrm>
        </p:grpSpPr>
        <p:pic>
          <p:nvPicPr>
            <p:cNvPr id="18440" name="Picture 5" descr="1116916484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 r="-456" b="-27"/>
            <a:stretch>
              <a:fillRect/>
            </a:stretch>
          </p:blipFill>
          <p:spPr bwMode="auto">
            <a:xfrm>
              <a:off x="4656" y="288"/>
              <a:ext cx="624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 flipH="1" flipV="1">
              <a:off x="4416" y="1363"/>
              <a:ext cx="336" cy="2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2" name="Line 7"/>
            <p:cNvSpPr>
              <a:spLocks noChangeShapeType="1"/>
            </p:cNvSpPr>
            <p:nvPr/>
          </p:nvSpPr>
          <p:spPr bwMode="auto">
            <a:xfrm flipH="1">
              <a:off x="4272" y="1968"/>
              <a:ext cx="48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 flipH="1">
              <a:off x="4416" y="2064"/>
              <a:ext cx="384" cy="3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4224" y="107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4224" y="168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46" name="Text Box 11"/>
            <p:cNvSpPr txBox="1">
              <a:spLocks noChangeArrowheads="1"/>
            </p:cNvSpPr>
            <p:nvPr/>
          </p:nvSpPr>
          <p:spPr bwMode="auto">
            <a:xfrm>
              <a:off x="4272" y="245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98438" y="874713"/>
            <a:ext cx="60547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观察图中的温度计，回答下列问题：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0" y="1457325"/>
            <a:ext cx="65881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）点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A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表示多少摄氏度？点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B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和点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C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呢？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0" y="1990725"/>
            <a:ext cx="6781800" cy="128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A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、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B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、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C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三点所表示的温度哪个高？</a:t>
            </a:r>
            <a:endParaRPr kumimoji="1" lang="en-US" altLang="zh-CN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b="1" dirty="0">
                <a:latin typeface="宋体" panose="02010600030101010101" pitchFamily="2" charset="-122"/>
              </a:rPr>
              <a:t>    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哪个低？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3275013"/>
            <a:ext cx="6324600" cy="1930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）温度计刻度的正、负是怎样规定  </a:t>
            </a:r>
            <a:endParaRPr kumimoji="1" lang="en-US" altLang="zh-CN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b="1" dirty="0">
                <a:latin typeface="宋体" panose="02010600030101010101" pitchFamily="2" charset="-122"/>
              </a:rPr>
              <a:t>    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的？以什么为基准？基准刻度线</a:t>
            </a:r>
            <a:endParaRPr kumimoji="1" lang="en-US" altLang="zh-CN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b="1" dirty="0">
                <a:latin typeface="宋体" panose="02010600030101010101" pitchFamily="2" charset="-122"/>
              </a:rPr>
              <a:t>    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表示多少摄氏度？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0" y="5300663"/>
            <a:ext cx="69294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4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）每摄氏度两条刻度线之间有什么特点？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导入新课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397" grpId="1"/>
      <p:bldP spid="16398" grpId="2"/>
      <p:bldP spid="16399" grpId="3"/>
      <p:bldP spid="16400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915988"/>
            <a:ext cx="91440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3252788"/>
            <a:ext cx="9144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84888" y="2643188"/>
            <a:ext cx="914400" cy="609600"/>
          </a:xfrm>
          <a:prstGeom prst="wedgeEllipseCallout">
            <a:avLst>
              <a:gd name="adj1" fmla="val -108856"/>
              <a:gd name="adj2" fmla="val -137866"/>
            </a:avLst>
          </a:prstGeom>
          <a:noFill/>
          <a:ln w="9525">
            <a:solidFill>
              <a:srgbClr val="0000FF"/>
            </a:solidFill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zh-CN" sz="2800">
                <a:solidFill>
                  <a:srgbClr val="FF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484438" y="5126038"/>
            <a:ext cx="914400" cy="609600"/>
          </a:xfrm>
          <a:prstGeom prst="wedgeEllipseCallout">
            <a:avLst>
              <a:gd name="adj1" fmla="val -102708"/>
              <a:gd name="adj2" fmla="val -169273"/>
            </a:avLst>
          </a:prstGeom>
          <a:noFill/>
          <a:ln w="9525">
            <a:solidFill>
              <a:srgbClr val="0000FF"/>
            </a:solidFill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zh-CN" sz="2800">
                <a:solidFill>
                  <a:srgbClr val="FF33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824413" y="5126038"/>
            <a:ext cx="1851025" cy="609600"/>
          </a:xfrm>
          <a:prstGeom prst="wedgeEllipseCallout">
            <a:avLst>
              <a:gd name="adj1" fmla="val 31769"/>
              <a:gd name="adj2" fmla="val -169273"/>
            </a:avLst>
          </a:prstGeom>
          <a:noFill/>
          <a:ln w="9525">
            <a:solidFill>
              <a:srgbClr val="0000FF"/>
            </a:solidFill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zh-CN" sz="2800">
                <a:solidFill>
                  <a:srgbClr val="FF3300"/>
                </a:solidFill>
                <a:latin typeface="Calibri" panose="020F0502020204030204" pitchFamily="34" charset="0"/>
              </a:rPr>
              <a:t>-13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915988"/>
            <a:ext cx="4248150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1" animBg="1"/>
      <p:bldP spid="512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11560" y="4725144"/>
            <a:ext cx="7315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360363" y="873125"/>
            <a:ext cx="40401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(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)按以下步骤画图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373063" y="1397000"/>
            <a:ext cx="8466137" cy="3540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画一条水平直线（一般把它画成水平的）；在这条直线上任意取一点作为原点，用这个点表示</a:t>
            </a:r>
            <a:r>
              <a:rPr lang="en-US" altLang="zh-CN" sz="2800" b="1" dirty="0">
                <a:latin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</a:rPr>
              <a:t>；选取适当的长度作为单位长度；规定直线的一个方向（习惯上取从左向右的方向）为正方向；按照取定的单位长度，利用圆规在这条直线原点的右边依次标记+1，+2，+3...，在原点的左边依次标记－1，－2，</a:t>
            </a:r>
            <a:r>
              <a:rPr lang="en-US" altLang="zh-CN" sz="2800" b="1" dirty="0">
                <a:latin typeface="宋体" panose="02010600030101010101" pitchFamily="2" charset="-122"/>
              </a:rPr>
              <a:t>-</a:t>
            </a:r>
            <a:r>
              <a:rPr lang="zh-CN" altLang="en-US" sz="2800" b="1" dirty="0">
                <a:latin typeface="宋体" panose="02010600030101010101" pitchFamily="2" charset="-122"/>
              </a:rPr>
              <a:t>3，...（图</a:t>
            </a:r>
            <a:r>
              <a:rPr lang="en-US" altLang="zh-CN" sz="2800" b="1" dirty="0">
                <a:latin typeface="宋体" panose="02010600030101010101" pitchFamily="2" charset="-122"/>
              </a:rPr>
              <a:t>2-5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</a:p>
          <a:p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2588" y="1844675"/>
            <a:ext cx="8761412" cy="2230438"/>
          </a:xfrm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2484438" y="4075113"/>
            <a:ext cx="3124200" cy="1298575"/>
          </a:xfrm>
        </p:spPr>
      </p:pic>
      <p:pic>
        <p:nvPicPr>
          <p:cNvPr id="11268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tretch>
            <a:fillRect/>
          </a:stretch>
        </p:blipFill>
        <p:spPr>
          <a:xfrm>
            <a:off x="1187450" y="3286125"/>
            <a:ext cx="876300" cy="2185988"/>
          </a:xfrm>
        </p:spPr>
      </p:pic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50825" y="560388"/>
            <a:ext cx="8640763" cy="128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）你能用上面这条直线上的点表示一个给定的有理数吗？比方说，+4与－3.5.与同学交流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6038" y="5251450"/>
            <a:ext cx="8845550" cy="738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像这样规定了原点、单位长度和正方向的直线叫做数轴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97"/>
          <p:cNvSpPr txBox="1">
            <a:spLocks noChangeArrowheads="1"/>
          </p:cNvSpPr>
          <p:nvPr/>
        </p:nvSpPr>
        <p:spPr bwMode="auto">
          <a:xfrm>
            <a:off x="457200" y="1028700"/>
            <a:ext cx="8382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例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．在数轴上表示下列各数</a:t>
            </a:r>
          </a:p>
        </p:txBody>
      </p:sp>
      <p:pic>
        <p:nvPicPr>
          <p:cNvPr id="4196" name="Picture 100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42988" y="3357563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2268538" y="3429000"/>
            <a:ext cx="50323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3779838" y="3357563"/>
            <a:ext cx="3810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</a:p>
        </p:txBody>
      </p:sp>
      <p:sp>
        <p:nvSpPr>
          <p:cNvPr id="4202" name="Text Box 106"/>
          <p:cNvSpPr txBox="1">
            <a:spLocks noChangeArrowheads="1"/>
          </p:cNvSpPr>
          <p:nvPr/>
        </p:nvSpPr>
        <p:spPr bwMode="auto">
          <a:xfrm>
            <a:off x="4643438" y="3429000"/>
            <a:ext cx="381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</a:p>
        </p:txBody>
      </p:sp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6732588" y="3429000"/>
            <a:ext cx="381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5795963" y="3357563"/>
            <a:ext cx="2889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</a:p>
        </p:txBody>
      </p:sp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4643438" y="3644900"/>
            <a:ext cx="3048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3563938" y="3141663"/>
            <a:ext cx="762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CC"/>
                </a:solidFill>
                <a:latin typeface="Calibri" panose="020F0502020204030204" pitchFamily="34" charset="0"/>
              </a:rPr>
              <a:t>-1.5</a:t>
            </a: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6732588" y="3141663"/>
            <a:ext cx="68580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CC"/>
                </a:solidFill>
                <a:latin typeface="Calibri" panose="020F0502020204030204" pitchFamily="34" charset="0"/>
              </a:rPr>
              <a:t>3.5</a:t>
            </a:r>
          </a:p>
        </p:txBody>
      </p:sp>
      <p:sp>
        <p:nvSpPr>
          <p:cNvPr id="4212" name="Text Box 116"/>
          <p:cNvSpPr txBox="1">
            <a:spLocks noChangeArrowheads="1"/>
          </p:cNvSpPr>
          <p:nvPr/>
        </p:nvSpPr>
        <p:spPr bwMode="auto">
          <a:xfrm>
            <a:off x="2195513" y="3141663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CC"/>
                </a:solidFill>
                <a:latin typeface="Calibri" panose="020F0502020204030204" pitchFamily="34" charset="0"/>
              </a:rPr>
              <a:t>-4</a:t>
            </a: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457200" y="2544763"/>
            <a:ext cx="1676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解：如图</a:t>
            </a:r>
          </a:p>
        </p:txBody>
      </p:sp>
      <p:sp>
        <p:nvSpPr>
          <p:cNvPr id="4227" name="Text Box 131"/>
          <p:cNvSpPr txBox="1">
            <a:spLocks noChangeArrowheads="1"/>
          </p:cNvSpPr>
          <p:nvPr/>
        </p:nvSpPr>
        <p:spPr bwMode="auto">
          <a:xfrm>
            <a:off x="360363" y="4129088"/>
            <a:ext cx="68405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    </a:t>
            </a:r>
            <a:r>
              <a:rPr lang="en-US" altLang="zh-CN" sz="2800" b="1"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表示</a:t>
            </a:r>
            <a:r>
              <a:rPr lang="en-US" altLang="zh-CN" sz="2800" b="1">
                <a:latin typeface="宋体" panose="02010600030101010101" pitchFamily="2" charset="-122"/>
              </a:rPr>
              <a:t>-4</a:t>
            </a:r>
            <a:r>
              <a:rPr lang="zh-CN" altLang="en-US" sz="2800" b="1">
                <a:latin typeface="宋体" panose="02010600030101010101" pitchFamily="2" charset="-122"/>
              </a:rPr>
              <a:t>；</a:t>
            </a:r>
            <a:r>
              <a:rPr lang="en-US" altLang="zh-CN" sz="2800" b="1"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表示</a:t>
            </a:r>
            <a:r>
              <a:rPr lang="en-US" altLang="zh-CN" sz="2800" b="1">
                <a:latin typeface="宋体" panose="02010600030101010101" pitchFamily="2" charset="-122"/>
              </a:rPr>
              <a:t>-2</a:t>
            </a:r>
            <a:r>
              <a:rPr lang="zh-CN" altLang="en-US" sz="2800" b="1"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4228" name="Text Box 132"/>
          <p:cNvSpPr txBox="1">
            <a:spLocks noChangeArrowheads="1"/>
          </p:cNvSpPr>
          <p:nvPr/>
        </p:nvSpPr>
        <p:spPr bwMode="auto">
          <a:xfrm>
            <a:off x="1096963" y="4843463"/>
            <a:ext cx="3671887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C</a:t>
            </a:r>
            <a:r>
              <a:rPr lang="zh-CN" altLang="en-US" sz="2800" b="1">
                <a:latin typeface="宋体" panose="02010600030101010101" pitchFamily="2" charset="-122"/>
              </a:rPr>
              <a:t>表示</a:t>
            </a:r>
            <a:r>
              <a:rPr lang="en-US" altLang="zh-CN" sz="2800" b="1">
                <a:latin typeface="宋体" panose="02010600030101010101" pitchFamily="2" charset="-122"/>
              </a:rPr>
              <a:t>0</a:t>
            </a:r>
            <a:r>
              <a:rPr lang="zh-CN" altLang="en-US" sz="2800" b="1">
                <a:latin typeface="宋体" panose="02010600030101010101" pitchFamily="2" charset="-122"/>
              </a:rPr>
              <a:t>；</a:t>
            </a:r>
            <a:r>
              <a:rPr lang="en-US" altLang="zh-CN" sz="2800" b="1">
                <a:latin typeface="宋体" panose="02010600030101010101" pitchFamily="2" charset="-122"/>
              </a:rPr>
              <a:t>D</a:t>
            </a:r>
            <a:r>
              <a:rPr lang="zh-CN" altLang="en-US" sz="2800" b="1">
                <a:latin typeface="宋体" panose="02010600030101010101" pitchFamily="2" charset="-122"/>
              </a:rPr>
              <a:t>表示</a:t>
            </a:r>
            <a:r>
              <a:rPr lang="en-US" altLang="zh-CN" sz="2800" b="1">
                <a:latin typeface="宋体" panose="02010600030101010101" pitchFamily="2" charset="-122"/>
              </a:rPr>
              <a:t>3.5</a:t>
            </a:r>
          </a:p>
        </p:txBody>
      </p:sp>
      <p:sp>
        <p:nvSpPr>
          <p:cNvPr id="24591" name="Text Box 136"/>
          <p:cNvSpPr txBox="1">
            <a:spLocks noChangeArrowheads="1"/>
          </p:cNvSpPr>
          <p:nvPr/>
        </p:nvSpPr>
        <p:spPr bwMode="auto">
          <a:xfrm>
            <a:off x="5076825" y="4652963"/>
            <a:ext cx="647700" cy="1004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4235" name="Text Box 139"/>
          <p:cNvSpPr txBox="1">
            <a:spLocks noChangeArrowheads="1"/>
          </p:cNvSpPr>
          <p:nvPr/>
        </p:nvSpPr>
        <p:spPr bwMode="auto">
          <a:xfrm>
            <a:off x="5292725" y="3644900"/>
            <a:ext cx="287338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237" name="Text Box 141"/>
          <p:cNvSpPr txBox="1">
            <a:spLocks noChangeArrowheads="1"/>
          </p:cNvSpPr>
          <p:nvPr/>
        </p:nvSpPr>
        <p:spPr bwMode="auto">
          <a:xfrm>
            <a:off x="3995738" y="3644900"/>
            <a:ext cx="503237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4238" name="Text Box 142"/>
          <p:cNvSpPr txBox="1">
            <a:spLocks noChangeArrowheads="1"/>
          </p:cNvSpPr>
          <p:nvPr/>
        </p:nvSpPr>
        <p:spPr bwMode="auto">
          <a:xfrm>
            <a:off x="5795963" y="3644900"/>
            <a:ext cx="433387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239" name="Text Box 143"/>
          <p:cNvSpPr txBox="1">
            <a:spLocks noChangeArrowheads="1"/>
          </p:cNvSpPr>
          <p:nvPr/>
        </p:nvSpPr>
        <p:spPr bwMode="auto">
          <a:xfrm>
            <a:off x="3419475" y="3644900"/>
            <a:ext cx="50323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Calibri" panose="020F0502020204030204" pitchFamily="34" charset="0"/>
              </a:rPr>
              <a:t>-2</a:t>
            </a:r>
          </a:p>
        </p:txBody>
      </p:sp>
      <p:sp>
        <p:nvSpPr>
          <p:cNvPr id="4240" name="Text Box 144"/>
          <p:cNvSpPr txBox="1">
            <a:spLocks noChangeArrowheads="1"/>
          </p:cNvSpPr>
          <p:nvPr/>
        </p:nvSpPr>
        <p:spPr bwMode="auto">
          <a:xfrm>
            <a:off x="4643438" y="3141663"/>
            <a:ext cx="3603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CC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241" name="Text Box 145"/>
          <p:cNvSpPr txBox="1">
            <a:spLocks noChangeArrowheads="1"/>
          </p:cNvSpPr>
          <p:nvPr/>
        </p:nvSpPr>
        <p:spPr bwMode="auto">
          <a:xfrm>
            <a:off x="6372225" y="3644900"/>
            <a:ext cx="5048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242" name="Text Box 146"/>
          <p:cNvSpPr txBox="1">
            <a:spLocks noChangeArrowheads="1"/>
          </p:cNvSpPr>
          <p:nvPr/>
        </p:nvSpPr>
        <p:spPr bwMode="auto">
          <a:xfrm>
            <a:off x="7019925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4243" name="Text Box 147"/>
          <p:cNvSpPr txBox="1">
            <a:spLocks noChangeArrowheads="1"/>
          </p:cNvSpPr>
          <p:nvPr/>
        </p:nvSpPr>
        <p:spPr bwMode="auto">
          <a:xfrm>
            <a:off x="7596188" y="3644900"/>
            <a:ext cx="360362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4244" name="Text Box 148"/>
          <p:cNvSpPr txBox="1">
            <a:spLocks noChangeArrowheads="1"/>
          </p:cNvSpPr>
          <p:nvPr/>
        </p:nvSpPr>
        <p:spPr bwMode="auto">
          <a:xfrm>
            <a:off x="2843213" y="3644900"/>
            <a:ext cx="576262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Calibri" panose="020F0502020204030204" pitchFamily="34" charset="0"/>
              </a:rPr>
              <a:t>-3</a:t>
            </a:r>
          </a:p>
        </p:txBody>
      </p:sp>
      <p:sp>
        <p:nvSpPr>
          <p:cNvPr id="4245" name="Text Box 149"/>
          <p:cNvSpPr txBox="1">
            <a:spLocks noChangeArrowheads="1"/>
          </p:cNvSpPr>
          <p:nvPr/>
        </p:nvSpPr>
        <p:spPr bwMode="auto">
          <a:xfrm>
            <a:off x="2268538" y="3644900"/>
            <a:ext cx="576262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Calibri" panose="020F0502020204030204" pitchFamily="34" charset="0"/>
              </a:rPr>
              <a:t>-4</a:t>
            </a:r>
          </a:p>
        </p:txBody>
      </p:sp>
      <p:sp>
        <p:nvSpPr>
          <p:cNvPr id="4246" name="Text Box 150"/>
          <p:cNvSpPr txBox="1">
            <a:spLocks noChangeArrowheads="1"/>
          </p:cNvSpPr>
          <p:nvPr/>
        </p:nvSpPr>
        <p:spPr bwMode="auto">
          <a:xfrm>
            <a:off x="1619250" y="3644900"/>
            <a:ext cx="50323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Calibri" panose="020F0502020204030204" pitchFamily="34" charset="0"/>
              </a:rPr>
              <a:t>-5</a:t>
            </a:r>
          </a:p>
        </p:txBody>
      </p:sp>
      <p:sp>
        <p:nvSpPr>
          <p:cNvPr id="4248" name="Rectangle 152"/>
          <p:cNvSpPr>
            <a:spLocks noChangeArrowheads="1"/>
          </p:cNvSpPr>
          <p:nvPr/>
        </p:nvSpPr>
        <p:spPr bwMode="auto">
          <a:xfrm>
            <a:off x="5795963" y="3068638"/>
            <a:ext cx="3365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CC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249" name="Text Box 153"/>
          <p:cNvSpPr txBox="1">
            <a:spLocks noChangeArrowheads="1"/>
          </p:cNvSpPr>
          <p:nvPr/>
        </p:nvSpPr>
        <p:spPr bwMode="auto">
          <a:xfrm>
            <a:off x="4356100" y="3429000"/>
            <a:ext cx="3603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66"/>
                </a:solidFill>
                <a:latin typeface="Calibri" panose="020F0502020204030204" pitchFamily="34" charset="0"/>
              </a:rPr>
              <a:t>·</a:t>
            </a:r>
          </a:p>
        </p:txBody>
      </p:sp>
      <p:sp>
        <p:nvSpPr>
          <p:cNvPr id="24605" name="Text Box 155"/>
          <p:cNvSpPr txBox="1">
            <a:spLocks noChangeArrowheads="1"/>
          </p:cNvSpPr>
          <p:nvPr/>
        </p:nvSpPr>
        <p:spPr bwMode="auto">
          <a:xfrm>
            <a:off x="1096963" y="1701800"/>
            <a:ext cx="49339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2,  -1.5,  0,  3.5,  -4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14" nodeType="after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16" nodeType="after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2" fill="hold" grpId="17" nodeType="afterEffect"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2" fill="hold" grpId="18" nodeType="after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" presetClass="entr" presetSubtype="8" fill="hold" grpId="19" nodeType="afterEffect"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8" fill="hold" grpId="20" nodeType="afterEffect"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" grpId="0"/>
      <p:bldP spid="4201" grpId="1"/>
      <p:bldP spid="4202" grpId="2"/>
      <p:bldP spid="4203" grpId="3"/>
      <p:bldP spid="4204" grpId="4"/>
      <p:bldP spid="4206" grpId="5"/>
      <p:bldP spid="4207" grpId="6"/>
      <p:bldP spid="4208" grpId="7"/>
      <p:bldP spid="4212" grpId="8"/>
      <p:bldP spid="4219" grpId="9"/>
      <p:bldP spid="4227" grpId="10"/>
      <p:bldP spid="4228" grpId="11"/>
      <p:bldP spid="4235" grpId="12"/>
      <p:bldP spid="4237" grpId="13"/>
      <p:bldP spid="4238" grpId="14"/>
      <p:bldP spid="4240" grpId="15"/>
      <p:bldP spid="4241" grpId="16"/>
      <p:bldP spid="4242" grpId="17"/>
      <p:bldP spid="4243" grpId="18"/>
      <p:bldP spid="4245" grpId="19"/>
      <p:bldP spid="4246" grpId="20"/>
      <p:bldP spid="4248" grpId="21"/>
      <p:bldP spid="4249" grpId="22"/>
      <p:bldP spid="4249" grpId="2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304800" y="2362200"/>
            <a:ext cx="7162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7467600" y="2362200"/>
            <a:ext cx="228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7467600" y="2362200"/>
            <a:ext cx="22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3962400" y="190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733800" y="2286000"/>
            <a:ext cx="439738" cy="701675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4000" b="1">
                <a:solidFill>
                  <a:schemeClr val="accent2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46613" y="2286000"/>
            <a:ext cx="439737" cy="701675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4000" b="1"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038600" y="2498725"/>
            <a:ext cx="6413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>
                <a:solidFill>
                  <a:srgbClr val="FF0066"/>
                </a:solidFill>
                <a:latin typeface="Times New Roman" panose="02020603050405020304" pitchFamily="18" charset="0"/>
              </a:rPr>
              <a:t>原点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31242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22860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1447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67056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57912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4876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14313" y="1143000"/>
            <a:ext cx="3200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、概念的引入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8458200" cy="128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、定义：规定了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原点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、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单位长度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和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正方向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的直线叫做数轴。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57200" y="4953000"/>
            <a:ext cx="1066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说明：</a:t>
            </a:r>
          </a:p>
        </p:txBody>
      </p:sp>
      <p:sp>
        <p:nvSpPr>
          <p:cNvPr id="3091" name="AutoShape 19"/>
          <p:cNvSpPr/>
          <p:nvPr/>
        </p:nvSpPr>
        <p:spPr bwMode="auto">
          <a:xfrm>
            <a:off x="1447800" y="4267200"/>
            <a:ext cx="76200" cy="1905000"/>
          </a:xfrm>
          <a:prstGeom prst="leftBrace">
            <a:avLst>
              <a:gd name="adj1" fmla="val 208333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676400" y="4281488"/>
            <a:ext cx="70866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①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原点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、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单位长度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和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正方向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三者缺一不可</a:t>
            </a: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676400" y="5043488"/>
            <a:ext cx="55626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②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单位长度要统一</a:t>
            </a: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676400" y="5715000"/>
            <a:ext cx="3429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③</a:t>
            </a:r>
            <a:r>
              <a:rPr kumimoji="1"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负方向无箭头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结论总结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8" nodeType="afterEffect"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9" nodeType="after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12" nodeType="after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11" nodeType="afterEffect"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10" nodeType="after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5" nodeType="afterEffect"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2" nodeType="afterEffect"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1" animBg="1"/>
      <p:bldP spid="3077" grpId="2" animBg="1"/>
      <p:bldP spid="3078" grpId="3" animBg="1"/>
      <p:bldP spid="3079" grpId="4"/>
      <p:bldP spid="3080" grpId="5"/>
      <p:bldP spid="3081" grpId="6"/>
      <p:bldP spid="3082" grpId="7" animBg="1"/>
      <p:bldP spid="3083" grpId="8" animBg="1"/>
      <p:bldP spid="3084" grpId="9" animBg="1"/>
      <p:bldP spid="3085" grpId="10" animBg="1"/>
      <p:bldP spid="3086" grpId="11" animBg="1"/>
      <p:bldP spid="3087" grpId="12" animBg="1"/>
      <p:bldP spid="3088" grpId="13"/>
      <p:bldP spid="3089" grpId="14"/>
      <p:bldP spid="3090" grpId="15"/>
      <p:bldP spid="3091" grpId="16" animBg="1"/>
      <p:bldP spid="3092" grpId="17"/>
      <p:bldP spid="3093" grpId="18"/>
      <p:bldP spid="3094" grpId="19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500063" y="857250"/>
            <a:ext cx="8382000" cy="534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宋体" panose="02010600030101010101" pitchFamily="2" charset="-122"/>
              </a:rPr>
              <a:t>1</a:t>
            </a:r>
            <a:r>
              <a:rPr kumimoji="1" lang="zh-CN" altLang="en-US" sz="2800" b="1">
                <a:latin typeface="宋体" panose="02010600030101010101" pitchFamily="2" charset="-122"/>
              </a:rPr>
              <a:t>．在数轴上表示下列各数</a:t>
            </a:r>
          </a:p>
        </p:txBody>
      </p:sp>
      <p:pic>
        <p:nvPicPr>
          <p:cNvPr id="4194" name="Picture 98"/>
          <p:cNvPicPr>
            <a:picLocks noChangeAspect="1" noChangeArrowheads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 bwMode="auto">
          <a:xfrm>
            <a:off x="642938" y="1785938"/>
            <a:ext cx="46434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6" name="Picture 100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157288" y="4283075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2424113" y="4325938"/>
            <a:ext cx="3810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4200" name="Text Box 104"/>
          <p:cNvSpPr txBox="1">
            <a:spLocks noChangeArrowheads="1"/>
          </p:cNvSpPr>
          <p:nvPr/>
        </p:nvSpPr>
        <p:spPr bwMode="auto">
          <a:xfrm>
            <a:off x="4491038" y="4313238"/>
            <a:ext cx="3810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3319463" y="43307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4202" name="Text Box 106"/>
          <p:cNvSpPr txBox="1">
            <a:spLocks noChangeArrowheads="1"/>
          </p:cNvSpPr>
          <p:nvPr/>
        </p:nvSpPr>
        <p:spPr bwMode="auto">
          <a:xfrm>
            <a:off x="4772025" y="43307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5072063" y="4325938"/>
            <a:ext cx="3810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6262688" y="43307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7129463" y="4321175"/>
            <a:ext cx="27146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4733925" y="4575175"/>
            <a:ext cx="30480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4302125" y="4214813"/>
            <a:ext cx="76200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 b="1">
                <a:latin typeface="Times New Roman" panose="02020603050405020304" pitchFamily="18" charset="0"/>
              </a:rPr>
              <a:t>-0.5</a:t>
            </a: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4949825" y="4214813"/>
            <a:ext cx="68580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 b="1">
                <a:latin typeface="Times New Roman" panose="02020603050405020304" pitchFamily="18" charset="0"/>
              </a:rPr>
              <a:t>0.5</a:t>
            </a:r>
          </a:p>
        </p:txBody>
      </p:sp>
      <p:pic>
        <p:nvPicPr>
          <p:cNvPr id="4209" name="Picture 113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3006725" y="3927475"/>
            <a:ext cx="660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0" name="Picture 114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6175375" y="3783013"/>
            <a:ext cx="50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11" name="Text Box 115"/>
          <p:cNvSpPr txBox="1">
            <a:spLocks noChangeArrowheads="1"/>
          </p:cNvSpPr>
          <p:nvPr/>
        </p:nvSpPr>
        <p:spPr bwMode="auto">
          <a:xfrm>
            <a:off x="6967538" y="4143375"/>
            <a:ext cx="8382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+4</a:t>
            </a:r>
          </a:p>
        </p:txBody>
      </p:sp>
      <p:sp>
        <p:nvSpPr>
          <p:cNvPr id="4212" name="Text Box 116"/>
          <p:cNvSpPr txBox="1">
            <a:spLocks noChangeArrowheads="1"/>
          </p:cNvSpPr>
          <p:nvPr/>
        </p:nvSpPr>
        <p:spPr bwMode="auto">
          <a:xfrm>
            <a:off x="2286000" y="4071938"/>
            <a:ext cx="9144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642938" y="3214688"/>
            <a:ext cx="1676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解：如图</a:t>
            </a:r>
          </a:p>
        </p:txBody>
      </p:sp>
      <p:sp>
        <p:nvSpPr>
          <p:cNvPr id="4232" name="Text Box 136"/>
          <p:cNvSpPr txBox="1">
            <a:spLocks noChangeArrowheads="1"/>
          </p:cNvSpPr>
          <p:nvPr/>
        </p:nvSpPr>
        <p:spPr bwMode="auto">
          <a:xfrm>
            <a:off x="5794375" y="5408613"/>
            <a:ext cx="647700" cy="85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en-US" altLang="zh-CN" sz="20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kumimoji="1" lang="en-US" altLang="zh-CN" sz="2000">
              <a:latin typeface="Times New Roman" panose="02020603050405020304" pitchFamily="18" charset="0"/>
            </a:endParaRPr>
          </a:p>
        </p:txBody>
      </p:sp>
      <p:sp>
        <p:nvSpPr>
          <p:cNvPr id="4235" name="Text Box 139"/>
          <p:cNvSpPr txBox="1">
            <a:spLocks noChangeArrowheads="1"/>
          </p:cNvSpPr>
          <p:nvPr/>
        </p:nvSpPr>
        <p:spPr bwMode="auto">
          <a:xfrm>
            <a:off x="5383213" y="4575175"/>
            <a:ext cx="287337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237" name="Text Box 141"/>
          <p:cNvSpPr txBox="1">
            <a:spLocks noChangeArrowheads="1"/>
          </p:cNvSpPr>
          <p:nvPr/>
        </p:nvSpPr>
        <p:spPr bwMode="auto">
          <a:xfrm>
            <a:off x="4157663" y="4575175"/>
            <a:ext cx="503237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4238" name="Text Box 142"/>
          <p:cNvSpPr txBox="1">
            <a:spLocks noChangeArrowheads="1"/>
          </p:cNvSpPr>
          <p:nvPr/>
        </p:nvSpPr>
        <p:spPr bwMode="auto">
          <a:xfrm>
            <a:off x="5957888" y="4575175"/>
            <a:ext cx="433387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39" name="Text Box 143"/>
          <p:cNvSpPr txBox="1">
            <a:spLocks noChangeArrowheads="1"/>
          </p:cNvSpPr>
          <p:nvPr/>
        </p:nvSpPr>
        <p:spPr bwMode="auto">
          <a:xfrm>
            <a:off x="3509963" y="4575175"/>
            <a:ext cx="503237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4240" name="Text Box 144"/>
          <p:cNvSpPr txBox="1">
            <a:spLocks noChangeArrowheads="1"/>
          </p:cNvSpPr>
          <p:nvPr/>
        </p:nvSpPr>
        <p:spPr bwMode="auto">
          <a:xfrm>
            <a:off x="4733925" y="4143375"/>
            <a:ext cx="360363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241" name="Text Box 145"/>
          <p:cNvSpPr txBox="1">
            <a:spLocks noChangeArrowheads="1"/>
          </p:cNvSpPr>
          <p:nvPr/>
        </p:nvSpPr>
        <p:spPr bwMode="auto">
          <a:xfrm>
            <a:off x="6534150" y="4575175"/>
            <a:ext cx="504825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242" name="Text Box 146"/>
          <p:cNvSpPr txBox="1">
            <a:spLocks noChangeArrowheads="1"/>
          </p:cNvSpPr>
          <p:nvPr/>
        </p:nvSpPr>
        <p:spPr bwMode="auto">
          <a:xfrm>
            <a:off x="7110413" y="4575175"/>
            <a:ext cx="43180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243" name="Text Box 147"/>
          <p:cNvSpPr txBox="1">
            <a:spLocks noChangeArrowheads="1"/>
          </p:cNvSpPr>
          <p:nvPr/>
        </p:nvSpPr>
        <p:spPr bwMode="auto">
          <a:xfrm>
            <a:off x="7686675" y="4575175"/>
            <a:ext cx="360363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244" name="Text Box 148"/>
          <p:cNvSpPr txBox="1">
            <a:spLocks noChangeArrowheads="1"/>
          </p:cNvSpPr>
          <p:nvPr/>
        </p:nvSpPr>
        <p:spPr bwMode="auto">
          <a:xfrm>
            <a:off x="2933700" y="4575175"/>
            <a:ext cx="576263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4245" name="Text Box 149"/>
          <p:cNvSpPr txBox="1">
            <a:spLocks noChangeArrowheads="1"/>
          </p:cNvSpPr>
          <p:nvPr/>
        </p:nvSpPr>
        <p:spPr bwMode="auto">
          <a:xfrm>
            <a:off x="2359025" y="4575175"/>
            <a:ext cx="576263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4246" name="Text Box 150"/>
          <p:cNvSpPr txBox="1">
            <a:spLocks noChangeArrowheads="1"/>
          </p:cNvSpPr>
          <p:nvPr/>
        </p:nvSpPr>
        <p:spPr bwMode="auto">
          <a:xfrm>
            <a:off x="1782763" y="4575175"/>
            <a:ext cx="503237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3" grpId="0"/>
      <p:bldP spid="4199" grpId="1"/>
      <p:bldP spid="4200" grpId="2"/>
      <p:bldP spid="4201" grpId="3"/>
      <p:bldP spid="4202" grpId="4"/>
      <p:bldP spid="4203" grpId="5"/>
      <p:bldP spid="4204" grpId="6"/>
      <p:bldP spid="4205" grpId="7"/>
      <p:bldP spid="4206" grpId="8"/>
      <p:bldP spid="4207" grpId="9"/>
      <p:bldP spid="4208" grpId="10"/>
      <p:bldP spid="4211" grpId="11"/>
      <p:bldP spid="4212" grpId="12"/>
      <p:bldP spid="4219" grpId="13"/>
      <p:bldP spid="4232" grpId="14"/>
      <p:bldP spid="4235" grpId="15"/>
      <p:bldP spid="4237" grpId="16"/>
      <p:bldP spid="4238" grpId="17"/>
      <p:bldP spid="4240" grpId="18"/>
      <p:bldP spid="4241" grpId="19"/>
      <p:bldP spid="4242" grpId="20"/>
      <p:bldP spid="4243" grpId="21"/>
      <p:bldP spid="4245" grpId="22"/>
      <p:bldP spid="4246" grpId="2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928688"/>
            <a:ext cx="8763000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宋体" panose="02010600030101010101" pitchFamily="2" charset="-122"/>
              </a:rPr>
              <a:t>．在数轴上距离原点</a:t>
            </a:r>
            <a:r>
              <a:rPr kumimoji="1" lang="en-US" altLang="zh-CN" sz="2800" b="1">
                <a:latin typeface="宋体" panose="02010600030101010101" pitchFamily="2" charset="-122"/>
              </a:rPr>
              <a:t>2.5</a:t>
            </a:r>
            <a:r>
              <a:rPr kumimoji="1" lang="zh-CN" altLang="en-US" sz="2800" b="1">
                <a:latin typeface="宋体" panose="02010600030101010101" pitchFamily="2" charset="-122"/>
              </a:rPr>
              <a:t>个单位长度的点所表示的数是</a:t>
            </a:r>
            <a:r>
              <a:rPr kumimoji="1" lang="zh-CN" altLang="en-US" sz="2800" b="1" u="sng">
                <a:latin typeface="宋体" panose="02010600030101010101" pitchFamily="2" charset="-122"/>
              </a:rPr>
              <a:t>              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66813" y="1643063"/>
            <a:ext cx="12192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±2.5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全屏显示(4:3)</PresentationFormat>
  <Paragraphs>120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课堂练习</vt:lpstr>
      <vt:lpstr>PowerPoint 演示文稿</vt:lpstr>
      <vt:lpstr>作业布置</vt:lpstr>
      <vt:lpstr>板书设计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2020-10-16T10:39:00Z</cp:lastPrinted>
  <dcterms:created xsi:type="dcterms:W3CDTF">2020-10-16T10:39:00Z</dcterms:created>
  <dcterms:modified xsi:type="dcterms:W3CDTF">2023-01-16T21:30:04Z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D20C95C45AA64760AD1CD123DEA0AB98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