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43" r:id="rId2"/>
    <p:sldId id="323" r:id="rId3"/>
    <p:sldId id="299" r:id="rId4"/>
    <p:sldId id="267" r:id="rId5"/>
    <p:sldId id="288" r:id="rId6"/>
    <p:sldId id="309" r:id="rId7"/>
    <p:sldId id="307" r:id="rId8"/>
    <p:sldId id="308" r:id="rId9"/>
    <p:sldId id="304" r:id="rId10"/>
    <p:sldId id="320" r:id="rId11"/>
    <p:sldId id="321" r:id="rId12"/>
    <p:sldId id="289" r:id="rId13"/>
    <p:sldId id="313" r:id="rId14"/>
    <p:sldId id="310" r:id="rId15"/>
    <p:sldId id="311" r:id="rId16"/>
    <p:sldId id="312" r:id="rId17"/>
    <p:sldId id="314" r:id="rId18"/>
    <p:sldId id="290" r:id="rId19"/>
    <p:sldId id="315" r:id="rId20"/>
    <p:sldId id="291" r:id="rId21"/>
    <p:sldId id="324" r:id="rId22"/>
  </p:sldIdLst>
  <p:sldSz cx="9144000" cy="5143500" type="screen16x9"/>
  <p:notesSz cx="7104063" cy="10234613"/>
  <p:embeddedFontLst>
    <p:embeddedFont>
      <p:font typeface="楷体" panose="02010609060101010101" pitchFamily="49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373"/>
    <a:srgbClr val="219189"/>
    <a:srgbClr val="85CCC9"/>
    <a:srgbClr val="FFF9B0"/>
    <a:srgbClr val="D3D4D3"/>
    <a:srgbClr val="9990B7"/>
    <a:srgbClr val="EA976B"/>
    <a:srgbClr val="A1C450"/>
    <a:srgbClr val="C1E3EB"/>
    <a:srgbClr val="FDA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2" y="-702"/>
      </p:cViewPr>
      <p:guideLst>
        <p:guide orient="horz" pos="16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1DE1B2-84E8-478D-AB86-4364585AACA9}" type="doc">
      <dgm:prSet loTypeId="urn:microsoft.com/office/officeart/2005/8/layout/vList2#3" loCatId="list" qsTypeId="urn:microsoft.com/office/officeart/2005/8/quickstyle/simple1#3" qsCatId="simple" csTypeId="urn:microsoft.com/office/officeart/2005/8/colors/colorful1#4" csCatId="colorful" phldr="1"/>
      <dgm:spPr/>
      <dgm:t>
        <a:bodyPr/>
        <a:lstStyle/>
        <a:p>
          <a:endParaRPr lang="zh-CN" altLang="en-US"/>
        </a:p>
      </dgm:t>
    </dgm:pt>
    <dgm:pt modelId="{B44E1E17-1E25-4C83-BA68-330353A525F3}">
      <dgm:prSet custT="1"/>
      <dgm:spPr>
        <a:xfrm>
          <a:off x="0" y="75"/>
          <a:ext cx="6460175" cy="579287"/>
        </a:xfrm>
        <a:prstGeom prst="roundRect">
          <a:avLst/>
        </a:prstGeom>
        <a:noFill/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zh-CN" altLang="en-US" sz="2800" b="0" dirty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（</a:t>
          </a:r>
          <a:r>
            <a:rPr lang="en-US" sz="2800" b="0" dirty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1</a:t>
          </a:r>
          <a:r>
            <a:rPr lang="zh-CN" altLang="en-US" sz="2800" b="0" dirty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）已知圆的半径和高，怎样求圆柱的体积？</a:t>
          </a:r>
        </a:p>
      </dgm:t>
    </dgm:pt>
    <dgm:pt modelId="{15B976F6-C081-42EF-8511-3D3709710357}" type="parTrans" cxnId="{D54355D5-382E-4BDD-962A-2B688A902A7D}">
      <dgm:prSet/>
      <dgm:spPr/>
      <dgm:t>
        <a:bodyPr/>
        <a:lstStyle/>
        <a:p>
          <a:endParaRPr lang="zh-CN" altLang="en-US" sz="2800" b="0">
            <a:latin typeface="+mn-ea"/>
            <a:ea typeface="+mn-ea"/>
          </a:endParaRPr>
        </a:p>
      </dgm:t>
    </dgm:pt>
    <dgm:pt modelId="{364D3299-E1C9-4661-8A4D-5C0C5AE2A4F4}" type="sibTrans" cxnId="{D54355D5-382E-4BDD-962A-2B688A902A7D}">
      <dgm:prSet/>
      <dgm:spPr/>
      <dgm:t>
        <a:bodyPr/>
        <a:lstStyle/>
        <a:p>
          <a:endParaRPr lang="zh-CN" altLang="en-US" sz="2800" b="0">
            <a:latin typeface="+mn-ea"/>
            <a:ea typeface="+mn-ea"/>
          </a:endParaRPr>
        </a:p>
      </dgm:t>
    </dgm:pt>
    <dgm:pt modelId="{02A60B35-6A8F-4EDB-91F7-FD5B463261C0}" type="pres">
      <dgm:prSet presAssocID="{BA1DE1B2-84E8-478D-AB86-4364585AAC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7CC12CD-00A0-432C-88B5-F480ABA99A5E}" type="pres">
      <dgm:prSet presAssocID="{B44E1E17-1E25-4C83-BA68-330353A525F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C7156AB-A472-4B16-9C36-46BB5E91FA5F}" type="presOf" srcId="{B44E1E17-1E25-4C83-BA68-330353A525F3}" destId="{97CC12CD-00A0-432C-88B5-F480ABA99A5E}" srcOrd="0" destOrd="0" presId="urn:microsoft.com/office/officeart/2005/8/layout/vList2#3"/>
    <dgm:cxn modelId="{9B8E6C9B-B53F-4449-AC4B-5CAD98FE2C76}" type="presOf" srcId="{BA1DE1B2-84E8-478D-AB86-4364585AACA9}" destId="{02A60B35-6A8F-4EDB-91F7-FD5B463261C0}" srcOrd="0" destOrd="0" presId="urn:microsoft.com/office/officeart/2005/8/layout/vList2#3"/>
    <dgm:cxn modelId="{D54355D5-382E-4BDD-962A-2B688A902A7D}" srcId="{BA1DE1B2-84E8-478D-AB86-4364585AACA9}" destId="{B44E1E17-1E25-4C83-BA68-330353A525F3}" srcOrd="0" destOrd="0" parTransId="{15B976F6-C081-42EF-8511-3D3709710357}" sibTransId="{364D3299-E1C9-4661-8A4D-5C0C5AE2A4F4}"/>
    <dgm:cxn modelId="{D5C192E1-53AD-4AB4-93B4-47BCFA953D20}" type="presParOf" srcId="{02A60B35-6A8F-4EDB-91F7-FD5B463261C0}" destId="{97CC12CD-00A0-432C-88B5-F480ABA99A5E}" srcOrd="0" destOrd="0" presId="urn:microsoft.com/office/officeart/2005/8/layout/v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987474-BC82-4426-9EF1-604350A3FA42}" type="doc">
      <dgm:prSet loTypeId="urn:microsoft.com/office/officeart/2005/8/layout/vList2#4" loCatId="list" qsTypeId="urn:microsoft.com/office/officeart/2005/8/quickstyle/simple1#4" qsCatId="simple" csTypeId="urn:microsoft.com/office/officeart/2005/8/colors/colorful1#5" csCatId="colorful" phldr="1"/>
      <dgm:spPr/>
      <dgm:t>
        <a:bodyPr/>
        <a:lstStyle/>
        <a:p>
          <a:endParaRPr lang="zh-CN" altLang="en-US"/>
        </a:p>
      </dgm:t>
    </dgm:pt>
    <dgm:pt modelId="{9C310FF2-99E9-4F63-BF2F-DF58EEDF6836}">
      <dgm:prSet custT="1"/>
      <dgm:spPr>
        <a:xfrm>
          <a:off x="0" y="149"/>
          <a:ext cx="6430597" cy="579287"/>
        </a:xfrm>
        <a:prstGeom prst="roundRect">
          <a:avLst/>
        </a:prstGeom>
        <a:noFill/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zh-CN" altLang="en-US" sz="2800" b="0" kern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（</a:t>
          </a:r>
          <a:r>
            <a:rPr lang="en-US" sz="2800" b="0" kern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2</a:t>
          </a:r>
          <a:r>
            <a:rPr lang="zh-CN" altLang="en-US" sz="2800" b="0" kern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）已知圆的直径和高，怎样求圆柱的体积？</a:t>
          </a:r>
        </a:p>
      </dgm:t>
    </dgm:pt>
    <dgm:pt modelId="{B89F48B0-0B94-403F-B7A7-F459DC73A3D8}" type="parTrans" cxnId="{0E372A8A-6184-4D9C-8082-B4E48AA0EC05}">
      <dgm:prSet/>
      <dgm:spPr/>
      <dgm:t>
        <a:bodyPr/>
        <a:lstStyle/>
        <a:p>
          <a:endParaRPr lang="zh-CN" altLang="en-US"/>
        </a:p>
      </dgm:t>
    </dgm:pt>
    <dgm:pt modelId="{1E9A8C43-03EF-46C2-BC32-746BCFCC46B7}" type="sibTrans" cxnId="{0E372A8A-6184-4D9C-8082-B4E48AA0EC05}">
      <dgm:prSet/>
      <dgm:spPr/>
      <dgm:t>
        <a:bodyPr/>
        <a:lstStyle/>
        <a:p>
          <a:endParaRPr lang="zh-CN" altLang="en-US"/>
        </a:p>
      </dgm:t>
    </dgm:pt>
    <dgm:pt modelId="{553A1F6A-D6AE-42B6-9685-EBA08948B70F}" type="pres">
      <dgm:prSet presAssocID="{1F987474-BC82-4426-9EF1-604350A3FA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A2C618D-7DA6-4486-B7DA-56715CF80445}" type="pres">
      <dgm:prSet presAssocID="{9C310FF2-99E9-4F63-BF2F-DF58EEDF6836}" presName="parentText" presStyleLbl="node1" presStyleIdx="0" presStyleCnt="1" custLinFactNeighborX="-1310" custLinFactNeighborY="301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38AE353-289B-41FC-A4EC-4FAF04AF6361}" type="presOf" srcId="{9C310FF2-99E9-4F63-BF2F-DF58EEDF6836}" destId="{5A2C618D-7DA6-4486-B7DA-56715CF80445}" srcOrd="0" destOrd="0" presId="urn:microsoft.com/office/officeart/2005/8/layout/vList2#4"/>
    <dgm:cxn modelId="{0E372A8A-6184-4D9C-8082-B4E48AA0EC05}" srcId="{1F987474-BC82-4426-9EF1-604350A3FA42}" destId="{9C310FF2-99E9-4F63-BF2F-DF58EEDF6836}" srcOrd="0" destOrd="0" parTransId="{B89F48B0-0B94-403F-B7A7-F459DC73A3D8}" sibTransId="{1E9A8C43-03EF-46C2-BC32-746BCFCC46B7}"/>
    <dgm:cxn modelId="{040BE2B4-08EB-4897-A3F0-F6A47642CC97}" type="presOf" srcId="{1F987474-BC82-4426-9EF1-604350A3FA42}" destId="{553A1F6A-D6AE-42B6-9685-EBA08948B70F}" srcOrd="0" destOrd="0" presId="urn:microsoft.com/office/officeart/2005/8/layout/vList2#4"/>
    <dgm:cxn modelId="{DEDBB7D9-98BB-4997-B2FD-28F22324EDF5}" type="presParOf" srcId="{553A1F6A-D6AE-42B6-9685-EBA08948B70F}" destId="{5A2C618D-7DA6-4486-B7DA-56715CF80445}" srcOrd="0" destOrd="0" presId="urn:microsoft.com/office/officeart/2005/8/layout/vList2#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C12CD-00A0-432C-88B5-F480ABA99A5E}">
      <dsp:nvSpPr>
        <dsp:cNvPr id="0" name=""/>
        <dsp:cNvSpPr/>
      </dsp:nvSpPr>
      <dsp:spPr>
        <a:xfrm>
          <a:off x="0" y="416"/>
          <a:ext cx="7390048" cy="433745"/>
        </a:xfrm>
        <a:prstGeom prst="roundRect">
          <a:avLst/>
        </a:prstGeom>
        <a:noFill/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0" kern="1200" dirty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（</a:t>
          </a:r>
          <a:r>
            <a:rPr lang="en-US" sz="2800" b="0" kern="1200" dirty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1</a:t>
          </a:r>
          <a:r>
            <a:rPr lang="zh-CN" altLang="en-US" sz="2800" b="0" kern="1200" dirty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）已知圆的半径和高，怎样求圆柱的体积？</a:t>
          </a:r>
        </a:p>
      </dsp:txBody>
      <dsp:txXfrm>
        <a:off x="21174" y="21590"/>
        <a:ext cx="7347700" cy="3913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C618D-7DA6-4486-B7DA-56715CF80445}">
      <dsp:nvSpPr>
        <dsp:cNvPr id="0" name=""/>
        <dsp:cNvSpPr/>
      </dsp:nvSpPr>
      <dsp:spPr>
        <a:xfrm>
          <a:off x="0" y="832"/>
          <a:ext cx="7390048" cy="433745"/>
        </a:xfrm>
        <a:prstGeom prst="roundRect">
          <a:avLst/>
        </a:prstGeom>
        <a:noFill/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0" kern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（</a:t>
          </a:r>
          <a:r>
            <a:rPr lang="en-US" sz="2800" b="0" kern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2</a:t>
          </a:r>
          <a:r>
            <a:rPr lang="zh-CN" altLang="en-US" sz="2800" b="0" kern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）已知圆的直径和高，怎样求圆柱的体积？</a:t>
          </a:r>
        </a:p>
      </dsp:txBody>
      <dsp:txXfrm>
        <a:off x="21174" y="22006"/>
        <a:ext cx="7347700" cy="391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3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4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76200" tIns="28575" rIns="57150" bIns="28575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76200" tIns="0" rIns="61913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15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audio" Target="../media/audio1.wav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714144"/>
            <a:ext cx="9144000" cy="484744"/>
          </a:xfrm>
          <a:prstGeom prst="rect">
            <a:avLst/>
          </a:prstGeom>
          <a:noFill/>
        </p:spPr>
        <p:txBody>
          <a:bodyPr wrap="square" lIns="68575" tIns="34288" rIns="68575" bIns="34288" rtlCol="0">
            <a:spAutoFit/>
          </a:bodyPr>
          <a:lstStyle/>
          <a:p>
            <a:pPr algn="ctr">
              <a:defRPr/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圆柱与圆锥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1357358"/>
            <a:ext cx="9144000" cy="1915905"/>
          </a:xfrm>
          <a:prstGeom prst="rect">
            <a:avLst/>
          </a:prstGeom>
        </p:spPr>
        <p:txBody>
          <a:bodyPr wrap="square" lIns="68575" tIns="34288" rIns="68575" bIns="3428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b="1" dirty="0">
                <a:sym typeface="+mn-ea"/>
              </a:rPr>
              <a:t>圆柱的体积</a:t>
            </a:r>
            <a:endParaRPr lang="en-US" altLang="zh-CN" sz="5000" b="1" dirty="0"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课时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261721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8678" y="521995"/>
            <a:ext cx="28315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514350"/>
            <a:r>
              <a:rPr lang="zh-CN" altLang="en-US" sz="2100" dirty="0">
                <a:solidFill>
                  <a:prstClr val="black"/>
                </a:solidFill>
                <a:latin typeface="+mn-ea"/>
              </a:rPr>
              <a:t>尝试解决刚才的问题：</a:t>
            </a:r>
          </a:p>
        </p:txBody>
      </p:sp>
      <p:pic>
        <p:nvPicPr>
          <p:cNvPr id="3" name="图片 29" descr="8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165" y="1804666"/>
            <a:ext cx="3337919" cy="326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6072253" y="1416321"/>
            <a:ext cx="2114550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3.14×0.4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×5</a:t>
            </a:r>
            <a:endParaRPr lang="zh-CN" altLang="en-US" sz="21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5716374" y="1969517"/>
            <a:ext cx="238244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3.14×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0.16×5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5716373" y="2513546"/>
            <a:ext cx="238125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3.14×0.8</a:t>
            </a:r>
            <a:endParaRPr lang="zh-CN" altLang="en-US" sz="21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5716373" y="3057575"/>
            <a:ext cx="238125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2.512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m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5032458" y="3899609"/>
            <a:ext cx="357349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zh-CN" altLang="en-US" sz="2100" dirty="0">
                <a:latin typeface="+mn-ea"/>
                <a:ea typeface="+mn-ea"/>
              </a:rPr>
              <a:t>答：需要</a:t>
            </a:r>
            <a:r>
              <a:rPr lang="en-US" altLang="zh-CN" sz="2100" dirty="0">
                <a:latin typeface="+mn-ea"/>
                <a:ea typeface="+mn-ea"/>
              </a:rPr>
              <a:t>2.512</a:t>
            </a:r>
            <a:r>
              <a:rPr lang="zh-CN" altLang="en-US" sz="2100" dirty="0">
                <a:latin typeface="+mn-ea"/>
                <a:ea typeface="+mn-ea"/>
              </a:rPr>
              <a:t>立方米木材。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1833697" y="1804666"/>
            <a:ext cx="3483117" cy="1316273"/>
          </a:xfrm>
          <a:prstGeom prst="wedgeRoundRectCallout">
            <a:avLst>
              <a:gd name="adj1" fmla="val -20349"/>
              <a:gd name="adj2" fmla="val 72645"/>
              <a:gd name="adj3" fmla="val 16667"/>
            </a:avLst>
          </a:prstGeom>
          <a:solidFill>
            <a:srgbClr val="FDA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chemeClr val="tx1"/>
                </a:solidFill>
                <a:latin typeface="+mn-ea"/>
              </a:rPr>
              <a:t>一根柱子底面半径为</a:t>
            </a:r>
            <a:r>
              <a:rPr lang="en-US" altLang="zh-CN" sz="2100" dirty="0">
                <a:solidFill>
                  <a:schemeClr val="tx1"/>
                </a:solidFill>
                <a:latin typeface="+mn-ea"/>
              </a:rPr>
              <a:t>0.4</a:t>
            </a:r>
            <a:r>
              <a:rPr lang="zh-CN" altLang="en-US" sz="2100" dirty="0">
                <a:solidFill>
                  <a:schemeClr val="tx1"/>
                </a:solidFill>
                <a:latin typeface="+mn-ea"/>
              </a:rPr>
              <a:t>米，高为</a:t>
            </a:r>
            <a:r>
              <a:rPr lang="en-US" altLang="zh-CN" sz="2100" dirty="0">
                <a:solidFill>
                  <a:schemeClr val="tx1"/>
                </a:solidFill>
                <a:latin typeface="+mn-ea"/>
              </a:rPr>
              <a:t>5</a:t>
            </a:r>
            <a:r>
              <a:rPr lang="zh-CN" altLang="en-US" sz="2100" dirty="0">
                <a:solidFill>
                  <a:schemeClr val="tx1"/>
                </a:solidFill>
                <a:latin typeface="+mn-ea"/>
              </a:rPr>
              <a:t>米，这根柱子需要多少木材？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8004" y="509588"/>
            <a:ext cx="28315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514350"/>
            <a:r>
              <a:rPr lang="zh-CN" altLang="en-US" sz="2100" dirty="0">
                <a:solidFill>
                  <a:prstClr val="black"/>
                </a:solidFill>
                <a:latin typeface="+mn-ea"/>
              </a:rPr>
              <a:t>尝试解决刚才的问题：</a:t>
            </a:r>
          </a:p>
        </p:txBody>
      </p:sp>
      <p:pic>
        <p:nvPicPr>
          <p:cNvPr id="3" name="图片 2" descr="10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697" y="2826662"/>
            <a:ext cx="3014663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4725182" y="1720215"/>
            <a:ext cx="2993231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3.14×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6÷2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×16</a:t>
            </a:r>
            <a:endParaRPr lang="zh-CN" altLang="en-US" sz="21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571591" y="2149436"/>
            <a:ext cx="2993231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3.14×9×16</a:t>
            </a:r>
            <a:endParaRPr lang="zh-CN" altLang="en-US" sz="21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4573972" y="2632830"/>
            <a:ext cx="2994422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452.16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cm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4585879" y="3110270"/>
            <a:ext cx="2993231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452.16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（毫升）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3931049" y="3827867"/>
            <a:ext cx="4274314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zh-CN" altLang="en-US" sz="2100" dirty="0">
                <a:latin typeface="+mn-ea"/>
                <a:ea typeface="+mn-ea"/>
              </a:rPr>
              <a:t>答：这个杯子能装</a:t>
            </a:r>
            <a:r>
              <a:rPr lang="en-US" altLang="zh-CN" sz="2100" dirty="0">
                <a:latin typeface="+mn-ea"/>
                <a:ea typeface="+mn-ea"/>
              </a:rPr>
              <a:t>452.16</a:t>
            </a:r>
            <a:r>
              <a:rPr lang="zh-CN" altLang="en-US" sz="2100" dirty="0">
                <a:latin typeface="+mn-ea"/>
                <a:ea typeface="+mn-ea"/>
              </a:rPr>
              <a:t>毫升水。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474606" y="1307143"/>
            <a:ext cx="3483117" cy="1038746"/>
          </a:xfrm>
          <a:prstGeom prst="wedgeRoundRectCallout">
            <a:avLst>
              <a:gd name="adj1" fmla="val -28408"/>
              <a:gd name="adj2" fmla="val 71101"/>
              <a:gd name="adj3" fmla="val 16667"/>
            </a:avLst>
          </a:prstGeom>
          <a:solidFill>
            <a:srgbClr val="C1E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514350">
              <a:lnSpc>
                <a:spcPct val="150000"/>
              </a:lnSpc>
              <a:spcBef>
                <a:spcPct val="0"/>
              </a:spcBef>
            </a:pP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水杯底面直径是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6cm,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高是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16cm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，这个杯子能装多少毫升水？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81158" y="553548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/>
              <a:t>1</a:t>
            </a:r>
            <a:endParaRPr lang="zh-CN" altLang="en-US" sz="2100" b="1" dirty="0"/>
          </a:p>
        </p:txBody>
      </p:sp>
      <p:graphicFrame>
        <p:nvGraphicFramePr>
          <p:cNvPr id="5" name="图示 4"/>
          <p:cNvGraphicFramePr/>
          <p:nvPr/>
        </p:nvGraphicFramePr>
        <p:xfrm>
          <a:off x="1630736" y="1226669"/>
          <a:ext cx="7390048" cy="434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图示 5"/>
          <p:cNvGraphicFramePr/>
          <p:nvPr/>
        </p:nvGraphicFramePr>
        <p:xfrm>
          <a:off x="1607310" y="2701098"/>
          <a:ext cx="7390048" cy="43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矩形 7"/>
          <p:cNvSpPr/>
          <p:nvPr/>
        </p:nvSpPr>
        <p:spPr>
          <a:xfrm>
            <a:off x="3964407" y="3467630"/>
            <a:ext cx="1763945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defTabSz="514350"/>
            <a:r>
              <a:rPr lang="en-US" altLang="zh-CN" sz="2100" i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V 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=π(</a:t>
            </a:r>
            <a:r>
              <a:rPr lang="en-US" altLang="zh-CN" sz="2100" i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d÷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2)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100" i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h</a:t>
            </a:r>
            <a:endParaRPr lang="zh-CN" altLang="en-US" sz="2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70265" y="1880957"/>
            <a:ext cx="1237358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defTabSz="514350"/>
            <a:r>
              <a:rPr lang="en-US" altLang="zh-CN" sz="2100" i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V 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=π</a:t>
            </a:r>
            <a:r>
              <a:rPr lang="en-US" altLang="zh-CN" sz="2100" i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r 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100" i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h</a:t>
            </a:r>
            <a:endParaRPr lang="zh-CN" altLang="en-US" sz="2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8197" y="606182"/>
            <a:ext cx="2169041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/>
              <a:t>你知道吗？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81158" y="553548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/>
              <a:t>2</a:t>
            </a:r>
            <a:endParaRPr lang="zh-CN" altLang="en-US" sz="2100" b="1" dirty="0"/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621250" y="634622"/>
            <a:ext cx="1458162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514350">
              <a:spcBef>
                <a:spcPct val="50000"/>
              </a:spcBef>
            </a:pPr>
            <a:r>
              <a:rPr lang="zh-CN" altLang="en-US" sz="2100" dirty="0">
                <a:solidFill>
                  <a:prstClr val="black"/>
                </a:solidFill>
                <a:latin typeface="+mn-ea"/>
              </a:rPr>
              <a:t>我会推导：</a:t>
            </a:r>
          </a:p>
        </p:txBody>
      </p:sp>
      <p:sp>
        <p:nvSpPr>
          <p:cNvPr id="6" name="矩形 5"/>
          <p:cNvSpPr/>
          <p:nvPr/>
        </p:nvSpPr>
        <p:spPr>
          <a:xfrm>
            <a:off x="471706" y="1353796"/>
            <a:ext cx="8212340" cy="24929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514350">
              <a:lnSpc>
                <a:spcPct val="15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zh-CN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为了推导圆柱的体积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我们可以将圆柱转化为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(</a:t>
            </a:r>
            <a:r>
              <a:rPr lang="zh-CN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</a:t>
            </a:r>
            <a:r>
              <a:rPr lang="zh-CN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　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)</a:t>
            </a:r>
            <a:r>
              <a:rPr lang="zh-CN" altLang="en-US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，</a:t>
            </a:r>
            <a:r>
              <a:rPr lang="zh-CN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长方体的底面积等于圆柱的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(</a:t>
            </a:r>
            <a:r>
              <a:rPr lang="zh-CN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</a:t>
            </a:r>
            <a:r>
              <a:rPr lang="zh-CN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　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)</a:t>
            </a:r>
            <a:r>
              <a:rPr lang="zh-CN" altLang="en-US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，</a:t>
            </a:r>
            <a:r>
              <a:rPr lang="zh-CN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长方体的高等于圆柱的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(</a:t>
            </a:r>
            <a:r>
              <a:rPr lang="zh-CN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 </a:t>
            </a:r>
            <a:r>
              <a:rPr lang="zh-CN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　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),</a:t>
            </a:r>
            <a:r>
              <a:rPr lang="zh-CN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长方体的体积等于圆柱的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(</a:t>
            </a:r>
            <a:r>
              <a:rPr lang="zh-CN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　　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  )</a:t>
            </a:r>
            <a:r>
              <a:rPr lang="zh-CN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sz="210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defTabSz="514350">
              <a:lnSpc>
                <a:spcPct val="150000"/>
              </a:lnSpc>
            </a:pPr>
            <a:r>
              <a:rPr lang="zh-CN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因为长方体的体积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=(</a:t>
            </a:r>
            <a:r>
              <a:rPr lang="zh-CN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　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   </a:t>
            </a:r>
            <a:r>
              <a:rPr lang="zh-CN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)×(</a:t>
            </a:r>
            <a:r>
              <a:rPr lang="zh-CN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  </a:t>
            </a:r>
            <a:r>
              <a:rPr lang="zh-CN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　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)</a:t>
            </a:r>
            <a:r>
              <a:rPr lang="zh-CN" altLang="en-US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，</a:t>
            </a:r>
            <a:r>
              <a:rPr lang="zh-CN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所以圆柱的体积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=(</a:t>
            </a:r>
            <a:r>
              <a:rPr lang="zh-CN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　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 </a:t>
            </a:r>
            <a:r>
              <a:rPr lang="zh-CN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)×(</a:t>
            </a:r>
            <a:r>
              <a:rPr lang="zh-CN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 </a:t>
            </a:r>
            <a:r>
              <a:rPr lang="zh-CN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　</a:t>
            </a:r>
            <a:r>
              <a:rPr lang="en-US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)</a:t>
            </a:r>
            <a:r>
              <a:rPr lang="zh-CN" altLang="zh-CN" sz="2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59518" y="1477917"/>
            <a:ext cx="972108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514350"/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长方体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53796" y="1954198"/>
            <a:ext cx="972108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514350"/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底面积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78796" y="1926266"/>
            <a:ext cx="52177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514350"/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02057" y="2431645"/>
            <a:ext cx="702078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514350"/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体积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032027" y="2898757"/>
            <a:ext cx="972108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514350"/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底面积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033243" y="2904776"/>
            <a:ext cx="52177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514350"/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64277" y="3397289"/>
            <a:ext cx="972108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514350"/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底面积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661556" y="3375679"/>
            <a:ext cx="52177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514350"/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81158" y="553548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/>
              <a:t>3</a:t>
            </a:r>
            <a:endParaRPr lang="zh-CN" altLang="en-US" sz="21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1939" y="540985"/>
            <a:ext cx="8321656" cy="90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>
              <a:lnSpc>
                <a:spcPct val="130000"/>
              </a:lnSpc>
            </a:pPr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分别计算下列各图形的体积，再说说这几个图形体积计算方法之间的联系。</a:t>
            </a:r>
            <a:endParaRPr lang="en-US" altLang="zh-CN" sz="21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2751" y="1880329"/>
            <a:ext cx="944255" cy="147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50825" y="1905740"/>
            <a:ext cx="1299266" cy="1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026" y="1905740"/>
            <a:ext cx="852905" cy="147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98370" y="3658198"/>
            <a:ext cx="12382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4×3×8</a:t>
            </a:r>
            <a:endParaRPr lang="zh-CN" altLang="en-US" sz="21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91201" y="4063807"/>
            <a:ext cx="1652588" cy="71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=12×8</a:t>
            </a:r>
          </a:p>
          <a:p>
            <a:pPr defTabSz="514350" eaLnBrk="1" hangingPunct="1"/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=96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cm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3505707" y="3658198"/>
            <a:ext cx="123706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6×6×6</a:t>
            </a:r>
            <a:endParaRPr lang="zh-CN" altLang="en-US" sz="21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3298538" y="4113261"/>
            <a:ext cx="1651397" cy="71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=36×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6</a:t>
            </a:r>
            <a:endParaRPr lang="en-US" altLang="zh-CN" sz="2100" dirty="0">
              <a:solidFill>
                <a:srgbClr val="FF0000"/>
              </a:solidFill>
              <a:latin typeface="+mn-ea"/>
              <a:ea typeface="+mn-ea"/>
            </a:endParaRPr>
          </a:p>
          <a:p>
            <a:pPr defTabSz="514350" eaLnBrk="1" hangingPunct="1"/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=216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cm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6469220" y="3688391"/>
            <a:ext cx="2554905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3.14×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5÷2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×8</a:t>
            </a:r>
            <a:endParaRPr lang="zh-CN" altLang="en-US" sz="21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6283414" y="4113261"/>
            <a:ext cx="1652588" cy="71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=19.625×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8</a:t>
            </a:r>
            <a:endParaRPr lang="en-US" altLang="zh-CN" sz="2100" dirty="0">
              <a:solidFill>
                <a:srgbClr val="FF0000"/>
              </a:solidFill>
              <a:latin typeface="+mn-ea"/>
              <a:ea typeface="+mn-ea"/>
            </a:endParaRPr>
          </a:p>
          <a:p>
            <a:pPr defTabSz="514350" eaLnBrk="1" hangingPunct="1"/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=157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cm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</a:p>
        </p:txBody>
      </p:sp>
      <p:sp>
        <p:nvSpPr>
          <p:cNvPr id="17" name="矩形 16"/>
          <p:cNvSpPr/>
          <p:nvPr/>
        </p:nvSpPr>
        <p:spPr>
          <a:xfrm>
            <a:off x="1737007" y="1452779"/>
            <a:ext cx="5524589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都可以用底面积乘高来求这三个图形的体积。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>
            <a:off x="81158" y="553548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>
                <a:latin typeface="+mn-ea"/>
              </a:rPr>
              <a:t>4</a:t>
            </a:r>
            <a:endParaRPr lang="zh-CN" altLang="en-US" sz="2100" b="1" dirty="0"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58633" y="643673"/>
            <a:ext cx="4571429" cy="20571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16877" y="616193"/>
            <a:ext cx="318019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计算下面各圆柱的体积。 </a:t>
            </a:r>
          </a:p>
        </p:txBody>
      </p:sp>
      <p:sp>
        <p:nvSpPr>
          <p:cNvPr id="6" name="矩形 5"/>
          <p:cNvSpPr/>
          <p:nvPr/>
        </p:nvSpPr>
        <p:spPr>
          <a:xfrm>
            <a:off x="3697075" y="2842272"/>
            <a:ext cx="123735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514350"/>
            <a:r>
              <a:rPr lang="en-US" altLang="zh-CN" sz="2100" i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V 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=π</a:t>
            </a:r>
            <a:r>
              <a:rPr lang="en-US" altLang="zh-CN" sz="2100" i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r 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100" i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h</a:t>
            </a:r>
            <a:endParaRPr lang="zh-CN" altLang="en-US" sz="2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66291" y="3396394"/>
            <a:ext cx="165454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514350"/>
            <a:r>
              <a:rPr lang="en-US" altLang="zh-CN" sz="2100" i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 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3.14×1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×5</a:t>
            </a:r>
            <a:endParaRPr lang="zh-CN" altLang="en-US" sz="2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12478" y="3824298"/>
            <a:ext cx="1857557" cy="7155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514350"/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=3.14×5</a:t>
            </a:r>
          </a:p>
          <a:p>
            <a:pPr defTabSz="514350"/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=15.7</a:t>
            </a:r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cm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</a:rPr>
              <a:t>3</a:t>
            </a:r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）</a:t>
            </a:r>
          </a:p>
        </p:txBody>
      </p:sp>
      <p:sp>
        <p:nvSpPr>
          <p:cNvPr id="9" name="矩形 8"/>
          <p:cNvSpPr/>
          <p:nvPr/>
        </p:nvSpPr>
        <p:spPr>
          <a:xfrm>
            <a:off x="6389910" y="2857515"/>
            <a:ext cx="17639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514350"/>
            <a:r>
              <a:rPr lang="en-US" altLang="zh-CN" sz="2100" i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V 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=π(</a:t>
            </a:r>
            <a:r>
              <a:rPr lang="en-US" altLang="zh-CN" sz="2100" i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d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÷2)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100" i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h</a:t>
            </a:r>
            <a:endParaRPr lang="zh-CN" altLang="en-US" sz="2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47733" y="3390014"/>
            <a:ext cx="2349442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514350"/>
            <a:r>
              <a:rPr lang="en-US" altLang="zh-CN" sz="2100" i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 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3.14×(6÷2)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×10</a:t>
            </a:r>
            <a:endParaRPr lang="zh-CN" altLang="en-US" sz="2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47733" y="3824298"/>
            <a:ext cx="2133224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514350"/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=3.14×9×10</a:t>
            </a:r>
          </a:p>
          <a:p>
            <a:pPr defTabSz="514350"/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=28.26×10</a:t>
            </a:r>
          </a:p>
          <a:p>
            <a:pPr defTabSz="514350"/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=282.6</a:t>
            </a:r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dm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</a:rPr>
              <a:t>3</a:t>
            </a:r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）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   </a:t>
            </a:r>
            <a:endParaRPr lang="zh-CN" altLang="en-US" sz="21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1585" y="1299714"/>
            <a:ext cx="2509634" cy="146290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916967" y="3038480"/>
            <a:ext cx="924773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514350"/>
            <a:r>
              <a:rPr lang="en-US" altLang="zh-CN" sz="2100" i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V 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</a:t>
            </a:r>
            <a:r>
              <a:rPr lang="en-US" altLang="zh-CN" sz="2100" dirty="0" err="1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s</a:t>
            </a:r>
            <a:r>
              <a:rPr lang="en-US" altLang="zh-CN" sz="2100" i="1" dirty="0" err="1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h</a:t>
            </a:r>
            <a:endParaRPr lang="zh-CN" altLang="en-US" sz="2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5219" y="3706758"/>
            <a:ext cx="2286000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514350"/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60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×4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=240</a:t>
            </a:r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cm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</a:rPr>
              <a:t>3</a:t>
            </a:r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81158" y="553548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/>
              <a:t>5</a:t>
            </a:r>
            <a:endParaRPr lang="zh-CN" altLang="en-US" sz="2100" b="1" dirty="0"/>
          </a:p>
        </p:txBody>
      </p:sp>
      <p:sp>
        <p:nvSpPr>
          <p:cNvPr id="3" name="矩形 2"/>
          <p:cNvSpPr/>
          <p:nvPr/>
        </p:nvSpPr>
        <p:spPr>
          <a:xfrm>
            <a:off x="590572" y="579865"/>
            <a:ext cx="4708261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这个杯子能否装下 </a:t>
            </a:r>
            <a:r>
              <a:rPr lang="en-US" altLang="zh-CN" sz="2100" dirty="0">
                <a:latin typeface="+mn-ea"/>
              </a:rPr>
              <a:t>3000 mL </a:t>
            </a:r>
            <a:r>
              <a:rPr lang="zh-CN" altLang="en-US" sz="2100" dirty="0">
                <a:latin typeface="+mn-ea"/>
              </a:rPr>
              <a:t>的牛奶？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64614" y="1610833"/>
            <a:ext cx="2945214" cy="27928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72975" y="1196930"/>
            <a:ext cx="250693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514350"/>
            <a:r>
              <a:rPr lang="en-US" altLang="zh-CN" sz="2100" i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 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3.14×(14÷2)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×20</a:t>
            </a:r>
            <a:endParaRPr lang="zh-CN" altLang="en-US" sz="2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3237" y="1608422"/>
            <a:ext cx="2706413" cy="20082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514350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=3.14×49×20</a:t>
            </a:r>
          </a:p>
          <a:p>
            <a:pPr defTabSz="514350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=153.86×20</a:t>
            </a:r>
          </a:p>
          <a:p>
            <a:pPr defTabSz="514350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=3077.2</a:t>
            </a:r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cm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</a:rPr>
              <a:t>3</a:t>
            </a:r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）</a:t>
            </a:r>
            <a:endParaRPr lang="en-US" altLang="zh-CN" sz="2100" dirty="0">
              <a:solidFill>
                <a:srgbClr val="FF0000"/>
              </a:solidFill>
              <a:latin typeface="+mn-ea"/>
            </a:endParaRPr>
          </a:p>
          <a:p>
            <a:pPr defTabSz="514350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=3077.2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mL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）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  </a:t>
            </a:r>
            <a:endParaRPr lang="zh-CN" altLang="en-US" sz="2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3237" y="3784232"/>
            <a:ext cx="2681264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3077.2mL &gt;3000mL</a:t>
            </a:r>
            <a:endParaRPr lang="zh-CN" altLang="en-US" sz="2100" dirty="0"/>
          </a:p>
        </p:txBody>
      </p:sp>
      <p:sp>
        <p:nvSpPr>
          <p:cNvPr id="2" name="矩形 1"/>
          <p:cNvSpPr/>
          <p:nvPr/>
        </p:nvSpPr>
        <p:spPr>
          <a:xfrm>
            <a:off x="973237" y="4401298"/>
            <a:ext cx="497756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sz="2100" dirty="0">
                <a:solidFill>
                  <a:prstClr val="black"/>
                </a:solidFill>
              </a:rPr>
              <a:t>答：这个杯子能装下 </a:t>
            </a:r>
            <a:r>
              <a:rPr lang="en-US" altLang="zh-CN" sz="2100" dirty="0">
                <a:solidFill>
                  <a:prstClr val="black"/>
                </a:solidFill>
              </a:rPr>
              <a:t>3000 mL </a:t>
            </a:r>
            <a:r>
              <a:rPr lang="zh-CN" altLang="en-US" sz="2100" dirty="0">
                <a:solidFill>
                  <a:prstClr val="black"/>
                </a:solidFill>
              </a:rPr>
              <a:t>的牛奶。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81158" y="553548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/>
              <a:t>6</a:t>
            </a:r>
            <a:endParaRPr lang="zh-CN" altLang="en-US" sz="2100" b="1" dirty="0"/>
          </a:p>
        </p:txBody>
      </p:sp>
      <p:sp>
        <p:nvSpPr>
          <p:cNvPr id="2" name="矩形 1"/>
          <p:cNvSpPr/>
          <p:nvPr/>
        </p:nvSpPr>
        <p:spPr>
          <a:xfrm>
            <a:off x="484948" y="575797"/>
            <a:ext cx="417806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下面的长方体和圆柱哪个体积大？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92999" y="1019984"/>
            <a:ext cx="4705868" cy="2170703"/>
          </a:xfrm>
          <a:prstGeom prst="rect">
            <a:avLst/>
          </a:prstGeom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194137" y="3513393"/>
            <a:ext cx="12382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4×6×4</a:t>
            </a:r>
            <a:endParaRPr lang="zh-CN" altLang="en-US" sz="21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986968" y="3927974"/>
            <a:ext cx="1652588" cy="71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=24×4</a:t>
            </a:r>
          </a:p>
          <a:p>
            <a:pPr defTabSz="514350" eaLnBrk="1" hangingPunct="1"/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=96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ea typeface="+mn-ea"/>
              </a:rPr>
              <a:t>dm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</a:p>
        </p:txBody>
      </p:sp>
      <p:sp>
        <p:nvSpPr>
          <p:cNvPr id="5" name="矩形 4"/>
          <p:cNvSpPr/>
          <p:nvPr/>
        </p:nvSpPr>
        <p:spPr>
          <a:xfrm>
            <a:off x="6406294" y="3513394"/>
            <a:ext cx="2201565" cy="715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</a:rPr>
              <a:t>96dm³&gt;75.36dm</a:t>
            </a:r>
            <a:r>
              <a:rPr lang="en-US" altLang="zh-CN" sz="2100" baseline="30000" dirty="0">
                <a:solidFill>
                  <a:srgbClr val="FF0000"/>
                </a:solidFill>
              </a:rPr>
              <a:t>3</a:t>
            </a:r>
            <a:endParaRPr lang="zh-CN" altLang="en-US" sz="2100" dirty="0"/>
          </a:p>
          <a:p>
            <a:endParaRPr lang="zh-CN" altLang="en-US" sz="21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06294" y="4206866"/>
            <a:ext cx="28315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答：长方体的体积大。</a:t>
            </a:r>
          </a:p>
        </p:txBody>
      </p:sp>
      <p:sp>
        <p:nvSpPr>
          <p:cNvPr id="12" name="矩形 11"/>
          <p:cNvSpPr/>
          <p:nvPr/>
        </p:nvSpPr>
        <p:spPr>
          <a:xfrm>
            <a:off x="3950947" y="3385171"/>
            <a:ext cx="165454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514350"/>
            <a:r>
              <a:rPr lang="en-US" altLang="zh-CN" sz="2100" i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 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3.14×2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×6</a:t>
            </a:r>
            <a:endParaRPr lang="zh-CN" altLang="en-US" sz="2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50947" y="3755479"/>
            <a:ext cx="2859466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514350"/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=3.14×4×6</a:t>
            </a:r>
          </a:p>
          <a:p>
            <a:pPr defTabSz="514350"/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=12.56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×6</a:t>
            </a:r>
          </a:p>
          <a:p>
            <a:pPr defTabSz="514350"/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=75.36</a:t>
            </a:r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dm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</a:rPr>
              <a:t>3</a:t>
            </a:r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3307" y="983664"/>
            <a:ext cx="548041" cy="71464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33604" y="975175"/>
            <a:ext cx="765214" cy="841245"/>
          </a:xfrm>
          <a:prstGeom prst="rect">
            <a:avLst/>
          </a:prstGeom>
        </p:spPr>
      </p:pic>
      <p:sp>
        <p:nvSpPr>
          <p:cNvPr id="14" name="右箭头 7171"/>
          <p:cNvSpPr>
            <a:spLocks noChangeArrowheads="1"/>
          </p:cNvSpPr>
          <p:nvPr/>
        </p:nvSpPr>
        <p:spPr bwMode="auto">
          <a:xfrm>
            <a:off x="1661683" y="1174671"/>
            <a:ext cx="332722" cy="332630"/>
          </a:xfrm>
          <a:prstGeom prst="rightArrow">
            <a:avLst>
              <a:gd name="adj1" fmla="val 50000"/>
              <a:gd name="adj2" fmla="val 35708"/>
            </a:avLst>
          </a:prstGeom>
          <a:solidFill>
            <a:srgbClr val="A1C450"/>
          </a:solidFill>
          <a:ln w="28575">
            <a:noFill/>
            <a:miter lim="800000"/>
          </a:ln>
        </p:spPr>
        <p:txBody>
          <a:bodyPr lIns="68580" tIns="34290" rIns="68580" bIns="34290"/>
          <a:lstStyle/>
          <a:p>
            <a:pPr defTabSz="514350"/>
            <a:endParaRPr lang="zh-CN" altLang="en-US" sz="21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5" name="直接连接符 228370"/>
          <p:cNvSpPr/>
          <p:nvPr/>
        </p:nvSpPr>
        <p:spPr>
          <a:xfrm>
            <a:off x="484661" y="2196926"/>
            <a:ext cx="0" cy="0"/>
          </a:xfrm>
          <a:prstGeom prst="line">
            <a:avLst/>
          </a:prstGeom>
          <a:ln w="952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80" tIns="34290" rIns="68580" bIns="34290" anchor="t"/>
          <a:lstStyle/>
          <a:p>
            <a:pPr defTabSz="514350">
              <a:defRPr/>
            </a:pPr>
            <a:endParaRPr lang="zh-CN" altLang="en-US" sz="2100" kern="0">
              <a:solidFill>
                <a:prstClr val="black"/>
              </a:solidFill>
              <a:latin typeface="+mn-ea"/>
              <a:sym typeface="Adobe Arabic" panose="02040503050201020203" pitchFamily="18" charset="-7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323" y="451924"/>
            <a:ext cx="7409721" cy="36009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zh-CN" altLang="en-US" sz="2100" kern="0" dirty="0">
                <a:solidFill>
                  <a:prstClr val="black"/>
                </a:solidFill>
                <a:latin typeface="+mn-ea"/>
              </a:rPr>
              <a:t>我们把圆柱平均分成若干等份，然后拼成一个近似的长方体。</a:t>
            </a:r>
          </a:p>
        </p:txBody>
      </p:sp>
      <p:sp>
        <p:nvSpPr>
          <p:cNvPr id="18" name="右箭头 7171"/>
          <p:cNvSpPr>
            <a:spLocks noChangeArrowheads="1"/>
          </p:cNvSpPr>
          <p:nvPr/>
        </p:nvSpPr>
        <p:spPr bwMode="auto">
          <a:xfrm rot="5400000">
            <a:off x="3548572" y="2474405"/>
            <a:ext cx="302633" cy="216024"/>
          </a:xfrm>
          <a:prstGeom prst="rightArrow">
            <a:avLst>
              <a:gd name="adj1" fmla="val 50000"/>
              <a:gd name="adj2" fmla="val 35708"/>
            </a:avLst>
          </a:prstGeom>
          <a:solidFill>
            <a:srgbClr val="A1C450"/>
          </a:solidFill>
          <a:ln w="28575">
            <a:noFill/>
            <a:miter lim="800000"/>
          </a:ln>
        </p:spPr>
        <p:txBody>
          <a:bodyPr lIns="68580" tIns="34290" rIns="68580" bIns="34290"/>
          <a:lstStyle/>
          <a:p>
            <a:pPr defTabSz="514350"/>
            <a:endParaRPr lang="zh-CN" altLang="en-US" sz="21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9" name="右箭头 7171"/>
          <p:cNvSpPr>
            <a:spLocks noChangeArrowheads="1"/>
          </p:cNvSpPr>
          <p:nvPr/>
        </p:nvSpPr>
        <p:spPr bwMode="auto">
          <a:xfrm rot="5400000">
            <a:off x="5102596" y="2474405"/>
            <a:ext cx="302633" cy="216024"/>
          </a:xfrm>
          <a:prstGeom prst="rightArrow">
            <a:avLst>
              <a:gd name="adj1" fmla="val 50000"/>
              <a:gd name="adj2" fmla="val 35708"/>
            </a:avLst>
          </a:prstGeom>
          <a:solidFill>
            <a:srgbClr val="A1C450"/>
          </a:solidFill>
          <a:ln w="28575">
            <a:noFill/>
            <a:miter lim="800000"/>
          </a:ln>
        </p:spPr>
        <p:txBody>
          <a:bodyPr lIns="68580" tIns="34290" rIns="68580" bIns="34290"/>
          <a:lstStyle/>
          <a:p>
            <a:pPr defTabSz="514350"/>
            <a:endParaRPr lang="zh-CN" altLang="en-US" sz="21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48745" y="4248546"/>
            <a:ext cx="571935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latin typeface="+mn-ea"/>
              </a:rPr>
              <a:t>V                                        </a:t>
            </a:r>
            <a:r>
              <a:rPr lang="en-US" altLang="zh-CN" sz="2100" i="1" dirty="0">
                <a:latin typeface="+mn-ea"/>
              </a:rPr>
              <a:t>S</a:t>
            </a:r>
            <a:r>
              <a:rPr lang="en-US" altLang="zh-CN" sz="2100" dirty="0">
                <a:latin typeface="+mn-ea"/>
              </a:rPr>
              <a:t>                        </a:t>
            </a:r>
            <a:r>
              <a:rPr lang="en-US" altLang="zh-CN" sz="2100" i="1" dirty="0">
                <a:latin typeface="+mn-ea"/>
              </a:rPr>
              <a:t>h</a:t>
            </a:r>
            <a:endParaRPr lang="zh-CN" altLang="en-US" sz="2100" i="1" dirty="0"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97520" y="4591087"/>
            <a:ext cx="1069043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latin typeface="+mn-ea"/>
              </a:rPr>
              <a:t>V </a:t>
            </a:r>
            <a:r>
              <a:rPr lang="zh-CN" altLang="en-US" sz="2100" dirty="0">
                <a:latin typeface="+mn-ea"/>
              </a:rPr>
              <a:t>＝ </a:t>
            </a:r>
            <a:r>
              <a:rPr lang="en-US" altLang="zh-CN" sz="2100" i="1" dirty="0" err="1">
                <a:latin typeface="+mn-ea"/>
              </a:rPr>
              <a:t>Sh</a:t>
            </a:r>
            <a:endParaRPr lang="zh-CN" altLang="en-US" sz="2100" i="1" dirty="0"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09169" y="2019161"/>
            <a:ext cx="590690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长方体体积       </a:t>
            </a:r>
            <a:r>
              <a:rPr lang="en-US" altLang="zh-CN" sz="2100" dirty="0">
                <a:latin typeface="+mn-ea"/>
              </a:rPr>
              <a:t>=       </a:t>
            </a:r>
            <a:r>
              <a:rPr lang="zh-CN" altLang="en-US" sz="2100" dirty="0">
                <a:latin typeface="+mn-ea"/>
              </a:rPr>
              <a:t>长      </a:t>
            </a:r>
            <a:r>
              <a:rPr lang="en-US" altLang="zh-CN" sz="2100" dirty="0">
                <a:latin typeface="+mn-ea"/>
              </a:rPr>
              <a:t>×       </a:t>
            </a:r>
            <a:r>
              <a:rPr lang="zh-CN" altLang="en-US" sz="2100" dirty="0">
                <a:latin typeface="+mn-ea"/>
              </a:rPr>
              <a:t>宽      </a:t>
            </a:r>
            <a:r>
              <a:rPr lang="en-US" altLang="zh-CN" sz="2100" dirty="0">
                <a:latin typeface="+mn-ea"/>
              </a:rPr>
              <a:t>×     </a:t>
            </a:r>
            <a:r>
              <a:rPr lang="zh-CN" altLang="en-US" sz="2100" dirty="0">
                <a:latin typeface="+mn-ea"/>
              </a:rPr>
              <a:t>高</a:t>
            </a:r>
          </a:p>
        </p:txBody>
      </p:sp>
      <p:sp>
        <p:nvSpPr>
          <p:cNvPr id="23" name="矩形 22"/>
          <p:cNvSpPr/>
          <p:nvPr/>
        </p:nvSpPr>
        <p:spPr>
          <a:xfrm>
            <a:off x="838146" y="3441343"/>
            <a:ext cx="149464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圆柱体积 </a:t>
            </a:r>
            <a:r>
              <a:rPr lang="en-US" altLang="zh-CN" sz="2100" dirty="0">
                <a:latin typeface="+mn-ea"/>
              </a:rPr>
              <a:t>=</a:t>
            </a:r>
            <a:endParaRPr lang="zh-CN" altLang="en-US" sz="2100" dirty="0">
              <a:latin typeface="+mn-ea"/>
            </a:endParaRPr>
          </a:p>
        </p:txBody>
      </p:sp>
      <p:sp>
        <p:nvSpPr>
          <p:cNvPr id="24" name="TextBox 356"/>
          <p:cNvSpPr txBox="1">
            <a:spLocks noChangeArrowheads="1"/>
          </p:cNvSpPr>
          <p:nvPr/>
        </p:nvSpPr>
        <p:spPr bwMode="auto">
          <a:xfrm>
            <a:off x="1839543" y="2802060"/>
            <a:ext cx="294451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圆柱底面周长的一半</a:t>
            </a:r>
          </a:p>
        </p:txBody>
      </p:sp>
      <p:sp>
        <p:nvSpPr>
          <p:cNvPr id="25" name="TextBox 356"/>
          <p:cNvSpPr txBox="1">
            <a:spLocks noChangeArrowheads="1"/>
          </p:cNvSpPr>
          <p:nvPr/>
        </p:nvSpPr>
        <p:spPr bwMode="auto">
          <a:xfrm>
            <a:off x="4462547" y="2782349"/>
            <a:ext cx="199576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圆柱底面半径</a:t>
            </a:r>
          </a:p>
        </p:txBody>
      </p:sp>
      <p:sp>
        <p:nvSpPr>
          <p:cNvPr id="26" name="TextBox 356"/>
          <p:cNvSpPr txBox="1">
            <a:spLocks noChangeArrowheads="1"/>
          </p:cNvSpPr>
          <p:nvPr/>
        </p:nvSpPr>
        <p:spPr bwMode="auto">
          <a:xfrm>
            <a:off x="6256421" y="2782349"/>
            <a:ext cx="127025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圆柱的高</a:t>
            </a:r>
          </a:p>
        </p:txBody>
      </p:sp>
      <p:sp>
        <p:nvSpPr>
          <p:cNvPr id="27" name="右箭头 7171"/>
          <p:cNvSpPr>
            <a:spLocks noChangeArrowheads="1"/>
          </p:cNvSpPr>
          <p:nvPr/>
        </p:nvSpPr>
        <p:spPr bwMode="auto">
          <a:xfrm rot="5400000">
            <a:off x="6415011" y="2474536"/>
            <a:ext cx="302633" cy="216024"/>
          </a:xfrm>
          <a:prstGeom prst="rightArrow">
            <a:avLst>
              <a:gd name="adj1" fmla="val 50000"/>
              <a:gd name="adj2" fmla="val 35708"/>
            </a:avLst>
          </a:prstGeom>
          <a:solidFill>
            <a:srgbClr val="A1C450"/>
          </a:solidFill>
          <a:ln w="28575">
            <a:noFill/>
            <a:miter lim="800000"/>
          </a:ln>
        </p:spPr>
        <p:txBody>
          <a:bodyPr lIns="68580" tIns="34290" rIns="68580" bIns="34290"/>
          <a:lstStyle/>
          <a:p>
            <a:pPr defTabSz="514350"/>
            <a:endParaRPr lang="zh-CN" altLang="en-US" sz="21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8" name="右箭头 7171"/>
          <p:cNvSpPr>
            <a:spLocks noChangeArrowheads="1"/>
          </p:cNvSpPr>
          <p:nvPr/>
        </p:nvSpPr>
        <p:spPr bwMode="auto">
          <a:xfrm rot="5400000">
            <a:off x="894416" y="2810849"/>
            <a:ext cx="793863" cy="400050"/>
          </a:xfrm>
          <a:prstGeom prst="rightArrow">
            <a:avLst>
              <a:gd name="adj1" fmla="val 50000"/>
              <a:gd name="adj2" fmla="val 35708"/>
            </a:avLst>
          </a:prstGeom>
          <a:solidFill>
            <a:srgbClr val="A1C450"/>
          </a:solidFill>
          <a:ln w="28575">
            <a:noFill/>
            <a:miter lim="800000"/>
          </a:ln>
        </p:spPr>
        <p:txBody>
          <a:bodyPr lIns="68580" tIns="34290" rIns="68580" bIns="34290"/>
          <a:lstStyle/>
          <a:p>
            <a:pPr defTabSz="514350"/>
            <a:endParaRPr lang="zh-CN" altLang="en-US" sz="21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9" name="TextBox 356"/>
          <p:cNvSpPr txBox="1">
            <a:spLocks noChangeArrowheads="1"/>
          </p:cNvSpPr>
          <p:nvPr/>
        </p:nvSpPr>
        <p:spPr bwMode="auto">
          <a:xfrm>
            <a:off x="2201385" y="3427517"/>
            <a:ext cx="294451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圆柱底面周长的一半</a:t>
            </a:r>
          </a:p>
        </p:txBody>
      </p:sp>
      <p:sp>
        <p:nvSpPr>
          <p:cNvPr id="30" name="TextBox 356"/>
          <p:cNvSpPr txBox="1">
            <a:spLocks noChangeArrowheads="1"/>
          </p:cNvSpPr>
          <p:nvPr/>
        </p:nvSpPr>
        <p:spPr bwMode="auto">
          <a:xfrm>
            <a:off x="4852629" y="3427517"/>
            <a:ext cx="199576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圆柱底面半径</a:t>
            </a:r>
          </a:p>
        </p:txBody>
      </p:sp>
      <p:sp>
        <p:nvSpPr>
          <p:cNvPr id="31" name="TextBox 356"/>
          <p:cNvSpPr txBox="1">
            <a:spLocks noChangeArrowheads="1"/>
          </p:cNvSpPr>
          <p:nvPr/>
        </p:nvSpPr>
        <p:spPr bwMode="auto">
          <a:xfrm>
            <a:off x="6839636" y="3427517"/>
            <a:ext cx="127025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圆柱的高</a:t>
            </a:r>
          </a:p>
        </p:txBody>
      </p:sp>
      <p:sp>
        <p:nvSpPr>
          <p:cNvPr id="32" name="矩形 31"/>
          <p:cNvSpPr/>
          <p:nvPr/>
        </p:nvSpPr>
        <p:spPr>
          <a:xfrm>
            <a:off x="4615022" y="3427517"/>
            <a:ext cx="338073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latin typeface="+mn-ea"/>
              </a:rPr>
              <a:t>×</a:t>
            </a:r>
            <a:endParaRPr lang="zh-CN" altLang="en-US" sz="2100" dirty="0"/>
          </a:p>
        </p:txBody>
      </p:sp>
      <p:sp>
        <p:nvSpPr>
          <p:cNvPr id="33" name="矩形 32"/>
          <p:cNvSpPr/>
          <p:nvPr/>
        </p:nvSpPr>
        <p:spPr>
          <a:xfrm>
            <a:off x="6566327" y="3443189"/>
            <a:ext cx="338073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latin typeface="+mn-ea"/>
              </a:rPr>
              <a:t>×</a:t>
            </a:r>
            <a:endParaRPr lang="zh-CN" altLang="en-US" sz="2100" dirty="0"/>
          </a:p>
        </p:txBody>
      </p:sp>
      <p:sp>
        <p:nvSpPr>
          <p:cNvPr id="34" name="右箭头 7171"/>
          <p:cNvSpPr>
            <a:spLocks noChangeArrowheads="1"/>
          </p:cNvSpPr>
          <p:nvPr/>
        </p:nvSpPr>
        <p:spPr bwMode="auto">
          <a:xfrm rot="2044056">
            <a:off x="4062921" y="3789762"/>
            <a:ext cx="302633" cy="216024"/>
          </a:xfrm>
          <a:prstGeom prst="rightArrow">
            <a:avLst>
              <a:gd name="adj1" fmla="val 50000"/>
              <a:gd name="adj2" fmla="val 35708"/>
            </a:avLst>
          </a:prstGeom>
          <a:solidFill>
            <a:srgbClr val="A1C450"/>
          </a:solidFill>
          <a:ln w="28575">
            <a:noFill/>
            <a:miter lim="800000"/>
          </a:ln>
        </p:spPr>
        <p:txBody>
          <a:bodyPr lIns="68580" tIns="34290" rIns="68580" bIns="34290"/>
          <a:lstStyle/>
          <a:p>
            <a:pPr defTabSz="514350"/>
            <a:endParaRPr lang="zh-CN" altLang="en-US" sz="21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5" name="右箭头 7171"/>
          <p:cNvSpPr>
            <a:spLocks noChangeArrowheads="1"/>
          </p:cNvSpPr>
          <p:nvPr/>
        </p:nvSpPr>
        <p:spPr bwMode="auto">
          <a:xfrm rot="8289346">
            <a:off x="5309115" y="3828123"/>
            <a:ext cx="302633" cy="216024"/>
          </a:xfrm>
          <a:prstGeom prst="rightArrow">
            <a:avLst>
              <a:gd name="adj1" fmla="val 50000"/>
              <a:gd name="adj2" fmla="val 35708"/>
            </a:avLst>
          </a:prstGeom>
          <a:solidFill>
            <a:srgbClr val="A1C450"/>
          </a:solidFill>
          <a:ln w="28575">
            <a:noFill/>
            <a:miter lim="800000"/>
          </a:ln>
        </p:spPr>
        <p:txBody>
          <a:bodyPr lIns="68580" tIns="34290" rIns="68580" bIns="34290"/>
          <a:lstStyle/>
          <a:p>
            <a:pPr defTabSz="514350"/>
            <a:endParaRPr lang="zh-CN" altLang="en-US" sz="21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87780" y="3885898"/>
            <a:ext cx="1025762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底面积 </a:t>
            </a:r>
            <a:endParaRPr lang="zh-CN" altLang="en-US" sz="2100" dirty="0"/>
          </a:p>
        </p:txBody>
      </p:sp>
      <p:sp>
        <p:nvSpPr>
          <p:cNvPr id="37" name="矩形 36"/>
          <p:cNvSpPr/>
          <p:nvPr/>
        </p:nvSpPr>
        <p:spPr>
          <a:xfrm>
            <a:off x="6580608" y="3875804"/>
            <a:ext cx="68672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latin typeface="+mn-ea"/>
              </a:rPr>
              <a:t>× </a:t>
            </a:r>
            <a:r>
              <a:rPr lang="zh-CN" altLang="en-US" sz="2100" dirty="0">
                <a:latin typeface="+mn-ea"/>
              </a:rPr>
              <a:t>高</a:t>
            </a:r>
            <a:endParaRPr lang="zh-CN" altLang="en-US" sz="2100" dirty="0"/>
          </a:p>
        </p:txBody>
      </p:sp>
      <p:sp>
        <p:nvSpPr>
          <p:cNvPr id="38" name="矩形 37"/>
          <p:cNvSpPr/>
          <p:nvPr/>
        </p:nvSpPr>
        <p:spPr>
          <a:xfrm>
            <a:off x="866071" y="3873198"/>
            <a:ext cx="286520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圆柱的体积             ＝ </a:t>
            </a:r>
            <a:endParaRPr lang="zh-CN" alt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3125" y="592534"/>
            <a:ext cx="3370154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如图，求出小铁块的体积。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93912" y="1613587"/>
            <a:ext cx="3051557" cy="313932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+mn-ea"/>
              </a:rPr>
              <a:t>解法一</a:t>
            </a:r>
            <a:r>
              <a:rPr lang="en-US" altLang="zh-CN" sz="2100" dirty="0">
                <a:latin typeface="+mn-ea"/>
              </a:rPr>
              <a:t>: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3.14×(10÷2)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×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7-5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）</a:t>
            </a:r>
            <a:endParaRPr lang="en-US" altLang="zh-CN" sz="2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=3.14×25×2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=78.5×2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=157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1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cm</a:t>
            </a:r>
            <a:r>
              <a:rPr lang="en-US" altLang="zh-CN" sz="2100" kern="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） </a:t>
            </a:r>
            <a:endParaRPr lang="en-US" altLang="zh-CN" sz="2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endParaRPr lang="en-US" altLang="zh-CN" sz="2100" b="1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endParaRPr lang="zh-CN" altLang="en-US" sz="2100" dirty="0">
              <a:latin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40511" y="1436294"/>
            <a:ext cx="3164669" cy="1979041"/>
            <a:chOff x="1892595" y="1632915"/>
            <a:chExt cx="5618884" cy="345590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394434" y="1632915"/>
              <a:ext cx="5033189" cy="319426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892595" y="3817088"/>
              <a:ext cx="1141229" cy="56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latin typeface="+mn-ea"/>
                </a:rPr>
                <a:t>5cm</a:t>
              </a:r>
              <a:endParaRPr lang="zh-CN" altLang="en-US" sz="1500" dirty="0">
                <a:latin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124894" y="3632422"/>
              <a:ext cx="1282996" cy="56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latin typeface="+mn-ea"/>
                </a:rPr>
                <a:t>7cm</a:t>
              </a:r>
              <a:endParaRPr lang="zh-CN" altLang="en-US" sz="1500" dirty="0">
                <a:latin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651050" y="4524021"/>
              <a:ext cx="1293627" cy="56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latin typeface="+mn-ea"/>
                </a:rPr>
                <a:t>10cm</a:t>
              </a:r>
              <a:endParaRPr lang="zh-CN" altLang="en-US" sz="1500" dirty="0">
                <a:latin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157760" y="4524489"/>
              <a:ext cx="1353719" cy="56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latin typeface="+mn-ea"/>
                </a:rPr>
                <a:t>10cm</a:t>
              </a:r>
              <a:endParaRPr lang="zh-CN" altLang="en-US" sz="1500" dirty="0"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3848" y="416906"/>
            <a:ext cx="8508734" cy="2492986"/>
          </a:xfrm>
          <a:prstGeom prst="rect">
            <a:avLst/>
          </a:prstGeom>
        </p:spPr>
        <p:txBody>
          <a:bodyPr wrap="square" lIns="68575" tIns="34288" rIns="68575" bIns="3428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结合具体情境，探索并掌握圆柱体积的计算方法，并能运用计算公式解决简单的实际问题。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经历观察、实验、猜想、证明等数学活动过程，发展合情推理能力和初步的演绎推理能力，渗透数学思想，体验数学研究的方法。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感受数学思考过程，获得成功的喜悦。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244538" y="2957517"/>
            <a:ext cx="8646207" cy="1934039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8" rIns="68575" bIns="34288" rtlCol="0" anchor="ctr"/>
          <a:lstStyle/>
          <a:p>
            <a:pPr algn="ctr">
              <a:lnSpc>
                <a:spcPct val="150000"/>
              </a:lnSpc>
            </a:pPr>
            <a:endParaRPr lang="zh-CN" altLang="en-US" sz="2100" dirty="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7446" y="2957517"/>
            <a:ext cx="8621536" cy="1523490"/>
          </a:xfrm>
          <a:prstGeom prst="rect">
            <a:avLst/>
          </a:prstGeom>
        </p:spPr>
        <p:txBody>
          <a:bodyPr wrap="square" lIns="68575" tIns="34288" rIns="68575" bIns="3428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prstClr val="white"/>
                </a:solidFill>
              </a:rPr>
              <a:t>【</a:t>
            </a:r>
            <a:r>
              <a:rPr lang="zh-CN" altLang="en-US" sz="2100" dirty="0">
                <a:solidFill>
                  <a:prstClr val="white"/>
                </a:solidFill>
              </a:rPr>
              <a:t>重点</a:t>
            </a:r>
            <a:r>
              <a:rPr lang="en-US" altLang="zh-CN" sz="2100" dirty="0">
                <a:solidFill>
                  <a:prstClr val="white"/>
                </a:solidFill>
              </a:rPr>
              <a:t>】</a:t>
            </a:r>
            <a:r>
              <a:rPr lang="zh-CN" altLang="en-US" sz="2100" dirty="0">
                <a:solidFill>
                  <a:prstClr val="black"/>
                </a:solidFill>
              </a:rPr>
              <a:t>让学生探索并掌握圆柱体积的计算方法，并能运用计算公式解决简单的实际问题。</a:t>
            </a:r>
          </a:p>
          <a:p>
            <a:pPr>
              <a:lnSpc>
                <a:spcPct val="150000"/>
              </a:lnSpc>
            </a:pPr>
            <a:endParaRPr lang="zh-CN" altLang="en-US" sz="2100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3848" y="3895119"/>
            <a:ext cx="8171915" cy="1038742"/>
          </a:xfrm>
          <a:prstGeom prst="rect">
            <a:avLst/>
          </a:prstGeom>
        </p:spPr>
        <p:txBody>
          <a:bodyPr wrap="square" lIns="68575" tIns="34288" rIns="68575" bIns="3428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prstClr val="white"/>
                </a:solidFill>
              </a:rPr>
              <a:t>【</a:t>
            </a:r>
            <a:r>
              <a:rPr lang="zh-CN" altLang="en-US" sz="2100" dirty="0">
                <a:solidFill>
                  <a:prstClr val="white"/>
                </a:solidFill>
              </a:rPr>
              <a:t>难点</a:t>
            </a:r>
            <a:r>
              <a:rPr lang="en-US" altLang="zh-CN" sz="2100" dirty="0">
                <a:solidFill>
                  <a:prstClr val="white"/>
                </a:solidFill>
              </a:rPr>
              <a:t>】</a:t>
            </a:r>
            <a:r>
              <a:rPr lang="zh-CN" altLang="en-US" sz="2100" dirty="0">
                <a:solidFill>
                  <a:prstClr val="black"/>
                </a:solidFill>
              </a:rPr>
              <a:t>让学生经历观察、实验、猜想、证明等数学活动过程掌握圆柱体积的计算方法。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0511" y="1436294"/>
            <a:ext cx="3164669" cy="1979041"/>
            <a:chOff x="1892595" y="1632915"/>
            <a:chExt cx="5618884" cy="345590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394434" y="1632915"/>
              <a:ext cx="5033189" cy="319426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892595" y="3817088"/>
              <a:ext cx="1141229" cy="56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latin typeface="+mn-ea"/>
                </a:rPr>
                <a:t>5cm</a:t>
              </a:r>
              <a:endParaRPr lang="zh-CN" altLang="en-US" sz="1500" dirty="0">
                <a:latin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124894" y="3632422"/>
              <a:ext cx="1282996" cy="56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latin typeface="+mn-ea"/>
                </a:rPr>
                <a:t>7cm</a:t>
              </a:r>
              <a:endParaRPr lang="zh-CN" altLang="en-US" sz="1500" dirty="0">
                <a:latin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651050" y="4524021"/>
              <a:ext cx="1293627" cy="56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latin typeface="+mn-ea"/>
                </a:rPr>
                <a:t>10cm</a:t>
              </a:r>
              <a:endParaRPr lang="zh-CN" altLang="en-US" sz="1500" dirty="0">
                <a:latin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157760" y="4524489"/>
              <a:ext cx="1353719" cy="56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latin typeface="+mn-ea"/>
                </a:rPr>
                <a:t>10cm</a:t>
              </a:r>
              <a:endParaRPr lang="zh-CN" altLang="en-US" sz="1500" dirty="0">
                <a:latin typeface="+mn-ea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505124" y="1158273"/>
            <a:ext cx="2349442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514350"/>
            <a:r>
              <a:rPr lang="en-US" altLang="zh-CN" sz="2100" i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 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3.14×(10÷2)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×5</a:t>
            </a:r>
            <a:endParaRPr lang="zh-CN" altLang="en-US" sz="2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05124" y="1583373"/>
            <a:ext cx="1903554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514350"/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=3.14×25×5</a:t>
            </a:r>
          </a:p>
          <a:p>
            <a:pPr defTabSz="514350"/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=78.5×5</a:t>
            </a:r>
          </a:p>
          <a:p>
            <a:pPr defTabSz="514350"/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=392.5</a:t>
            </a:r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cm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</a:rPr>
              <a:t>3</a:t>
            </a:r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）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   </a:t>
            </a:r>
            <a:endParaRPr lang="zh-CN" altLang="en-US" sz="2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72000" y="2809548"/>
            <a:ext cx="2349442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514350"/>
            <a:r>
              <a:rPr lang="en-US" altLang="zh-CN" sz="2100" i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 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3.14×(10÷2)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×7</a:t>
            </a:r>
            <a:endParaRPr lang="zh-CN" altLang="en-US" sz="2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88415" y="3274231"/>
            <a:ext cx="2732740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514350"/>
            <a:r>
              <a:rPr lang="en-US" altLang="zh-CN" sz="2100" i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 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=3.14×25×7</a:t>
            </a:r>
          </a:p>
          <a:p>
            <a:pPr defTabSz="514350"/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 =78.5×7</a:t>
            </a:r>
          </a:p>
          <a:p>
            <a:pPr defTabSz="514350"/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 =549.5</a:t>
            </a:r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cm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</a:rPr>
              <a:t>3</a:t>
            </a:r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）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   </a:t>
            </a:r>
            <a:endParaRPr lang="zh-CN" altLang="en-US" sz="2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88415" y="4460823"/>
            <a:ext cx="371880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514350"/>
            <a:r>
              <a:rPr lang="en-US" altLang="zh-CN" sz="2100" i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 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549.5-392.5=157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 cm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</a:rPr>
              <a:t>3 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） </a:t>
            </a:r>
            <a:endParaRPr lang="zh-CN" altLang="en-US" sz="2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05124" y="457278"/>
            <a:ext cx="1097095" cy="55399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100" dirty="0">
                <a:solidFill>
                  <a:prstClr val="black"/>
                </a:solidFill>
              </a:rPr>
              <a:t>解法二</a:t>
            </a:r>
            <a:r>
              <a:rPr lang="en-US" altLang="zh-CN" sz="2100" dirty="0">
                <a:solidFill>
                  <a:prstClr val="black"/>
                </a:solidFill>
              </a:rPr>
              <a:t>:</a:t>
            </a:r>
            <a:r>
              <a:rPr lang="en-US" altLang="zh-CN" sz="21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矩形 13"/>
          <p:cNvSpPr/>
          <p:nvPr/>
        </p:nvSpPr>
        <p:spPr>
          <a:xfrm>
            <a:off x="293125" y="592534"/>
            <a:ext cx="3370154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如图，求出小铁块的体积。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0420" y="419241"/>
            <a:ext cx="8261797" cy="152349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/>
              <a:t>奇思有一个圆柱形的水杯，水杯的底面直径是</a:t>
            </a:r>
            <a:r>
              <a:rPr lang="en-US" altLang="zh-CN" sz="2100" dirty="0"/>
              <a:t>4</a:t>
            </a:r>
            <a:r>
              <a:rPr lang="zh-CN" altLang="en-US" sz="2100" dirty="0"/>
              <a:t>厘米，高是</a:t>
            </a:r>
            <a:r>
              <a:rPr lang="en-US" altLang="zh-CN" sz="2100" dirty="0"/>
              <a:t>10</a:t>
            </a:r>
            <a:r>
              <a:rPr lang="zh-CN" altLang="en-US" sz="2100" dirty="0"/>
              <a:t>厘米，有资料显示：每人每天的正常饮水量大约是</a:t>
            </a:r>
            <a:r>
              <a:rPr lang="en-US" altLang="zh-CN" sz="2100" dirty="0"/>
              <a:t>1</a:t>
            </a:r>
            <a:r>
              <a:rPr lang="zh-CN" altLang="en-US" sz="2100" dirty="0"/>
              <a:t>立方分米，</a:t>
            </a:r>
            <a:r>
              <a:rPr lang="zh-CN" altLang="en-US" sz="2100" dirty="0">
                <a:solidFill>
                  <a:prstClr val="black"/>
                </a:solidFill>
              </a:rPr>
              <a:t>奇思</a:t>
            </a:r>
            <a:r>
              <a:rPr lang="zh-CN" altLang="en-US" sz="2100" dirty="0"/>
              <a:t>一天要喝几杯水？</a:t>
            </a:r>
          </a:p>
        </p:txBody>
      </p:sp>
      <p:sp>
        <p:nvSpPr>
          <p:cNvPr id="3" name="矩形 2"/>
          <p:cNvSpPr/>
          <p:nvPr/>
        </p:nvSpPr>
        <p:spPr>
          <a:xfrm>
            <a:off x="2620094" y="1853963"/>
            <a:ext cx="5316600" cy="200824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514350">
              <a:lnSpc>
                <a:spcPct val="150000"/>
              </a:lnSpc>
            </a:pPr>
            <a:r>
              <a:rPr lang="en-US" altLang="zh-CN" sz="2100" i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 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3.14×(4÷2)</a:t>
            </a:r>
            <a:r>
              <a:rPr lang="en-US" altLang="zh-CN" sz="2100" baseline="30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×10</a:t>
            </a:r>
          </a:p>
          <a:p>
            <a:pPr defTabSz="514350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=12.56×10</a:t>
            </a:r>
          </a:p>
          <a:p>
            <a:pPr defTabSz="514350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=125.6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（立方厘米）</a:t>
            </a: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=0.1256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（立方分米）</a:t>
            </a:r>
            <a:endParaRPr lang="en-US" altLang="zh-CN" sz="2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defTabSz="514350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 1÷0.1256≈8</a:t>
            </a:r>
            <a:r>
              <a:rPr lang="zh-CN" altLang="en-US" sz="2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（杯）</a:t>
            </a:r>
            <a:endParaRPr lang="zh-CN" altLang="en-US" sz="2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60892" y="3990844"/>
            <a:ext cx="3796953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solidFill>
                  <a:prstClr val="black"/>
                </a:solidFill>
              </a:rPr>
              <a:t>答：奇思一天大约要喝</a:t>
            </a:r>
            <a:r>
              <a:rPr lang="en-US" altLang="zh-CN" sz="2100" dirty="0">
                <a:solidFill>
                  <a:prstClr val="black"/>
                </a:solidFill>
              </a:rPr>
              <a:t>8</a:t>
            </a:r>
            <a:r>
              <a:rPr lang="zh-CN" altLang="en-US" sz="2100" dirty="0">
                <a:solidFill>
                  <a:prstClr val="black"/>
                </a:solidFill>
              </a:rPr>
              <a:t>杯水。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对象 16"/>
          <p:cNvGraphicFramePr/>
          <p:nvPr/>
        </p:nvGraphicFramePr>
        <p:xfrm>
          <a:off x="719509" y="1409174"/>
          <a:ext cx="1914525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r:id="rId4" imgW="67541775" imgH="67541775" progId="">
                  <p:embed/>
                </p:oleObj>
              </mc:Choice>
              <mc:Fallback>
                <p:oleObj r:id="rId4" imgW="67541775" imgH="67541775" progId="">
                  <p:embed/>
                  <p:pic>
                    <p:nvPicPr>
                      <p:cNvPr id="0" name="对象 1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509" y="1409174"/>
                        <a:ext cx="1914525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4173594" y="2230396"/>
          <a:ext cx="3103960" cy="73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r:id="rId6" imgW="109508925" imgH="26088975" progId="">
                  <p:embed/>
                </p:oleObj>
              </mc:Choice>
              <mc:Fallback>
                <p:oleObj r:id="rId6" imgW="109508925" imgH="26088975" progId="">
                  <p:embed/>
                  <p:pic>
                    <p:nvPicPr>
                      <p:cNvPr id="0" name="对象 1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94" y="2230396"/>
                        <a:ext cx="3103960" cy="73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右箭头 7171"/>
          <p:cNvSpPr>
            <a:spLocks noChangeArrowheads="1"/>
          </p:cNvSpPr>
          <p:nvPr/>
        </p:nvSpPr>
        <p:spPr bwMode="auto">
          <a:xfrm>
            <a:off x="2927151" y="2230396"/>
            <a:ext cx="571500" cy="400050"/>
          </a:xfrm>
          <a:prstGeom prst="rightArrow">
            <a:avLst>
              <a:gd name="adj1" fmla="val 50000"/>
              <a:gd name="adj2" fmla="val 35708"/>
            </a:avLst>
          </a:prstGeom>
          <a:solidFill>
            <a:srgbClr val="A1C450"/>
          </a:solidFill>
          <a:ln w="28575">
            <a:noFill/>
            <a:miter lim="800000"/>
          </a:ln>
        </p:spPr>
        <p:txBody>
          <a:bodyPr lIns="68580" tIns="34290" rIns="68580" bIns="34290"/>
          <a:lstStyle/>
          <a:p>
            <a:pPr defTabSz="514350"/>
            <a:endParaRPr lang="zh-CN" altLang="en-US" sz="2100" dirty="0">
              <a:solidFill>
                <a:prstClr val="black"/>
              </a:solidFill>
              <a:latin typeface="+mn-ea"/>
            </a:endParaRPr>
          </a:p>
        </p:txBody>
      </p:sp>
      <p:graphicFrame>
        <p:nvGraphicFramePr>
          <p:cNvPr id="20" name="对象 19"/>
          <p:cNvGraphicFramePr/>
          <p:nvPr/>
        </p:nvGraphicFramePr>
        <p:xfrm>
          <a:off x="4363269" y="1516076"/>
          <a:ext cx="3103960" cy="745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r:id="rId8" imgW="109489875" imgH="26279475" progId="">
                  <p:embed/>
                </p:oleObj>
              </mc:Choice>
              <mc:Fallback>
                <p:oleObj r:id="rId8" imgW="109489875" imgH="26279475" progId="">
                  <p:embed/>
                  <p:pic>
                    <p:nvPicPr>
                      <p:cNvPr id="0" name="对象 18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269" y="1516076"/>
                        <a:ext cx="3103960" cy="745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438357" y="619558"/>
            <a:ext cx="5589511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回忆下</a:t>
            </a:r>
            <a:r>
              <a:rPr lang="en-US" altLang="zh-CN" sz="2100" dirty="0">
                <a:latin typeface="+mn-ea"/>
              </a:rPr>
              <a:t>,</a:t>
            </a:r>
            <a:r>
              <a:rPr lang="zh-CN" altLang="en-US" sz="2100" dirty="0">
                <a:latin typeface="+mn-ea"/>
              </a:rPr>
              <a:t>当时是怎样把圆转化成近似长方形的？</a:t>
            </a:r>
          </a:p>
        </p:txBody>
      </p:sp>
      <p:sp>
        <p:nvSpPr>
          <p:cNvPr id="10" name="矩形 9"/>
          <p:cNvSpPr/>
          <p:nvPr/>
        </p:nvSpPr>
        <p:spPr>
          <a:xfrm>
            <a:off x="418565" y="3454992"/>
            <a:ext cx="8306871" cy="152349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+mn-ea"/>
              </a:rPr>
              <a:t>近似长方形的长就是圆周长的一半，宽就是圆的半径，近似长方形的面积就是圆的面积。所以近似长方形的面积是圆周长的一半乘半径，所以圆的面积也就是圆周率乘半径的平方。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00143 0.129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/>
          <p:nvPr/>
        </p:nvSpPr>
        <p:spPr>
          <a:xfrm>
            <a:off x="1002760" y="1215886"/>
            <a:ext cx="2169042" cy="2025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>
              <a:latin typeface="+mn-ea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481083" y="1238969"/>
            <a:ext cx="2169042" cy="2025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>
              <a:latin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39520" y="373348"/>
            <a:ext cx="7133998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+mn-ea"/>
              </a:rPr>
              <a:t>根据已知的条件求下面圆的面积。（单位：</a:t>
            </a:r>
            <a:r>
              <a:rPr lang="en-US" altLang="zh-CN" sz="2100" dirty="0">
                <a:latin typeface="+mn-ea"/>
              </a:rPr>
              <a:t>cm</a:t>
            </a:r>
            <a:r>
              <a:rPr lang="zh-CN" altLang="en-US" sz="2100" dirty="0">
                <a:latin typeface="+mn-ea"/>
              </a:rPr>
              <a:t>）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612289" y="817712"/>
            <a:ext cx="242140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dirty="0">
                <a:latin typeface="+mn-ea"/>
              </a:rPr>
              <a:t>d=10cm</a:t>
            </a:r>
            <a:endParaRPr lang="zh-CN" altLang="en-US" sz="2100" dirty="0">
              <a:latin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894217" y="817712"/>
            <a:ext cx="242140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dirty="0">
                <a:latin typeface="+mn-ea"/>
              </a:rPr>
              <a:t>c=9.42cm</a:t>
            </a:r>
            <a:endParaRPr lang="zh-CN" altLang="en-US" sz="2100" dirty="0">
              <a:latin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68909" y="3408241"/>
            <a:ext cx="2202893" cy="1361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10÷2=5</a:t>
            </a:r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cm</a:t>
            </a:r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）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     </a:t>
            </a:r>
          </a:p>
          <a:p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   3.14×5²</a:t>
            </a:r>
          </a:p>
          <a:p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=3.14×25</a:t>
            </a:r>
          </a:p>
          <a:p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=78.5</a:t>
            </a:r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cm²</a:t>
            </a:r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）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83514" y="3526406"/>
            <a:ext cx="2421406" cy="1361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  9.42÷3.14÷2</a:t>
            </a:r>
          </a:p>
          <a:p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=3÷2</a:t>
            </a:r>
          </a:p>
          <a:p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=1.5</a:t>
            </a:r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cm</a:t>
            </a:r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）</a:t>
            </a:r>
            <a:endParaRPr lang="en-US" altLang="zh-CN" sz="2100" dirty="0">
              <a:solidFill>
                <a:srgbClr val="FF0000"/>
              </a:solidFill>
              <a:latin typeface="+mn-ea"/>
            </a:endParaRPr>
          </a:p>
          <a:p>
            <a:endParaRPr lang="zh-CN" altLang="en-US" sz="2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71498" y="3526407"/>
            <a:ext cx="1839818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  3.14×1.5²</a:t>
            </a:r>
          </a:p>
          <a:p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=3.14×2.25</a:t>
            </a:r>
          </a:p>
          <a:p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=7.065</a:t>
            </a:r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cm²</a:t>
            </a:r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build="p"/>
      <p:bldP spid="3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标注 12"/>
          <p:cNvSpPr/>
          <p:nvPr/>
        </p:nvSpPr>
        <p:spPr>
          <a:xfrm>
            <a:off x="7002999" y="2243263"/>
            <a:ext cx="1951037" cy="867635"/>
          </a:xfrm>
          <a:prstGeom prst="wedgeRoundRectCallout">
            <a:avLst>
              <a:gd name="adj1" fmla="val -43521"/>
              <a:gd name="adj2" fmla="val 65840"/>
              <a:gd name="adj3" fmla="val 16667"/>
            </a:avLst>
          </a:prstGeom>
          <a:solidFill>
            <a:srgbClr val="80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100" dirty="0">
                <a:solidFill>
                  <a:schemeClr val="tx1"/>
                </a:solidFill>
              </a:rPr>
              <a:t>一个杯子能装多少毫升水呢？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4265827" y="1169320"/>
            <a:ext cx="1890540" cy="867635"/>
          </a:xfrm>
          <a:prstGeom prst="wedgeRoundRectCallout">
            <a:avLst>
              <a:gd name="adj1" fmla="val 19520"/>
              <a:gd name="adj2" fmla="val 98125"/>
              <a:gd name="adj3" fmla="val 16667"/>
            </a:avLst>
          </a:prstGeom>
          <a:solidFill>
            <a:srgbClr val="C1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100" dirty="0">
                <a:solidFill>
                  <a:schemeClr val="tx1"/>
                </a:solidFill>
              </a:rPr>
              <a:t>实际上都需要求圆柱的体积。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1880015" y="2547111"/>
            <a:ext cx="2385812" cy="867635"/>
          </a:xfrm>
          <a:prstGeom prst="wedgeRoundRectCallout">
            <a:avLst>
              <a:gd name="adj1" fmla="val -12331"/>
              <a:gd name="adj2" fmla="val 60274"/>
              <a:gd name="adj3" fmla="val 16667"/>
            </a:avLst>
          </a:prstGeom>
          <a:solidFill>
            <a:srgbClr val="FDA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100" dirty="0">
                <a:solidFill>
                  <a:schemeClr val="tx1"/>
                </a:solidFill>
              </a:rPr>
              <a:t>这么粗的柱子，需要多少木材呢？</a:t>
            </a:r>
          </a:p>
        </p:txBody>
      </p:sp>
      <p:pic>
        <p:nvPicPr>
          <p:cNvPr id="5" name="图片 29" descr="8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742" y="1572426"/>
            <a:ext cx="3454934" cy="338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10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3980" y="2571750"/>
            <a:ext cx="3593548" cy="251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00280" y="485771"/>
            <a:ext cx="417806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/>
              <a:t>想一想，怎样计算圆柱的体积呢？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圆角矩形标注 36"/>
          <p:cNvSpPr/>
          <p:nvPr/>
        </p:nvSpPr>
        <p:spPr>
          <a:xfrm>
            <a:off x="4684074" y="3311071"/>
            <a:ext cx="2997935" cy="828950"/>
          </a:xfrm>
          <a:prstGeom prst="wedgeRoundRectCallout">
            <a:avLst>
              <a:gd name="adj1" fmla="val 56611"/>
              <a:gd name="adj2" fmla="val 24149"/>
              <a:gd name="adj3" fmla="val 16667"/>
            </a:avLst>
          </a:prstGeom>
          <a:solidFill>
            <a:srgbClr val="219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100" dirty="0">
                <a:solidFill>
                  <a:schemeClr val="tx1"/>
                </a:solidFill>
                <a:latin typeface="+mn-ea"/>
              </a:rPr>
              <a:t>我猜想圆柱的体积也可能等于“底面积</a:t>
            </a:r>
            <a:r>
              <a:rPr lang="en-US" altLang="zh-CN" sz="2100" dirty="0">
                <a:solidFill>
                  <a:schemeClr val="tx1"/>
                </a:solidFill>
                <a:latin typeface="+mn-ea"/>
              </a:rPr>
              <a:t>×</a:t>
            </a:r>
            <a:r>
              <a:rPr lang="zh-CN" altLang="en-US" sz="2100" dirty="0">
                <a:solidFill>
                  <a:schemeClr val="tx1"/>
                </a:solidFill>
                <a:latin typeface="+mn-ea"/>
              </a:rPr>
              <a:t>高”。</a:t>
            </a:r>
          </a:p>
        </p:txBody>
      </p:sp>
      <p:sp>
        <p:nvSpPr>
          <p:cNvPr id="38" name="圆角矩形标注 37"/>
          <p:cNvSpPr/>
          <p:nvPr/>
        </p:nvSpPr>
        <p:spPr>
          <a:xfrm>
            <a:off x="1621629" y="2907634"/>
            <a:ext cx="2463699" cy="1039941"/>
          </a:xfrm>
          <a:prstGeom prst="wedgeRoundRectCallout">
            <a:avLst>
              <a:gd name="adj1" fmla="val -58264"/>
              <a:gd name="adj2" fmla="val 34725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100" dirty="0">
                <a:solidFill>
                  <a:schemeClr val="tx1"/>
                </a:solidFill>
                <a:latin typeface="+mn-ea"/>
              </a:rPr>
              <a:t>长方体、正方体的体积都等于“底面积</a:t>
            </a:r>
            <a:r>
              <a:rPr lang="en-US" altLang="zh-CN" sz="2100" dirty="0">
                <a:solidFill>
                  <a:schemeClr val="tx1"/>
                </a:solidFill>
                <a:latin typeface="+mn-ea"/>
              </a:rPr>
              <a:t>×</a:t>
            </a:r>
            <a:r>
              <a:rPr lang="zh-CN" altLang="en-US" sz="2100" dirty="0">
                <a:solidFill>
                  <a:schemeClr val="tx1"/>
                </a:solidFill>
                <a:latin typeface="+mn-ea"/>
              </a:rPr>
              <a:t>高”。</a:t>
            </a:r>
          </a:p>
        </p:txBody>
      </p:sp>
      <p:sp>
        <p:nvSpPr>
          <p:cNvPr id="39" name="圆角矩形标注 38"/>
          <p:cNvSpPr/>
          <p:nvPr/>
        </p:nvSpPr>
        <p:spPr>
          <a:xfrm>
            <a:off x="4881250" y="417049"/>
            <a:ext cx="3208866" cy="759023"/>
          </a:xfrm>
          <a:prstGeom prst="wedgeRoundRectCallout">
            <a:avLst>
              <a:gd name="adj1" fmla="val 56549"/>
              <a:gd name="adj2" fmla="val 31088"/>
              <a:gd name="adj3" fmla="val 16667"/>
            </a:avLst>
          </a:prstGeom>
          <a:solidFill>
            <a:srgbClr val="85C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514350">
              <a:spcBef>
                <a:spcPct val="0"/>
              </a:spcBef>
            </a:pPr>
            <a:r>
              <a:rPr lang="zh-CN" altLang="en-US" sz="2100" dirty="0">
                <a:solidFill>
                  <a:schemeClr val="tx1"/>
                </a:solidFill>
                <a:latin typeface="+mn-ea"/>
              </a:rPr>
              <a:t>圆柱体积的计算方法是否和长方体、正方体相同？</a:t>
            </a:r>
          </a:p>
        </p:txBody>
      </p:sp>
      <p:sp>
        <p:nvSpPr>
          <p:cNvPr id="5" name="椭圆 4"/>
          <p:cNvSpPr/>
          <p:nvPr/>
        </p:nvSpPr>
        <p:spPr>
          <a:xfrm>
            <a:off x="6237910" y="2337407"/>
            <a:ext cx="945356" cy="323850"/>
          </a:xfrm>
          <a:prstGeom prst="ellipse">
            <a:avLst/>
          </a:prstGeom>
          <a:solidFill>
            <a:srgbClr val="FDABC2"/>
          </a:solidFill>
          <a:ln w="1905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514350">
              <a:defRPr/>
            </a:pPr>
            <a:endParaRPr lang="zh-CN" altLang="en-US" sz="11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3539275" y="2139764"/>
            <a:ext cx="783431" cy="198835"/>
          </a:xfrm>
          <a:prstGeom prst="parallelogram">
            <a:avLst>
              <a:gd name="adj" fmla="val 99897"/>
            </a:avLst>
          </a:prstGeom>
          <a:solidFill>
            <a:srgbClr val="FDABC2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514350">
              <a:defRPr/>
            </a:pPr>
            <a:endParaRPr lang="zh-CN" altLang="en-US" sz="11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1277539" y="2088498"/>
            <a:ext cx="1402556" cy="332185"/>
          </a:xfrm>
          <a:prstGeom prst="parallelogram">
            <a:avLst>
              <a:gd name="adj" fmla="val 101292"/>
            </a:avLst>
          </a:prstGeom>
          <a:solidFill>
            <a:srgbClr val="FDABC2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514350">
              <a:defRPr/>
            </a:pPr>
            <a:endParaRPr lang="zh-CN" altLang="en-US" sz="1100" kern="0">
              <a:solidFill>
                <a:prstClr val="white"/>
              </a:solidFill>
              <a:latin typeface="+mn-ea"/>
            </a:endParaRPr>
          </a:p>
        </p:txBody>
      </p:sp>
      <p:grpSp>
        <p:nvGrpSpPr>
          <p:cNvPr id="8" name="组合 43"/>
          <p:cNvGrpSpPr/>
          <p:nvPr/>
        </p:nvGrpSpPr>
        <p:grpSpPr bwMode="auto">
          <a:xfrm>
            <a:off x="1283492" y="1471455"/>
            <a:ext cx="1402556" cy="945356"/>
            <a:chOff x="669800" y="3000372"/>
            <a:chExt cx="1869783" cy="1260001"/>
          </a:xfrm>
        </p:grpSpPr>
        <p:sp>
          <p:nvSpPr>
            <p:cNvPr id="9" name="立方体 8"/>
            <p:cNvSpPr/>
            <p:nvPr/>
          </p:nvSpPr>
          <p:spPr>
            <a:xfrm>
              <a:off x="669800" y="3000372"/>
              <a:ext cx="1869783" cy="1260001"/>
            </a:xfrm>
            <a:prstGeom prst="cube">
              <a:avLst>
                <a:gd name="adj" fmla="val 35299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514350">
                <a:defRPr/>
              </a:pPr>
              <a:endParaRPr lang="zh-CN" altLang="en-US" sz="1100" kern="0">
                <a:solidFill>
                  <a:prstClr val="white"/>
                </a:solidFill>
                <a:latin typeface="+mn-ea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rot="5400000">
              <a:off x="724648" y="3412173"/>
              <a:ext cx="793452" cy="1587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</a:ln>
            <a:effectLst/>
          </p:spPr>
        </p:cxnSp>
        <p:cxnSp>
          <p:nvCxnSpPr>
            <p:cNvPr id="11" name="直接连接符 10"/>
            <p:cNvCxnSpPr/>
            <p:nvPr/>
          </p:nvCxnSpPr>
          <p:spPr>
            <a:xfrm rot="10800000">
              <a:off x="1134864" y="3809693"/>
              <a:ext cx="1396782" cy="1586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</a:ln>
            <a:effectLst/>
          </p:spPr>
        </p:cxnSp>
        <p:cxnSp>
          <p:nvCxnSpPr>
            <p:cNvPr id="12" name="直接连接符 11"/>
            <p:cNvCxnSpPr/>
            <p:nvPr/>
          </p:nvCxnSpPr>
          <p:spPr>
            <a:xfrm flipV="1">
              <a:off x="669800" y="3809693"/>
              <a:ext cx="450780" cy="45068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13" name="组合 49"/>
          <p:cNvGrpSpPr/>
          <p:nvPr/>
        </p:nvGrpSpPr>
        <p:grpSpPr bwMode="auto">
          <a:xfrm>
            <a:off x="3542269" y="1553977"/>
            <a:ext cx="784622" cy="784622"/>
            <a:chOff x="2954810" y="3188808"/>
            <a:chExt cx="1045686" cy="1045686"/>
          </a:xfrm>
        </p:grpSpPr>
        <p:sp>
          <p:nvSpPr>
            <p:cNvPr id="14" name="立方体 13"/>
            <p:cNvSpPr/>
            <p:nvPr/>
          </p:nvSpPr>
          <p:spPr>
            <a:xfrm>
              <a:off x="2954810" y="3188808"/>
              <a:ext cx="1045686" cy="1045686"/>
            </a:xfrm>
            <a:prstGeom prst="cub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514350">
                <a:defRPr/>
              </a:pPr>
              <a:endParaRPr lang="zh-CN" altLang="en-US" sz="1100" kern="0">
                <a:solidFill>
                  <a:prstClr val="white"/>
                </a:solidFill>
                <a:latin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rot="5400000">
              <a:off x="2823107" y="3590263"/>
              <a:ext cx="791802" cy="1587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 rot="10800000">
              <a:off x="3238843" y="3969502"/>
              <a:ext cx="755305" cy="1587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</a:ln>
            <a:effectLst/>
          </p:spPr>
        </p:cxnSp>
        <p:cxnSp>
          <p:nvCxnSpPr>
            <p:cNvPr id="17" name="直接连接符 16"/>
            <p:cNvCxnSpPr/>
            <p:nvPr/>
          </p:nvCxnSpPr>
          <p:spPr>
            <a:xfrm flipV="1">
              <a:off x="2961157" y="3969502"/>
              <a:ext cx="258645" cy="258645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sp>
        <p:nvSpPr>
          <p:cNvPr id="18" name="圆柱形 17"/>
          <p:cNvSpPr/>
          <p:nvPr/>
        </p:nvSpPr>
        <p:spPr>
          <a:xfrm>
            <a:off x="6237910" y="1272988"/>
            <a:ext cx="945356" cy="1376363"/>
          </a:xfrm>
          <a:prstGeom prst="can">
            <a:avLst>
              <a:gd name="adj" fmla="val 33759"/>
            </a:avLst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514350">
              <a:defRPr/>
            </a:pPr>
            <a:endParaRPr lang="zh-CN" altLang="en-US" sz="1100" kern="0">
              <a:solidFill>
                <a:prstClr val="white"/>
              </a:solidFill>
              <a:latin typeface="+mn-ea"/>
            </a:endParaRPr>
          </a:p>
        </p:txBody>
      </p:sp>
      <p:pic>
        <p:nvPicPr>
          <p:cNvPr id="19" name="Object 3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2819" y="1799245"/>
            <a:ext cx="6858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右箭头 66"/>
          <p:cNvSpPr/>
          <p:nvPr/>
        </p:nvSpPr>
        <p:spPr>
          <a:xfrm>
            <a:off x="5107199" y="1842006"/>
            <a:ext cx="628130" cy="412585"/>
          </a:xfrm>
          <a:prstGeom prst="rightArrow">
            <a:avLst/>
          </a:prstGeom>
          <a:solidFill>
            <a:srgbClr val="A1C450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514350">
              <a:defRPr/>
            </a:pPr>
            <a:endParaRPr lang="zh-CN" altLang="en-US" sz="1100" kern="0">
              <a:solidFill>
                <a:prstClr val="white"/>
              </a:solidFill>
              <a:latin typeface="+mn-ea"/>
            </a:endParaRPr>
          </a:p>
        </p:txBody>
      </p:sp>
      <p:pic>
        <p:nvPicPr>
          <p:cNvPr id="21" name="Object 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83476" y="1990272"/>
            <a:ext cx="189309" cy="26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Object 4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24223" y="1983541"/>
            <a:ext cx="189310" cy="26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Object 4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48600" y="1961170"/>
            <a:ext cx="189310" cy="26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Object 3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14509" y="2110062"/>
            <a:ext cx="21312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Object 4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32186" y="2070132"/>
            <a:ext cx="21312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Object 4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02240" y="2314717"/>
            <a:ext cx="21312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矩形 26"/>
          <p:cNvSpPr/>
          <p:nvPr/>
        </p:nvSpPr>
        <p:spPr>
          <a:xfrm>
            <a:off x="324019" y="504440"/>
            <a:ext cx="417806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514350"/>
            <a:r>
              <a:rPr lang="zh-CN" altLang="en-US" sz="2100" dirty="0">
                <a:solidFill>
                  <a:prstClr val="black"/>
                </a:solidFill>
                <a:latin typeface="+mn-ea"/>
              </a:rPr>
              <a:t>想一想，怎样计算圆柱的体积呢？</a:t>
            </a:r>
          </a:p>
        </p:txBody>
      </p:sp>
      <p:sp>
        <p:nvSpPr>
          <p:cNvPr id="32" name="矩形 31"/>
          <p:cNvSpPr/>
          <p:nvPr/>
        </p:nvSpPr>
        <p:spPr>
          <a:xfrm>
            <a:off x="5172419" y="1504017"/>
            <a:ext cx="51197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?</a:t>
            </a:r>
            <a:endParaRPr lang="zh-CN" altLang="en-US" sz="2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506678" y="977725"/>
            <a:ext cx="1259762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dirty="0">
                <a:latin typeface="+mn-ea"/>
              </a:rPr>
              <a:t>V </a:t>
            </a:r>
            <a:r>
              <a:rPr lang="zh-CN" altLang="en-US" sz="2100" dirty="0">
                <a:latin typeface="+mn-ea"/>
              </a:rPr>
              <a:t>＝ </a:t>
            </a:r>
            <a:r>
              <a:rPr lang="en-US" altLang="zh-CN" sz="2100" i="1" dirty="0" err="1">
                <a:latin typeface="+mn-ea"/>
              </a:rPr>
              <a:t>Sh</a:t>
            </a:r>
            <a:endParaRPr lang="zh-CN" altLang="en-US" sz="2100" i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5" grpId="0" animBg="1"/>
      <p:bldP spid="6" grpId="0" animBg="1"/>
      <p:bldP spid="7" grpId="0" animBg="1"/>
      <p:bldP spid="18" grpId="0" animBg="1"/>
      <p:bldP spid="20" grpId="0" animBg="1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标注 7"/>
          <p:cNvSpPr/>
          <p:nvPr/>
        </p:nvSpPr>
        <p:spPr>
          <a:xfrm>
            <a:off x="6089958" y="2415256"/>
            <a:ext cx="2206550" cy="1038746"/>
          </a:xfrm>
          <a:prstGeom prst="wedgeRoundRectCallout">
            <a:avLst>
              <a:gd name="adj1" fmla="val 27674"/>
              <a:gd name="adj2" fmla="val 70264"/>
              <a:gd name="adj3" fmla="val 16667"/>
            </a:avLst>
          </a:prstGeom>
          <a:solidFill>
            <a:srgbClr val="D5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100" dirty="0">
                <a:solidFill>
                  <a:schemeClr val="tx1"/>
                </a:solidFill>
              </a:rPr>
              <a:t>能不能像圆那样把圆柱也转化成近似长方体呢？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2613" y="1689497"/>
            <a:ext cx="4993481" cy="176450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48043" y="560512"/>
            <a:ext cx="417806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/>
              <a:t>怎样把圆柱转化成近似长方体呢？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圆角矩形标注 166"/>
          <p:cNvSpPr/>
          <p:nvPr/>
        </p:nvSpPr>
        <p:spPr>
          <a:xfrm>
            <a:off x="1492022" y="4006826"/>
            <a:ext cx="4854916" cy="919584"/>
          </a:xfrm>
          <a:prstGeom prst="wedgeRoundRectCallout">
            <a:avLst>
              <a:gd name="adj1" fmla="val 55287"/>
              <a:gd name="adj2" fmla="val -13469"/>
              <a:gd name="adj3" fmla="val 16667"/>
            </a:avLst>
          </a:prstGeom>
          <a:solidFill>
            <a:srgbClr val="D5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100" dirty="0">
                <a:solidFill>
                  <a:schemeClr val="tx1"/>
                </a:solidFill>
              </a:rPr>
              <a:t>把圆柱也平均分成若干份，然后拼成一个近似长方体。请观察下，你有发现吗？</a:t>
            </a:r>
          </a:p>
        </p:txBody>
      </p:sp>
      <p:sp>
        <p:nvSpPr>
          <p:cNvPr id="2" name="右箭头 7171"/>
          <p:cNvSpPr>
            <a:spLocks noChangeArrowheads="1"/>
          </p:cNvSpPr>
          <p:nvPr/>
        </p:nvSpPr>
        <p:spPr bwMode="auto">
          <a:xfrm>
            <a:off x="3630498" y="2409727"/>
            <a:ext cx="571500" cy="400050"/>
          </a:xfrm>
          <a:prstGeom prst="rightArrow">
            <a:avLst>
              <a:gd name="adj1" fmla="val 50000"/>
              <a:gd name="adj2" fmla="val 35708"/>
            </a:avLst>
          </a:prstGeom>
          <a:solidFill>
            <a:srgbClr val="A1C450"/>
          </a:solidFill>
          <a:ln w="28575">
            <a:noFill/>
            <a:miter lim="800000"/>
          </a:ln>
        </p:spPr>
        <p:txBody>
          <a:bodyPr lIns="68580" tIns="34290" rIns="68580" bIns="34290"/>
          <a:lstStyle/>
          <a:p>
            <a:pPr defTabSz="514350"/>
            <a:endParaRPr lang="zh-CN" altLang="en-US" sz="21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" name="圆柱形 2"/>
          <p:cNvSpPr/>
          <p:nvPr/>
        </p:nvSpPr>
        <p:spPr>
          <a:xfrm>
            <a:off x="1471420" y="1504555"/>
            <a:ext cx="1539479" cy="2040731"/>
          </a:xfrm>
          <a:prstGeom prst="can">
            <a:avLst>
              <a:gd name="adj" fmla="val 32523"/>
            </a:avLst>
          </a:prstGeom>
          <a:solidFill>
            <a:srgbClr val="E0B64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514350">
              <a:defRPr/>
            </a:pPr>
            <a:endParaRPr lang="zh-CN" altLang="en-US" sz="2100" kern="0">
              <a:solidFill>
                <a:prstClr val="white"/>
              </a:solidFill>
              <a:latin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71420" y="1762920"/>
            <a:ext cx="1538288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" name="直接连接符 4"/>
          <p:cNvCxnSpPr/>
          <p:nvPr/>
        </p:nvCxnSpPr>
        <p:spPr>
          <a:xfrm>
            <a:off x="2247708" y="1512889"/>
            <a:ext cx="0" cy="48577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6" name="直接连接符 5"/>
          <p:cNvCxnSpPr/>
          <p:nvPr/>
        </p:nvCxnSpPr>
        <p:spPr>
          <a:xfrm>
            <a:off x="2048874" y="1512889"/>
            <a:ext cx="403622" cy="48577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" name="直接连接符 6"/>
          <p:cNvCxnSpPr/>
          <p:nvPr/>
        </p:nvCxnSpPr>
        <p:spPr>
          <a:xfrm>
            <a:off x="2247708" y="2004617"/>
            <a:ext cx="0" cy="154066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" name="直接连接符 7"/>
          <p:cNvCxnSpPr/>
          <p:nvPr/>
        </p:nvCxnSpPr>
        <p:spPr>
          <a:xfrm>
            <a:off x="1850039" y="1973661"/>
            <a:ext cx="0" cy="154066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" name="直接连接符 8"/>
          <p:cNvCxnSpPr/>
          <p:nvPr/>
        </p:nvCxnSpPr>
        <p:spPr>
          <a:xfrm>
            <a:off x="2648949" y="1960564"/>
            <a:ext cx="0" cy="153947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" name="直接连接符 9"/>
          <p:cNvCxnSpPr/>
          <p:nvPr/>
        </p:nvCxnSpPr>
        <p:spPr>
          <a:xfrm>
            <a:off x="1636918" y="1915320"/>
            <a:ext cx="0" cy="154066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" name="直接连接符 10"/>
          <p:cNvCxnSpPr/>
          <p:nvPr/>
        </p:nvCxnSpPr>
        <p:spPr>
          <a:xfrm>
            <a:off x="2048874" y="2003427"/>
            <a:ext cx="0" cy="154066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" name="直接连接符 11"/>
          <p:cNvCxnSpPr/>
          <p:nvPr/>
        </p:nvCxnSpPr>
        <p:spPr>
          <a:xfrm>
            <a:off x="2452496" y="1998664"/>
            <a:ext cx="0" cy="154066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2845402" y="1912939"/>
            <a:ext cx="0" cy="153947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" name="直接连接符 13"/>
          <p:cNvCxnSpPr/>
          <p:nvPr/>
        </p:nvCxnSpPr>
        <p:spPr>
          <a:xfrm flipH="1">
            <a:off x="2052446" y="1511698"/>
            <a:ext cx="403622" cy="48577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" name="直接连接符 14"/>
          <p:cNvCxnSpPr/>
          <p:nvPr/>
        </p:nvCxnSpPr>
        <p:spPr>
          <a:xfrm flipV="1">
            <a:off x="1952434" y="1523604"/>
            <a:ext cx="621506" cy="45839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" name="直接连接符 15"/>
          <p:cNvCxnSpPr/>
          <p:nvPr/>
        </p:nvCxnSpPr>
        <p:spPr>
          <a:xfrm>
            <a:off x="1540477" y="1862933"/>
            <a:ext cx="0" cy="154066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7" name="直接连接符 16"/>
          <p:cNvCxnSpPr/>
          <p:nvPr/>
        </p:nvCxnSpPr>
        <p:spPr>
          <a:xfrm>
            <a:off x="1747646" y="1953420"/>
            <a:ext cx="0" cy="154066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8" name="直接连接符 17"/>
          <p:cNvCxnSpPr/>
          <p:nvPr/>
        </p:nvCxnSpPr>
        <p:spPr>
          <a:xfrm>
            <a:off x="1947671" y="1990329"/>
            <a:ext cx="0" cy="154066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9" name="直接连接符 18"/>
          <p:cNvCxnSpPr/>
          <p:nvPr/>
        </p:nvCxnSpPr>
        <p:spPr>
          <a:xfrm>
            <a:off x="2146505" y="2008189"/>
            <a:ext cx="0" cy="154066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0" name="直接连接符 19"/>
          <p:cNvCxnSpPr/>
          <p:nvPr/>
        </p:nvCxnSpPr>
        <p:spPr>
          <a:xfrm>
            <a:off x="2346530" y="2004616"/>
            <a:ext cx="0" cy="153947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1" name="直接连接符 20"/>
          <p:cNvCxnSpPr/>
          <p:nvPr/>
        </p:nvCxnSpPr>
        <p:spPr>
          <a:xfrm>
            <a:off x="2550127" y="1987948"/>
            <a:ext cx="0" cy="153947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2" name="直接连接符 21"/>
          <p:cNvCxnSpPr/>
          <p:nvPr/>
        </p:nvCxnSpPr>
        <p:spPr>
          <a:xfrm>
            <a:off x="2748962" y="1945086"/>
            <a:ext cx="0" cy="154066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3" name="直接连接符 22"/>
          <p:cNvCxnSpPr/>
          <p:nvPr/>
        </p:nvCxnSpPr>
        <p:spPr>
          <a:xfrm>
            <a:off x="2935889" y="1870077"/>
            <a:ext cx="0" cy="154066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4" name="直接连接符 23"/>
          <p:cNvCxnSpPr/>
          <p:nvPr/>
        </p:nvCxnSpPr>
        <p:spPr>
          <a:xfrm>
            <a:off x="1929812" y="1527177"/>
            <a:ext cx="621506" cy="45839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5" name="直接连接符 24"/>
          <p:cNvCxnSpPr/>
          <p:nvPr/>
        </p:nvCxnSpPr>
        <p:spPr>
          <a:xfrm flipV="1">
            <a:off x="2146506" y="1512889"/>
            <a:ext cx="215503" cy="48577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6" name="直接连接符 25"/>
          <p:cNvCxnSpPr/>
          <p:nvPr/>
        </p:nvCxnSpPr>
        <p:spPr>
          <a:xfrm>
            <a:off x="2154840" y="1512889"/>
            <a:ext cx="189310" cy="48577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" name="直接连接符 26"/>
          <p:cNvCxnSpPr/>
          <p:nvPr/>
        </p:nvCxnSpPr>
        <p:spPr>
          <a:xfrm flipV="1">
            <a:off x="1846468" y="1543845"/>
            <a:ext cx="810815" cy="43219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8" name="直接连接符 27"/>
          <p:cNvCxnSpPr/>
          <p:nvPr/>
        </p:nvCxnSpPr>
        <p:spPr>
          <a:xfrm>
            <a:off x="1816702" y="1541464"/>
            <a:ext cx="837010" cy="431006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V="1">
            <a:off x="1753600" y="1574802"/>
            <a:ext cx="1001315" cy="37861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0" name="直接连接符 29"/>
          <p:cNvCxnSpPr/>
          <p:nvPr/>
        </p:nvCxnSpPr>
        <p:spPr>
          <a:xfrm>
            <a:off x="1745264" y="1572420"/>
            <a:ext cx="1001316" cy="37861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1" name="直接连接符 30"/>
          <p:cNvCxnSpPr/>
          <p:nvPr/>
        </p:nvCxnSpPr>
        <p:spPr>
          <a:xfrm flipV="1">
            <a:off x="1639299" y="1617664"/>
            <a:ext cx="1243013" cy="29646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2" name="直接连接符 31"/>
          <p:cNvCxnSpPr/>
          <p:nvPr/>
        </p:nvCxnSpPr>
        <p:spPr>
          <a:xfrm>
            <a:off x="1630964" y="1611711"/>
            <a:ext cx="1215629" cy="297656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3" name="直接连接符 32"/>
          <p:cNvCxnSpPr/>
          <p:nvPr/>
        </p:nvCxnSpPr>
        <p:spPr>
          <a:xfrm flipV="1">
            <a:off x="1536906" y="1668860"/>
            <a:ext cx="1431131" cy="18931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4" name="直接连接符 33"/>
          <p:cNvCxnSpPr/>
          <p:nvPr/>
        </p:nvCxnSpPr>
        <p:spPr>
          <a:xfrm>
            <a:off x="1532143" y="1666479"/>
            <a:ext cx="1418034" cy="18811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5" name="弧形 34"/>
          <p:cNvSpPr/>
          <p:nvPr/>
        </p:nvSpPr>
        <p:spPr>
          <a:xfrm>
            <a:off x="1471420" y="1504554"/>
            <a:ext cx="1538288" cy="513160"/>
          </a:xfrm>
          <a:prstGeom prst="arc">
            <a:avLst>
              <a:gd name="adj1" fmla="val 10818205"/>
              <a:gd name="adj2" fmla="val 0"/>
            </a:avLst>
          </a:prstGeom>
          <a:solidFill>
            <a:srgbClr val="6B6BCF">
              <a:alpha val="63922"/>
            </a:srgbClr>
          </a:solidFill>
          <a:ln w="9525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514350">
              <a:defRPr/>
            </a:pPr>
            <a:endParaRPr lang="zh-CN" altLang="en-US" sz="2100" kern="0">
              <a:solidFill>
                <a:prstClr val="black"/>
              </a:solidFill>
              <a:latin typeface="+mn-ea"/>
            </a:endParaRPr>
          </a:p>
        </p:txBody>
      </p:sp>
      <p:grpSp>
        <p:nvGrpSpPr>
          <p:cNvPr id="36" name="组合 351"/>
          <p:cNvGrpSpPr/>
          <p:nvPr/>
        </p:nvGrpSpPr>
        <p:grpSpPr bwMode="auto">
          <a:xfrm>
            <a:off x="5008676" y="1343827"/>
            <a:ext cx="1949053" cy="2099072"/>
            <a:chOff x="5948778" y="2345769"/>
            <a:chExt cx="2597474" cy="2799250"/>
          </a:xfrm>
        </p:grpSpPr>
        <p:grpSp>
          <p:nvGrpSpPr>
            <p:cNvPr id="37" name="组合 223"/>
            <p:cNvGrpSpPr/>
            <p:nvPr/>
          </p:nvGrpSpPr>
          <p:grpSpPr bwMode="auto">
            <a:xfrm>
              <a:off x="6028158" y="2348897"/>
              <a:ext cx="169151" cy="2790226"/>
              <a:chOff x="6900390" y="2914539"/>
              <a:chExt cx="169151" cy="2790226"/>
            </a:xfrm>
          </p:grpSpPr>
          <p:sp>
            <p:nvSpPr>
              <p:cNvPr id="146" name="等腰三角形 145"/>
              <p:cNvSpPr/>
              <p:nvPr/>
            </p:nvSpPr>
            <p:spPr>
              <a:xfrm rot="10800000">
                <a:off x="6900346" y="2914587"/>
                <a:ext cx="144392" cy="719262"/>
              </a:xfrm>
              <a:prstGeom prst="triangle">
                <a:avLst/>
              </a:prstGeom>
              <a:solidFill>
                <a:srgbClr val="6B6BC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47" name="任意多边形 212"/>
              <p:cNvSpPr/>
              <p:nvPr/>
            </p:nvSpPr>
            <p:spPr>
              <a:xfrm>
                <a:off x="6962228" y="2920938"/>
                <a:ext cx="107898" cy="2783372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48" name="任意多边形 219"/>
              <p:cNvSpPr/>
              <p:nvPr/>
            </p:nvSpPr>
            <p:spPr>
              <a:xfrm>
                <a:off x="6905106" y="2920938"/>
                <a:ext cx="96791" cy="2783372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38" name="组合 191"/>
            <p:cNvGrpSpPr/>
            <p:nvPr/>
          </p:nvGrpSpPr>
          <p:grpSpPr bwMode="auto">
            <a:xfrm>
              <a:off x="5948778" y="2369954"/>
              <a:ext cx="144000" cy="2772000"/>
              <a:chOff x="6797334" y="2908300"/>
              <a:chExt cx="144000" cy="2772000"/>
            </a:xfrm>
          </p:grpSpPr>
          <p:sp>
            <p:nvSpPr>
              <p:cNvPr id="144" name="等腰三角形 143"/>
              <p:cNvSpPr/>
              <p:nvPr/>
            </p:nvSpPr>
            <p:spPr>
              <a:xfrm>
                <a:off x="6797334" y="2907931"/>
                <a:ext cx="144392" cy="720851"/>
              </a:xfrm>
              <a:prstGeom prst="triangle">
                <a:avLst/>
              </a:prstGeom>
              <a:solidFill>
                <a:srgbClr val="EFB957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45" name="矩形 144"/>
              <p:cNvSpPr/>
              <p:nvPr/>
            </p:nvSpPr>
            <p:spPr>
              <a:xfrm>
                <a:off x="6797334" y="3628782"/>
                <a:ext cx="144392" cy="2051407"/>
              </a:xfrm>
              <a:prstGeom prst="rect">
                <a:avLst/>
              </a:prstGeom>
              <a:solidFill>
                <a:srgbClr val="E0B64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39" name="组合 226"/>
            <p:cNvGrpSpPr/>
            <p:nvPr/>
          </p:nvGrpSpPr>
          <p:grpSpPr bwMode="auto">
            <a:xfrm>
              <a:off x="6205399" y="2351418"/>
              <a:ext cx="169151" cy="2792028"/>
              <a:chOff x="6900390" y="2912737"/>
              <a:chExt cx="169151" cy="2792028"/>
            </a:xfrm>
          </p:grpSpPr>
          <p:sp>
            <p:nvSpPr>
              <p:cNvPr id="141" name="等腰三角形 140"/>
              <p:cNvSpPr/>
              <p:nvPr/>
            </p:nvSpPr>
            <p:spPr>
              <a:xfrm rot="10800000">
                <a:off x="6900819" y="2913439"/>
                <a:ext cx="142806" cy="719262"/>
              </a:xfrm>
              <a:prstGeom prst="triangle">
                <a:avLst/>
              </a:prstGeom>
              <a:solidFill>
                <a:srgbClr val="6B6BC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42" name="任意多边形 233"/>
              <p:cNvSpPr/>
              <p:nvPr/>
            </p:nvSpPr>
            <p:spPr>
              <a:xfrm>
                <a:off x="6962701" y="2921378"/>
                <a:ext cx="106311" cy="2783373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43" name="任意多边形 237"/>
              <p:cNvSpPr/>
              <p:nvPr/>
            </p:nvSpPr>
            <p:spPr>
              <a:xfrm>
                <a:off x="6905578" y="2921378"/>
                <a:ext cx="95204" cy="2783373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40" name="组合 240"/>
            <p:cNvGrpSpPr/>
            <p:nvPr/>
          </p:nvGrpSpPr>
          <p:grpSpPr bwMode="auto">
            <a:xfrm>
              <a:off x="6112371" y="2382903"/>
              <a:ext cx="147604" cy="2758352"/>
              <a:chOff x="6780082" y="2921948"/>
              <a:chExt cx="147604" cy="2758352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6783095" y="2921332"/>
                <a:ext cx="144393" cy="720851"/>
              </a:xfrm>
              <a:prstGeom prst="triangle">
                <a:avLst/>
              </a:prstGeom>
              <a:solidFill>
                <a:srgbClr val="EFB957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40" name="矩形 139"/>
              <p:cNvSpPr/>
              <p:nvPr/>
            </p:nvSpPr>
            <p:spPr>
              <a:xfrm>
                <a:off x="6779921" y="3627893"/>
                <a:ext cx="144393" cy="2052995"/>
              </a:xfrm>
              <a:prstGeom prst="rect">
                <a:avLst/>
              </a:prstGeom>
              <a:solidFill>
                <a:srgbClr val="E0B64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41" name="组合 251"/>
            <p:cNvGrpSpPr/>
            <p:nvPr/>
          </p:nvGrpSpPr>
          <p:grpSpPr bwMode="auto">
            <a:xfrm>
              <a:off x="6338628" y="2348198"/>
              <a:ext cx="169151" cy="2790226"/>
              <a:chOff x="6900390" y="2914539"/>
              <a:chExt cx="169151" cy="2790226"/>
            </a:xfrm>
          </p:grpSpPr>
          <p:sp>
            <p:nvSpPr>
              <p:cNvPr id="136" name="等腰三角形 135"/>
              <p:cNvSpPr/>
              <p:nvPr/>
            </p:nvSpPr>
            <p:spPr>
              <a:xfrm rot="10800000">
                <a:off x="6900875" y="2915285"/>
                <a:ext cx="142806" cy="719262"/>
              </a:xfrm>
              <a:prstGeom prst="triangle">
                <a:avLst/>
              </a:prstGeom>
              <a:solidFill>
                <a:srgbClr val="6B6BC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37" name="任意多边形 255"/>
              <p:cNvSpPr/>
              <p:nvPr/>
            </p:nvSpPr>
            <p:spPr>
              <a:xfrm>
                <a:off x="6962757" y="2921636"/>
                <a:ext cx="106311" cy="2783372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38" name="任意多边形 256"/>
              <p:cNvSpPr/>
              <p:nvPr/>
            </p:nvSpPr>
            <p:spPr>
              <a:xfrm>
                <a:off x="6905634" y="2921636"/>
                <a:ext cx="95204" cy="2783372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42" name="组合 257"/>
            <p:cNvGrpSpPr/>
            <p:nvPr/>
          </p:nvGrpSpPr>
          <p:grpSpPr bwMode="auto">
            <a:xfrm>
              <a:off x="6276500" y="2369255"/>
              <a:ext cx="144000" cy="2772000"/>
              <a:chOff x="6797334" y="2908300"/>
              <a:chExt cx="144000" cy="2772000"/>
            </a:xfrm>
          </p:grpSpPr>
          <p:sp>
            <p:nvSpPr>
              <p:cNvPr id="134" name="等腰三角形 133"/>
              <p:cNvSpPr/>
              <p:nvPr/>
            </p:nvSpPr>
            <p:spPr>
              <a:xfrm>
                <a:off x="6798065" y="2908630"/>
                <a:ext cx="142806" cy="720851"/>
              </a:xfrm>
              <a:prstGeom prst="triangle">
                <a:avLst/>
              </a:prstGeom>
              <a:solidFill>
                <a:srgbClr val="EFB957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6798065" y="3629481"/>
                <a:ext cx="142806" cy="2051407"/>
              </a:xfrm>
              <a:prstGeom prst="rect">
                <a:avLst/>
              </a:prstGeom>
              <a:solidFill>
                <a:srgbClr val="E0B64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43" name="组合 260"/>
            <p:cNvGrpSpPr/>
            <p:nvPr/>
          </p:nvGrpSpPr>
          <p:grpSpPr bwMode="auto">
            <a:xfrm>
              <a:off x="6498617" y="2350719"/>
              <a:ext cx="169151" cy="2792028"/>
              <a:chOff x="6900390" y="2912737"/>
              <a:chExt cx="169151" cy="2792028"/>
            </a:xfrm>
          </p:grpSpPr>
          <p:sp>
            <p:nvSpPr>
              <p:cNvPr id="131" name="等腰三角形 130"/>
              <p:cNvSpPr/>
              <p:nvPr/>
            </p:nvSpPr>
            <p:spPr>
              <a:xfrm rot="10800000">
                <a:off x="6901146" y="2912550"/>
                <a:ext cx="142806" cy="720851"/>
              </a:xfrm>
              <a:prstGeom prst="triangle">
                <a:avLst/>
              </a:prstGeom>
              <a:solidFill>
                <a:srgbClr val="6B6BC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32" name="任意多边形 262"/>
              <p:cNvSpPr/>
              <p:nvPr/>
            </p:nvSpPr>
            <p:spPr>
              <a:xfrm>
                <a:off x="6963029" y="2920489"/>
                <a:ext cx="106310" cy="2784961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33" name="任意多边形 263"/>
              <p:cNvSpPr/>
              <p:nvPr/>
            </p:nvSpPr>
            <p:spPr>
              <a:xfrm>
                <a:off x="6905906" y="2920489"/>
                <a:ext cx="95204" cy="2784961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44" name="组合 264"/>
            <p:cNvGrpSpPr/>
            <p:nvPr/>
          </p:nvGrpSpPr>
          <p:grpSpPr bwMode="auto">
            <a:xfrm>
              <a:off x="6417819" y="2387226"/>
              <a:ext cx="149022" cy="2749410"/>
              <a:chOff x="6792312" y="2921948"/>
              <a:chExt cx="149022" cy="2749410"/>
            </a:xfrm>
          </p:grpSpPr>
          <p:sp>
            <p:nvSpPr>
              <p:cNvPr id="129" name="等腰三角形 128"/>
              <p:cNvSpPr/>
              <p:nvPr/>
            </p:nvSpPr>
            <p:spPr>
              <a:xfrm>
                <a:off x="6792943" y="2921773"/>
                <a:ext cx="144392" cy="720851"/>
              </a:xfrm>
              <a:prstGeom prst="triangle">
                <a:avLst/>
              </a:prstGeom>
              <a:solidFill>
                <a:srgbClr val="EFB957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6797702" y="3618806"/>
                <a:ext cx="144393" cy="2052996"/>
              </a:xfrm>
              <a:prstGeom prst="rect">
                <a:avLst/>
              </a:prstGeom>
              <a:solidFill>
                <a:srgbClr val="E0B64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45" name="组合 267"/>
            <p:cNvGrpSpPr/>
            <p:nvPr/>
          </p:nvGrpSpPr>
          <p:grpSpPr bwMode="auto">
            <a:xfrm>
              <a:off x="6629168" y="2349051"/>
              <a:ext cx="169151" cy="2792344"/>
              <a:chOff x="6900390" y="2912421"/>
              <a:chExt cx="169151" cy="2792344"/>
            </a:xfrm>
          </p:grpSpPr>
          <p:sp>
            <p:nvSpPr>
              <p:cNvPr id="126" name="等腰三角形 125"/>
              <p:cNvSpPr/>
              <p:nvPr/>
            </p:nvSpPr>
            <p:spPr>
              <a:xfrm rot="10800000">
                <a:off x="6900706" y="2912315"/>
                <a:ext cx="142806" cy="720851"/>
              </a:xfrm>
              <a:prstGeom prst="triangle">
                <a:avLst/>
              </a:prstGeom>
              <a:solidFill>
                <a:srgbClr val="6B6BC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27" name="任意多边形 269"/>
              <p:cNvSpPr/>
              <p:nvPr/>
            </p:nvSpPr>
            <p:spPr>
              <a:xfrm>
                <a:off x="6962589" y="2920253"/>
                <a:ext cx="106310" cy="2784961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28" name="任意多边形 270"/>
              <p:cNvSpPr/>
              <p:nvPr/>
            </p:nvSpPr>
            <p:spPr>
              <a:xfrm>
                <a:off x="6905467" y="2920253"/>
                <a:ext cx="95204" cy="2784961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46" name="组合 271"/>
            <p:cNvGrpSpPr/>
            <p:nvPr/>
          </p:nvGrpSpPr>
          <p:grpSpPr bwMode="auto">
            <a:xfrm>
              <a:off x="6567040" y="2367204"/>
              <a:ext cx="144000" cy="2772000"/>
              <a:chOff x="6797334" y="2908300"/>
              <a:chExt cx="144000" cy="2772000"/>
            </a:xfrm>
          </p:grpSpPr>
          <p:sp>
            <p:nvSpPr>
              <p:cNvPr id="124" name="等腰三角形 123"/>
              <p:cNvSpPr/>
              <p:nvPr/>
            </p:nvSpPr>
            <p:spPr>
              <a:xfrm>
                <a:off x="6797896" y="2909094"/>
                <a:ext cx="142806" cy="719262"/>
              </a:xfrm>
              <a:prstGeom prst="triangle">
                <a:avLst/>
              </a:prstGeom>
              <a:solidFill>
                <a:srgbClr val="EFB957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6797896" y="3628356"/>
                <a:ext cx="142806" cy="2051407"/>
              </a:xfrm>
              <a:prstGeom prst="rect">
                <a:avLst/>
              </a:prstGeom>
              <a:solidFill>
                <a:srgbClr val="E0B64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47" name="组合 274"/>
            <p:cNvGrpSpPr/>
            <p:nvPr/>
          </p:nvGrpSpPr>
          <p:grpSpPr bwMode="auto">
            <a:xfrm>
              <a:off x="6806409" y="2346866"/>
              <a:ext cx="169151" cy="2790226"/>
              <a:chOff x="6900390" y="2914539"/>
              <a:chExt cx="169151" cy="2790226"/>
            </a:xfrm>
          </p:grpSpPr>
          <p:sp>
            <p:nvSpPr>
              <p:cNvPr id="121" name="等腰三角形 120"/>
              <p:cNvSpPr/>
              <p:nvPr/>
            </p:nvSpPr>
            <p:spPr>
              <a:xfrm rot="10800000">
                <a:off x="6901179" y="2915029"/>
                <a:ext cx="142806" cy="719263"/>
              </a:xfrm>
              <a:prstGeom prst="triangle">
                <a:avLst/>
              </a:prstGeom>
              <a:solidFill>
                <a:srgbClr val="6B6BC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22" name="任意多边形 276"/>
              <p:cNvSpPr/>
              <p:nvPr/>
            </p:nvSpPr>
            <p:spPr>
              <a:xfrm>
                <a:off x="6963062" y="2921380"/>
                <a:ext cx="106310" cy="2783373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23" name="任意多边形 277"/>
              <p:cNvSpPr/>
              <p:nvPr/>
            </p:nvSpPr>
            <p:spPr>
              <a:xfrm>
                <a:off x="6905939" y="2921380"/>
                <a:ext cx="95204" cy="2783373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48" name="组合 278"/>
            <p:cNvGrpSpPr/>
            <p:nvPr/>
          </p:nvGrpSpPr>
          <p:grpSpPr bwMode="auto">
            <a:xfrm>
              <a:off x="6716985" y="2385175"/>
              <a:ext cx="157648" cy="2751528"/>
              <a:chOff x="6783686" y="2921948"/>
              <a:chExt cx="157648" cy="2751528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6783455" y="2922236"/>
                <a:ext cx="142805" cy="719263"/>
              </a:xfrm>
              <a:prstGeom prst="triangle">
                <a:avLst/>
              </a:prstGeom>
              <a:solidFill>
                <a:srgbClr val="EFB957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6797735" y="3622446"/>
                <a:ext cx="142805" cy="2051408"/>
              </a:xfrm>
              <a:prstGeom prst="rect">
                <a:avLst/>
              </a:prstGeom>
              <a:solidFill>
                <a:srgbClr val="E0B64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49" name="组合 281"/>
            <p:cNvGrpSpPr/>
            <p:nvPr/>
          </p:nvGrpSpPr>
          <p:grpSpPr bwMode="auto">
            <a:xfrm>
              <a:off x="6948264" y="2350470"/>
              <a:ext cx="169151" cy="2790226"/>
              <a:chOff x="6900390" y="2914539"/>
              <a:chExt cx="169151" cy="2790226"/>
            </a:xfrm>
          </p:grpSpPr>
          <p:sp>
            <p:nvSpPr>
              <p:cNvPr id="116" name="等腰三角形 115"/>
              <p:cNvSpPr/>
              <p:nvPr/>
            </p:nvSpPr>
            <p:spPr>
              <a:xfrm rot="10800000">
                <a:off x="6900543" y="2914601"/>
                <a:ext cx="144392" cy="719263"/>
              </a:xfrm>
              <a:prstGeom prst="triangle">
                <a:avLst/>
              </a:prstGeom>
              <a:solidFill>
                <a:srgbClr val="6B6BC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17" name="任意多边形 283"/>
              <p:cNvSpPr/>
              <p:nvPr/>
            </p:nvSpPr>
            <p:spPr>
              <a:xfrm>
                <a:off x="6962425" y="2920952"/>
                <a:ext cx="107898" cy="2783373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18" name="任意多边形 284"/>
              <p:cNvSpPr/>
              <p:nvPr/>
            </p:nvSpPr>
            <p:spPr>
              <a:xfrm>
                <a:off x="6905303" y="2920952"/>
                <a:ext cx="96791" cy="2783373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50" name="组合 285"/>
            <p:cNvGrpSpPr/>
            <p:nvPr/>
          </p:nvGrpSpPr>
          <p:grpSpPr bwMode="auto">
            <a:xfrm>
              <a:off x="6886136" y="2371527"/>
              <a:ext cx="144000" cy="2765176"/>
              <a:chOff x="6797334" y="2908300"/>
              <a:chExt cx="144000" cy="2765176"/>
            </a:xfrm>
          </p:grpSpPr>
          <p:sp>
            <p:nvSpPr>
              <p:cNvPr id="114" name="等腰三角形 113"/>
              <p:cNvSpPr/>
              <p:nvPr/>
            </p:nvSpPr>
            <p:spPr>
              <a:xfrm>
                <a:off x="6797732" y="2907946"/>
                <a:ext cx="144393" cy="720851"/>
              </a:xfrm>
              <a:prstGeom prst="triangle">
                <a:avLst/>
              </a:prstGeom>
              <a:solidFill>
                <a:srgbClr val="EFB957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15" name="矩形 114"/>
              <p:cNvSpPr/>
              <p:nvPr/>
            </p:nvSpPr>
            <p:spPr>
              <a:xfrm>
                <a:off x="6797732" y="3620857"/>
                <a:ext cx="144393" cy="2052996"/>
              </a:xfrm>
              <a:prstGeom prst="rect">
                <a:avLst/>
              </a:prstGeom>
              <a:solidFill>
                <a:srgbClr val="E0B64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51" name="组合 288"/>
            <p:cNvGrpSpPr/>
            <p:nvPr/>
          </p:nvGrpSpPr>
          <p:grpSpPr bwMode="auto">
            <a:xfrm>
              <a:off x="7125505" y="2346167"/>
              <a:ext cx="169151" cy="2798852"/>
              <a:chOff x="6900390" y="2905913"/>
              <a:chExt cx="169151" cy="2798852"/>
            </a:xfrm>
          </p:grpSpPr>
          <p:sp>
            <p:nvSpPr>
              <p:cNvPr id="111" name="等腰三角形 110"/>
              <p:cNvSpPr/>
              <p:nvPr/>
            </p:nvSpPr>
            <p:spPr>
              <a:xfrm rot="10800000">
                <a:off x="6901016" y="2905515"/>
                <a:ext cx="142806" cy="720851"/>
              </a:xfrm>
              <a:prstGeom prst="triangle">
                <a:avLst/>
              </a:prstGeom>
              <a:solidFill>
                <a:srgbClr val="6B6BC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12" name="任意多边形 290"/>
              <p:cNvSpPr/>
              <p:nvPr/>
            </p:nvSpPr>
            <p:spPr>
              <a:xfrm>
                <a:off x="6962898" y="2919804"/>
                <a:ext cx="106311" cy="2784961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13" name="任意多边形 291"/>
              <p:cNvSpPr/>
              <p:nvPr/>
            </p:nvSpPr>
            <p:spPr>
              <a:xfrm>
                <a:off x="6905775" y="2919804"/>
                <a:ext cx="95204" cy="2784961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52" name="组合 292"/>
            <p:cNvGrpSpPr/>
            <p:nvPr/>
          </p:nvGrpSpPr>
          <p:grpSpPr bwMode="auto">
            <a:xfrm>
              <a:off x="7036081" y="2380872"/>
              <a:ext cx="157648" cy="2758352"/>
              <a:chOff x="6783686" y="2921948"/>
              <a:chExt cx="157648" cy="2758352"/>
            </a:xfrm>
          </p:grpSpPr>
          <p:sp>
            <p:nvSpPr>
              <p:cNvPr id="109" name="等腰三角形 108"/>
              <p:cNvSpPr/>
              <p:nvPr/>
            </p:nvSpPr>
            <p:spPr>
              <a:xfrm>
                <a:off x="6783291" y="2921776"/>
                <a:ext cx="144392" cy="719262"/>
              </a:xfrm>
              <a:prstGeom prst="triangle">
                <a:avLst/>
              </a:prstGeom>
              <a:solidFill>
                <a:srgbClr val="EFB957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6797572" y="3628336"/>
                <a:ext cx="144391" cy="2051408"/>
              </a:xfrm>
              <a:prstGeom prst="rect">
                <a:avLst/>
              </a:prstGeom>
              <a:solidFill>
                <a:srgbClr val="E0B64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53" name="组合 295"/>
            <p:cNvGrpSpPr/>
            <p:nvPr/>
          </p:nvGrpSpPr>
          <p:grpSpPr bwMode="auto">
            <a:xfrm>
              <a:off x="7262502" y="2352123"/>
              <a:ext cx="169151" cy="2790226"/>
              <a:chOff x="6900390" y="2914539"/>
              <a:chExt cx="169151" cy="2790226"/>
            </a:xfrm>
          </p:grpSpPr>
          <p:sp>
            <p:nvSpPr>
              <p:cNvPr id="106" name="等腰三角形 105"/>
              <p:cNvSpPr/>
              <p:nvPr/>
            </p:nvSpPr>
            <p:spPr>
              <a:xfrm rot="10800000">
                <a:off x="6900477" y="2914536"/>
                <a:ext cx="144392" cy="719262"/>
              </a:xfrm>
              <a:prstGeom prst="triangle">
                <a:avLst/>
              </a:prstGeom>
              <a:solidFill>
                <a:srgbClr val="6B6BC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07" name="任意多边形 297"/>
              <p:cNvSpPr/>
              <p:nvPr/>
            </p:nvSpPr>
            <p:spPr>
              <a:xfrm>
                <a:off x="6962359" y="2920887"/>
                <a:ext cx="107898" cy="2783372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08" name="任意多边形 298"/>
              <p:cNvSpPr/>
              <p:nvPr/>
            </p:nvSpPr>
            <p:spPr>
              <a:xfrm>
                <a:off x="6905237" y="2920887"/>
                <a:ext cx="96791" cy="2783372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54" name="组合 299"/>
            <p:cNvGrpSpPr/>
            <p:nvPr/>
          </p:nvGrpSpPr>
          <p:grpSpPr bwMode="auto">
            <a:xfrm>
              <a:off x="7209000" y="2373180"/>
              <a:ext cx="144000" cy="2769882"/>
              <a:chOff x="6797334" y="2908300"/>
              <a:chExt cx="144000" cy="2769882"/>
            </a:xfrm>
          </p:grpSpPr>
          <p:sp>
            <p:nvSpPr>
              <p:cNvPr id="104" name="等腰三角形 103"/>
              <p:cNvSpPr/>
              <p:nvPr/>
            </p:nvSpPr>
            <p:spPr>
              <a:xfrm>
                <a:off x="6796974" y="2907881"/>
                <a:ext cx="144392" cy="720851"/>
              </a:xfrm>
              <a:prstGeom prst="triangle">
                <a:avLst/>
              </a:prstGeom>
              <a:solidFill>
                <a:srgbClr val="EFB957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6796974" y="3625556"/>
                <a:ext cx="144392" cy="2052996"/>
              </a:xfrm>
              <a:prstGeom prst="rect">
                <a:avLst/>
              </a:prstGeom>
              <a:solidFill>
                <a:srgbClr val="E0B64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55" name="组合 302"/>
            <p:cNvGrpSpPr/>
            <p:nvPr/>
          </p:nvGrpSpPr>
          <p:grpSpPr bwMode="auto">
            <a:xfrm>
              <a:off x="7439743" y="2347820"/>
              <a:ext cx="169151" cy="2790226"/>
              <a:chOff x="6900390" y="2914539"/>
              <a:chExt cx="169151" cy="2790226"/>
            </a:xfrm>
          </p:grpSpPr>
          <p:sp>
            <p:nvSpPr>
              <p:cNvPr id="101" name="等腰三角形 100"/>
              <p:cNvSpPr/>
              <p:nvPr/>
            </p:nvSpPr>
            <p:spPr>
              <a:xfrm rot="10800000">
                <a:off x="6900950" y="2914075"/>
                <a:ext cx="142806" cy="720851"/>
              </a:xfrm>
              <a:prstGeom prst="triangle">
                <a:avLst/>
              </a:prstGeom>
              <a:solidFill>
                <a:srgbClr val="6B6BC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02" name="任意多边形 304"/>
              <p:cNvSpPr/>
              <p:nvPr/>
            </p:nvSpPr>
            <p:spPr>
              <a:xfrm>
                <a:off x="6962832" y="2920426"/>
                <a:ext cx="106311" cy="2784960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03" name="任意多边形 305"/>
              <p:cNvSpPr/>
              <p:nvPr/>
            </p:nvSpPr>
            <p:spPr>
              <a:xfrm>
                <a:off x="6905709" y="2920426"/>
                <a:ext cx="95204" cy="2784960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56" name="组合 306"/>
            <p:cNvGrpSpPr/>
            <p:nvPr/>
          </p:nvGrpSpPr>
          <p:grpSpPr bwMode="auto">
            <a:xfrm>
              <a:off x="7350319" y="2386129"/>
              <a:ext cx="157648" cy="2751528"/>
              <a:chOff x="6783686" y="2921948"/>
              <a:chExt cx="157648" cy="2751528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6783226" y="2921282"/>
                <a:ext cx="144392" cy="719263"/>
              </a:xfrm>
              <a:prstGeom prst="triangle">
                <a:avLst/>
              </a:prstGeom>
              <a:solidFill>
                <a:srgbClr val="EFB957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6797507" y="3621492"/>
                <a:ext cx="144391" cy="2051408"/>
              </a:xfrm>
              <a:prstGeom prst="rect">
                <a:avLst/>
              </a:prstGeom>
              <a:solidFill>
                <a:srgbClr val="E0B64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57" name="组合 309"/>
            <p:cNvGrpSpPr/>
            <p:nvPr/>
          </p:nvGrpSpPr>
          <p:grpSpPr bwMode="auto">
            <a:xfrm>
              <a:off x="7572972" y="2348880"/>
              <a:ext cx="169151" cy="2784144"/>
              <a:chOff x="6900390" y="2920621"/>
              <a:chExt cx="169151" cy="2784144"/>
            </a:xfrm>
          </p:grpSpPr>
          <p:sp>
            <p:nvSpPr>
              <p:cNvPr id="96" name="等腰三角形 95"/>
              <p:cNvSpPr/>
              <p:nvPr/>
            </p:nvSpPr>
            <p:spPr>
              <a:xfrm rot="10800000">
                <a:off x="6901006" y="2923862"/>
                <a:ext cx="142806" cy="719262"/>
              </a:xfrm>
              <a:prstGeom prst="triangle">
                <a:avLst/>
              </a:prstGeom>
              <a:solidFill>
                <a:srgbClr val="6B6BC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97" name="任意多边形 311"/>
              <p:cNvSpPr/>
              <p:nvPr/>
            </p:nvSpPr>
            <p:spPr>
              <a:xfrm>
                <a:off x="6962888" y="2920686"/>
                <a:ext cx="106311" cy="2783372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98" name="任意多边形 312"/>
              <p:cNvSpPr/>
              <p:nvPr/>
            </p:nvSpPr>
            <p:spPr>
              <a:xfrm>
                <a:off x="6905765" y="2920686"/>
                <a:ext cx="95204" cy="2783372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58" name="组合 313"/>
            <p:cNvGrpSpPr/>
            <p:nvPr/>
          </p:nvGrpSpPr>
          <p:grpSpPr bwMode="auto">
            <a:xfrm>
              <a:off x="7519470" y="2372481"/>
              <a:ext cx="144000" cy="2765176"/>
              <a:chOff x="6797334" y="2908300"/>
              <a:chExt cx="144000" cy="2765176"/>
            </a:xfrm>
          </p:grpSpPr>
          <p:sp>
            <p:nvSpPr>
              <p:cNvPr id="94" name="等腰三角形 93"/>
              <p:cNvSpPr/>
              <p:nvPr/>
            </p:nvSpPr>
            <p:spPr>
              <a:xfrm>
                <a:off x="6797503" y="2908580"/>
                <a:ext cx="144392" cy="719263"/>
              </a:xfrm>
              <a:prstGeom prst="triangle">
                <a:avLst/>
              </a:prstGeom>
              <a:solidFill>
                <a:srgbClr val="EFB957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6797503" y="3621492"/>
                <a:ext cx="144392" cy="2051408"/>
              </a:xfrm>
              <a:prstGeom prst="rect">
                <a:avLst/>
              </a:prstGeom>
              <a:solidFill>
                <a:srgbClr val="E0B64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59" name="组合 316"/>
            <p:cNvGrpSpPr/>
            <p:nvPr/>
          </p:nvGrpSpPr>
          <p:grpSpPr bwMode="auto">
            <a:xfrm>
              <a:off x="7750213" y="2347121"/>
              <a:ext cx="169151" cy="2790226"/>
              <a:chOff x="6900390" y="2914539"/>
              <a:chExt cx="169151" cy="2790226"/>
            </a:xfrm>
          </p:grpSpPr>
          <p:sp>
            <p:nvSpPr>
              <p:cNvPr id="91" name="等腰三角形 90"/>
              <p:cNvSpPr/>
              <p:nvPr/>
            </p:nvSpPr>
            <p:spPr>
              <a:xfrm rot="10800000">
                <a:off x="6899891" y="2914774"/>
                <a:ext cx="144393" cy="719263"/>
              </a:xfrm>
              <a:prstGeom prst="triangle">
                <a:avLst/>
              </a:prstGeom>
              <a:solidFill>
                <a:srgbClr val="6B6BC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92" name="任意多边形 318"/>
              <p:cNvSpPr/>
              <p:nvPr/>
            </p:nvSpPr>
            <p:spPr>
              <a:xfrm>
                <a:off x="6961774" y="2921125"/>
                <a:ext cx="107898" cy="2783373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93" name="任意多边形 319"/>
              <p:cNvSpPr/>
              <p:nvPr/>
            </p:nvSpPr>
            <p:spPr>
              <a:xfrm>
                <a:off x="6904652" y="2921125"/>
                <a:ext cx="96790" cy="2783373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60" name="组合 320"/>
            <p:cNvGrpSpPr/>
            <p:nvPr/>
          </p:nvGrpSpPr>
          <p:grpSpPr bwMode="auto">
            <a:xfrm>
              <a:off x="7660789" y="2381826"/>
              <a:ext cx="157648" cy="2758352"/>
              <a:chOff x="6783686" y="2921948"/>
              <a:chExt cx="157648" cy="2758352"/>
            </a:xfrm>
          </p:grpSpPr>
          <p:sp>
            <p:nvSpPr>
              <p:cNvPr id="89" name="等腰三角形 88"/>
              <p:cNvSpPr/>
              <p:nvPr/>
            </p:nvSpPr>
            <p:spPr>
              <a:xfrm>
                <a:off x="6783755" y="2922409"/>
                <a:ext cx="142805" cy="719263"/>
              </a:xfrm>
              <a:prstGeom prst="triangle">
                <a:avLst/>
              </a:prstGeom>
              <a:solidFill>
                <a:srgbClr val="EFB957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6798036" y="3628970"/>
                <a:ext cx="142805" cy="2051408"/>
              </a:xfrm>
              <a:prstGeom prst="rect">
                <a:avLst/>
              </a:prstGeom>
              <a:solidFill>
                <a:srgbClr val="E0B64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61" name="组合 323"/>
            <p:cNvGrpSpPr/>
            <p:nvPr/>
          </p:nvGrpSpPr>
          <p:grpSpPr bwMode="auto">
            <a:xfrm>
              <a:off x="7880764" y="2345769"/>
              <a:ext cx="169151" cy="2790226"/>
              <a:chOff x="6900390" y="2914539"/>
              <a:chExt cx="169151" cy="2790226"/>
            </a:xfrm>
          </p:grpSpPr>
          <p:sp>
            <p:nvSpPr>
              <p:cNvPr id="86" name="等腰三角形 85"/>
              <p:cNvSpPr/>
              <p:nvPr/>
            </p:nvSpPr>
            <p:spPr>
              <a:xfrm rot="10800000">
                <a:off x="6901040" y="2914539"/>
                <a:ext cx="142806" cy="719262"/>
              </a:xfrm>
              <a:prstGeom prst="triangle">
                <a:avLst/>
              </a:prstGeom>
              <a:solidFill>
                <a:srgbClr val="6B6BC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87" name="任意多边形 325"/>
              <p:cNvSpPr/>
              <p:nvPr/>
            </p:nvSpPr>
            <p:spPr>
              <a:xfrm>
                <a:off x="6962922" y="2920890"/>
                <a:ext cx="106311" cy="2783372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88" name="任意多边形 326"/>
              <p:cNvSpPr/>
              <p:nvPr/>
            </p:nvSpPr>
            <p:spPr>
              <a:xfrm>
                <a:off x="6905799" y="2920890"/>
                <a:ext cx="95204" cy="2783372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62" name="组合 327"/>
            <p:cNvGrpSpPr/>
            <p:nvPr/>
          </p:nvGrpSpPr>
          <p:grpSpPr bwMode="auto">
            <a:xfrm>
              <a:off x="7827262" y="2366826"/>
              <a:ext cx="144000" cy="2772000"/>
              <a:chOff x="6797334" y="2908300"/>
              <a:chExt cx="144000" cy="2772000"/>
            </a:xfrm>
          </p:grpSpPr>
          <p:sp>
            <p:nvSpPr>
              <p:cNvPr id="84" name="等腰三角形 83"/>
              <p:cNvSpPr/>
              <p:nvPr/>
            </p:nvSpPr>
            <p:spPr>
              <a:xfrm>
                <a:off x="6797537" y="2907884"/>
                <a:ext cx="144392" cy="720851"/>
              </a:xfrm>
              <a:prstGeom prst="triangle">
                <a:avLst/>
              </a:prstGeom>
              <a:solidFill>
                <a:srgbClr val="EFB957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6797537" y="3628735"/>
                <a:ext cx="144392" cy="2051407"/>
              </a:xfrm>
              <a:prstGeom prst="rect">
                <a:avLst/>
              </a:prstGeom>
              <a:solidFill>
                <a:srgbClr val="E0B64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63" name="组合 330"/>
            <p:cNvGrpSpPr/>
            <p:nvPr/>
          </p:nvGrpSpPr>
          <p:grpSpPr bwMode="auto">
            <a:xfrm>
              <a:off x="8058005" y="2350092"/>
              <a:ext cx="169151" cy="2790226"/>
              <a:chOff x="6900390" y="2914539"/>
              <a:chExt cx="169151" cy="2790226"/>
            </a:xfrm>
          </p:grpSpPr>
          <p:sp>
            <p:nvSpPr>
              <p:cNvPr id="81" name="等腰三角形 80"/>
              <p:cNvSpPr/>
              <p:nvPr/>
            </p:nvSpPr>
            <p:spPr>
              <a:xfrm rot="10800000">
                <a:off x="6899924" y="2914979"/>
                <a:ext cx="144393" cy="719263"/>
              </a:xfrm>
              <a:prstGeom prst="triangle">
                <a:avLst/>
              </a:prstGeom>
              <a:solidFill>
                <a:srgbClr val="6B6BC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82" name="任意多边形 332"/>
              <p:cNvSpPr/>
              <p:nvPr/>
            </p:nvSpPr>
            <p:spPr>
              <a:xfrm>
                <a:off x="6961807" y="2921330"/>
                <a:ext cx="107898" cy="2783373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83" name="任意多边形 333"/>
              <p:cNvSpPr/>
              <p:nvPr/>
            </p:nvSpPr>
            <p:spPr>
              <a:xfrm>
                <a:off x="6904685" y="2921330"/>
                <a:ext cx="96790" cy="2783373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64" name="组合 334"/>
            <p:cNvGrpSpPr/>
            <p:nvPr/>
          </p:nvGrpSpPr>
          <p:grpSpPr bwMode="auto">
            <a:xfrm>
              <a:off x="7968581" y="2379775"/>
              <a:ext cx="157648" cy="2758352"/>
              <a:chOff x="6783686" y="2921948"/>
              <a:chExt cx="157648" cy="2758352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6783788" y="2921285"/>
                <a:ext cx="142805" cy="720851"/>
              </a:xfrm>
              <a:prstGeom prst="triangle">
                <a:avLst/>
              </a:prstGeom>
              <a:solidFill>
                <a:srgbClr val="EFB957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6798069" y="3627846"/>
                <a:ext cx="142805" cy="2052995"/>
              </a:xfrm>
              <a:prstGeom prst="rect">
                <a:avLst/>
              </a:prstGeom>
              <a:solidFill>
                <a:srgbClr val="E0B64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65" name="组合 337"/>
            <p:cNvGrpSpPr/>
            <p:nvPr/>
          </p:nvGrpSpPr>
          <p:grpSpPr bwMode="auto">
            <a:xfrm>
              <a:off x="8208486" y="2351152"/>
              <a:ext cx="169151" cy="2784144"/>
              <a:chOff x="6900390" y="2920621"/>
              <a:chExt cx="169151" cy="2784144"/>
            </a:xfrm>
          </p:grpSpPr>
          <p:sp>
            <p:nvSpPr>
              <p:cNvPr id="76" name="等腰三角形 75"/>
              <p:cNvSpPr/>
              <p:nvPr/>
            </p:nvSpPr>
            <p:spPr>
              <a:xfrm rot="10800000">
                <a:off x="6900183" y="2920001"/>
                <a:ext cx="144392" cy="720851"/>
              </a:xfrm>
              <a:prstGeom prst="triangle">
                <a:avLst/>
              </a:prstGeom>
              <a:solidFill>
                <a:srgbClr val="6B6BC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77" name="任意多边形 339"/>
              <p:cNvSpPr/>
              <p:nvPr/>
            </p:nvSpPr>
            <p:spPr>
              <a:xfrm>
                <a:off x="6962065" y="2920001"/>
                <a:ext cx="107898" cy="2784960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78" name="任意多边形 340"/>
              <p:cNvSpPr/>
              <p:nvPr/>
            </p:nvSpPr>
            <p:spPr>
              <a:xfrm>
                <a:off x="6904943" y="2920001"/>
                <a:ext cx="96791" cy="2784960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66" name="组合 341"/>
            <p:cNvGrpSpPr/>
            <p:nvPr/>
          </p:nvGrpSpPr>
          <p:grpSpPr bwMode="auto">
            <a:xfrm>
              <a:off x="8137732" y="2366127"/>
              <a:ext cx="144000" cy="2772000"/>
              <a:chOff x="6797334" y="2908300"/>
              <a:chExt cx="144000" cy="2772000"/>
            </a:xfrm>
          </p:grpSpPr>
          <p:sp>
            <p:nvSpPr>
              <p:cNvPr id="74" name="等腰三角形 73"/>
              <p:cNvSpPr/>
              <p:nvPr/>
            </p:nvSpPr>
            <p:spPr>
              <a:xfrm>
                <a:off x="6798066" y="2908583"/>
                <a:ext cx="142806" cy="720851"/>
              </a:xfrm>
              <a:prstGeom prst="triangle">
                <a:avLst/>
              </a:prstGeom>
              <a:solidFill>
                <a:srgbClr val="EFB957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6798066" y="3629434"/>
                <a:ext cx="142806" cy="2051407"/>
              </a:xfrm>
              <a:prstGeom prst="rect">
                <a:avLst/>
              </a:prstGeom>
              <a:solidFill>
                <a:srgbClr val="E0B64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67" name="组合 344"/>
            <p:cNvGrpSpPr/>
            <p:nvPr/>
          </p:nvGrpSpPr>
          <p:grpSpPr bwMode="auto">
            <a:xfrm>
              <a:off x="8377101" y="2349393"/>
              <a:ext cx="169151" cy="2790226"/>
              <a:chOff x="6900390" y="2914539"/>
              <a:chExt cx="169151" cy="2790226"/>
            </a:xfrm>
          </p:grpSpPr>
          <p:sp>
            <p:nvSpPr>
              <p:cNvPr id="71" name="等腰三角形 70"/>
              <p:cNvSpPr/>
              <p:nvPr/>
            </p:nvSpPr>
            <p:spPr>
              <a:xfrm rot="10800000">
                <a:off x="6899761" y="2914091"/>
                <a:ext cx="144392" cy="720851"/>
              </a:xfrm>
              <a:prstGeom prst="triangle">
                <a:avLst/>
              </a:prstGeom>
              <a:solidFill>
                <a:srgbClr val="6B6BC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72" name="任意多边形 346"/>
              <p:cNvSpPr/>
              <p:nvPr/>
            </p:nvSpPr>
            <p:spPr>
              <a:xfrm>
                <a:off x="6961643" y="2920442"/>
                <a:ext cx="107898" cy="2784960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73" name="任意多边形 347"/>
              <p:cNvSpPr/>
              <p:nvPr/>
            </p:nvSpPr>
            <p:spPr>
              <a:xfrm>
                <a:off x="6904521" y="2920442"/>
                <a:ext cx="96791" cy="2784960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grpSp>
          <p:nvGrpSpPr>
            <p:cNvPr id="68" name="组合 348"/>
            <p:cNvGrpSpPr/>
            <p:nvPr/>
          </p:nvGrpSpPr>
          <p:grpSpPr bwMode="auto">
            <a:xfrm>
              <a:off x="8296303" y="2384098"/>
              <a:ext cx="149022" cy="2758352"/>
              <a:chOff x="6792312" y="2921948"/>
              <a:chExt cx="149022" cy="2758352"/>
            </a:xfrm>
          </p:grpSpPr>
          <p:sp>
            <p:nvSpPr>
              <p:cNvPr id="69" name="等腰三角形 68"/>
              <p:cNvSpPr/>
              <p:nvPr/>
            </p:nvSpPr>
            <p:spPr>
              <a:xfrm>
                <a:off x="6791558" y="2921726"/>
                <a:ext cx="144393" cy="719262"/>
              </a:xfrm>
              <a:prstGeom prst="triangle">
                <a:avLst/>
              </a:prstGeom>
              <a:solidFill>
                <a:srgbClr val="EFB957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6796319" y="3628286"/>
                <a:ext cx="144392" cy="2051408"/>
              </a:xfrm>
              <a:prstGeom prst="rect">
                <a:avLst/>
              </a:prstGeom>
              <a:solidFill>
                <a:srgbClr val="E0B64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514350">
                  <a:defRPr/>
                </a:pPr>
                <a:endParaRPr lang="zh-CN" altLang="en-US" sz="2100" kern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149" name="弧形 148"/>
          <p:cNvSpPr/>
          <p:nvPr/>
        </p:nvSpPr>
        <p:spPr>
          <a:xfrm>
            <a:off x="1471420" y="3027364"/>
            <a:ext cx="1538288" cy="513159"/>
          </a:xfrm>
          <a:prstGeom prst="arc">
            <a:avLst>
              <a:gd name="adj1" fmla="val 10818205"/>
              <a:gd name="adj2" fmla="val 0"/>
            </a:avLst>
          </a:prstGeom>
          <a:noFill/>
          <a:ln w="57150" cap="flat" cmpd="sng" algn="ctr">
            <a:solidFill>
              <a:srgbClr val="34349E"/>
            </a:solidFill>
            <a:prstDash val="sysDash"/>
          </a:ln>
          <a:effectLst/>
        </p:spPr>
        <p:txBody>
          <a:bodyPr lIns="68580" tIns="34290" rIns="68580" bIns="34290" anchor="ctr"/>
          <a:lstStyle/>
          <a:p>
            <a:pPr algn="ctr" defTabSz="514350">
              <a:defRPr/>
            </a:pPr>
            <a:endParaRPr lang="zh-CN" altLang="en-US" sz="2100" ker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50" name="弧形 149"/>
          <p:cNvSpPr/>
          <p:nvPr/>
        </p:nvSpPr>
        <p:spPr>
          <a:xfrm flipH="1" flipV="1">
            <a:off x="1473802" y="3023792"/>
            <a:ext cx="1538288" cy="513160"/>
          </a:xfrm>
          <a:prstGeom prst="arc">
            <a:avLst>
              <a:gd name="adj1" fmla="val 10818205"/>
              <a:gd name="adj2" fmla="val 0"/>
            </a:avLst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514350">
              <a:defRPr/>
            </a:pPr>
            <a:endParaRPr lang="zh-CN" altLang="en-US" sz="2100" kern="0">
              <a:solidFill>
                <a:prstClr val="black"/>
              </a:solidFill>
              <a:latin typeface="+mn-ea"/>
            </a:endParaRPr>
          </a:p>
        </p:txBody>
      </p:sp>
      <p:cxnSp>
        <p:nvCxnSpPr>
          <p:cNvPr id="151" name="直接连接符 150"/>
          <p:cNvCxnSpPr/>
          <p:nvPr/>
        </p:nvCxnSpPr>
        <p:spPr>
          <a:xfrm flipV="1">
            <a:off x="5009866" y="3439328"/>
            <a:ext cx="1889522" cy="0"/>
          </a:xfrm>
          <a:prstGeom prst="line">
            <a:avLst/>
          </a:prstGeom>
          <a:noFill/>
          <a:ln w="57150" cap="rnd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52" name="TextBox 356"/>
          <p:cNvSpPr txBox="1">
            <a:spLocks noChangeArrowheads="1"/>
          </p:cNvSpPr>
          <p:nvPr/>
        </p:nvSpPr>
        <p:spPr bwMode="auto">
          <a:xfrm>
            <a:off x="4762761" y="3543403"/>
            <a:ext cx="294451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圆柱底面周长的一半</a:t>
            </a:r>
          </a:p>
        </p:txBody>
      </p:sp>
      <p:cxnSp>
        <p:nvCxnSpPr>
          <p:cNvPr id="153" name="直接连接符 152"/>
          <p:cNvCxnSpPr/>
          <p:nvPr/>
        </p:nvCxnSpPr>
        <p:spPr>
          <a:xfrm flipV="1">
            <a:off x="6893435" y="1902230"/>
            <a:ext cx="0" cy="1539479"/>
          </a:xfrm>
          <a:prstGeom prst="line">
            <a:avLst/>
          </a:prstGeom>
          <a:noFill/>
          <a:ln w="57150" cap="rnd" cmpd="sng" algn="ctr">
            <a:solidFill>
              <a:srgbClr val="FFFF00"/>
            </a:solidFill>
            <a:prstDash val="solid"/>
          </a:ln>
          <a:effectLst/>
        </p:spPr>
      </p:cxnSp>
      <p:sp>
        <p:nvSpPr>
          <p:cNvPr id="154" name="TextBox 359"/>
          <p:cNvSpPr txBox="1">
            <a:spLocks noChangeArrowheads="1"/>
          </p:cNvSpPr>
          <p:nvPr/>
        </p:nvSpPr>
        <p:spPr bwMode="auto">
          <a:xfrm>
            <a:off x="7066373" y="1713598"/>
            <a:ext cx="397669" cy="13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圆柱的高</a:t>
            </a:r>
          </a:p>
        </p:txBody>
      </p:sp>
      <p:cxnSp>
        <p:nvCxnSpPr>
          <p:cNvPr id="155" name="直接连接符 154"/>
          <p:cNvCxnSpPr/>
          <p:nvPr/>
        </p:nvCxnSpPr>
        <p:spPr>
          <a:xfrm rot="120000" flipV="1">
            <a:off x="6925582" y="2919024"/>
            <a:ext cx="50006" cy="522685"/>
          </a:xfrm>
          <a:prstGeom prst="line">
            <a:avLst/>
          </a:prstGeom>
          <a:noFill/>
          <a:ln w="57150" cap="flat" cmpd="sng" algn="ctr">
            <a:solidFill>
              <a:srgbClr val="00FF00"/>
            </a:solidFill>
            <a:prstDash val="solid"/>
          </a:ln>
          <a:effectLst/>
        </p:spPr>
      </p:cxnSp>
      <p:sp>
        <p:nvSpPr>
          <p:cNvPr id="156" name="TextBox 363"/>
          <p:cNvSpPr txBox="1">
            <a:spLocks noChangeArrowheads="1"/>
          </p:cNvSpPr>
          <p:nvPr/>
        </p:nvSpPr>
        <p:spPr bwMode="auto">
          <a:xfrm>
            <a:off x="7054291" y="2984159"/>
            <a:ext cx="1570604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底面半径</a:t>
            </a:r>
          </a:p>
        </p:txBody>
      </p:sp>
      <p:cxnSp>
        <p:nvCxnSpPr>
          <p:cNvPr id="157" name="直接连接符 156"/>
          <p:cNvCxnSpPr/>
          <p:nvPr/>
        </p:nvCxnSpPr>
        <p:spPr>
          <a:xfrm flipH="1">
            <a:off x="2244137" y="3285729"/>
            <a:ext cx="769144" cy="0"/>
          </a:xfrm>
          <a:prstGeom prst="line">
            <a:avLst/>
          </a:prstGeom>
          <a:noFill/>
          <a:ln w="57150" cap="rnd" cmpd="sng" algn="ctr">
            <a:solidFill>
              <a:srgbClr val="00FF00"/>
            </a:solidFill>
            <a:prstDash val="sysDash"/>
          </a:ln>
          <a:effectLst/>
        </p:spPr>
      </p:cxnSp>
      <p:cxnSp>
        <p:nvCxnSpPr>
          <p:cNvPr id="158" name="直接连接符 157"/>
          <p:cNvCxnSpPr>
            <a:endCxn id="35" idx="1"/>
          </p:cNvCxnSpPr>
          <p:nvPr/>
        </p:nvCxnSpPr>
        <p:spPr>
          <a:xfrm flipH="1" flipV="1">
            <a:off x="2240565" y="1760539"/>
            <a:ext cx="3572" cy="152519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ysDash"/>
          </a:ln>
          <a:effectLst/>
        </p:spPr>
      </p:cxnSp>
      <p:sp>
        <p:nvSpPr>
          <p:cNvPr id="159" name="平行四边形 158"/>
          <p:cNvSpPr/>
          <p:nvPr/>
        </p:nvSpPr>
        <p:spPr>
          <a:xfrm>
            <a:off x="5000701" y="2909499"/>
            <a:ext cx="1944290" cy="547688"/>
          </a:xfrm>
          <a:prstGeom prst="parallelogram">
            <a:avLst>
              <a:gd name="adj" fmla="val 8753"/>
            </a:avLst>
          </a:prstGeom>
          <a:solidFill>
            <a:srgbClr val="0066FF">
              <a:alpha val="45098"/>
            </a:srgbClr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514350">
              <a:defRPr/>
            </a:pPr>
            <a:endParaRPr lang="zh-CN" altLang="en-US" sz="2100" kern="0">
              <a:solidFill>
                <a:prstClr val="white"/>
              </a:solidFill>
              <a:latin typeface="+mn-ea"/>
            </a:endParaRPr>
          </a:p>
        </p:txBody>
      </p:sp>
      <p:grpSp>
        <p:nvGrpSpPr>
          <p:cNvPr id="160" name="组合 372"/>
          <p:cNvGrpSpPr/>
          <p:nvPr/>
        </p:nvGrpSpPr>
        <p:grpSpPr bwMode="auto">
          <a:xfrm>
            <a:off x="1465467" y="3028554"/>
            <a:ext cx="1539478" cy="520304"/>
            <a:chOff x="5159939" y="5289333"/>
            <a:chExt cx="2052968" cy="693017"/>
          </a:xfrm>
        </p:grpSpPr>
        <p:sp>
          <p:nvSpPr>
            <p:cNvPr id="161" name="弧形 160"/>
            <p:cNvSpPr/>
            <p:nvPr/>
          </p:nvSpPr>
          <p:spPr>
            <a:xfrm>
              <a:off x="5161526" y="5298848"/>
              <a:ext cx="2051381" cy="683502"/>
            </a:xfrm>
            <a:prstGeom prst="arc">
              <a:avLst>
                <a:gd name="adj1" fmla="val 10818205"/>
                <a:gd name="adj2" fmla="val 0"/>
              </a:avLst>
            </a:prstGeom>
            <a:solidFill>
              <a:srgbClr val="6B6BCF">
                <a:alpha val="63922"/>
              </a:srgbClr>
            </a:solidFill>
            <a:ln w="9525" cap="flat" cmpd="sng" algn="ctr">
              <a:solidFill>
                <a:srgbClr val="000000">
                  <a:alpha val="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514350">
                <a:defRPr/>
              </a:pPr>
              <a:endParaRPr lang="zh-CN" altLang="en-US" sz="2100" kern="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162" name="弧形 161"/>
            <p:cNvSpPr/>
            <p:nvPr/>
          </p:nvSpPr>
          <p:spPr>
            <a:xfrm flipV="1">
              <a:off x="5159939" y="5289333"/>
              <a:ext cx="2051381" cy="683502"/>
            </a:xfrm>
            <a:prstGeom prst="arc">
              <a:avLst>
                <a:gd name="adj1" fmla="val 10778393"/>
                <a:gd name="adj2" fmla="val 0"/>
              </a:avLst>
            </a:prstGeom>
            <a:solidFill>
              <a:srgbClr val="6B6BCF">
                <a:alpha val="63922"/>
              </a:srgbClr>
            </a:solidFill>
            <a:ln w="9525" cap="flat" cmpd="sng" algn="ctr">
              <a:solidFill>
                <a:srgbClr val="000000">
                  <a:alpha val="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514350">
                <a:defRPr/>
              </a:pPr>
              <a:endParaRPr lang="zh-CN" altLang="en-US" sz="2100" kern="0">
                <a:solidFill>
                  <a:prstClr val="black"/>
                </a:solidFill>
                <a:latin typeface="+mn-ea"/>
              </a:endParaRPr>
            </a:p>
          </p:txBody>
        </p:sp>
      </p:grpSp>
      <p:cxnSp>
        <p:nvCxnSpPr>
          <p:cNvPr id="168" name="直接连接符 167"/>
          <p:cNvCxnSpPr>
            <a:endCxn id="72" idx="3"/>
          </p:cNvCxnSpPr>
          <p:nvPr/>
        </p:nvCxnSpPr>
        <p:spPr>
          <a:xfrm flipV="1">
            <a:off x="5000701" y="3439328"/>
            <a:ext cx="1895014" cy="1785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矩形 168"/>
          <p:cNvSpPr/>
          <p:nvPr/>
        </p:nvSpPr>
        <p:spPr>
          <a:xfrm>
            <a:off x="448043" y="560512"/>
            <a:ext cx="417806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/>
              <a:t>怎样把圆柱转化成近似长方体呢？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2" grpId="0" animBg="1"/>
      <p:bldP spid="152" grpId="0"/>
      <p:bldP spid="154" grpId="0"/>
      <p:bldP spid="156" grpId="0"/>
      <p:bldP spid="1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8368" y="320952"/>
            <a:ext cx="1128171" cy="14711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06721" y="277247"/>
            <a:ext cx="1438322" cy="1581233"/>
          </a:xfrm>
          <a:prstGeom prst="rect">
            <a:avLst/>
          </a:prstGeom>
        </p:spPr>
      </p:pic>
      <p:sp>
        <p:nvSpPr>
          <p:cNvPr id="4" name="右箭头 7171"/>
          <p:cNvSpPr>
            <a:spLocks noChangeArrowheads="1"/>
          </p:cNvSpPr>
          <p:nvPr/>
        </p:nvSpPr>
        <p:spPr bwMode="auto">
          <a:xfrm>
            <a:off x="2713947" y="1012815"/>
            <a:ext cx="571500" cy="400050"/>
          </a:xfrm>
          <a:prstGeom prst="rightArrow">
            <a:avLst>
              <a:gd name="adj1" fmla="val 50000"/>
              <a:gd name="adj2" fmla="val 35708"/>
            </a:avLst>
          </a:prstGeom>
          <a:solidFill>
            <a:srgbClr val="A1C450"/>
          </a:solidFill>
          <a:ln w="28575">
            <a:noFill/>
            <a:miter lim="800000"/>
          </a:ln>
        </p:spPr>
        <p:txBody>
          <a:bodyPr lIns="68580" tIns="34290" rIns="68580" bIns="34290"/>
          <a:lstStyle/>
          <a:p>
            <a:pPr defTabSz="514350"/>
            <a:endParaRPr lang="zh-CN" altLang="en-US" sz="21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" name="右箭头 7171"/>
          <p:cNvSpPr>
            <a:spLocks noChangeArrowheads="1"/>
          </p:cNvSpPr>
          <p:nvPr/>
        </p:nvSpPr>
        <p:spPr bwMode="auto">
          <a:xfrm rot="5400000">
            <a:off x="3939703" y="2511552"/>
            <a:ext cx="302633" cy="216024"/>
          </a:xfrm>
          <a:prstGeom prst="rightArrow">
            <a:avLst>
              <a:gd name="adj1" fmla="val 50000"/>
              <a:gd name="adj2" fmla="val 35708"/>
            </a:avLst>
          </a:prstGeom>
          <a:solidFill>
            <a:srgbClr val="A1C450"/>
          </a:solidFill>
          <a:ln w="28575">
            <a:noFill/>
            <a:miter lim="800000"/>
          </a:ln>
        </p:spPr>
        <p:txBody>
          <a:bodyPr lIns="68580" tIns="34290" rIns="68580" bIns="34290"/>
          <a:lstStyle/>
          <a:p>
            <a:pPr defTabSz="514350"/>
            <a:endParaRPr lang="zh-CN" altLang="en-US" sz="21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" name="右箭头 7171"/>
          <p:cNvSpPr>
            <a:spLocks noChangeArrowheads="1"/>
          </p:cNvSpPr>
          <p:nvPr/>
        </p:nvSpPr>
        <p:spPr bwMode="auto">
          <a:xfrm rot="5400000">
            <a:off x="5493727" y="2511552"/>
            <a:ext cx="302633" cy="216024"/>
          </a:xfrm>
          <a:prstGeom prst="rightArrow">
            <a:avLst>
              <a:gd name="adj1" fmla="val 50000"/>
              <a:gd name="adj2" fmla="val 35708"/>
            </a:avLst>
          </a:prstGeom>
          <a:solidFill>
            <a:srgbClr val="A1C450"/>
          </a:solidFill>
          <a:ln w="28575">
            <a:noFill/>
            <a:miter lim="800000"/>
          </a:ln>
        </p:spPr>
        <p:txBody>
          <a:bodyPr lIns="68580" tIns="34290" rIns="68580" bIns="34290"/>
          <a:lstStyle/>
          <a:p>
            <a:pPr defTabSz="514350"/>
            <a:endParaRPr lang="zh-CN" altLang="en-US" sz="21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39876" y="4285693"/>
            <a:ext cx="571935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latin typeface="+mn-ea"/>
              </a:rPr>
              <a:t>V                                        </a:t>
            </a:r>
            <a:r>
              <a:rPr lang="en-US" altLang="zh-CN" sz="2100" i="1" dirty="0">
                <a:latin typeface="+mn-ea"/>
              </a:rPr>
              <a:t>S</a:t>
            </a:r>
            <a:r>
              <a:rPr lang="en-US" altLang="zh-CN" sz="2100" dirty="0">
                <a:latin typeface="+mn-ea"/>
              </a:rPr>
              <a:t>                        </a:t>
            </a:r>
            <a:r>
              <a:rPr lang="en-US" altLang="zh-CN" sz="2100" i="1" dirty="0">
                <a:latin typeface="+mn-ea"/>
              </a:rPr>
              <a:t>h</a:t>
            </a:r>
            <a:endParaRPr lang="zh-CN" altLang="en-US" sz="2100" i="1" dirty="0"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22749" y="4667086"/>
            <a:ext cx="1069043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+mn-ea"/>
              </a:rPr>
              <a:t>V </a:t>
            </a:r>
            <a:r>
              <a:rPr lang="zh-CN" altLang="en-US" sz="2100" dirty="0">
                <a:solidFill>
                  <a:srgbClr val="FF0000"/>
                </a:solidFill>
                <a:latin typeface="+mn-ea"/>
              </a:rPr>
              <a:t>＝ </a:t>
            </a:r>
            <a:r>
              <a:rPr lang="en-US" altLang="zh-CN" sz="2100" i="1" dirty="0" err="1">
                <a:solidFill>
                  <a:srgbClr val="FF0000"/>
                </a:solidFill>
                <a:latin typeface="+mn-ea"/>
              </a:rPr>
              <a:t>Sh</a:t>
            </a:r>
            <a:endParaRPr lang="zh-CN" altLang="en-US" sz="2100" i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00300" y="2056308"/>
            <a:ext cx="590690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长方体体积       </a:t>
            </a:r>
            <a:r>
              <a:rPr lang="en-US" altLang="zh-CN" sz="2100" dirty="0">
                <a:latin typeface="+mn-ea"/>
              </a:rPr>
              <a:t>=       </a:t>
            </a:r>
            <a:r>
              <a:rPr lang="zh-CN" altLang="en-US" sz="2100" dirty="0">
                <a:latin typeface="+mn-ea"/>
              </a:rPr>
              <a:t>长      </a:t>
            </a:r>
            <a:r>
              <a:rPr lang="en-US" altLang="zh-CN" sz="2100" dirty="0">
                <a:latin typeface="+mn-ea"/>
              </a:rPr>
              <a:t>×       </a:t>
            </a:r>
            <a:r>
              <a:rPr lang="zh-CN" altLang="en-US" sz="2100" dirty="0">
                <a:latin typeface="+mn-ea"/>
              </a:rPr>
              <a:t>宽      </a:t>
            </a:r>
            <a:r>
              <a:rPr lang="en-US" altLang="zh-CN" sz="2100" dirty="0">
                <a:latin typeface="+mn-ea"/>
              </a:rPr>
              <a:t>×     </a:t>
            </a:r>
            <a:r>
              <a:rPr lang="zh-CN" altLang="en-US" sz="2100" dirty="0">
                <a:latin typeface="+mn-ea"/>
              </a:rPr>
              <a:t>高</a:t>
            </a:r>
          </a:p>
        </p:txBody>
      </p:sp>
      <p:sp>
        <p:nvSpPr>
          <p:cNvPr id="10" name="矩形 9"/>
          <p:cNvSpPr/>
          <p:nvPr/>
        </p:nvSpPr>
        <p:spPr>
          <a:xfrm>
            <a:off x="1229277" y="3478490"/>
            <a:ext cx="149464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圆柱体积 </a:t>
            </a:r>
            <a:r>
              <a:rPr lang="en-US" altLang="zh-CN" sz="2100" dirty="0">
                <a:latin typeface="+mn-ea"/>
              </a:rPr>
              <a:t>=</a:t>
            </a:r>
            <a:endParaRPr lang="zh-CN" altLang="en-US" sz="2100" dirty="0">
              <a:latin typeface="+mn-ea"/>
            </a:endParaRPr>
          </a:p>
        </p:txBody>
      </p:sp>
      <p:sp>
        <p:nvSpPr>
          <p:cNvPr id="15" name="TextBox 356"/>
          <p:cNvSpPr txBox="1">
            <a:spLocks noChangeArrowheads="1"/>
          </p:cNvSpPr>
          <p:nvPr/>
        </p:nvSpPr>
        <p:spPr bwMode="auto">
          <a:xfrm>
            <a:off x="2230674" y="2839207"/>
            <a:ext cx="294451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圆柱底面周长的一半</a:t>
            </a:r>
          </a:p>
        </p:txBody>
      </p:sp>
      <p:sp>
        <p:nvSpPr>
          <p:cNvPr id="16" name="TextBox 356"/>
          <p:cNvSpPr txBox="1">
            <a:spLocks noChangeArrowheads="1"/>
          </p:cNvSpPr>
          <p:nvPr/>
        </p:nvSpPr>
        <p:spPr bwMode="auto">
          <a:xfrm>
            <a:off x="4853678" y="2819495"/>
            <a:ext cx="199576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圆柱底面半径</a:t>
            </a:r>
          </a:p>
        </p:txBody>
      </p:sp>
      <p:sp>
        <p:nvSpPr>
          <p:cNvPr id="17" name="TextBox 356"/>
          <p:cNvSpPr txBox="1">
            <a:spLocks noChangeArrowheads="1"/>
          </p:cNvSpPr>
          <p:nvPr/>
        </p:nvSpPr>
        <p:spPr bwMode="auto">
          <a:xfrm>
            <a:off x="6647552" y="2819495"/>
            <a:ext cx="127025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圆柱的高</a:t>
            </a:r>
          </a:p>
        </p:txBody>
      </p:sp>
      <p:sp>
        <p:nvSpPr>
          <p:cNvPr id="18" name="右箭头 7171"/>
          <p:cNvSpPr>
            <a:spLocks noChangeArrowheads="1"/>
          </p:cNvSpPr>
          <p:nvPr/>
        </p:nvSpPr>
        <p:spPr bwMode="auto">
          <a:xfrm rot="5400000">
            <a:off x="6806142" y="2511683"/>
            <a:ext cx="302633" cy="216024"/>
          </a:xfrm>
          <a:prstGeom prst="rightArrow">
            <a:avLst>
              <a:gd name="adj1" fmla="val 50000"/>
              <a:gd name="adj2" fmla="val 35708"/>
            </a:avLst>
          </a:prstGeom>
          <a:solidFill>
            <a:srgbClr val="A1C450"/>
          </a:solidFill>
          <a:ln w="28575">
            <a:noFill/>
            <a:miter lim="800000"/>
          </a:ln>
        </p:spPr>
        <p:txBody>
          <a:bodyPr lIns="68580" tIns="34290" rIns="68580" bIns="34290"/>
          <a:lstStyle/>
          <a:p>
            <a:pPr defTabSz="514350"/>
            <a:endParaRPr lang="zh-CN" altLang="en-US" sz="21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9" name="右箭头 7171"/>
          <p:cNvSpPr>
            <a:spLocks noChangeArrowheads="1"/>
          </p:cNvSpPr>
          <p:nvPr/>
        </p:nvSpPr>
        <p:spPr bwMode="auto">
          <a:xfrm rot="5400000">
            <a:off x="1285547" y="2847995"/>
            <a:ext cx="793863" cy="400050"/>
          </a:xfrm>
          <a:prstGeom prst="rightArrow">
            <a:avLst>
              <a:gd name="adj1" fmla="val 50000"/>
              <a:gd name="adj2" fmla="val 35708"/>
            </a:avLst>
          </a:prstGeom>
          <a:solidFill>
            <a:srgbClr val="A1C450"/>
          </a:solidFill>
          <a:ln w="28575">
            <a:noFill/>
            <a:miter lim="800000"/>
          </a:ln>
        </p:spPr>
        <p:txBody>
          <a:bodyPr lIns="68580" tIns="34290" rIns="68580" bIns="34290"/>
          <a:lstStyle/>
          <a:p>
            <a:pPr defTabSz="514350"/>
            <a:endParaRPr lang="zh-CN" altLang="en-US" sz="21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0" name="TextBox 356"/>
          <p:cNvSpPr txBox="1">
            <a:spLocks noChangeArrowheads="1"/>
          </p:cNvSpPr>
          <p:nvPr/>
        </p:nvSpPr>
        <p:spPr bwMode="auto">
          <a:xfrm>
            <a:off x="2592516" y="3464663"/>
            <a:ext cx="294451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圆柱底面周长的一半</a:t>
            </a:r>
          </a:p>
        </p:txBody>
      </p:sp>
      <p:sp>
        <p:nvSpPr>
          <p:cNvPr id="21" name="TextBox 356"/>
          <p:cNvSpPr txBox="1">
            <a:spLocks noChangeArrowheads="1"/>
          </p:cNvSpPr>
          <p:nvPr/>
        </p:nvSpPr>
        <p:spPr bwMode="auto">
          <a:xfrm>
            <a:off x="5243760" y="3464663"/>
            <a:ext cx="199576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圆柱底面半径</a:t>
            </a:r>
          </a:p>
        </p:txBody>
      </p:sp>
      <p:sp>
        <p:nvSpPr>
          <p:cNvPr id="22" name="TextBox 356"/>
          <p:cNvSpPr txBox="1">
            <a:spLocks noChangeArrowheads="1"/>
          </p:cNvSpPr>
          <p:nvPr/>
        </p:nvSpPr>
        <p:spPr bwMode="auto">
          <a:xfrm>
            <a:off x="7230767" y="3464663"/>
            <a:ext cx="127025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hangingPunct="1"/>
            <a:r>
              <a:rPr lang="zh-CN" altLang="en-US" sz="2100" dirty="0">
                <a:solidFill>
                  <a:prstClr val="black"/>
                </a:solidFill>
                <a:latin typeface="+mn-ea"/>
                <a:ea typeface="+mn-ea"/>
              </a:rPr>
              <a:t>圆柱的高</a:t>
            </a:r>
          </a:p>
        </p:txBody>
      </p:sp>
      <p:sp>
        <p:nvSpPr>
          <p:cNvPr id="11" name="矩形 10"/>
          <p:cNvSpPr/>
          <p:nvPr/>
        </p:nvSpPr>
        <p:spPr>
          <a:xfrm>
            <a:off x="5006153" y="3464663"/>
            <a:ext cx="338073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latin typeface="+mn-ea"/>
              </a:rPr>
              <a:t>×</a:t>
            </a:r>
            <a:endParaRPr lang="zh-CN" altLang="en-US" sz="2100" dirty="0"/>
          </a:p>
        </p:txBody>
      </p:sp>
      <p:sp>
        <p:nvSpPr>
          <p:cNvPr id="23" name="矩形 22"/>
          <p:cNvSpPr/>
          <p:nvPr/>
        </p:nvSpPr>
        <p:spPr>
          <a:xfrm>
            <a:off x="6957458" y="3480336"/>
            <a:ext cx="338073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latin typeface="+mn-ea"/>
              </a:rPr>
              <a:t>×</a:t>
            </a:r>
            <a:endParaRPr lang="zh-CN" altLang="en-US" sz="2100" dirty="0"/>
          </a:p>
        </p:txBody>
      </p:sp>
      <p:sp>
        <p:nvSpPr>
          <p:cNvPr id="24" name="右箭头 7171"/>
          <p:cNvSpPr>
            <a:spLocks noChangeArrowheads="1"/>
          </p:cNvSpPr>
          <p:nvPr/>
        </p:nvSpPr>
        <p:spPr bwMode="auto">
          <a:xfrm rot="2044056">
            <a:off x="4454052" y="3826909"/>
            <a:ext cx="302633" cy="216024"/>
          </a:xfrm>
          <a:prstGeom prst="rightArrow">
            <a:avLst>
              <a:gd name="adj1" fmla="val 50000"/>
              <a:gd name="adj2" fmla="val 35708"/>
            </a:avLst>
          </a:prstGeom>
          <a:solidFill>
            <a:srgbClr val="A1C450"/>
          </a:solidFill>
          <a:ln w="28575">
            <a:noFill/>
            <a:miter lim="800000"/>
          </a:ln>
        </p:spPr>
        <p:txBody>
          <a:bodyPr lIns="68580" tIns="34290" rIns="68580" bIns="34290"/>
          <a:lstStyle/>
          <a:p>
            <a:pPr defTabSz="514350"/>
            <a:endParaRPr lang="zh-CN" altLang="en-US" sz="21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5" name="右箭头 7171"/>
          <p:cNvSpPr>
            <a:spLocks noChangeArrowheads="1"/>
          </p:cNvSpPr>
          <p:nvPr/>
        </p:nvSpPr>
        <p:spPr bwMode="auto">
          <a:xfrm rot="8289346">
            <a:off x="5700246" y="3865270"/>
            <a:ext cx="302633" cy="216024"/>
          </a:xfrm>
          <a:prstGeom prst="rightArrow">
            <a:avLst>
              <a:gd name="adj1" fmla="val 50000"/>
              <a:gd name="adj2" fmla="val 35708"/>
            </a:avLst>
          </a:prstGeom>
          <a:solidFill>
            <a:srgbClr val="A1C450"/>
          </a:solidFill>
          <a:ln w="28575">
            <a:noFill/>
            <a:miter lim="800000"/>
          </a:ln>
        </p:spPr>
        <p:txBody>
          <a:bodyPr lIns="68580" tIns="34290" rIns="68580" bIns="34290"/>
          <a:lstStyle/>
          <a:p>
            <a:pPr defTabSz="514350"/>
            <a:endParaRPr lang="zh-CN" altLang="en-US" sz="21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78911" y="3923045"/>
            <a:ext cx="1025762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底面积 </a:t>
            </a:r>
            <a:endParaRPr lang="zh-CN" altLang="en-US" sz="2100" dirty="0"/>
          </a:p>
        </p:txBody>
      </p:sp>
      <p:sp>
        <p:nvSpPr>
          <p:cNvPr id="27" name="矩形 26"/>
          <p:cNvSpPr/>
          <p:nvPr/>
        </p:nvSpPr>
        <p:spPr>
          <a:xfrm>
            <a:off x="6971739" y="3912951"/>
            <a:ext cx="68672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latin typeface="+mn-ea"/>
              </a:rPr>
              <a:t>× </a:t>
            </a:r>
            <a:r>
              <a:rPr lang="zh-CN" altLang="en-US" sz="2100" dirty="0">
                <a:latin typeface="+mn-ea"/>
              </a:rPr>
              <a:t>高</a:t>
            </a:r>
            <a:endParaRPr lang="zh-CN" altLang="en-US" sz="2100" dirty="0"/>
          </a:p>
        </p:txBody>
      </p:sp>
      <p:sp>
        <p:nvSpPr>
          <p:cNvPr id="28" name="矩形 27"/>
          <p:cNvSpPr/>
          <p:nvPr/>
        </p:nvSpPr>
        <p:spPr>
          <a:xfrm>
            <a:off x="1257202" y="3910345"/>
            <a:ext cx="286520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+mn-ea"/>
              </a:rPr>
              <a:t>圆柱的体积             ＝ </a:t>
            </a:r>
            <a:endParaRPr lang="zh-CN" alt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/>
      <p:bldP spid="14" grpId="0"/>
      <p:bldP spid="9" grpId="0"/>
      <p:bldP spid="10" grpId="0"/>
      <p:bldP spid="15" grpId="0"/>
      <p:bldP spid="16" grpId="0"/>
      <p:bldP spid="17" grpId="0"/>
      <p:bldP spid="19" grpId="0" animBg="1"/>
      <p:bldP spid="20" grpId="0"/>
      <p:bldP spid="21" grpId="0"/>
      <p:bldP spid="22" grpId="0"/>
      <p:bldP spid="11" grpId="0"/>
      <p:bldP spid="23" grpId="0"/>
      <p:bldP spid="24" grpId="0" animBg="1"/>
      <p:bldP spid="25" grpId="0" animBg="1"/>
      <p:bldP spid="26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1045</Words>
  <Application>Microsoft Office PowerPoint</Application>
  <PresentationFormat>全屏显示(16:9)</PresentationFormat>
  <Paragraphs>180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楷体</vt:lpstr>
      <vt:lpstr>微软雅黑</vt:lpstr>
      <vt:lpstr>宋体</vt:lpstr>
      <vt:lpstr>Arial</vt:lpstr>
      <vt:lpstr>Adobe Arabic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2023-01-16T21:30:11Z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B30175000D5F43D5B1C981AA8BF95D07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