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257" r:id="rId3"/>
    <p:sldId id="308" r:id="rId4"/>
    <p:sldId id="261" r:id="rId5"/>
    <p:sldId id="305" r:id="rId6"/>
    <p:sldId id="297" r:id="rId7"/>
    <p:sldId id="307" r:id="rId8"/>
    <p:sldId id="282" r:id="rId9"/>
    <p:sldId id="312" r:id="rId10"/>
    <p:sldId id="298" r:id="rId11"/>
    <p:sldId id="296" r:id="rId12"/>
    <p:sldId id="300" r:id="rId13"/>
    <p:sldId id="299" r:id="rId14"/>
    <p:sldId id="295" r:id="rId15"/>
    <p:sldId id="309" r:id="rId16"/>
    <p:sldId id="313" r:id="rId17"/>
    <p:sldId id="310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8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BC70BA-05BD-46DB-AB4E-E59890AE1D9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B424D4ED-FC3B-4C2B-BFDE-BE35953B7C9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9A9FD02-E044-44FF-8BA6-AB089FDD583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05A00AD4-2ED4-4C27-AA50-27D5792FD93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56179CE-3059-4CB5-82F0-0BFCA8368B74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9904A03-6F72-4128-8D25-0E223D0B36C4}" type="slidenum">
              <a:rPr lang="zh-CN" altLang="en-US">
                <a:ea typeface="宋体" panose="02010600030101010101" pitchFamily="2" charset="-122"/>
              </a:rPr>
              <a:t>13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E57FCEC-C516-4B34-B51E-B68DFB37B112}" type="slidenum">
              <a:rPr lang="zh-CN" altLang="en-US">
                <a:ea typeface="宋体" panose="02010600030101010101" pitchFamily="2" charset="-122"/>
              </a:rPr>
              <a:t>14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43D8909-B72F-46B2-8225-4DE651850406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00AD4-2ED4-4C27-AA50-27D5792FD93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2B17F0F-1BE5-405B-A338-80137DF97187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62F26C8-253B-4AC2-BF0E-DC9C46A9A71A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BE9CC62-F696-4627-B622-CA6147800FCA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3F175EE-5675-4762-85BD-03ADFE34BEE9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F13CFC5-7716-4D53-82E3-B12F5053F636}" type="slidenum">
              <a:rPr lang="zh-CN" altLang="en-US">
                <a:ea typeface="宋体" panose="02010600030101010101" pitchFamily="2" charset="-122"/>
              </a:rPr>
              <a:t>11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0C1CAAE-79D6-4E18-8E24-D765F18C392E}" type="slidenum">
              <a:rPr lang="zh-CN" altLang="en-US">
                <a:ea typeface="宋体" panose="02010600030101010101" pitchFamily="2" charset="-122"/>
              </a:rPr>
              <a:t>12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74C-B3E2-42E0-B676-265E42FAFB5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5C87B-BBC9-4BB5-BA5F-65CF91093B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94193-2259-4725-A644-E1D498C4DC3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9C865-BA0D-4812-87D7-432A94DD68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0909-9538-413C-BD54-1362036ADB1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6CB33-7D1D-4110-9006-BF596E6C80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28AEE-DC6F-4ECF-AE05-E9DD390399A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B240F-87B8-4938-B100-272B0F169A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330315F-F9CC-4E0D-B448-1F7140AB5E4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23C8BB7E-D842-4038-8664-2F9BB00BAD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0" indent="0" algn="l">
              <a:buNone/>
              <a:defRPr lang="zh-CN" altLang="en-US" sz="2800" kern="12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8AFA06C-FAB1-4939-B924-F15705B65E0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0F88206C-A4E1-4626-9C82-780FB09C59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578DC94-CABE-4ADA-9AC3-16E53E82FC5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FB4B53FF-7545-46FA-998B-F6322C3BE0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69959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8442583-F4BB-43A3-8E74-E50F9856CC3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9BC08A33-F7AD-4544-B210-03D4C1B429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74C-B3E2-42E0-B676-265E42FAFB5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5C87B-BBC9-4BB5-BA5F-65CF91093B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32895-E451-439E-965F-3A7479A931D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AB262-8E49-4932-838C-1BEC99E609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0E13-AE98-4A20-BB5B-3DB2AC0B579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4DE10-CFBA-41BD-AA6A-DF841D6CB3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4B897-FF27-4FFF-9829-72E60FB1507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EDFA8-DFAA-4764-9995-8C059E2711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C70AA-4F12-4987-81A4-54E669BC0E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87785-6BBA-4F9C-9DF4-DDC3A7C3DA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FC6D0-DE67-4A30-9FA9-BF7B3399750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FFC11-C956-4083-B07A-10D98F0B04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0162-B614-4C05-A902-93CD07A2968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20172-3A95-4ADC-81EB-C9A037FA8D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45187-C6FF-493A-A5D5-8A7772AC33C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9BA8-9365-4C12-98A1-DEE4BF0757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8EE3AE-1173-4249-8F7C-F49AA191EE4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7C2E623-46BC-4C89-BB34-2BC2CD4362C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png"/><Relationship Id="rId2" Type="http://schemas.openxmlformats.org/officeDocument/2006/relationships/audio" Target="file:///E:\&#20154;&#25945;&#26032;&#29256;3&#19978;\U2\Lesson7%20&#25945;&#23398;&#35838;&#20214;\book_128k.mp3" TargetMode="External"/><Relationship Id="rId1" Type="http://schemas.microsoft.com/office/2007/relationships/media" Target="file:///E:\&#20154;&#25945;&#26032;&#29256;3&#19978;\U2\Lesson7%20&#25945;&#23398;&#35838;&#20214;\book_128k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png"/><Relationship Id="rId2" Type="http://schemas.openxmlformats.org/officeDocument/2006/relationships/audio" Target="file:///E:\&#20154;&#25945;&#26032;&#29256;3&#19978;\U2\Lesson7%20&#25945;&#23398;&#35838;&#20214;\bag_128k.mp3" TargetMode="External"/><Relationship Id="rId1" Type="http://schemas.microsoft.com/office/2007/relationships/media" Target="file:///E:\&#20154;&#25945;&#26032;&#29256;3&#19978;\U2\Lesson7%20&#25945;&#23398;&#35838;&#20214;\bag_128k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Lesson7_Let&#8217;s_sing.SW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&#23548;&#20837;&#27468;&#26354;&#65306;Hello.swf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png"/><Relationship Id="rId2" Type="http://schemas.openxmlformats.org/officeDocument/2006/relationships/audio" Target="file:///E:\&#20154;&#25945;&#26032;&#29256;3&#19978;\Lesson7%20&#25945;&#23398;&#35838;&#20214;\Lesson7Justtalk&#35838;&#25991;&#24405;&#38899;.MP3" TargetMode="External"/><Relationship Id="rId1" Type="http://schemas.microsoft.com/office/2007/relationships/media" Target="file:///E:\&#20154;&#25945;&#26032;&#29256;3&#19978;\Lesson7%20&#25945;&#23398;&#35838;&#20214;\Lesson7Justtalk&#35838;&#25991;&#24405;&#38899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png"/><Relationship Id="rId2" Type="http://schemas.openxmlformats.org/officeDocument/2006/relationships/audio" Target="file:///E:\&#20154;&#25945;&#26032;&#29256;3&#19978;\Lesson7%20&#25945;&#23398;&#35838;&#20214;\Lesson7Justtalk&#35838;&#25991;&#24405;&#38899;.MP3" TargetMode="External"/><Relationship Id="rId1" Type="http://schemas.microsoft.com/office/2007/relationships/media" Target="file:///E:\&#20154;&#25945;&#26032;&#29256;3&#19978;\Lesson7%20&#25945;&#23398;&#35838;&#20214;\Lesson7Justtalk&#35838;&#25991;&#24405;&#38899;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file:///E:\&#20154;&#25945;&#26032;&#29256;3&#19978;\U2\Lesson7%20&#25945;&#23398;&#35838;&#20214;\2_128k.mp3" TargetMode="External"/><Relationship Id="rId7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3&#19978;\U2\Lesson7%20&#25945;&#23398;&#35838;&#20214;\1_128k.mp3" TargetMode="External"/><Relationship Id="rId1" Type="http://schemas.microsoft.com/office/2007/relationships/media" Target="file:///E:\&#20154;&#25945;&#26032;&#29256;3&#19978;\U2\Lesson7%20&#25945;&#23398;&#35838;&#20214;\1_128k.mp3" TargetMode="External"/><Relationship Id="rId6" Type="http://schemas.openxmlformats.org/officeDocument/2006/relationships/audio" Target="file:///E:\&#20154;&#25945;&#26032;&#29256;3&#19978;\U2\Lesson7%20&#25945;&#23398;&#35838;&#20214;\3_128k.mp3" TargetMode="External"/><Relationship Id="rId11" Type="http://schemas.openxmlformats.org/officeDocument/2006/relationships/image" Target="../media/image20.png"/><Relationship Id="rId5" Type="http://schemas.microsoft.com/office/2007/relationships/media" Target="file:///E:\&#20154;&#25945;&#26032;&#29256;3&#19978;\U2\Lesson7%20&#25945;&#23398;&#35838;&#20214;\3_128k.mp3" TargetMode="External"/><Relationship Id="rId10" Type="http://schemas.openxmlformats.org/officeDocument/2006/relationships/image" Target="../media/image18.png"/><Relationship Id="rId4" Type="http://schemas.openxmlformats.org/officeDocument/2006/relationships/audio" Target="file:///E:\&#20154;&#25945;&#26032;&#29256;3&#19978;\U2\Lesson7%20&#25945;&#23398;&#35838;&#20214;\2_128k.mp3" TargetMode="Externa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ctrTitle"/>
          </p:nvPr>
        </p:nvSpPr>
        <p:spPr bwMode="auto">
          <a:xfrm>
            <a:off x="395536" y="2420888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Unit2 This is my pencil. </a:t>
            </a:r>
            <a:endParaRPr lang="zh-CN" altLang="en-US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19672" y="908720"/>
            <a:ext cx="6048672" cy="566961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200" b="1" dirty="0" smtClean="0"/>
              <a:t>人教精通版三年级上册</a:t>
            </a:r>
            <a:endParaRPr lang="zh-CN" altLang="en-US" sz="3200" b="1" dirty="0"/>
          </a:p>
        </p:txBody>
      </p:sp>
      <p:sp>
        <p:nvSpPr>
          <p:cNvPr id="6" name="矩形 5"/>
          <p:cNvSpPr/>
          <p:nvPr/>
        </p:nvSpPr>
        <p:spPr>
          <a:xfrm>
            <a:off x="2794547" y="532259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1748" name="图片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1125538"/>
            <a:ext cx="403225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400300" y="4943475"/>
            <a:ext cx="4271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8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This is a book.</a:t>
            </a:r>
            <a:endParaRPr lang="zh-CN" altLang="en-US" sz="320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book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3811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1" name="组合 6"/>
          <p:cNvGrpSpPr/>
          <p:nvPr/>
        </p:nvGrpSpPr>
        <p:grpSpPr bwMode="auto">
          <a:xfrm>
            <a:off x="4624388" y="1557338"/>
            <a:ext cx="3476625" cy="1992312"/>
            <a:chOff x="3808487" y="1447800"/>
            <a:chExt cx="4057525" cy="2026725"/>
          </a:xfrm>
        </p:grpSpPr>
        <p:sp>
          <p:nvSpPr>
            <p:cNvPr id="31754" name="Line 5"/>
            <p:cNvSpPr>
              <a:spLocks noChangeShapeType="1"/>
            </p:cNvSpPr>
            <p:nvPr/>
          </p:nvSpPr>
          <p:spPr bwMode="auto">
            <a:xfrm>
              <a:off x="3808487" y="2826825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5" name="Line 6"/>
            <p:cNvSpPr>
              <a:spLocks noChangeShapeType="1"/>
            </p:cNvSpPr>
            <p:nvPr/>
          </p:nvSpPr>
          <p:spPr bwMode="auto">
            <a:xfrm>
              <a:off x="3808612" y="3474525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6" name="Line 7"/>
            <p:cNvSpPr>
              <a:spLocks noChangeShapeType="1"/>
            </p:cNvSpPr>
            <p:nvPr/>
          </p:nvSpPr>
          <p:spPr bwMode="auto">
            <a:xfrm>
              <a:off x="3827412" y="1447800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7" name="Line 8"/>
            <p:cNvSpPr>
              <a:spLocks noChangeShapeType="1"/>
            </p:cNvSpPr>
            <p:nvPr/>
          </p:nvSpPr>
          <p:spPr bwMode="auto">
            <a:xfrm>
              <a:off x="3827412" y="2133600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916488" y="1666875"/>
            <a:ext cx="28765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9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book</a:t>
            </a:r>
            <a:endParaRPr lang="zh-CN" alt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753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3796" name="图片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4975" y="873125"/>
            <a:ext cx="4032250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578100" y="4954588"/>
            <a:ext cx="39354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8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This is a bag.</a:t>
            </a:r>
            <a:endParaRPr lang="zh-CN" altLang="en-US" sz="320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bag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856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9" name="组合 17"/>
          <p:cNvGrpSpPr/>
          <p:nvPr/>
        </p:nvGrpSpPr>
        <p:grpSpPr bwMode="auto">
          <a:xfrm>
            <a:off x="4624388" y="1701800"/>
            <a:ext cx="3476625" cy="1992313"/>
            <a:chOff x="3808487" y="1447800"/>
            <a:chExt cx="4057525" cy="2026725"/>
          </a:xfrm>
        </p:grpSpPr>
        <p:sp>
          <p:nvSpPr>
            <p:cNvPr id="33802" name="Line 5"/>
            <p:cNvSpPr>
              <a:spLocks noChangeShapeType="1"/>
            </p:cNvSpPr>
            <p:nvPr/>
          </p:nvSpPr>
          <p:spPr bwMode="auto">
            <a:xfrm>
              <a:off x="3808487" y="2826825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3" name="Line 6"/>
            <p:cNvSpPr>
              <a:spLocks noChangeShapeType="1"/>
            </p:cNvSpPr>
            <p:nvPr/>
          </p:nvSpPr>
          <p:spPr bwMode="auto">
            <a:xfrm>
              <a:off x="3808612" y="3474525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4" name="Line 7"/>
            <p:cNvSpPr>
              <a:spLocks noChangeShapeType="1"/>
            </p:cNvSpPr>
            <p:nvPr/>
          </p:nvSpPr>
          <p:spPr bwMode="auto">
            <a:xfrm>
              <a:off x="3827412" y="1447800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5" name="Line 8"/>
            <p:cNvSpPr>
              <a:spLocks noChangeShapeType="1"/>
            </p:cNvSpPr>
            <p:nvPr/>
          </p:nvSpPr>
          <p:spPr bwMode="auto">
            <a:xfrm>
              <a:off x="3827412" y="2133600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254625" y="1801813"/>
            <a:ext cx="2200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9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bag</a:t>
            </a:r>
            <a:endParaRPr lang="zh-CN" alt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3801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844" name="组合 12"/>
          <p:cNvGrpSpPr/>
          <p:nvPr/>
        </p:nvGrpSpPr>
        <p:grpSpPr bwMode="auto">
          <a:xfrm>
            <a:off x="2495550" y="2025650"/>
            <a:ext cx="4213225" cy="3816350"/>
            <a:chOff x="2232311" y="1484784"/>
            <a:chExt cx="4536504" cy="4300606"/>
          </a:xfrm>
        </p:grpSpPr>
        <p:pic>
          <p:nvPicPr>
            <p:cNvPr id="35846" name="图片 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32311" y="1484784"/>
              <a:ext cx="4536504" cy="4300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图片 10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02253" y="3322522"/>
              <a:ext cx="1243350" cy="124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8" name="图片 11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131840" y="2240381"/>
              <a:ext cx="936104" cy="1048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矩形 13"/>
          <p:cNvSpPr/>
          <p:nvPr/>
        </p:nvSpPr>
        <p:spPr>
          <a:xfrm>
            <a:off x="2195736" y="764704"/>
            <a:ext cx="477566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Draw and write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25688" y="2544763"/>
            <a:ext cx="3630612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83928" y="672897"/>
            <a:ext cx="397576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 say you do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68313" y="1797050"/>
            <a:ext cx="4752975" cy="747713"/>
          </a:xfrm>
          <a:prstGeom prst="wedgeRoundRectCallout">
            <a:avLst>
              <a:gd name="adj1" fmla="val -162"/>
              <a:gd name="adj2" fmla="val 86458"/>
              <a:gd name="adj3" fmla="val 16667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Show me your bag.</a:t>
            </a:r>
            <a:endParaRPr lang="zh-CN" altLang="en-US" sz="2800" b="1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3097213" y="5291138"/>
            <a:ext cx="4859337" cy="666750"/>
          </a:xfrm>
          <a:prstGeom prst="wedgeRoundRectCallout">
            <a:avLst>
              <a:gd name="adj1" fmla="val -37021"/>
              <a:gd name="adj2" fmla="val -86310"/>
              <a:gd name="adj3" fmla="val 16667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Show me your book.</a:t>
            </a:r>
            <a:endParaRPr lang="zh-CN" altLang="en-US" sz="2800" b="1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云形 16"/>
          <p:cNvSpPr/>
          <p:nvPr/>
        </p:nvSpPr>
        <p:spPr>
          <a:xfrm>
            <a:off x="5981700" y="1989138"/>
            <a:ext cx="2808288" cy="244792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2" name="Picture 8" descr="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58013" y="2338388"/>
            <a:ext cx="688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54850" y="3527425"/>
            <a:ext cx="7731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19103" y="1055576"/>
            <a:ext cx="6345757" cy="4906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39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59538" y="4773613"/>
            <a:ext cx="100806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942" name="标题 1"/>
          <p:cNvSpPr txBox="1"/>
          <p:nvPr/>
        </p:nvSpPr>
        <p:spPr bwMode="auto">
          <a:xfrm>
            <a:off x="2987675" y="406400"/>
            <a:ext cx="40814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sing and play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4"/>
          <p:cNvSpPr>
            <a:spLocks noGrp="1"/>
          </p:cNvSpPr>
          <p:nvPr>
            <p:ph type="title"/>
          </p:nvPr>
        </p:nvSpPr>
        <p:spPr bwMode="auto">
          <a:xfrm>
            <a:off x="1619250" y="620613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412776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1988" name="图片 1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469801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图片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2751038"/>
            <a:ext cx="29083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38700" y="2492276"/>
            <a:ext cx="27574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 Box 2"/>
          <p:cNvSpPr txBox="1">
            <a:spLocks noChangeArrowheads="1"/>
          </p:cNvSpPr>
          <p:nvPr/>
        </p:nvSpPr>
        <p:spPr bwMode="auto">
          <a:xfrm>
            <a:off x="2379663" y="5243413"/>
            <a:ext cx="1304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book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1992" name="Text Box 2"/>
          <p:cNvSpPr txBox="1">
            <a:spLocks noChangeArrowheads="1"/>
          </p:cNvSpPr>
          <p:nvPr/>
        </p:nvSpPr>
        <p:spPr bwMode="auto">
          <a:xfrm>
            <a:off x="5707063" y="5235476"/>
            <a:ext cx="1020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bag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195513" y="5243413"/>
            <a:ext cx="1489075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473700" y="5245001"/>
            <a:ext cx="1487488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1995" name="图片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52563" y="1877913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矩形 8"/>
          <p:cNvSpPr>
            <a:spLocks noChangeArrowheads="1"/>
          </p:cNvSpPr>
          <p:nvPr/>
        </p:nvSpPr>
        <p:spPr bwMode="auto">
          <a:xfrm>
            <a:off x="1908175" y="1930301"/>
            <a:ext cx="5616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本课学到的学习用品类单词有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85901" y="2164234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标题 4"/>
          <p:cNvSpPr>
            <a:spLocks noGrp="1"/>
          </p:cNvSpPr>
          <p:nvPr>
            <p:ph type="title"/>
          </p:nvPr>
        </p:nvSpPr>
        <p:spPr bwMode="auto">
          <a:xfrm>
            <a:off x="1573213" y="692621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25513" y="1484784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013" name="矩形 8"/>
          <p:cNvSpPr>
            <a:spLocks noChangeArrowheads="1"/>
          </p:cNvSpPr>
          <p:nvPr/>
        </p:nvSpPr>
        <p:spPr bwMode="auto">
          <a:xfrm>
            <a:off x="1968501" y="2234084"/>
            <a:ext cx="57070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如何介绍别人并相互问候？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212851" y="3204046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—Hi, Li Yan. This is Kate.</a:t>
            </a:r>
            <a:endParaRPr lang="zh-CN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47876" y="4099396"/>
            <a:ext cx="3876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—Glad to meet you.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047876" y="4996334"/>
            <a:ext cx="4864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—Glad to meet you, too. </a:t>
            </a:r>
            <a:endParaRPr lang="zh-CN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6263" y="1940473"/>
            <a:ext cx="7883525" cy="35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将本课所学的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Let’s sing and play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部分的歌谣唱给父母听</a:t>
            </a:r>
            <a:r>
              <a:rPr lang="zh-CN" alt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Lesson 8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44034" name="标题 4"/>
          <p:cNvSpPr>
            <a:spLocks noGrp="1"/>
          </p:cNvSpPr>
          <p:nvPr>
            <p:ph type="title"/>
          </p:nvPr>
        </p:nvSpPr>
        <p:spPr bwMode="auto">
          <a:xfrm>
            <a:off x="612775" y="620688"/>
            <a:ext cx="7886700" cy="8454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6027746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6" name="五角星 5"/>
          <p:cNvSpPr/>
          <p:nvPr/>
        </p:nvSpPr>
        <p:spPr>
          <a:xfrm>
            <a:off x="1259632" y="296223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2425403" y="4267748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2771478" y="4267748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552825" y="4948193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895725" y="4948193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232275" y="4948193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5288" y="1646786"/>
            <a:ext cx="8321675" cy="408647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404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448291">
            <a:off x="7810500" y="5423895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标题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Let’s sing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94934" y="1167318"/>
            <a:ext cx="6345418" cy="4856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1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43675" y="4976813"/>
            <a:ext cx="10080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155700" y="109538"/>
            <a:ext cx="1446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Warm-up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Administrator\Desktop\素材\Unit1 单词图片组\rabbi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51000" y="3910013"/>
            <a:ext cx="2465388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C:\Users\Administrator\Desktop\素材\Unit1 单词图片组\be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76400" y="1947863"/>
            <a:ext cx="218916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C:\Users\Administrator\Desktop\素材\Unit1 单词图片组\ca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14700" y="1962150"/>
            <a:ext cx="21701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C:\Users\Administrator\Desktop\素材\Unit1 单词图片组\do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02425" y="1901825"/>
            <a:ext cx="23209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C:\Users\Administrator\Desktop\素材\Unit1 单词图片组\duck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59588" y="4164013"/>
            <a:ext cx="2284412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 descr="C:\Users\Administrator\Desktop\素材\Unit1 单词图片组\monkey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513" y="1901825"/>
            <a:ext cx="2249487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 descr="C:\Users\Administrator\Desktop\素材\Unit1 单词图片组\panda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14925" y="1962150"/>
            <a:ext cx="2170113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0" descr="C:\Users\Administrator\Desktop\素材\Unit1 单词图片组\pig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5563" y="4024313"/>
            <a:ext cx="216058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5" descr="C:\Users\Administrator\Desktop\素材\Unit1 单词图片组\mouse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319713" y="4175125"/>
            <a:ext cx="21082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4" descr="C:\Users\Administrator\Desktop\素材\Unit1 单词图片组\bird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738563" y="4319588"/>
            <a:ext cx="172561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图片 2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35050" y="898525"/>
            <a:ext cx="7132638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你能说出下列动物的英文表达吗？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71700" y="1003300"/>
            <a:ext cx="49784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3" name="标题 1"/>
          <p:cNvSpPr txBox="1"/>
          <p:nvPr/>
        </p:nvSpPr>
        <p:spPr bwMode="auto">
          <a:xfrm>
            <a:off x="3438525" y="476250"/>
            <a:ext cx="2449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act!</a:t>
            </a:r>
            <a:endParaRPr lang="zh-CN" altLang="en-US" sz="36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660400" y="1003300"/>
            <a:ext cx="2376488" cy="720725"/>
          </a:xfrm>
          <a:prstGeom prst="wedgeRoundRectCallout">
            <a:avLst>
              <a:gd name="adj1" fmla="val 49132"/>
              <a:gd name="adj2" fmla="val 8393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Hi! Good morning, Cat!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278563" y="1062038"/>
            <a:ext cx="2376487" cy="720725"/>
          </a:xfrm>
          <a:prstGeom prst="wedgeRoundRectCallout">
            <a:avLst>
              <a:gd name="adj1" fmla="val -59813"/>
              <a:gd name="adj2" fmla="val 3611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Hello! Good afternoon, Cat!</a:t>
            </a:r>
            <a:endParaRPr lang="zh-CN" altLang="en-US" sz="2400" dirty="0">
              <a:solidFill>
                <a:srgbClr val="3D3F4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98450" y="2844800"/>
            <a:ext cx="2376488" cy="720725"/>
          </a:xfrm>
          <a:prstGeom prst="wedgeRoundRectCallout">
            <a:avLst>
              <a:gd name="adj1" fmla="val 60126"/>
              <a:gd name="adj2" fmla="val 4436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evening, Cat!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6383338" y="2781300"/>
            <a:ext cx="2376487" cy="576263"/>
          </a:xfrm>
          <a:prstGeom prst="wedgeRoundRectCallout">
            <a:avLst>
              <a:gd name="adj1" fmla="val -56815"/>
              <a:gd name="adj2" fmla="val 4312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Look! A mouse!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298450" y="4521200"/>
            <a:ext cx="2376488" cy="720725"/>
          </a:xfrm>
          <a:prstGeom prst="wedgeRoundRectCallout">
            <a:avLst>
              <a:gd name="adj1" fmla="val 58626"/>
              <a:gd name="adj2" fmla="val 4600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Ha-ha! Good morning! 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888038" y="4076700"/>
            <a:ext cx="2376487" cy="557213"/>
          </a:xfrm>
          <a:prstGeom prst="wedgeRoundRectCallout">
            <a:avLst>
              <a:gd name="adj1" fmla="val -61812"/>
              <a:gd name="adj2" fmla="val -4667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a mouse!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3454400" y="4413250"/>
            <a:ext cx="2197100" cy="560388"/>
          </a:xfrm>
          <a:prstGeom prst="wedgeRoundRectCallout">
            <a:avLst>
              <a:gd name="adj1" fmla="val 29142"/>
              <a:gd name="adj2" fmla="val 7390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you?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6423025" y="5353050"/>
            <a:ext cx="2236788" cy="750888"/>
          </a:xfrm>
          <a:prstGeom prst="wedgeRoundRectCallout">
            <a:avLst>
              <a:gd name="adj1" fmla="val -58314"/>
              <a:gd name="adj2" fmla="val -3186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Monkey! Goodbye!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79712" y="1973703"/>
            <a:ext cx="5230595" cy="4351248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24579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1" name="标题 1"/>
          <p:cNvSpPr txBox="1"/>
          <p:nvPr/>
        </p:nvSpPr>
        <p:spPr bwMode="auto">
          <a:xfrm>
            <a:off x="3635375" y="369888"/>
            <a:ext cx="3168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90538" y="915988"/>
            <a:ext cx="81867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Who are they? Do you know their names?</a:t>
            </a:r>
            <a:endParaRPr lang="zh-CN" altLang="en-US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870075" y="1455738"/>
            <a:ext cx="526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他们是谁？你知道他们的名字吗？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389313" y="5589588"/>
            <a:ext cx="123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Peter</a:t>
            </a:r>
            <a:endParaRPr lang="zh-CN" altLang="en-US" sz="2000">
              <a:solidFill>
                <a:srgbClr val="0000FF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193925" y="5418138"/>
            <a:ext cx="10620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Kate</a:t>
            </a:r>
            <a:endParaRPr lang="zh-CN" altLang="en-US" sz="2000">
              <a:solidFill>
                <a:srgbClr val="0000FF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942013" y="5589588"/>
            <a:ext cx="1335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Li Yan</a:t>
            </a:r>
            <a:endParaRPr lang="zh-CN" altLang="en-US" sz="2000">
              <a:solidFill>
                <a:srgbClr val="0000FF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4" name="标题 1"/>
          <p:cNvSpPr txBox="1"/>
          <p:nvPr/>
        </p:nvSpPr>
        <p:spPr bwMode="auto">
          <a:xfrm>
            <a:off x="3132138" y="369888"/>
            <a:ext cx="45354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Look, listen and think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408113" y="1268413"/>
            <a:ext cx="62595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Peter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是如何介绍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Kate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给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Li Yan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的？</a:t>
            </a:r>
            <a:endParaRPr lang="en-US" altLang="zh-CN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270125" y="2168525"/>
            <a:ext cx="4605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Hi, Li Yan. This is Kate.</a:t>
            </a:r>
            <a:endParaRPr lang="zh-CN" altLang="en-US" sz="2000" dirty="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98410" y="3000449"/>
            <a:ext cx="3817806" cy="3175972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12" name="Lesson7Just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60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utoUpdateAnimBg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43808" y="3329583"/>
            <a:ext cx="3495354" cy="2907729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26627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29" name="标题 1"/>
          <p:cNvSpPr txBox="1"/>
          <p:nvPr/>
        </p:nvSpPr>
        <p:spPr bwMode="auto">
          <a:xfrm>
            <a:off x="3132138" y="369888"/>
            <a:ext cx="45354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Look, listen and think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Lesson7Just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35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243138" y="1844675"/>
            <a:ext cx="3876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—Glad to meet you.</a:t>
            </a:r>
            <a:endParaRPr lang="zh-CN" altLang="en-US" sz="2000" dirty="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835150" y="1125538"/>
            <a:ext cx="5519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Kate 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和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Li Yan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分别说了什么？</a:t>
            </a:r>
            <a:endParaRPr lang="en-US" altLang="zh-CN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243138" y="2565400"/>
            <a:ext cx="474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—Glad to meet you, too.</a:t>
            </a:r>
            <a:endParaRPr lang="zh-CN" altLang="en-US" sz="2000" dirty="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  <p:bldP spid="11" grpId="0" autoUpdateAnimBg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39875" y="836613"/>
            <a:ext cx="6632575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250825" y="1447800"/>
            <a:ext cx="2663825" cy="1154113"/>
          </a:xfrm>
          <a:prstGeom prst="wedgeRoundRectCallout">
            <a:avLst>
              <a:gd name="adj1" fmla="val 30323"/>
              <a:gd name="adj2" fmla="val 6895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Glad to meet you.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3203575" y="1484313"/>
            <a:ext cx="2959100" cy="1117600"/>
          </a:xfrm>
          <a:prstGeom prst="wedgeRoundRectCallout">
            <a:avLst>
              <a:gd name="adj1" fmla="val -17790"/>
              <a:gd name="adj2" fmla="val 7083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Hi, Li Yan. This is Kate.</a:t>
            </a:r>
            <a:endParaRPr lang="zh-CN" altLang="en-US" sz="1600" b="1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6335713" y="2060575"/>
            <a:ext cx="2571750" cy="1082675"/>
          </a:xfrm>
          <a:prstGeom prst="wedgeRoundRectCallout">
            <a:avLst>
              <a:gd name="adj1" fmla="val -36274"/>
              <a:gd name="adj2" fmla="val 7017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Glad to meet you, too. </a:t>
            </a:r>
            <a:endParaRPr lang="zh-CN" altLang="en-US" sz="1600" b="1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6050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638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3143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12788" y="2062163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17" name="矩形 1"/>
          <p:cNvSpPr>
            <a:spLocks noChangeArrowheads="1"/>
          </p:cNvSpPr>
          <p:nvPr/>
        </p:nvSpPr>
        <p:spPr bwMode="auto">
          <a:xfrm>
            <a:off x="1035050" y="2408238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29718" name="矩形 2"/>
          <p:cNvSpPr>
            <a:spLocks noChangeArrowheads="1"/>
          </p:cNvSpPr>
          <p:nvPr/>
        </p:nvSpPr>
        <p:spPr bwMode="auto">
          <a:xfrm>
            <a:off x="1000125" y="3683000"/>
            <a:ext cx="12906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29719" name="矩形 3"/>
          <p:cNvSpPr>
            <a:spLocks noChangeArrowheads="1"/>
          </p:cNvSpPr>
          <p:nvPr/>
        </p:nvSpPr>
        <p:spPr bwMode="auto">
          <a:xfrm>
            <a:off x="611188" y="4808538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2972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5813" y="3665538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425700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5238" y="3663950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5625" y="4973638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5525" y="4973638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4950" y="4973638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577850" y="1206500"/>
            <a:ext cx="7988300" cy="782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三人一组，练习对话并表演，其他同学评价。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全屏显示(4:3)</PresentationFormat>
  <Paragraphs>87</Paragraphs>
  <Slides>17</Slides>
  <Notes>11</Notes>
  <HiddenSlides>0</HiddenSlides>
  <MMClips>7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Tahoma</vt:lpstr>
      <vt:lpstr>Times New Roman</vt:lpstr>
      <vt:lpstr>Wingdings</vt:lpstr>
      <vt:lpstr>WWW.2PPT.COM
</vt:lpstr>
      <vt:lpstr>Unit2 This is my pencil. </vt:lpstr>
      <vt:lpstr>Let’s sing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2023-01-16T21:30:16Z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902AE189499848D7B7BE2C3E4F4DFED5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