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E4148-45B0-41C9-859C-0BAD922F602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666A9-B73F-4FB2-A74C-45C327F152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666A9-B73F-4FB2-A74C-45C327F1528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342B-EB4C-496F-9B75-D696303BB72B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椭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2888E9-E896-404B-AB14-377312C16864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50A7-9AAA-4FE4-8180-7E208789D0DC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0059-F5D1-43DF-B361-7BFEB00EFDDE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FC9497-9A26-4383-9830-D01D2253CB5A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0A0A-ED10-4FF9-ADD9-860E758162BE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0C7B7B-60E7-4EA0-A69C-4098FC2312BD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5E7AC7-A190-4011-AD8D-6553A6079B1A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F7F3-AC4F-42D7-A929-9502D9E8AA69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EE5776-B89B-452D-8AAC-C6AD1CEBEFA8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12D098-EA5F-4459-8CDA-78135CB88D63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35DB-DE26-4C40-8E69-ACFE929F103E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DDAA-E826-4B02-BD00-A15A01001ACD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altLang="zh-CN" dirty="0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2A9F7B-EC18-4B35-933C-BB0C00510422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36F-1556-4552-9973-9DC3C4B7A2FC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9D5AF1-3858-4AAB-9BAC-E3FF27A8241E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4278-316A-4E68-AA4E-3524D8C27BC7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1B6857-5A01-463E-AE45-50805E90DBE6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F099D6-DA32-41AC-8452-81FEA6C7641B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D034-8BE9-47AE-B83B-84FEB6C0DB03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47FA8C-76F9-46C4-9D56-8BF0AE674661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BFFF3E-B5C0-422B-BF78-FB303EF170EB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B171A4-0171-40A3-B57B-CF9504801A1B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709CF2-F42B-41C1-AB7A-C448E66B1DE4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 panose="05020102010507070707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NULL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8.bin"/><Relationship Id="rId4" Type="http://schemas.openxmlformats.org/officeDocument/2006/relationships/image" Target="NUL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NULL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NUL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NULL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5.bin"/><Relationship Id="rId4" Type="http://schemas.openxmlformats.org/officeDocument/2006/relationships/image" Target="NU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78027" y="1081445"/>
            <a:ext cx="80201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4800" dirty="0" smtClean="0">
                <a:solidFill>
                  <a:srgbClr val="000000"/>
                </a:solidFill>
                <a:latin typeface="方正正大黑简体" pitchFamily="2" charset="-122"/>
                <a:ea typeface="方正正大黑简体" pitchFamily="2" charset="-122"/>
                <a:cs typeface="Times New Roman" panose="02020603050405020304" pitchFamily="18" charset="0"/>
              </a:rPr>
              <a:t>相似多边形和图形的位似</a:t>
            </a:r>
            <a:r>
              <a:rPr lang="en-US" altLang="en-US" sz="4800" dirty="0">
                <a:solidFill>
                  <a:srgbClr val="000000"/>
                </a:solidFill>
                <a:latin typeface="方正正大黑简体" pitchFamily="2" charset="-122"/>
                <a:ea typeface="方正正大黑简体" pitchFamily="2" charset="-122"/>
                <a:cs typeface="Times New Roman" panose="02020603050405020304" pitchFamily="18" charset="0"/>
              </a:rPr>
              <a:t>(一)</a:t>
            </a:r>
            <a:endParaRPr lang="en-US" altLang="zh-CN" sz="4800" dirty="0">
              <a:solidFill>
                <a:srgbClr val="000000"/>
              </a:solidFill>
              <a:latin typeface="方正正大黑简体" pitchFamily="2" charset="-122"/>
              <a:ea typeface="方正正大黑简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81968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28600" y="1676400"/>
          <a:ext cx="8605838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文档" r:id="rId3" imgW="8709660" imgH="2167255" progId="Word.Document.8">
                  <p:embed/>
                </p:oleObj>
              </mc:Choice>
              <mc:Fallback>
                <p:oleObj name="文档" r:id="rId3" imgW="8709660" imgH="21672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05838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5" name="Picture 247" descr="C:/Users/Administrator/Desktop/九数冀教版/S135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2971800" y="2514600"/>
            <a:ext cx="26670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733800" y="4648200"/>
          <a:ext cx="7223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文档" r:id="rId7" imgW="740410" imgH="788670" progId="Word.Document.8">
                  <p:embed/>
                </p:oleObj>
              </mc:Choice>
              <mc:Fallback>
                <p:oleObj name="文档" r:id="rId7" imgW="740410" imgH="788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48200"/>
                        <a:ext cx="72231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8600" y="151765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如图，四边形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是矩形，点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在对角线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上运动，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altLang="zh-CN" sz="2400" dirty="0">
                <a:cs typeface="Times New Roman" panose="02020603050405020304" pitchFamily="18" charset="0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FG</a:t>
            </a:r>
            <a:r>
              <a:rPr lang="en-US" altLang="zh-CN" sz="2400" dirty="0">
                <a:cs typeface="Times New Roman" panose="02020603050405020304" pitchFamily="18" charset="0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，四边形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AEFG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和矩形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一直保持相似吗？证明你的结论．</a:t>
            </a:r>
          </a:p>
        </p:txBody>
      </p:sp>
      <p:pic>
        <p:nvPicPr>
          <p:cNvPr id="39939" name="Picture 248" descr="C:/Users/Administrator/Desktop/九数冀教版/S136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3657600" y="2432050"/>
            <a:ext cx="175260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28600" y="4184650"/>
          <a:ext cx="8564563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文档" r:id="rId5" imgW="8667115" imgH="1573530" progId="Word.Document.8">
                  <p:embed/>
                </p:oleObj>
              </mc:Choice>
              <mc:Fallback>
                <p:oleObj name="文档" r:id="rId5" imgW="8667115" imgH="157353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84650"/>
                        <a:ext cx="8564563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09550" y="1516380"/>
            <a:ext cx="8763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/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综合运用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】</a:t>
            </a:r>
            <a:endParaRPr lang="en-US" altLang="zh-CN" sz="2400" dirty="0"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(10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把一个长为</a:t>
            </a:r>
            <a:r>
              <a:rPr lang="en-US" altLang="zh-CN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的矩形剪去一个正方形，所剩矩形与原矩形相似，求原矩形的宽</a:t>
            </a:r>
            <a:r>
              <a:rPr lang="zh-CN" altLang="en-US" sz="2400" dirty="0" smtClean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． </a:t>
            </a:r>
            <a:endParaRPr lang="zh-CN" altLang="en-US" sz="2400" dirty="0"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indent="254000" eaLnBrk="0" hangingPunct="0"/>
            <a:endParaRPr lang="zh-CN" altLang="en-US" sz="1800" dirty="0"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114550" y="3810000"/>
          <a:ext cx="317023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文档" r:id="rId3" imgW="3213735" imgH="394970" progId="Word.Document.8">
                  <p:embed/>
                </p:oleObj>
              </mc:Choice>
              <mc:Fallback>
                <p:oleObj name="文档" r:id="rId3" imgW="3213735" imgH="39497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3810000"/>
                        <a:ext cx="3170238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1295400"/>
            <a:ext cx="8534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．对应角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、对应边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的两个多边形叫做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400" dirty="0"/>
          </a:p>
          <a:p>
            <a:pPr indent="254000" eaLnBrk="0" hangingPunct="0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．两个相似多边形的周长比等于它们的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indent="254000" eaLnBrk="0" hangingPunct="0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相似多边形面积的比等于它们的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400" dirty="0"/>
          </a:p>
          <a:p>
            <a:pPr indent="254000" eaLnBrk="0" hangingPunct="0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．识别相似多边形必须符合两个条件：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对应边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对应角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，两者缺一不可．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286000" y="12954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</a:t>
            </a:r>
            <a:r>
              <a:rPr lang="zh-CN" altLang="en-US" sz="2400"/>
              <a:t>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72000" y="12954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成比例</a:t>
            </a:r>
            <a:r>
              <a:rPr lang="zh-CN" altLang="en-US" sz="2400"/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04800" y="1600200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相似多边形</a:t>
            </a:r>
            <a:r>
              <a:rPr lang="zh-CN" altLang="en-US" sz="2400" dirty="0"/>
              <a:t>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324600" y="27432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相似比</a:t>
            </a:r>
            <a:r>
              <a:rPr lang="zh-CN" altLang="en-US" sz="2400"/>
              <a:t>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105400" y="3124200"/>
            <a:ext cx="209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相似比的平方</a:t>
            </a:r>
            <a:r>
              <a:rPr lang="zh-CN" altLang="en-US" sz="2400"/>
              <a:t>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7315200" y="41910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成比例</a:t>
            </a:r>
            <a:r>
              <a:rPr lang="zh-CN" altLang="en-US" sz="2400"/>
              <a:t> 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209800" y="45720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  <p:bldP spid="30726" grpId="0"/>
      <p:bldP spid="30727" grpId="0"/>
      <p:bldP spid="30728" grpId="0"/>
      <p:bldP spid="307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" y="1295400"/>
            <a:ext cx="8534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下列说法正确的是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．任意两个等腰三角形都相似</a:t>
            </a:r>
            <a:endParaRPr lang="zh-CN" altLang="en-US" sz="2400" dirty="0"/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．任意两个菱形都相似</a:t>
            </a:r>
            <a:endParaRPr lang="zh-CN" altLang="en-US" sz="2400" dirty="0"/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．任意两个正五边形都相似</a:t>
            </a:r>
            <a:endParaRPr lang="zh-CN" altLang="en-US" sz="2400" dirty="0"/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．对应角相等的两个多边形相似</a:t>
            </a:r>
            <a:endParaRPr lang="zh-CN" altLang="en-US" sz="2400" dirty="0"/>
          </a:p>
          <a:p>
            <a:pPr indent="254000" eaLnBrk="0" hangingPunct="0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经过矩形一组对边中点的直线把矩形分成相同的两个矩形，这两个矩形与原矩形的关系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．一定相似　　　　　　　</a:t>
            </a:r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．一定不相似</a:t>
            </a:r>
            <a:endParaRPr lang="zh-CN" altLang="en-US" sz="2400" dirty="0"/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．不一定相似  </a:t>
            </a:r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．以上说法都不对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343400" y="129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486400" y="3886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52400" y="1143000"/>
          <a:ext cx="85344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文档" r:id="rId3" imgW="8637905" imgH="2966720" progId="Word.Document.8">
                  <p:embed/>
                </p:oleObj>
              </mc:Choice>
              <mc:Fallback>
                <p:oleObj name="文档" r:id="rId3" imgW="8637905" imgH="29667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143000"/>
                        <a:ext cx="8534400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1" name="Picture 237" descr="C:/Users/Administrator/Desktop/九数冀教版/S126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447800" y="1828800"/>
            <a:ext cx="3962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238" descr="C:/Users/Administrator/Desktop/九数冀教版/S127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1143000" y="4267200"/>
            <a:ext cx="3048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486400" y="1143000"/>
            <a:ext cx="88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②③</a:t>
            </a:r>
            <a:r>
              <a:rPr lang="zh-CN" altLang="en-US" sz="2400"/>
              <a:t>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62000" y="5410200"/>
            <a:ext cx="579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易证两个菱形对应角相等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又易得对应边成比例．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两个菱形相似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741363"/>
            <a:ext cx="8534400" cy="611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两个相似多边形一组对应边分别为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4.5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，如果它们的面积和为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，那么较大多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边形面积为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46.8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一个多边形的边长分别为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，另一个和它相似的多边形的最短边长为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，则这个多边形的最长边长为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                  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                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286000" y="1905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/>
              <a:t>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534400" y="4724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04800" y="762000"/>
          <a:ext cx="8259763" cy="582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文档" r:id="rId3" imgW="8419465" imgH="5927090" progId="Word.Document.8">
                  <p:embed/>
                </p:oleObj>
              </mc:Choice>
              <mc:Fallback>
                <p:oleObj name="文档" r:id="rId3" imgW="8419465" imgH="59270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0"/>
                        <a:ext cx="8259763" cy="582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19" name="Picture 240" descr="C:/Users/Administrator/Desktop/九数冀教版/S128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562600" y="1600200"/>
            <a:ext cx="25908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241" descr="C:/Users/Administrator/Desktop/九数冀教版/S129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4876800" y="5334000"/>
            <a:ext cx="21336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114800" y="1447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733800" y="38100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57200" y="1142719"/>
          <a:ext cx="8372475" cy="361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文档" r:id="rId4" imgW="8629015" imgH="3719830" progId="Word.Document.8">
                  <p:embed/>
                </p:oleObj>
              </mc:Choice>
              <mc:Fallback>
                <p:oleObj name="文档" r:id="rId4" imgW="8629015" imgH="37198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2719"/>
                        <a:ext cx="8372475" cy="361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Picture 242" descr="C:/Users/Administrator/Desktop/九数冀教版/S131.TIF"/>
          <p:cNvPicPr>
            <a:picLocks noChangeAspect="1" noChangeArrowheads="1"/>
          </p:cNvPicPr>
          <p:nvPr/>
        </p:nvPicPr>
        <p:blipFill>
          <a:blip r:embed="rId6" r:link="rId7" cstate="email"/>
          <a:srcRect/>
          <a:stretch>
            <a:fillRect/>
          </a:stretch>
        </p:blipFill>
        <p:spPr bwMode="auto">
          <a:xfrm>
            <a:off x="3505200" y="3276600"/>
            <a:ext cx="3429000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00400" y="1447800"/>
            <a:ext cx="211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cm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cm</a:t>
            </a:r>
            <a:r>
              <a:rPr lang="en-US" altLang="zh-CN" sz="2400" dirty="0"/>
              <a:t> 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600200" y="5181600"/>
            <a:ext cx="501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83°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81°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304800" y="1432718"/>
          <a:ext cx="8280400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文档" r:id="rId3" imgW="8535035" imgH="4742180" progId="Word.Document.8">
                  <p:embed/>
                </p:oleObj>
              </mc:Choice>
              <mc:Fallback>
                <p:oleObj name="文档" r:id="rId3" imgW="8535035" imgH="47421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32718"/>
                        <a:ext cx="8280400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895600" y="211851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467600" y="409971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  <p:pic>
        <p:nvPicPr>
          <p:cNvPr id="36869" name="Picture 244" descr="C:/Users/Administrator/Desktop/九数冀教版/S133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048000" y="5471318"/>
            <a:ext cx="1981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28600" y="1524000"/>
            <a:ext cx="868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．如图，在梯形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400" dirty="0">
                <a:cs typeface="Times New Roman" panose="02020603050405020304" pitchFamily="18" charset="0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分别在两腰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上，且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altLang="zh-CN" sz="2400" dirty="0">
                <a:cs typeface="Times New Roman" panose="02020603050405020304" pitchFamily="18" charset="0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，如果梯形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AEFD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与梯形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EBCF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相似，则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pic>
        <p:nvPicPr>
          <p:cNvPr id="37891" name="Picture 245" descr="C:/Users/Administrator/Desktop/九数冀教版/S132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5943600" y="2514600"/>
            <a:ext cx="13223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667000" y="5410200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∶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dirty="0"/>
              <a:t> 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04800" y="3962400"/>
          <a:ext cx="8158163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Document" r:id="rId5" imgW="8261350" imgH="2769235" progId="Word.Document.8">
                  <p:embed/>
                </p:oleObj>
              </mc:Choice>
              <mc:Fallback>
                <p:oleObj name="Document" r:id="rId5" imgW="8261350" imgH="276923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62400"/>
                        <a:ext cx="8158163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4" name="Picture 246" descr="C:/Users/Administrator/Desktop/九数冀教版/S134.TIF"/>
          <p:cNvPicPr>
            <a:picLocks noChangeAspect="1" noChangeArrowheads="1"/>
          </p:cNvPicPr>
          <p:nvPr/>
        </p:nvPicPr>
        <p:blipFill>
          <a:blip r:embed="rId7" r:link="rId4" cstate="email"/>
          <a:srcRect/>
          <a:stretch>
            <a:fillRect/>
          </a:stretch>
        </p:blipFill>
        <p:spPr bwMode="auto">
          <a:xfrm>
            <a:off x="5791200" y="4953000"/>
            <a:ext cx="22098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038600" y="2209800"/>
            <a:ext cx="103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cm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330</Words>
  <Application>Microsoft Office PowerPoint</Application>
  <PresentationFormat>全屏显示(4:3)</PresentationFormat>
  <Paragraphs>55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方正舒体</vt:lpstr>
      <vt:lpstr>方正正大黑简体</vt:lpstr>
      <vt:lpstr>华文行楷</vt:lpstr>
      <vt:lpstr>宋体</vt:lpstr>
      <vt:lpstr>微软雅黑</vt:lpstr>
      <vt:lpstr>Arial</vt:lpstr>
      <vt:lpstr>Calibri</vt:lpstr>
      <vt:lpstr>Georgia</vt:lpstr>
      <vt:lpstr>Times New Roman</vt:lpstr>
      <vt:lpstr>Wingdings</vt:lpstr>
      <vt:lpstr>Wingdings 2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2022-01-10T02:19:13Z</dcterms:created>
  <dcterms:modified xsi:type="dcterms:W3CDTF">2023-01-16T21:30:27Z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1194218B1E434359A16D768A2519B869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