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307" r:id="rId2"/>
    <p:sldId id="264" r:id="rId3"/>
    <p:sldId id="308" r:id="rId4"/>
    <p:sldId id="309" r:id="rId5"/>
    <p:sldId id="310" r:id="rId6"/>
    <p:sldId id="306" r:id="rId7"/>
    <p:sldId id="311" r:id="rId8"/>
    <p:sldId id="312" r:id="rId9"/>
    <p:sldId id="313" r:id="rId10"/>
    <p:sldId id="314" r:id="rId11"/>
    <p:sldId id="315" r:id="rId12"/>
    <p:sldId id="316" r:id="rId13"/>
    <p:sldId id="260" r:id="rId14"/>
    <p:sldId id="317" r:id="rId15"/>
  </p:sldIdLst>
  <p:sldSz cx="9144000" cy="5143500" type="screen16x9"/>
  <p:notesSz cx="6858000" cy="9144000"/>
  <p:defaultTextStyle>
    <a:defPPr>
      <a:defRPr lang="zh-CN"/>
    </a:defPPr>
    <a:lvl1pPr marL="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1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0066CC"/>
    <a:srgbClr val="00A1E9"/>
    <a:srgbClr val="FFF100"/>
    <a:srgbClr val="17B7FF"/>
    <a:srgbClr val="02B0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94333" autoAdjust="0"/>
  </p:normalViewPr>
  <p:slideViewPr>
    <p:cSldViewPr snapToGrid="0">
      <p:cViewPr varScale="1">
        <p:scale>
          <a:sx n="106" d="100"/>
          <a:sy n="106" d="100"/>
        </p:scale>
        <p:origin x="-102" y="-672"/>
      </p:cViewPr>
      <p:guideLst>
        <p:guide orient="horz" pos="161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68" d="100"/>
        <a:sy n="168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章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 userDrawn="1"/>
        </p:nvSpPr>
        <p:spPr>
          <a:xfrm>
            <a:off x="0" y="1790700"/>
            <a:ext cx="9144000" cy="1381125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6" name="标题 1"/>
          <p:cNvSpPr>
            <a:spLocks noGrp="1"/>
          </p:cNvSpPr>
          <p:nvPr>
            <p:ph type="ctrTitle"/>
          </p:nvPr>
        </p:nvSpPr>
        <p:spPr>
          <a:xfrm>
            <a:off x="0" y="1790700"/>
            <a:ext cx="9144000" cy="1381125"/>
          </a:xfrm>
          <a:prstGeom prst="rect">
            <a:avLst/>
          </a:prstGeom>
        </p:spPr>
        <p:txBody>
          <a:bodyPr lIns="68580" tIns="34290" rIns="68580" bIns="34290" anchor="ctr"/>
          <a:lstStyle>
            <a:lvl1pPr algn="ctr">
              <a:defRPr sz="3300">
                <a:solidFill>
                  <a:schemeClr val="bg1"/>
                </a:solidFill>
                <a:latin typeface="Adobe 黑体 Std R" panose="020B0400000000000000" pitchFamily="34" charset="-122"/>
                <a:ea typeface="Adobe 黑体 Std R" panose="020B0400000000000000" pitchFamily="34" charset="-122"/>
              </a:defRPr>
            </a:lvl1pPr>
          </a:lstStyle>
          <a:p>
            <a:r>
              <a:rPr lang="zh-CN" altLang="en-US"/>
              <a:t>单击此处编辑母版标题样式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  <a:prstGeom prst="rect">
            <a:avLst/>
          </a:prstGeom>
        </p:spPr>
        <p:txBody>
          <a:bodyPr vert="eaVert" lIns="68580" tIns="34290" rIns="68580" bIns="34290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  <a:prstGeom prst="rect">
            <a:avLst/>
          </a:prstGeom>
        </p:spPr>
        <p:txBody>
          <a:bodyPr vert="eaVert" lIns="68580" tIns="34290" rIns="68580" bIns="3429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FD3B61F3-DABD-4D26-8DF9-C03C8A069B9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自定义版式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同侧圆角矩形 6">
            <a:hlinkClick r:id="rId2" action="ppaction://hlinksldjump" tooltip="点击进入"/>
          </p:cNvPr>
          <p:cNvSpPr/>
          <p:nvPr userDrawn="1"/>
        </p:nvSpPr>
        <p:spPr>
          <a:xfrm>
            <a:off x="2131471" y="352409"/>
            <a:ext cx="1367032" cy="323433"/>
          </a:xfrm>
          <a:prstGeom prst="round2SameRect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C000"/>
              </a:gs>
            </a:gsLst>
            <a:lin ang="5400000" scaled="1"/>
            <a:tileRect/>
          </a:gra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sz="120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知识要点基础练</a:t>
            </a:r>
            <a:endParaRPr lang="zh-CN" altLang="en-US" sz="1200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同侧圆角矩形 7">
            <a:hlinkClick r:id="" action="ppaction://noaction"/>
          </p:cNvPr>
          <p:cNvSpPr/>
          <p:nvPr userDrawn="1"/>
        </p:nvSpPr>
        <p:spPr>
          <a:xfrm>
            <a:off x="4233767" y="352408"/>
            <a:ext cx="1367032" cy="323433"/>
          </a:xfrm>
          <a:prstGeom prst="round2SameRect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C000"/>
              </a:gs>
            </a:gsLst>
            <a:lin ang="5400000" scaled="1"/>
            <a:tileRect/>
          </a:gra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sz="120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综合能力提升练</a:t>
            </a:r>
            <a:endParaRPr lang="zh-CN" altLang="en-US" sz="1200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同侧圆角矩形 9">
            <a:hlinkClick r:id="rId2" action="ppaction://hlinksldjump" tooltip="点击进入"/>
          </p:cNvPr>
          <p:cNvSpPr/>
          <p:nvPr userDrawn="1"/>
        </p:nvSpPr>
        <p:spPr>
          <a:xfrm>
            <a:off x="6259666" y="352408"/>
            <a:ext cx="1367032" cy="323433"/>
          </a:xfrm>
          <a:prstGeom prst="round2SameRect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C000"/>
              </a:gs>
            </a:gsLst>
            <a:lin ang="5400000" scaled="1"/>
            <a:tileRect/>
          </a:gra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sz="120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拓展探究突破练</a:t>
            </a:r>
            <a:endParaRPr lang="zh-CN" altLang="en-US" sz="1200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四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</p:spPr>
        <p:txBody>
          <a:bodyPr lIns="68580" tIns="34290" rIns="68580" bIns="34290"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  <a:prstGeom prst="rect">
            <a:avLst/>
          </a:prstGeom>
        </p:spPr>
        <p:txBody>
          <a:bodyPr lIns="68580" tIns="34290" rIns="68580" bIns="34290"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</p:spPr>
        <p:txBody>
          <a:bodyPr lIns="68580" tIns="34290" rIns="68580" bIns="34290"/>
          <a:lstStyle>
            <a:lvl1pPr marL="0" indent="0">
              <a:buNone/>
              <a:defRPr sz="1200"/>
            </a:lvl1pPr>
            <a:lvl2pPr marL="342900" indent="0">
              <a:buNone/>
              <a:defRPr sz="1100"/>
            </a:lvl2pPr>
            <a:lvl3pPr marL="685800" indent="0">
              <a:buNone/>
              <a:defRPr sz="900"/>
            </a:lvl3pPr>
            <a:lvl4pPr marL="1028700" indent="0">
              <a:buNone/>
              <a:defRPr sz="800"/>
            </a:lvl4pPr>
            <a:lvl5pPr marL="1371600" indent="0">
              <a:buNone/>
              <a:defRPr sz="800"/>
            </a:lvl5pPr>
            <a:lvl6pPr marL="1714500" indent="0">
              <a:buNone/>
              <a:defRPr sz="800"/>
            </a:lvl6pPr>
            <a:lvl7pPr marL="2057400" indent="0">
              <a:buNone/>
              <a:defRPr sz="800"/>
            </a:lvl7pPr>
            <a:lvl8pPr marL="2400300" indent="0">
              <a:buNone/>
              <a:defRPr sz="800"/>
            </a:lvl8pPr>
            <a:lvl9pPr marL="2743200" indent="0">
              <a:buNone/>
              <a:defRPr sz="8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FD3B61F3-DABD-4D26-8DF9-C03C8A069B9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</p:spPr>
        <p:txBody>
          <a:bodyPr lIns="68580" tIns="34290" rIns="68580" bIns="34290"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  <a:prstGeom prst="rect">
            <a:avLst/>
          </a:prstGeom>
        </p:spPr>
        <p:txBody>
          <a:bodyPr lIns="68580" tIns="34290" rIns="68580" bIns="34290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zh-CN" altLang="en-US"/>
              <a:t>单击图标添加图片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</p:spPr>
        <p:txBody>
          <a:bodyPr lIns="68580" tIns="34290" rIns="68580" bIns="34290"/>
          <a:lstStyle>
            <a:lvl1pPr marL="0" indent="0">
              <a:buNone/>
              <a:defRPr sz="1200"/>
            </a:lvl1pPr>
            <a:lvl2pPr marL="342900" indent="0">
              <a:buNone/>
              <a:defRPr sz="1100"/>
            </a:lvl2pPr>
            <a:lvl3pPr marL="685800" indent="0">
              <a:buNone/>
              <a:defRPr sz="900"/>
            </a:lvl3pPr>
            <a:lvl4pPr marL="1028700" indent="0">
              <a:buNone/>
              <a:defRPr sz="800"/>
            </a:lvl4pPr>
            <a:lvl5pPr marL="1371600" indent="0">
              <a:buNone/>
              <a:defRPr sz="800"/>
            </a:lvl5pPr>
            <a:lvl6pPr marL="1714500" indent="0">
              <a:buNone/>
              <a:defRPr sz="800"/>
            </a:lvl6pPr>
            <a:lvl7pPr marL="2057400" indent="0">
              <a:buNone/>
              <a:defRPr sz="800"/>
            </a:lvl7pPr>
            <a:lvl8pPr marL="2400300" indent="0">
              <a:buNone/>
              <a:defRPr sz="800"/>
            </a:lvl8pPr>
            <a:lvl9pPr marL="2743200" indent="0">
              <a:buNone/>
              <a:defRPr sz="8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FD3B61F3-DABD-4D26-8DF9-C03C8A069B9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849058" y="0"/>
            <a:ext cx="6829425" cy="350535"/>
          </a:xfrm>
          <a:prstGeom prst="rect">
            <a:avLst/>
          </a:prstGeom>
        </p:spPr>
        <p:txBody>
          <a:bodyPr lIns="68580" tIns="34290" rIns="68580" bIns="34290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1352551"/>
            <a:ext cx="7886700" cy="3280172"/>
          </a:xfrm>
          <a:prstGeom prst="rect">
            <a:avLst/>
          </a:prstGeom>
        </p:spPr>
        <p:txBody>
          <a:bodyPr vert="eaVert" lIns="68580" tIns="34290" rIns="68580" bIns="3429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FD3B61F3-DABD-4D26-8DF9-C03C8A069B9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" Target="../slides/slide2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" Target="../slides/slide13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" Target="../slides/slide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1849058" y="350535"/>
            <a:ext cx="6272543" cy="331005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400"/>
          </a:p>
        </p:txBody>
      </p:sp>
      <p:sp>
        <p:nvSpPr>
          <p:cNvPr id="8" name="矩形 7"/>
          <p:cNvSpPr/>
          <p:nvPr/>
        </p:nvSpPr>
        <p:spPr>
          <a:xfrm>
            <a:off x="0" y="5053785"/>
            <a:ext cx="9157036" cy="96190"/>
          </a:xfrm>
          <a:prstGeom prst="rect">
            <a:avLst/>
          </a:prstGeom>
          <a:solidFill>
            <a:srgbClr val="02B0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400" dirty="0"/>
          </a:p>
        </p:txBody>
      </p:sp>
      <p:sp>
        <p:nvSpPr>
          <p:cNvPr id="9" name="矩形 8"/>
          <p:cNvSpPr/>
          <p:nvPr/>
        </p:nvSpPr>
        <p:spPr>
          <a:xfrm>
            <a:off x="8172400" y="350535"/>
            <a:ext cx="971600" cy="331005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400">
              <a:solidFill>
                <a:srgbClr val="FFC000"/>
              </a:solidFill>
            </a:endParaRPr>
          </a:p>
        </p:txBody>
      </p:sp>
      <p:sp>
        <p:nvSpPr>
          <p:cNvPr id="10" name="矩形 9"/>
          <p:cNvSpPr/>
          <p:nvPr/>
        </p:nvSpPr>
        <p:spPr>
          <a:xfrm>
            <a:off x="1" y="0"/>
            <a:ext cx="1817694" cy="681540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sz="2400" b="1" dirty="0">
                <a:latin typeface="黑体" panose="02010609060101010101" pitchFamily="2" charset="-122"/>
                <a:ea typeface="黑体" panose="02010609060101010101" pitchFamily="2" charset="-122"/>
              </a:rPr>
              <a:t>第四章</a:t>
            </a:r>
          </a:p>
        </p:txBody>
      </p:sp>
      <p:sp>
        <p:nvSpPr>
          <p:cNvPr id="12" name="同侧圆角矩形 11">
            <a:hlinkClick r:id="rId13" action="ppaction://hlinksldjump" tooltip="点击进入"/>
          </p:cNvPr>
          <p:cNvSpPr/>
          <p:nvPr/>
        </p:nvSpPr>
        <p:spPr>
          <a:xfrm>
            <a:off x="2124980" y="364298"/>
            <a:ext cx="1367032" cy="294030"/>
          </a:xfrm>
          <a:prstGeom prst="round2SameRect">
            <a:avLst/>
          </a:prstGeom>
          <a:gradFill flip="none" rotWithShape="1">
            <a:gsLst>
              <a:gs pos="0">
                <a:srgbClr val="17B7FF"/>
              </a:gs>
              <a:gs pos="100000">
                <a:srgbClr val="00A1E9"/>
              </a:gs>
            </a:gsLst>
            <a:lin ang="5400000" scaled="1"/>
            <a:tileRect/>
          </a:gradFill>
          <a:ln>
            <a:solidFill>
              <a:srgbClr val="00A1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知识要点基础练</a:t>
            </a:r>
            <a:endParaRPr lang="zh-CN" altLang="en-US" sz="1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灯片编号占位符 3"/>
          <p:cNvSpPr txBox="1"/>
          <p:nvPr/>
        </p:nvSpPr>
        <p:spPr>
          <a:xfrm>
            <a:off x="8226106" y="368538"/>
            <a:ext cx="917895" cy="300755"/>
          </a:xfrm>
          <a:prstGeom prst="rect">
            <a:avLst/>
          </a:prstGeom>
        </p:spPr>
        <p:txBody>
          <a:bodyPr lIns="68580" tIns="34290" rIns="68580" bIns="3429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rgbClr val="FFC000"/>
                </a:solidFill>
                <a:latin typeface="+mj-ea"/>
                <a:ea typeface="+mj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dirty="0">
                <a:solidFill>
                  <a:schemeClr val="bg1">
                    <a:lumMod val="95000"/>
                  </a:schemeClr>
                </a:solidFill>
              </a:rPr>
              <a:t>-</a:t>
            </a:r>
            <a:fld id="{4BF17FCF-D4DA-449D-A468-DDB7E43619E6}" type="slidenum">
              <a:rPr lang="zh-CN" altLang="en-US" dirty="0" smtClean="0">
                <a:solidFill>
                  <a:schemeClr val="bg1">
                    <a:lumMod val="95000"/>
                  </a:schemeClr>
                </a:solidFill>
              </a:rPr>
              <a:t>‹#›</a:t>
            </a:fld>
            <a:r>
              <a:rPr lang="en-US" altLang="zh-CN" dirty="0">
                <a:solidFill>
                  <a:schemeClr val="bg1">
                    <a:lumMod val="95000"/>
                  </a:schemeClr>
                </a:solidFill>
              </a:rPr>
              <a:t>-</a:t>
            </a:r>
            <a:endParaRPr lang="zh-CN" altLang="en-US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8" name="同侧圆角矩形 17">
            <a:hlinkClick r:id="rId14" action="ppaction://hlinksldjump" tooltip="点击进入"/>
          </p:cNvPr>
          <p:cNvSpPr/>
          <p:nvPr/>
        </p:nvSpPr>
        <p:spPr>
          <a:xfrm>
            <a:off x="4231894" y="364298"/>
            <a:ext cx="1367032" cy="294030"/>
          </a:xfrm>
          <a:prstGeom prst="round2SameRect">
            <a:avLst/>
          </a:prstGeom>
          <a:gradFill flip="none" rotWithShape="1">
            <a:gsLst>
              <a:gs pos="0">
                <a:srgbClr val="17B7FF"/>
              </a:gs>
              <a:gs pos="100000">
                <a:srgbClr val="00A1E9"/>
              </a:gs>
            </a:gsLst>
            <a:lin ang="5400000" scaled="1"/>
            <a:tileRect/>
          </a:gradFill>
          <a:ln>
            <a:solidFill>
              <a:srgbClr val="00A1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综合能力提升练</a:t>
            </a:r>
            <a:endParaRPr lang="zh-CN" altLang="en-US" sz="1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" name="同侧圆角矩形 18">
            <a:hlinkClick r:id="rId15" action="ppaction://hlinksldjump" tooltip="点击进入"/>
          </p:cNvPr>
          <p:cNvSpPr/>
          <p:nvPr/>
        </p:nvSpPr>
        <p:spPr>
          <a:xfrm>
            <a:off x="6256921" y="364298"/>
            <a:ext cx="1367032" cy="294030"/>
          </a:xfrm>
          <a:prstGeom prst="round2SameRect">
            <a:avLst/>
          </a:prstGeom>
          <a:gradFill flip="none" rotWithShape="1">
            <a:gsLst>
              <a:gs pos="0">
                <a:srgbClr val="17B7FF"/>
              </a:gs>
              <a:gs pos="100000">
                <a:srgbClr val="00A1E9"/>
              </a:gs>
            </a:gsLst>
            <a:lin ang="5400000" scaled="1"/>
            <a:tileRect/>
          </a:gradFill>
          <a:ln>
            <a:solidFill>
              <a:srgbClr val="00A1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拓展探究突破练</a:t>
            </a:r>
            <a:endParaRPr lang="zh-CN" altLang="en-US" sz="1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1" name="标题 1"/>
          <p:cNvSpPr txBox="1"/>
          <p:nvPr/>
        </p:nvSpPr>
        <p:spPr>
          <a:xfrm>
            <a:off x="1855628" y="-23213"/>
            <a:ext cx="6829425" cy="350535"/>
          </a:xfrm>
          <a:prstGeom prst="rect">
            <a:avLst/>
          </a:prstGeom>
        </p:spPr>
        <p:txBody>
          <a:bodyPr lIns="68580" tIns="34290" rIns="68580" bIns="34290" anchor="b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zh-CN" altLang="zh-CN" sz="2000" b="1" i="0" kern="120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zh-CN" sz="1500" b="1" i="0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第</a:t>
            </a:r>
            <a:r>
              <a:rPr lang="en-US" altLang="zh-CN" sz="1500" b="1" i="0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1</a:t>
            </a:r>
            <a:r>
              <a:rPr lang="zh-CN" altLang="zh-CN" sz="1500" b="1" i="0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课时　三角形相似的条件</a:t>
            </a:r>
            <a:r>
              <a:rPr lang="en-US" altLang="zh-CN" sz="1500" b="1" i="0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1</a:t>
            </a:r>
            <a:endParaRPr lang="zh-CN" altLang="zh-CN" sz="1500" b="1" i="0" kern="1200" dirty="0">
              <a:solidFill>
                <a:schemeClr val="tx1"/>
              </a:solidFill>
              <a:effectLst/>
              <a:latin typeface="+mj-lt"/>
              <a:ea typeface="+mj-ea"/>
              <a:cs typeface="+mj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lang="zh-CN" altLang="zh-CN" sz="1500" b="1" i="0" kern="1200" smtClean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4.emf"/><Relationship Id="rId4" Type="http://schemas.openxmlformats.org/officeDocument/2006/relationships/package" Target="../embeddings/Microsoft_Word___.docx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__1.docx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7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zh-CN" dirty="0" smtClean="0"/>
              <a:t>探索</a:t>
            </a:r>
            <a:r>
              <a:rPr lang="zh-CN" altLang="zh-CN" dirty="0"/>
              <a:t>三角形相似的条件</a:t>
            </a:r>
            <a:endParaRPr lang="zh-CN" altLang="en-US" dirty="0"/>
          </a:p>
        </p:txBody>
      </p:sp>
      <p:sp>
        <p:nvSpPr>
          <p:cNvPr id="3" name="标题 1"/>
          <p:cNvSpPr txBox="1"/>
          <p:nvPr/>
        </p:nvSpPr>
        <p:spPr>
          <a:xfrm>
            <a:off x="0" y="1015340"/>
            <a:ext cx="9144000" cy="756681"/>
          </a:xfrm>
          <a:prstGeom prst="rect">
            <a:avLst/>
          </a:prstGeom>
        </p:spPr>
        <p:txBody>
          <a:bodyPr lIns="68580" tIns="34290" rIns="68580" bIns="34290" anchor="ctr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zh-CN" altLang="zh-CN" sz="4400" b="1" i="0" kern="1200">
                <a:solidFill>
                  <a:schemeClr val="bg1"/>
                </a:solidFill>
                <a:effectLst/>
                <a:latin typeface="Adobe 黑体 Std R" panose="020B0400000000000000" pitchFamily="34" charset="-122"/>
                <a:ea typeface="Adobe 黑体 Std R" panose="020B0400000000000000" pitchFamily="34" charset="-122"/>
                <a:cs typeface="+mj-cs"/>
              </a:defRPr>
            </a:lvl1pPr>
          </a:lstStyle>
          <a:p>
            <a:r>
              <a:rPr lang="zh-CN" altLang="en-US" sz="2400">
                <a:solidFill>
                  <a:schemeClr val="tx1"/>
                </a:solidFill>
              </a:rPr>
              <a:t>第四章  图形的相似</a:t>
            </a:r>
            <a:endParaRPr lang="zh-CN" altLang="en-US" sz="2400" dirty="0">
              <a:solidFill>
                <a:schemeClr val="tx1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0" y="4326145"/>
            <a:ext cx="9144000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3191435"/>
            <a:ext cx="91439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800" dirty="0" smtClean="0"/>
              <a:t>第</a:t>
            </a:r>
            <a:r>
              <a:rPr lang="en-US" altLang="zh-CN" sz="2800" dirty="0" smtClean="0"/>
              <a:t>1</a:t>
            </a:r>
            <a:r>
              <a:rPr lang="zh-CN" altLang="en-US" sz="2800" dirty="0" smtClean="0"/>
              <a:t>课时</a:t>
            </a:r>
            <a:endParaRPr lang="zh-CN" alt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285750" y="1524671"/>
            <a:ext cx="8572500" cy="697114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zh-CN" altLang="zh-CN" sz="1700" dirty="0">
                <a:solidFill>
                  <a:srgbClr val="FF00FF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【变式拓展】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如图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四边形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ABCD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是矩形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是边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BC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延长线上的一点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AE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与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CD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相交于点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则图中的相似三角形共有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B  )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pic>
        <p:nvPicPr>
          <p:cNvPr id="3" name="18ZKSJ214.EPS" descr="id:2147497094;FounderCES"/>
          <p:cNvPicPr/>
          <p:nvPr/>
        </p:nvPicPr>
        <p:blipFill>
          <a:blip r:embed="rId2" cstate="email"/>
          <a:stretch>
            <a:fillRect/>
          </a:stretch>
        </p:blipFill>
        <p:spPr>
          <a:xfrm>
            <a:off x="6370099" y="2178937"/>
            <a:ext cx="1749692" cy="970823"/>
          </a:xfrm>
          <a:prstGeom prst="rect">
            <a:avLst/>
          </a:prstGeom>
        </p:spPr>
      </p:pic>
      <p:sp>
        <p:nvSpPr>
          <p:cNvPr id="4" name="矩形 3"/>
          <p:cNvSpPr>
            <a:spLocks noChangeAspect="1"/>
          </p:cNvSpPr>
          <p:nvPr/>
        </p:nvSpPr>
        <p:spPr>
          <a:xfrm>
            <a:off x="402206" y="2371177"/>
            <a:ext cx="8572500" cy="697114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对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B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对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对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D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对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2110108" y="1899817"/>
            <a:ext cx="293162" cy="22516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571500" y="1072173"/>
            <a:ext cx="4694170" cy="3831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如图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zh-CN" altLang="zh-CN" sz="17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zh-CN" altLang="zh-CN" sz="17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图中相似三角形共有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pic>
        <p:nvPicPr>
          <p:cNvPr id="3" name="18ZKSJ221.EPS" descr="id:2147497101;FounderCES"/>
          <p:cNvPicPr/>
          <p:nvPr/>
        </p:nvPicPr>
        <p:blipFill>
          <a:blip r:embed="rId2" cstate="email"/>
          <a:stretch>
            <a:fillRect/>
          </a:stretch>
        </p:blipFill>
        <p:spPr>
          <a:xfrm>
            <a:off x="6276490" y="1181170"/>
            <a:ext cx="1189673" cy="1219517"/>
          </a:xfrm>
          <a:prstGeom prst="rect">
            <a:avLst/>
          </a:prstGeom>
        </p:spPr>
      </p:pic>
      <p:sp>
        <p:nvSpPr>
          <p:cNvPr id="4" name="矩形 3"/>
          <p:cNvSpPr>
            <a:spLocks noChangeAspect="1"/>
          </p:cNvSpPr>
          <p:nvPr/>
        </p:nvSpPr>
        <p:spPr>
          <a:xfrm>
            <a:off x="571500" y="1855417"/>
            <a:ext cx="8572500" cy="697114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对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B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对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对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D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对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sp>
        <p:nvSpPr>
          <p:cNvPr id="5" name="矩形 4"/>
          <p:cNvSpPr>
            <a:spLocks noChangeAspect="1"/>
          </p:cNvSpPr>
          <p:nvPr/>
        </p:nvSpPr>
        <p:spPr>
          <a:xfrm>
            <a:off x="571500" y="2805671"/>
            <a:ext cx="8572500" cy="1011046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潍坊中考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如图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在</a:t>
            </a:r>
            <a:r>
              <a:rPr lang="en-US" altLang="zh-CN" sz="1700" dirty="0">
                <a:solidFill>
                  <a:srgbClr val="000000"/>
                </a:solidFill>
                <a:latin typeface="Cambria Math" panose="02040503050406030204" pitchFamily="18" charset="0"/>
                <a:cs typeface="Cambria Math" panose="02040503050406030204" pitchFamily="18" charset="0"/>
              </a:rPr>
              <a:t>△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ABC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中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≠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AC.D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分别为边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上的点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.AC=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AB=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AE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为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BC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边上一点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添加一个条件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zh-CN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DF</a:t>
            </a:r>
            <a:r>
              <a:rPr lang="zh-CN" altLang="zh-CN" sz="1700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∥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或</a:t>
            </a:r>
            <a:r>
              <a:rPr lang="zh-CN" altLang="zh-CN" sz="1700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BFD=</a:t>
            </a:r>
            <a:r>
              <a:rPr lang="zh-CN" altLang="zh-CN" sz="1700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答案不唯一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r>
              <a:rPr lang="zh-CN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可以使得</a:t>
            </a:r>
            <a:r>
              <a:rPr lang="en-US" altLang="zh-CN" sz="1700" dirty="0">
                <a:solidFill>
                  <a:srgbClr val="000000"/>
                </a:solidFill>
                <a:latin typeface="Cambria Math" panose="02040503050406030204" pitchFamily="18" charset="0"/>
                <a:cs typeface="Cambria Math" panose="02040503050406030204" pitchFamily="18" charset="0"/>
              </a:rPr>
              <a:t>△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FDB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与</a:t>
            </a:r>
            <a:r>
              <a:rPr lang="en-US" altLang="zh-CN" sz="1700" dirty="0">
                <a:solidFill>
                  <a:srgbClr val="000000"/>
                </a:solidFill>
                <a:latin typeface="Cambria Math" panose="02040503050406030204" pitchFamily="18" charset="0"/>
                <a:cs typeface="Cambria Math" panose="02040503050406030204" pitchFamily="18" charset="0"/>
              </a:rPr>
              <a:t>△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ADE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相似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只需写出一个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r>
              <a:rPr lang="en-US" altLang="zh-CN" sz="17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pic>
        <p:nvPicPr>
          <p:cNvPr id="6" name="18ZKSJ215.EPS" descr="id:2147497108;FounderCES"/>
          <p:cNvPicPr/>
          <p:nvPr/>
        </p:nvPicPr>
        <p:blipFill>
          <a:blip r:embed="rId3" cstate="email"/>
          <a:stretch>
            <a:fillRect/>
          </a:stretch>
        </p:blipFill>
        <p:spPr>
          <a:xfrm>
            <a:off x="6570372" y="3764636"/>
            <a:ext cx="1038126" cy="1088932"/>
          </a:xfrm>
          <a:prstGeom prst="rect">
            <a:avLst/>
          </a:prstGeom>
        </p:spPr>
      </p:pic>
      <p:sp>
        <p:nvSpPr>
          <p:cNvPr id="7" name="矩形 6"/>
          <p:cNvSpPr/>
          <p:nvPr/>
        </p:nvSpPr>
        <p:spPr>
          <a:xfrm>
            <a:off x="4653062" y="1171775"/>
            <a:ext cx="285750" cy="2245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  <p:sp>
        <p:nvSpPr>
          <p:cNvPr id="8" name="矩形 7"/>
          <p:cNvSpPr/>
          <p:nvPr/>
        </p:nvSpPr>
        <p:spPr>
          <a:xfrm>
            <a:off x="2964872" y="3183930"/>
            <a:ext cx="3455806" cy="22516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  <p:cxnSp>
        <p:nvCxnSpPr>
          <p:cNvPr id="9" name="直接连接符 8"/>
          <p:cNvCxnSpPr/>
          <p:nvPr/>
        </p:nvCxnSpPr>
        <p:spPr>
          <a:xfrm>
            <a:off x="2968814" y="3402762"/>
            <a:ext cx="336287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387350" y="986428"/>
            <a:ext cx="8572500" cy="383182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</a:rPr>
              <a:t>13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如图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在</a:t>
            </a:r>
            <a:r>
              <a:rPr lang="en-US" altLang="zh-CN" sz="1700" dirty="0">
                <a:solidFill>
                  <a:srgbClr val="000000"/>
                </a:solidFill>
                <a:latin typeface="Cambria Math" panose="02040503050406030204" pitchFamily="18" charset="0"/>
                <a:cs typeface="Cambria Math" panose="02040503050406030204" pitchFamily="18" charset="0"/>
              </a:rPr>
              <a:t>△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ABC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中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</a:rPr>
              <a:t>,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BC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的垂直平分线分别交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BC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</a:rPr>
              <a:t>,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AC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于点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D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</a:rPr>
              <a:t>,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E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</a:rPr>
              <a:t>,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BE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交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AD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于点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F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</a:rPr>
              <a:t>,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AB=AD</a:t>
            </a:r>
            <a:endParaRPr lang="zh-CN" altLang="en-US" sz="1700" dirty="0"/>
          </a:p>
        </p:txBody>
      </p:sp>
      <p:sp>
        <p:nvSpPr>
          <p:cNvPr id="3" name="矩形 2"/>
          <p:cNvSpPr>
            <a:spLocks noChangeAspect="1"/>
          </p:cNvSpPr>
          <p:nvPr/>
        </p:nvSpPr>
        <p:spPr>
          <a:xfrm>
            <a:off x="387350" y="1498384"/>
            <a:ext cx="8572500" cy="697114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1  )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判断</a:t>
            </a:r>
            <a:r>
              <a:rPr lang="en-US" altLang="zh-CN" sz="1700" dirty="0">
                <a:solidFill>
                  <a:srgbClr val="000000"/>
                </a:solidFill>
                <a:latin typeface="Cambria Math" panose="02040503050406030204" pitchFamily="18" charset="0"/>
                <a:cs typeface="Cambria Math" panose="02040503050406030204" pitchFamily="18" charset="0"/>
              </a:rPr>
              <a:t>△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FDB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与</a:t>
            </a:r>
            <a:r>
              <a:rPr lang="en-US" altLang="zh-CN" sz="1700" dirty="0">
                <a:solidFill>
                  <a:srgbClr val="000000"/>
                </a:solidFill>
                <a:latin typeface="Cambria Math" panose="02040503050406030204" pitchFamily="18" charset="0"/>
                <a:cs typeface="Cambria Math" panose="02040503050406030204" pitchFamily="18" charset="0"/>
              </a:rPr>
              <a:t>△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ABC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是否相似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并说明理由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2  )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AF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与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DF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相等吗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为什么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pic>
        <p:nvPicPr>
          <p:cNvPr id="4" name="19ZKSJ13.EPS" descr="id:2147497115;FounderCES"/>
          <p:cNvPicPr/>
          <p:nvPr/>
        </p:nvPicPr>
        <p:blipFill>
          <a:blip r:embed="rId3" cstate="email"/>
          <a:stretch>
            <a:fillRect/>
          </a:stretch>
        </p:blipFill>
        <p:spPr>
          <a:xfrm>
            <a:off x="5715000" y="1973002"/>
            <a:ext cx="1640009" cy="997982"/>
          </a:xfrm>
          <a:prstGeom prst="rect">
            <a:avLst/>
          </a:prstGeom>
        </p:spPr>
      </p:pic>
      <p:graphicFrame>
        <p:nvGraphicFramePr>
          <p:cNvPr id="5" name="对象 4"/>
          <p:cNvGraphicFramePr>
            <a:graphicFrameLocks noChangeAspect="1"/>
          </p:cNvGraphicFramePr>
          <p:nvPr/>
        </p:nvGraphicFramePr>
        <p:xfrm>
          <a:off x="439004" y="2315039"/>
          <a:ext cx="6096000" cy="35234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name="Document" r:id="rId4" imgW="3839210" imgH="2226310" progId="Word.Document.12">
                  <p:embed/>
                </p:oleObj>
              </mc:Choice>
              <mc:Fallback>
                <p:oleObj name="Document" r:id="rId4" imgW="3839210" imgH="2226310" progId="Word.Document.12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9004" y="2315039"/>
                        <a:ext cx="6096000" cy="352342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285750" y="1171569"/>
            <a:ext cx="8572500" cy="1324978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上海中考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如图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平行四边形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ABCD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的对角线相交于点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点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在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BC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边的延长线上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且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OE=OB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连接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DE.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1  )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求证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</a:t>
            </a:r>
            <a:r>
              <a:rPr lang="zh-CN" altLang="zh-CN" sz="17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⊥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2  )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如果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OE</a:t>
            </a:r>
            <a:r>
              <a:rPr lang="zh-CN" altLang="zh-CN" sz="17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⊥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CD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求证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BD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·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CE=CD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·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DE.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pic>
        <p:nvPicPr>
          <p:cNvPr id="3" name="17ZKSH57.EPS" descr="id:2147497129;FounderCES"/>
          <p:cNvPicPr/>
          <p:nvPr/>
        </p:nvPicPr>
        <p:blipFill>
          <a:blip r:embed="rId2" cstate="email"/>
          <a:stretch>
            <a:fillRect/>
          </a:stretch>
        </p:blipFill>
        <p:spPr>
          <a:xfrm>
            <a:off x="6144816" y="1803401"/>
            <a:ext cx="1753384" cy="1263663"/>
          </a:xfrm>
          <a:prstGeom prst="rect">
            <a:avLst/>
          </a:prstGeom>
        </p:spPr>
      </p:pic>
      <p:sp>
        <p:nvSpPr>
          <p:cNvPr id="4" name="矩形 3"/>
          <p:cNvSpPr>
            <a:spLocks noChangeAspect="1"/>
          </p:cNvSpPr>
          <p:nvPr/>
        </p:nvSpPr>
        <p:spPr>
          <a:xfrm>
            <a:off x="285750" y="2708269"/>
            <a:ext cx="8572500" cy="2266774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解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:(  1  )</a:t>
            </a:r>
            <a:r>
              <a:rPr lang="zh-CN" altLang="zh-CN" sz="1700" i="1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∵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OB=OE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zh-CN" altLang="zh-CN" sz="1700" i="1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∴</a:t>
            </a:r>
            <a:r>
              <a:rPr lang="zh-CN" altLang="zh-CN" sz="1700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OEB=</a:t>
            </a:r>
            <a:r>
              <a:rPr lang="zh-CN" altLang="zh-CN" sz="1700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OBE.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zh-CN" altLang="zh-CN" sz="1700" i="1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∵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四边形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ABCD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是平行四边形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i="1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∴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OB=OD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zh-CN" altLang="zh-CN" sz="1700" i="1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∴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OD=OE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i="1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∴</a:t>
            </a:r>
            <a:r>
              <a:rPr lang="zh-CN" altLang="zh-CN" sz="1700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OED=</a:t>
            </a:r>
            <a:r>
              <a:rPr lang="zh-CN" altLang="zh-CN" sz="1700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ODE.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在</a:t>
            </a:r>
            <a:r>
              <a:rPr lang="en-US" altLang="zh-CN" sz="1700" dirty="0">
                <a:solidFill>
                  <a:srgbClr val="FF00FF"/>
                </a:solidFill>
                <a:latin typeface="Cambria Math" panose="02040503050406030204" pitchFamily="18" charset="0"/>
                <a:cs typeface="Cambria Math" panose="02040503050406030204" pitchFamily="18" charset="0"/>
              </a:rPr>
              <a:t>△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BED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中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OEB+</a:t>
            </a:r>
            <a:r>
              <a:rPr lang="zh-CN" altLang="zh-CN" sz="1700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OBE+</a:t>
            </a:r>
            <a:r>
              <a:rPr lang="zh-CN" altLang="zh-CN" sz="1700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OED+</a:t>
            </a:r>
            <a:r>
              <a:rPr lang="zh-CN" altLang="zh-CN" sz="1700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ODE=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180°,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zh-CN" altLang="zh-CN" sz="1700" i="1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∴</a:t>
            </a:r>
            <a:r>
              <a:rPr lang="zh-CN" altLang="zh-CN" sz="1700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OEB+</a:t>
            </a:r>
            <a:r>
              <a:rPr lang="zh-CN" altLang="zh-CN" sz="1700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OED=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90°,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即</a:t>
            </a:r>
            <a:r>
              <a:rPr lang="zh-CN" altLang="zh-CN" sz="1700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BED=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90°,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zh-CN" altLang="zh-CN" sz="1700" i="1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∴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</a:t>
            </a:r>
            <a:r>
              <a:rPr lang="zh-CN" altLang="zh-CN" sz="1700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⊥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BE.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对象 1"/>
          <p:cNvGraphicFramePr>
            <a:graphicFrameLocks noChangeAspect="1"/>
          </p:cNvGraphicFramePr>
          <p:nvPr/>
        </p:nvGraphicFramePr>
        <p:xfrm>
          <a:off x="1079500" y="1308877"/>
          <a:ext cx="6096000" cy="41640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9" name="Document" r:id="rId3" imgW="3839210" imgH="2632075" progId="Word.Document.12">
                  <p:embed/>
                </p:oleObj>
              </mc:Choice>
              <mc:Fallback>
                <p:oleObj name="Document" r:id="rId3" imgW="3839210" imgH="2632075" progId="Word.Document.12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9500" y="1308877"/>
                        <a:ext cx="6096000" cy="416404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285750" y="969958"/>
            <a:ext cx="8572500" cy="2266774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zh-CN" altLang="zh-CN" sz="1700" dirty="0">
                <a:solidFill>
                  <a:srgbClr val="FF00FF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知识点</a:t>
            </a:r>
            <a:r>
              <a:rPr lang="zh-CN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1700" dirty="0">
                <a:solidFill>
                  <a:srgbClr val="FF00FF"/>
                </a:solidFill>
                <a:latin typeface="NEU-BZ-S92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zh-CN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1700" dirty="0">
                <a:solidFill>
                  <a:srgbClr val="FF00FF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三角形相似的判定定理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下列各组图形中可能不相似的是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各有一个角是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45°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的两个等腰三角形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各有一个角是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60°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的两个等腰三角形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各有一个角是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105°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的两个等腰三角形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两个等腰直角三角形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如图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在矩形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ABCD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中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分别是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CD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BC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上的点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若</a:t>
            </a:r>
            <a:r>
              <a:rPr lang="zh-CN" altLang="zh-CN" sz="17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AEF=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90°,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则一定有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pic>
        <p:nvPicPr>
          <p:cNvPr id="3" name="18ZKSJ207.EPS" descr="id:2147497024;FounderCES"/>
          <p:cNvPicPr/>
          <p:nvPr/>
        </p:nvPicPr>
        <p:blipFill>
          <a:blip r:embed="rId2" cstate="email"/>
          <a:stretch>
            <a:fillRect/>
          </a:stretch>
        </p:blipFill>
        <p:spPr>
          <a:xfrm>
            <a:off x="5934349" y="3375229"/>
            <a:ext cx="1156565" cy="798314"/>
          </a:xfrm>
          <a:prstGeom prst="rect">
            <a:avLst/>
          </a:prstGeom>
        </p:spPr>
      </p:pic>
      <p:sp>
        <p:nvSpPr>
          <p:cNvPr id="4" name="矩形 3"/>
          <p:cNvSpPr>
            <a:spLocks noChangeAspect="1"/>
          </p:cNvSpPr>
          <p:nvPr/>
        </p:nvSpPr>
        <p:spPr>
          <a:xfrm>
            <a:off x="285750" y="3519277"/>
            <a:ext cx="8572500" cy="697114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1700" dirty="0">
                <a:solidFill>
                  <a:srgbClr val="000000"/>
                </a:solidFill>
                <a:latin typeface="Cambria Math" panose="02040503050406030204" pitchFamily="18" charset="0"/>
                <a:cs typeface="Cambria Math" panose="02040503050406030204" pitchFamily="18" charset="0"/>
              </a:rPr>
              <a:t>△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ADE</a:t>
            </a:r>
            <a:r>
              <a:rPr lang="zh-CN" altLang="zh-CN" sz="17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∽</a:t>
            </a:r>
            <a:r>
              <a:rPr lang="en-US" altLang="zh-CN" sz="1700" dirty="0">
                <a:solidFill>
                  <a:srgbClr val="000000"/>
                </a:solidFill>
                <a:latin typeface="Cambria Math" panose="02040503050406030204" pitchFamily="18" charset="0"/>
                <a:cs typeface="Cambria Math" panose="02040503050406030204" pitchFamily="18" charset="0"/>
              </a:rPr>
              <a:t>△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ECF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B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1700" dirty="0">
                <a:solidFill>
                  <a:srgbClr val="000000"/>
                </a:solidFill>
                <a:latin typeface="Cambria Math" panose="02040503050406030204" pitchFamily="18" charset="0"/>
                <a:cs typeface="Cambria Math" panose="02040503050406030204" pitchFamily="18" charset="0"/>
              </a:rPr>
              <a:t>△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ECF</a:t>
            </a:r>
            <a:r>
              <a:rPr lang="zh-CN" altLang="zh-CN" sz="17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∽</a:t>
            </a:r>
            <a:r>
              <a:rPr lang="en-US" altLang="zh-CN" sz="1700" dirty="0">
                <a:solidFill>
                  <a:srgbClr val="000000"/>
                </a:solidFill>
                <a:latin typeface="Cambria Math" panose="02040503050406030204" pitchFamily="18" charset="0"/>
                <a:cs typeface="Cambria Math" panose="02040503050406030204" pitchFamily="18" charset="0"/>
              </a:rPr>
              <a:t>△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AEF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1700" dirty="0">
                <a:solidFill>
                  <a:srgbClr val="000000"/>
                </a:solidFill>
                <a:latin typeface="Cambria Math" panose="02040503050406030204" pitchFamily="18" charset="0"/>
                <a:cs typeface="Cambria Math" panose="02040503050406030204" pitchFamily="18" charset="0"/>
              </a:rPr>
              <a:t>△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ADE</a:t>
            </a:r>
            <a:r>
              <a:rPr lang="zh-CN" altLang="zh-CN" sz="17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∽</a:t>
            </a:r>
            <a:r>
              <a:rPr lang="en-US" altLang="zh-CN" sz="1700" dirty="0">
                <a:solidFill>
                  <a:srgbClr val="000000"/>
                </a:solidFill>
                <a:latin typeface="Cambria Math" panose="02040503050406030204" pitchFamily="18" charset="0"/>
                <a:cs typeface="Cambria Math" panose="02040503050406030204" pitchFamily="18" charset="0"/>
              </a:rPr>
              <a:t>△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AEF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D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1700" dirty="0">
                <a:solidFill>
                  <a:srgbClr val="000000"/>
                </a:solidFill>
                <a:latin typeface="Cambria Math" panose="02040503050406030204" pitchFamily="18" charset="0"/>
                <a:cs typeface="Cambria Math" panose="02040503050406030204" pitchFamily="18" charset="0"/>
              </a:rPr>
              <a:t>△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AEF</a:t>
            </a:r>
            <a:r>
              <a:rPr lang="zh-CN" altLang="zh-CN" sz="17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∽</a:t>
            </a:r>
            <a:r>
              <a:rPr lang="en-US" altLang="zh-CN" sz="1700" dirty="0">
                <a:solidFill>
                  <a:srgbClr val="000000"/>
                </a:solidFill>
                <a:latin typeface="Cambria Math" panose="02040503050406030204" pitchFamily="18" charset="0"/>
                <a:cs typeface="Cambria Math" panose="02040503050406030204" pitchFamily="18" charset="0"/>
              </a:rPr>
              <a:t>△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ABF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3556251" y="1362843"/>
            <a:ext cx="293162" cy="22516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  <p:sp>
        <p:nvSpPr>
          <p:cNvPr id="9" name="矩形 8"/>
          <p:cNvSpPr/>
          <p:nvPr/>
        </p:nvSpPr>
        <p:spPr>
          <a:xfrm>
            <a:off x="6944332" y="2851699"/>
            <a:ext cx="293162" cy="22516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466905" y="1576430"/>
            <a:ext cx="8572500" cy="697114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如图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已知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是</a:t>
            </a:r>
            <a:r>
              <a:rPr lang="en-US" altLang="zh-CN" sz="1700" dirty="0">
                <a:solidFill>
                  <a:srgbClr val="000000"/>
                </a:solidFill>
                <a:latin typeface="Cambria Math" panose="02040503050406030204" pitchFamily="18" charset="0"/>
                <a:cs typeface="Cambria Math" panose="02040503050406030204" pitchFamily="18" charset="0"/>
              </a:rPr>
              <a:t>△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ABC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中的边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BC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上的一点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BAD=</a:t>
            </a:r>
            <a:r>
              <a:rPr lang="zh-CN" altLang="zh-CN" sz="17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ABC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的平分线交边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于点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交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于点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那么下列结论中错误的是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pic>
        <p:nvPicPr>
          <p:cNvPr id="3" name="18ZKSJ208.EPS" descr="id:2147497031;FounderCES"/>
          <p:cNvPicPr/>
          <p:nvPr/>
        </p:nvPicPr>
        <p:blipFill>
          <a:blip r:embed="rId2" cstate="email"/>
          <a:stretch>
            <a:fillRect/>
          </a:stretch>
        </p:blipFill>
        <p:spPr>
          <a:xfrm>
            <a:off x="6342945" y="2230696"/>
            <a:ext cx="1348658" cy="1121089"/>
          </a:xfrm>
          <a:prstGeom prst="rect">
            <a:avLst/>
          </a:prstGeom>
        </p:spPr>
      </p:pic>
      <p:sp>
        <p:nvSpPr>
          <p:cNvPr id="4" name="矩形 3"/>
          <p:cNvSpPr>
            <a:spLocks noChangeAspect="1"/>
          </p:cNvSpPr>
          <p:nvPr/>
        </p:nvSpPr>
        <p:spPr>
          <a:xfrm>
            <a:off x="466905" y="2557829"/>
            <a:ext cx="8572500" cy="697114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1700" dirty="0">
                <a:solidFill>
                  <a:srgbClr val="000000"/>
                </a:solidFill>
                <a:latin typeface="Cambria Math" panose="02040503050406030204" pitchFamily="18" charset="0"/>
                <a:cs typeface="Cambria Math" panose="02040503050406030204" pitchFamily="18" charset="0"/>
              </a:rPr>
              <a:t>△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BDF</a:t>
            </a:r>
            <a:r>
              <a:rPr lang="zh-CN" altLang="zh-CN" sz="17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∽</a:t>
            </a:r>
            <a:r>
              <a:rPr lang="en-US" altLang="zh-CN" sz="1700" dirty="0">
                <a:solidFill>
                  <a:srgbClr val="000000"/>
                </a:solidFill>
                <a:latin typeface="Cambria Math" panose="02040503050406030204" pitchFamily="18" charset="0"/>
                <a:cs typeface="Cambria Math" panose="02040503050406030204" pitchFamily="18" charset="0"/>
              </a:rPr>
              <a:t>△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BEC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B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1700" dirty="0">
                <a:solidFill>
                  <a:srgbClr val="000000"/>
                </a:solidFill>
                <a:latin typeface="Cambria Math" panose="02040503050406030204" pitchFamily="18" charset="0"/>
                <a:cs typeface="Cambria Math" panose="02040503050406030204" pitchFamily="18" charset="0"/>
              </a:rPr>
              <a:t>△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BFA</a:t>
            </a:r>
            <a:r>
              <a:rPr lang="zh-CN" altLang="zh-CN" sz="17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∽</a:t>
            </a:r>
            <a:r>
              <a:rPr lang="en-US" altLang="zh-CN" sz="1700" dirty="0">
                <a:solidFill>
                  <a:srgbClr val="000000"/>
                </a:solidFill>
                <a:latin typeface="Cambria Math" panose="02040503050406030204" pitchFamily="18" charset="0"/>
                <a:cs typeface="Cambria Math" panose="02040503050406030204" pitchFamily="18" charset="0"/>
              </a:rPr>
              <a:t>△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BEC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1700" dirty="0">
                <a:solidFill>
                  <a:srgbClr val="000000"/>
                </a:solidFill>
                <a:latin typeface="Cambria Math" panose="02040503050406030204" pitchFamily="18" charset="0"/>
                <a:cs typeface="Cambria Math" panose="02040503050406030204" pitchFamily="18" charset="0"/>
              </a:rPr>
              <a:t>△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BAC</a:t>
            </a:r>
            <a:r>
              <a:rPr lang="zh-CN" altLang="zh-CN" sz="17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∽</a:t>
            </a:r>
            <a:r>
              <a:rPr lang="en-US" altLang="zh-CN" sz="1700" dirty="0">
                <a:solidFill>
                  <a:srgbClr val="000000"/>
                </a:solidFill>
                <a:latin typeface="Cambria Math" panose="02040503050406030204" pitchFamily="18" charset="0"/>
                <a:cs typeface="Cambria Math" panose="02040503050406030204" pitchFamily="18" charset="0"/>
              </a:rPr>
              <a:t>△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BDA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D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1700" dirty="0">
                <a:solidFill>
                  <a:srgbClr val="000000"/>
                </a:solidFill>
                <a:latin typeface="Cambria Math" panose="02040503050406030204" pitchFamily="18" charset="0"/>
                <a:cs typeface="Cambria Math" panose="02040503050406030204" pitchFamily="18" charset="0"/>
              </a:rPr>
              <a:t>△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BDF</a:t>
            </a:r>
            <a:r>
              <a:rPr lang="zh-CN" altLang="zh-CN" sz="17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∽</a:t>
            </a:r>
            <a:r>
              <a:rPr lang="en-US" altLang="zh-CN" sz="1700" dirty="0">
                <a:solidFill>
                  <a:srgbClr val="000000"/>
                </a:solidFill>
                <a:latin typeface="Cambria Math" panose="02040503050406030204" pitchFamily="18" charset="0"/>
                <a:cs typeface="Cambria Math" panose="02040503050406030204" pitchFamily="18" charset="0"/>
              </a:rPr>
              <a:t>△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BAE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3289715" y="1934607"/>
            <a:ext cx="293162" cy="22516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285750" y="1291758"/>
            <a:ext cx="8572500" cy="697114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教材母题变式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如图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在</a:t>
            </a:r>
            <a:r>
              <a:rPr lang="en-US" altLang="zh-CN" sz="17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Rt</a:t>
            </a:r>
            <a:r>
              <a:rPr lang="en-US" altLang="zh-CN" sz="1700" dirty="0" err="1">
                <a:solidFill>
                  <a:srgbClr val="000000"/>
                </a:solidFill>
                <a:latin typeface="Cambria Math" panose="02040503050406030204" pitchFamily="18" charset="0"/>
                <a:cs typeface="Cambria Math" panose="02040503050406030204" pitchFamily="18" charset="0"/>
              </a:rPr>
              <a:t>△</a:t>
            </a:r>
            <a:r>
              <a:rPr lang="en-US" altLang="zh-CN" sz="17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ABC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中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ACB=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90°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.CD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是斜边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上的高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若得到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CD</a:t>
            </a:r>
            <a:r>
              <a:rPr lang="en-US" altLang="zh-CN" sz="1700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=BD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·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这个结论可证明</a:t>
            </a:r>
            <a:r>
              <a:rPr lang="zh-CN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700" dirty="0">
                <a:solidFill>
                  <a:srgbClr val="FF00FF"/>
                </a:solidFill>
                <a:latin typeface="Cambria Math" panose="02040503050406030204" pitchFamily="18" charset="0"/>
                <a:cs typeface="Cambria Math" panose="02040503050406030204" pitchFamily="18" charset="0"/>
              </a:rPr>
              <a:t>△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ADC</a:t>
            </a:r>
            <a:r>
              <a:rPr lang="zh-CN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1700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∽</a:t>
            </a:r>
            <a:r>
              <a:rPr lang="zh-CN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700" dirty="0">
                <a:solidFill>
                  <a:srgbClr val="FF00FF"/>
                </a:solidFill>
                <a:latin typeface="Cambria Math" panose="02040503050406030204" pitchFamily="18" charset="0"/>
                <a:cs typeface="Cambria Math" panose="02040503050406030204" pitchFamily="18" charset="0"/>
              </a:rPr>
              <a:t>△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CDB</a:t>
            </a:r>
            <a:r>
              <a:rPr lang="zh-CN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pic>
        <p:nvPicPr>
          <p:cNvPr id="3" name="18ZKSJ209.EPS" descr="id:2147497038;FounderCES"/>
          <p:cNvPicPr/>
          <p:nvPr/>
        </p:nvPicPr>
        <p:blipFill>
          <a:blip r:embed="rId2" cstate="email"/>
          <a:stretch>
            <a:fillRect/>
          </a:stretch>
        </p:blipFill>
        <p:spPr>
          <a:xfrm>
            <a:off x="5741850" y="1671630"/>
            <a:ext cx="1398213" cy="861710"/>
          </a:xfrm>
          <a:prstGeom prst="rect">
            <a:avLst/>
          </a:prstGeom>
        </p:spPr>
      </p:pic>
      <p:sp>
        <p:nvSpPr>
          <p:cNvPr id="4" name="矩形 3"/>
          <p:cNvSpPr>
            <a:spLocks noChangeAspect="1"/>
          </p:cNvSpPr>
          <p:nvPr/>
        </p:nvSpPr>
        <p:spPr>
          <a:xfrm>
            <a:off x="285750" y="2492216"/>
            <a:ext cx="8572500" cy="697114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如图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添加一个条件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zh-CN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1700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ADE=</a:t>
            </a:r>
            <a:r>
              <a:rPr lang="zh-CN" altLang="zh-CN" sz="1700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答案不唯一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r>
              <a:rPr lang="zh-CN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写出一个即可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使</a:t>
            </a:r>
            <a:r>
              <a:rPr lang="en-US" altLang="zh-CN" sz="1700" dirty="0">
                <a:solidFill>
                  <a:srgbClr val="000000"/>
                </a:solidFill>
                <a:latin typeface="Cambria Math" panose="02040503050406030204" pitchFamily="18" charset="0"/>
                <a:cs typeface="Cambria Math" panose="02040503050406030204" pitchFamily="18" charset="0"/>
              </a:rPr>
              <a:t>△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ADE</a:t>
            </a:r>
            <a:r>
              <a:rPr lang="zh-CN" altLang="zh-CN" sz="17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∽</a:t>
            </a:r>
            <a:r>
              <a:rPr lang="en-US" altLang="zh-CN" sz="1700" dirty="0">
                <a:solidFill>
                  <a:srgbClr val="000000"/>
                </a:solidFill>
                <a:latin typeface="Cambria Math" panose="02040503050406030204" pitchFamily="18" charset="0"/>
                <a:cs typeface="Cambria Math" panose="02040503050406030204" pitchFamily="18" charset="0"/>
              </a:rPr>
              <a:t>△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ACB. 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pic>
        <p:nvPicPr>
          <p:cNvPr id="5" name="19ZKSJ10.EPS" descr="id:2147497045;FounderCES"/>
          <p:cNvPicPr/>
          <p:nvPr/>
        </p:nvPicPr>
        <p:blipFill>
          <a:blip r:embed="rId3" cstate="email"/>
          <a:stretch>
            <a:fillRect/>
          </a:stretch>
        </p:blipFill>
        <p:spPr>
          <a:xfrm>
            <a:off x="5814645" y="2785092"/>
            <a:ext cx="1252623" cy="1054786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>
            <a:off x="2003937" y="1671631"/>
            <a:ext cx="2150620" cy="22516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  <p:cxnSp>
        <p:nvCxnSpPr>
          <p:cNvPr id="7" name="直接连接符 6"/>
          <p:cNvCxnSpPr/>
          <p:nvPr/>
        </p:nvCxnSpPr>
        <p:spPr>
          <a:xfrm>
            <a:off x="2007879" y="1890463"/>
            <a:ext cx="209278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矩形 8"/>
          <p:cNvSpPr/>
          <p:nvPr/>
        </p:nvSpPr>
        <p:spPr>
          <a:xfrm>
            <a:off x="2505931" y="2542735"/>
            <a:ext cx="2558124" cy="2716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  <p:cxnSp>
        <p:nvCxnSpPr>
          <p:cNvPr id="10" name="直接连接符 9"/>
          <p:cNvCxnSpPr/>
          <p:nvPr/>
        </p:nvCxnSpPr>
        <p:spPr>
          <a:xfrm>
            <a:off x="2425323" y="2798648"/>
            <a:ext cx="248933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285750" y="1227060"/>
            <a:ext cx="8572500" cy="697114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将两块大小一样的含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30°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角的直角三角板叠放在一起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使得它们的斜边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重合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直角边不重合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如图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),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与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BD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相交于点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连接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CD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请写出图中的一对相似三角形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并加以证明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pic>
        <p:nvPicPr>
          <p:cNvPr id="3" name="19ZKSJ11.EPS" descr="id:2147497052;FounderCES"/>
          <p:cNvPicPr/>
          <p:nvPr/>
        </p:nvPicPr>
        <p:blipFill>
          <a:blip r:embed="rId2" cstate="email"/>
          <a:stretch>
            <a:fillRect/>
          </a:stretch>
        </p:blipFill>
        <p:spPr>
          <a:xfrm>
            <a:off x="6554759" y="2013866"/>
            <a:ext cx="1850481" cy="1115769"/>
          </a:xfrm>
          <a:prstGeom prst="rect">
            <a:avLst/>
          </a:prstGeom>
        </p:spPr>
      </p:pic>
      <p:sp>
        <p:nvSpPr>
          <p:cNvPr id="4" name="矩形 3"/>
          <p:cNvSpPr>
            <a:spLocks noChangeAspect="1"/>
          </p:cNvSpPr>
          <p:nvPr/>
        </p:nvSpPr>
        <p:spPr>
          <a:xfrm>
            <a:off x="571500" y="2802502"/>
            <a:ext cx="8572500" cy="697114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解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答案不唯一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如</a:t>
            </a:r>
            <a:r>
              <a:rPr lang="en-US" altLang="zh-CN" sz="1700" dirty="0">
                <a:solidFill>
                  <a:srgbClr val="FF00FF"/>
                </a:solidFill>
                <a:latin typeface="Cambria Math" panose="02040503050406030204" pitchFamily="18" charset="0"/>
                <a:cs typeface="Cambria Math" panose="02040503050406030204" pitchFamily="18" charset="0"/>
              </a:rPr>
              <a:t>△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ADE</a:t>
            </a:r>
            <a:r>
              <a:rPr lang="zh-CN" altLang="zh-CN" sz="1700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∽</a:t>
            </a:r>
            <a:r>
              <a:rPr lang="en-US" altLang="zh-CN" sz="1700" dirty="0">
                <a:solidFill>
                  <a:srgbClr val="FF00FF"/>
                </a:solidFill>
                <a:latin typeface="Cambria Math" panose="02040503050406030204" pitchFamily="18" charset="0"/>
                <a:cs typeface="Cambria Math" panose="02040503050406030204" pitchFamily="18" charset="0"/>
              </a:rPr>
              <a:t>△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BDA.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证明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略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285750" y="1408215"/>
            <a:ext cx="8572500" cy="697114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如图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是正方形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ABCD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的边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BC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上一点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BF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分别垂直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于点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则图中与</a:t>
            </a:r>
            <a:r>
              <a:rPr lang="en-US" altLang="zh-CN" sz="1700" dirty="0">
                <a:solidFill>
                  <a:srgbClr val="000000"/>
                </a:solidFill>
                <a:latin typeface="Cambria Math" panose="02040503050406030204" pitchFamily="18" charset="0"/>
                <a:cs typeface="Cambria Math" panose="02040503050406030204" pitchFamily="18" charset="0"/>
              </a:rPr>
              <a:t>△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ABF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相似的三角形有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pic>
        <p:nvPicPr>
          <p:cNvPr id="3" name="18ZKSJ211.EPS" descr="id:2147497066;FounderCES"/>
          <p:cNvPicPr/>
          <p:nvPr/>
        </p:nvPicPr>
        <p:blipFill>
          <a:blip r:embed="rId2" cstate="email"/>
          <a:stretch>
            <a:fillRect/>
          </a:stretch>
        </p:blipFill>
        <p:spPr>
          <a:xfrm>
            <a:off x="5994595" y="1767325"/>
            <a:ext cx="1161017" cy="1437956"/>
          </a:xfrm>
          <a:prstGeom prst="rect">
            <a:avLst/>
          </a:prstGeom>
        </p:spPr>
      </p:pic>
      <p:sp>
        <p:nvSpPr>
          <p:cNvPr id="4" name="矩形 3"/>
          <p:cNvSpPr>
            <a:spLocks noChangeAspect="1"/>
          </p:cNvSpPr>
          <p:nvPr/>
        </p:nvSpPr>
        <p:spPr>
          <a:xfrm>
            <a:off x="285750" y="2339868"/>
            <a:ext cx="8572500" cy="697114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个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B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个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个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D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个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sp>
        <p:nvSpPr>
          <p:cNvPr id="7" name="矩形 6"/>
          <p:cNvSpPr/>
          <p:nvPr/>
        </p:nvSpPr>
        <p:spPr>
          <a:xfrm flipV="1">
            <a:off x="1056559" y="1822101"/>
            <a:ext cx="293162" cy="21046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285750" y="1356457"/>
            <a:ext cx="8572500" cy="697114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如图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在</a:t>
            </a:r>
            <a:r>
              <a:rPr lang="en-US" altLang="zh-CN" sz="1700" dirty="0">
                <a:solidFill>
                  <a:srgbClr val="000000"/>
                </a:solidFill>
                <a:latin typeface="Cambria Math" panose="02040503050406030204" pitchFamily="18" charset="0"/>
                <a:cs typeface="Cambria Math" panose="02040503050406030204" pitchFamily="18" charset="0"/>
              </a:rPr>
              <a:t>△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ABC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中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AB=AC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A=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36°,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BD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平分</a:t>
            </a:r>
            <a:r>
              <a:rPr lang="zh-CN" altLang="zh-CN" sz="17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ABC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</a:t>
            </a:r>
            <a:r>
              <a:rPr lang="zh-CN" altLang="zh-CN" sz="17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∥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BC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那么在下列三角形中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与</a:t>
            </a:r>
            <a:r>
              <a:rPr lang="en-US" altLang="zh-CN" sz="1700" dirty="0">
                <a:solidFill>
                  <a:srgbClr val="000000"/>
                </a:solidFill>
                <a:latin typeface="Cambria Math" panose="02040503050406030204" pitchFamily="18" charset="0"/>
                <a:cs typeface="Cambria Math" panose="02040503050406030204" pitchFamily="18" charset="0"/>
              </a:rPr>
              <a:t>△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EBD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相似的是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pic>
        <p:nvPicPr>
          <p:cNvPr id="3" name="17ZKSH49.EPS" descr="id:2147497073;FounderCES"/>
          <p:cNvPicPr/>
          <p:nvPr/>
        </p:nvPicPr>
        <p:blipFill>
          <a:blip r:embed="rId2" cstate="email"/>
          <a:stretch>
            <a:fillRect/>
          </a:stretch>
        </p:blipFill>
        <p:spPr>
          <a:xfrm>
            <a:off x="6415568" y="1828360"/>
            <a:ext cx="1167051" cy="1700528"/>
          </a:xfrm>
          <a:prstGeom prst="rect">
            <a:avLst/>
          </a:prstGeom>
        </p:spPr>
      </p:pic>
      <p:sp>
        <p:nvSpPr>
          <p:cNvPr id="4" name="矩形 3"/>
          <p:cNvSpPr>
            <a:spLocks noChangeAspect="1"/>
          </p:cNvSpPr>
          <p:nvPr/>
        </p:nvSpPr>
        <p:spPr>
          <a:xfrm>
            <a:off x="285750" y="2339868"/>
            <a:ext cx="8572500" cy="697114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</a:t>
            </a:r>
            <a:r>
              <a:rPr lang="en-US" altLang="zh-CN" sz="1700" dirty="0">
                <a:solidFill>
                  <a:srgbClr val="000000"/>
                </a:solidFill>
                <a:latin typeface="Cambria Math" panose="02040503050406030204" pitchFamily="18" charset="0"/>
                <a:cs typeface="Cambria Math" panose="02040503050406030204" pitchFamily="18" charset="0"/>
              </a:rPr>
              <a:t>△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ABC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B.</a:t>
            </a:r>
            <a:r>
              <a:rPr lang="en-US" altLang="zh-CN" sz="1700" dirty="0">
                <a:solidFill>
                  <a:srgbClr val="000000"/>
                </a:solidFill>
                <a:latin typeface="Cambria Math" panose="02040503050406030204" pitchFamily="18" charset="0"/>
                <a:cs typeface="Cambria Math" panose="02040503050406030204" pitchFamily="18" charset="0"/>
              </a:rPr>
              <a:t>△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ADE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</a:t>
            </a:r>
            <a:r>
              <a:rPr lang="en-US" altLang="zh-CN" sz="1700" dirty="0">
                <a:solidFill>
                  <a:srgbClr val="000000"/>
                </a:solidFill>
                <a:latin typeface="Cambria Math" panose="02040503050406030204" pitchFamily="18" charset="0"/>
                <a:cs typeface="Cambria Math" panose="02040503050406030204" pitchFamily="18" charset="0"/>
              </a:rPr>
              <a:t>△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DAB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D.</a:t>
            </a:r>
            <a:r>
              <a:rPr lang="en-US" altLang="zh-CN" sz="1700" dirty="0">
                <a:solidFill>
                  <a:srgbClr val="000000"/>
                </a:solidFill>
                <a:latin typeface="Cambria Math" panose="02040503050406030204" pitchFamily="18" charset="0"/>
                <a:cs typeface="Cambria Math" panose="02040503050406030204" pitchFamily="18" charset="0"/>
              </a:rPr>
              <a:t>△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BDC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1302994" y="1765781"/>
            <a:ext cx="293162" cy="22516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402206" y="1251569"/>
            <a:ext cx="8572500" cy="697114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永州中考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如图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在</a:t>
            </a:r>
            <a:r>
              <a:rPr lang="en-US" altLang="zh-CN" sz="1700" dirty="0">
                <a:solidFill>
                  <a:srgbClr val="000000"/>
                </a:solidFill>
                <a:latin typeface="Cambria Math" panose="02040503050406030204" pitchFamily="18" charset="0"/>
                <a:cs typeface="Cambria Math" panose="02040503050406030204" pitchFamily="18" charset="0"/>
              </a:rPr>
              <a:t>△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ABC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中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是边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上的一点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ADC=</a:t>
            </a:r>
            <a:r>
              <a:rPr lang="zh-CN" altLang="zh-CN" sz="17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ACB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AD=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2,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BD=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则边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的长为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pic>
        <p:nvPicPr>
          <p:cNvPr id="3" name="19ZKSJ12.EPS" descr="id:2147497080;FounderCES"/>
          <p:cNvPicPr/>
          <p:nvPr/>
        </p:nvPicPr>
        <p:blipFill>
          <a:blip r:embed="rId2" cstate="email"/>
          <a:stretch>
            <a:fillRect/>
          </a:stretch>
        </p:blipFill>
        <p:spPr>
          <a:xfrm>
            <a:off x="6255701" y="1746579"/>
            <a:ext cx="1595589" cy="1074258"/>
          </a:xfrm>
          <a:prstGeom prst="rect">
            <a:avLst/>
          </a:prstGeom>
        </p:spPr>
      </p:pic>
      <p:sp>
        <p:nvSpPr>
          <p:cNvPr id="4" name="矩形 3"/>
          <p:cNvSpPr>
            <a:spLocks noChangeAspect="1"/>
          </p:cNvSpPr>
          <p:nvPr/>
        </p:nvSpPr>
        <p:spPr>
          <a:xfrm>
            <a:off x="571500" y="2422860"/>
            <a:ext cx="8572500" cy="697114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A.2	B.4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C.6	D.8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712418" y="1652785"/>
            <a:ext cx="293162" cy="22516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285750" y="1459973"/>
            <a:ext cx="8572500" cy="697114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如图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为矩形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ABCD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边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CD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的延长线上一点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交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于点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AF</a:t>
            </a:r>
            <a:r>
              <a:rPr lang="zh-CN" altLang="zh-CN" sz="17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⊥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于点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则图中与</a:t>
            </a:r>
            <a:r>
              <a:rPr lang="en-US" altLang="zh-CN" sz="1700" dirty="0">
                <a:solidFill>
                  <a:srgbClr val="000000"/>
                </a:solidFill>
                <a:latin typeface="Cambria Math" panose="02040503050406030204" pitchFamily="18" charset="0"/>
                <a:cs typeface="Cambria Math" panose="02040503050406030204" pitchFamily="18" charset="0"/>
              </a:rPr>
              <a:t>△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EDG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相似的三角形共有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pic>
        <p:nvPicPr>
          <p:cNvPr id="3" name="18ZKSJ213.EPS" descr="id:2147497087;FounderCES"/>
          <p:cNvPicPr/>
          <p:nvPr/>
        </p:nvPicPr>
        <p:blipFill>
          <a:blip r:embed="rId2" cstate="email"/>
          <a:stretch>
            <a:fillRect/>
          </a:stretch>
        </p:blipFill>
        <p:spPr>
          <a:xfrm>
            <a:off x="6042166" y="2136975"/>
            <a:ext cx="1571961" cy="967961"/>
          </a:xfrm>
          <a:prstGeom prst="rect">
            <a:avLst/>
          </a:prstGeom>
        </p:spPr>
      </p:pic>
      <p:sp>
        <p:nvSpPr>
          <p:cNvPr id="4" name="矩形 3"/>
          <p:cNvSpPr>
            <a:spLocks noChangeAspect="1"/>
          </p:cNvSpPr>
          <p:nvPr/>
        </p:nvSpPr>
        <p:spPr>
          <a:xfrm>
            <a:off x="285750" y="2374996"/>
            <a:ext cx="8572500" cy="697114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个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B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个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个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D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个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2159803" y="1798983"/>
            <a:ext cx="265345" cy="2405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数学模板</Template>
  <TotalTime>0</TotalTime>
  <Words>617</Words>
  <Application>Microsoft Office PowerPoint</Application>
  <PresentationFormat>全屏显示(16:9)</PresentationFormat>
  <Paragraphs>53</Paragraphs>
  <Slides>14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28" baseType="lpstr">
      <vt:lpstr>Adobe 黑体 Std R</vt:lpstr>
      <vt:lpstr>NEU-BZ-S92</vt:lpstr>
      <vt:lpstr>方正书宋_GBK</vt:lpstr>
      <vt:lpstr>黑体</vt:lpstr>
      <vt:lpstr>楷体</vt:lpstr>
      <vt:lpstr>宋体</vt:lpstr>
      <vt:lpstr>微软雅黑</vt:lpstr>
      <vt:lpstr>Arial</vt:lpstr>
      <vt:lpstr>Calibri</vt:lpstr>
      <vt:lpstr>Calibri Light</vt:lpstr>
      <vt:lpstr>Cambria Math</vt:lpstr>
      <vt:lpstr>Times New Roman</vt:lpstr>
      <vt:lpstr>WWW.2PPT.COM
</vt:lpstr>
      <vt:lpstr>Document</vt:lpstr>
      <vt:lpstr>探索三角形相似的条件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2019-05-05T03:44:00Z</dcterms:created>
  <dcterms:modified xsi:type="dcterms:W3CDTF">2023-01-16T21:30:52Z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D5B9107BF48442E3AE3E6A184EDC173E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