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61" r:id="rId4"/>
    <p:sldId id="284" r:id="rId5"/>
    <p:sldId id="288" r:id="rId6"/>
    <p:sldId id="289" r:id="rId7"/>
    <p:sldId id="290" r:id="rId8"/>
    <p:sldId id="291" r:id="rId9"/>
    <p:sldId id="285" r:id="rId10"/>
    <p:sldId id="292" r:id="rId11"/>
    <p:sldId id="293" r:id="rId12"/>
    <p:sldId id="294" r:id="rId13"/>
    <p:sldId id="295" r:id="rId14"/>
    <p:sldId id="296" r:id="rId15"/>
    <p:sldId id="286" r:id="rId16"/>
    <p:sldId id="297" r:id="rId17"/>
    <p:sldId id="298" r:id="rId18"/>
    <p:sldId id="299" r:id="rId19"/>
    <p:sldId id="300" r:id="rId20"/>
    <p:sldId id="301" r:id="rId21"/>
    <p:sldId id="287" r:id="rId22"/>
    <p:sldId id="302" r:id="rId23"/>
    <p:sldId id="303" r:id="rId24"/>
    <p:sldId id="304" r:id="rId25"/>
    <p:sldId id="305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C12026"/>
    <a:srgbClr val="D04B4C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8F9B-5EF7-44F4-8ED1-B01FE0A2254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5B799-46E7-4F7C-8651-9819AB055A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5B799-46E7-4F7C-8651-9819AB055A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aike.baidu.com/item/%E9%87%8A%E8%BF%A6%E7%89%9F%E5%B0%BC/120396" TargetMode="External"/><Relationship Id="rId5" Type="http://schemas.openxmlformats.org/officeDocument/2006/relationships/hyperlink" Target="https://baike.baidu.com/item/%E8%85%8A%E5%85%AB%E7%B2%A5/27200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88879" y="5585063"/>
            <a:ext cx="6956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01010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中</a:t>
            </a:r>
            <a:r>
              <a:rPr lang="zh-CN" altLang="en-US" sz="2400" dirty="0">
                <a:solidFill>
                  <a:srgbClr val="01010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国风腊八节传统文化介</a:t>
            </a:r>
            <a:r>
              <a:rPr lang="zh-CN" altLang="en-US" sz="2400" dirty="0" smtClean="0">
                <a:solidFill>
                  <a:srgbClr val="01010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绍幻灯片模板</a:t>
            </a:r>
            <a:endParaRPr lang="zh-CN" altLang="en-US" sz="2400" dirty="0">
              <a:solidFill>
                <a:srgbClr val="01010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5" y="317713"/>
            <a:ext cx="6239530" cy="5886118"/>
          </a:xfrm>
          <a:prstGeom prst="rect">
            <a:avLst/>
          </a:prstGeom>
          <a:effectLst/>
        </p:spPr>
      </p:pic>
      <p:sp>
        <p:nvSpPr>
          <p:cNvPr id="13" name="文本框 12"/>
          <p:cNvSpPr txBox="1"/>
          <p:nvPr/>
        </p:nvSpPr>
        <p:spPr>
          <a:xfrm>
            <a:off x="3091442" y="1804864"/>
            <a:ext cx="1200329" cy="38640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传统文化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2885614" y="684717"/>
            <a:ext cx="2373328" cy="51789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44727" y="2360805"/>
            <a:ext cx="3753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113556" y="1074577"/>
            <a:ext cx="5205995" cy="5205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4000" y="2549182"/>
            <a:ext cx="2707547" cy="1906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椭圆 3"/>
          <p:cNvSpPr/>
          <p:nvPr/>
        </p:nvSpPr>
        <p:spPr>
          <a:xfrm>
            <a:off x="1594929" y="1643660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806688" y="4727358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257585" y="4751125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81806" y="1821195"/>
            <a:ext cx="2698812" cy="1811045"/>
          </a:xfrm>
          <a:prstGeom prst="ellipse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4929" y="2134247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806688" y="5240389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297902" y="2268471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265633" y="5240389"/>
            <a:ext cx="26827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75188" y="1428750"/>
            <a:ext cx="2263362" cy="226336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25862" y="1821195"/>
            <a:ext cx="47752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454087" y="4051644"/>
            <a:ext cx="477526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7763" y="3692112"/>
            <a:ext cx="2263362" cy="226336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823863" y="4520856"/>
            <a:ext cx="1977612" cy="197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031" y="1233763"/>
            <a:ext cx="4907960" cy="313105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89674" y="4376709"/>
            <a:ext cx="2902625" cy="1504703"/>
            <a:chOff x="989674" y="4376709"/>
            <a:chExt cx="2902625" cy="1504703"/>
          </a:xfrm>
        </p:grpSpPr>
        <p:sp>
          <p:nvSpPr>
            <p:cNvPr id="7" name="文本框 6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989674" y="4376709"/>
              <a:ext cx="2902625" cy="1340658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44687" y="4376709"/>
            <a:ext cx="2902625" cy="1504703"/>
            <a:chOff x="989674" y="4376709"/>
            <a:chExt cx="2902625" cy="1504703"/>
          </a:xfrm>
        </p:grpSpPr>
        <p:sp>
          <p:nvSpPr>
            <p:cNvPr id="10" name="文本框 9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989674" y="4376709"/>
              <a:ext cx="2902625" cy="1340658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69234" y="4376709"/>
            <a:ext cx="2902625" cy="1504703"/>
            <a:chOff x="989674" y="4376709"/>
            <a:chExt cx="2902625" cy="1504703"/>
          </a:xfrm>
        </p:grpSpPr>
        <p:sp>
          <p:nvSpPr>
            <p:cNvPr id="13" name="文本框 12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89674" y="4376709"/>
              <a:ext cx="2902625" cy="1340658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腊八节的传说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7373" y="4498848"/>
            <a:ext cx="3027852" cy="1885833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101512" y="1772407"/>
            <a:ext cx="2902625" cy="1440206"/>
            <a:chOff x="989674" y="4441206"/>
            <a:chExt cx="2902625" cy="1440206"/>
          </a:xfrm>
        </p:grpSpPr>
        <p:sp>
          <p:nvSpPr>
            <p:cNvPr id="8" name="文本框 7"/>
            <p:cNvSpPr txBox="1"/>
            <p:nvPr/>
          </p:nvSpPr>
          <p:spPr>
            <a:xfrm>
              <a:off x="1099629" y="4696472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9" name="椭圆 8"/>
            <p:cNvSpPr/>
            <p:nvPr/>
          </p:nvSpPr>
          <p:spPr>
            <a:xfrm>
              <a:off x="989674" y="4441206"/>
              <a:ext cx="2902625" cy="1340658"/>
            </a:xfrm>
            <a:prstGeom prst="ellipse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77076" y="3084490"/>
            <a:ext cx="2902625" cy="1479005"/>
            <a:chOff x="2634381" y="5363483"/>
            <a:chExt cx="2902625" cy="1479005"/>
          </a:xfrm>
        </p:grpSpPr>
        <p:sp>
          <p:nvSpPr>
            <p:cNvPr id="11" name="文本框 10"/>
            <p:cNvSpPr txBox="1"/>
            <p:nvPr/>
          </p:nvSpPr>
          <p:spPr>
            <a:xfrm>
              <a:off x="2744335" y="5657548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2634381" y="5363483"/>
              <a:ext cx="2902625" cy="1340658"/>
            </a:xfrm>
            <a:prstGeom prst="ellipse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77756" y="4857560"/>
            <a:ext cx="2902625" cy="1479005"/>
            <a:chOff x="2634381" y="5363483"/>
            <a:chExt cx="2902625" cy="1479005"/>
          </a:xfrm>
        </p:grpSpPr>
        <p:sp>
          <p:nvSpPr>
            <p:cNvPr id="14" name="文本框 13"/>
            <p:cNvSpPr txBox="1"/>
            <p:nvPr/>
          </p:nvSpPr>
          <p:spPr>
            <a:xfrm>
              <a:off x="2744335" y="5657548"/>
              <a:ext cx="2682716" cy="1184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dirty="0">
                  <a:solidFill>
                    <a:srgbClr val="01010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楷体简体" panose="02010601030101010101" pitchFamily="2" charset="-122"/>
                  <a:ea typeface="方正楷体简体" panose="02010601030101010101" pitchFamily="2" charset="-122"/>
                </a:rPr>
                <a:t>标题数字等都可以通过点击和重新输入进行更改。标题数字等都可以通过点击和重新输入进行更改。</a:t>
              </a:r>
              <a:endParaRPr lang="en-US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endParaRPr>
            </a:p>
            <a:p>
              <a:endParaRPr lang="zh-CN" altLang="en-US" dirty="0"/>
            </a:p>
          </p:txBody>
        </p:sp>
        <p:sp>
          <p:nvSpPr>
            <p:cNvPr id="15" name="椭圆 14"/>
            <p:cNvSpPr/>
            <p:nvPr/>
          </p:nvSpPr>
          <p:spPr>
            <a:xfrm>
              <a:off x="2634381" y="5363483"/>
              <a:ext cx="2902625" cy="1340658"/>
            </a:xfrm>
            <a:prstGeom prst="ellipse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2277" y="3754819"/>
            <a:ext cx="990600" cy="1266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腊八节的美食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12131" y="2072910"/>
            <a:ext cx="2770699" cy="1914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4646064" y="2072910"/>
            <a:ext cx="6582701" cy="3270615"/>
            <a:chOff x="4752048" y="1821195"/>
            <a:chExt cx="6582701" cy="1887843"/>
          </a:xfrm>
        </p:grpSpPr>
        <p:sp>
          <p:nvSpPr>
            <p:cNvPr id="18" name="矩形 17"/>
            <p:cNvSpPr/>
            <p:nvPr/>
          </p:nvSpPr>
          <p:spPr>
            <a:xfrm>
              <a:off x="5001161" y="1821195"/>
              <a:ext cx="6076414" cy="1887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010101"/>
                  </a:solidFill>
                  <a:latin typeface="Hiragino Sans GB"/>
                </a:rPr>
                <a:t>腊八豆腐</a:t>
              </a:r>
              <a:endParaRPr lang="zh-CN" altLang="en-US" sz="1200" dirty="0">
                <a:solidFill>
                  <a:srgbClr val="010101"/>
                </a:solidFill>
                <a:latin typeface="Hiragino Sans GB"/>
              </a:endParaRPr>
            </a:p>
            <a:p>
              <a:pPr marL="742950" lvl="1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010101"/>
                  </a:solidFill>
                  <a:latin typeface="Hiragino Sans GB"/>
                </a:rPr>
                <a:t>“腊八豆腐”是安徽黔县民间风味特产，在春节前夕的腊八，即农历十二月初八前后，黔县家家户户都要晒制豆腐，民间将这种自然晒制的豆腐称作“腊八豆腐”。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010101"/>
                  </a:solidFill>
                  <a:latin typeface="Hiragino Sans GB"/>
                </a:rPr>
                <a:t>腊八面</a:t>
              </a:r>
              <a:endParaRPr lang="zh-CN" altLang="en-US" sz="1200" dirty="0">
                <a:solidFill>
                  <a:srgbClr val="010101"/>
                </a:solidFill>
                <a:latin typeface="Hiragino Sans GB"/>
              </a:endParaRPr>
            </a:p>
            <a:p>
              <a:pPr marL="742950" lvl="1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010101"/>
                  </a:solidFill>
                  <a:latin typeface="Hiragino Sans GB"/>
                </a:rPr>
                <a:t>我国北方一些不产或少产大米的地方，人们不吃腊八粥，而是吃腊八面。隔天用各种果、蔬做成臊子，把面条擀好，到腊月初八早晨全家吃腊八面。</a:t>
              </a:r>
              <a:endParaRPr lang="zh-CN" altLang="en-US" sz="1200" b="0" i="0" dirty="0">
                <a:solidFill>
                  <a:srgbClr val="010101"/>
                </a:solidFill>
                <a:effectLst/>
                <a:latin typeface="Hiragino Sans GB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752048" y="1821195"/>
              <a:ext cx="6582701" cy="1887843"/>
            </a:xfrm>
            <a:prstGeom prst="rect">
              <a:avLst/>
            </a:prstGeom>
            <a:noFill/>
            <a:ln w="38100">
              <a:solidFill>
                <a:srgbClr val="0101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4762" y="3886200"/>
            <a:ext cx="1616107" cy="1116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75597" y="1900957"/>
            <a:ext cx="585586" cy="527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170880" y="4185965"/>
            <a:ext cx="585586" cy="52791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952517" y="1900957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952517" y="4410229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865014" y="1793693"/>
            <a:ext cx="5250411" cy="1197158"/>
          </a:xfrm>
          <a:prstGeom prst="rect">
            <a:avLst/>
          </a:prstGeom>
          <a:noFill/>
          <a:ln w="381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865013" y="4185965"/>
            <a:ext cx="5250411" cy="1197158"/>
          </a:xfrm>
          <a:prstGeom prst="rect">
            <a:avLst/>
          </a:prstGeom>
          <a:noFill/>
          <a:ln w="381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307347" y="4643390"/>
            <a:ext cx="2519474" cy="2110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70606" y="1233763"/>
            <a:ext cx="8049994" cy="52059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223398" y="4449297"/>
            <a:ext cx="6450460" cy="96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10101"/>
                </a:solidFill>
                <a:latin typeface="Hiragino Sans GB"/>
              </a:rPr>
              <a:t>其实材料非常简单，就是醋和大蒜瓣儿。做法也是极其简单，将剥了皮的蒜瓣儿放到一个可以密封的罐子，瓶子之类的容器里面，然后倒入醋，封上口放到一个冷的地方。慢慢地，泡在醋中的蒜就会变绿，最后会变得通体碧绿的，如同翡翠碧玉。</a:t>
            </a:r>
            <a:endParaRPr lang="zh-CN" altLang="en-US" sz="1400" dirty="0">
              <a:solidFill>
                <a:srgbClr val="01010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23398" y="2544098"/>
            <a:ext cx="6492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10101"/>
                </a:solidFill>
                <a:latin typeface="Hiragino Sans GB"/>
              </a:rPr>
              <a:t>翡翠碧玉腊八蒜</a:t>
            </a:r>
            <a:endParaRPr lang="en-US" altLang="zh-CN" b="1" dirty="0">
              <a:solidFill>
                <a:srgbClr val="010101"/>
              </a:solidFill>
              <a:latin typeface="Hiragino Sans GB"/>
            </a:endParaRPr>
          </a:p>
          <a:p>
            <a:endParaRPr lang="zh-CN" altLang="en-US" dirty="0">
              <a:solidFill>
                <a:srgbClr val="010101"/>
              </a:solidFill>
              <a:latin typeface="Hiragino Sans GB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10101"/>
                </a:solidFill>
                <a:latin typeface="Hiragino Sans GB"/>
              </a:rPr>
              <a:t>泡腊八蒜是北方，尤其是华北地区的一个习俗。顾名思义，就是在阴历腊月初八的这天来泡制蒜。</a:t>
            </a:r>
            <a:endParaRPr lang="zh-CN" altLang="en-US" sz="1400" b="0" i="0" dirty="0">
              <a:solidFill>
                <a:srgbClr val="010101"/>
              </a:solidFill>
              <a:effectLst/>
              <a:latin typeface="Hiragino Sans GB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36366" y="2114492"/>
            <a:ext cx="2757990" cy="1722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36366" y="4070516"/>
            <a:ext cx="2757990" cy="1722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864403" y="3673422"/>
            <a:ext cx="4770285" cy="16664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95692" y="1821195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11208" y="2907045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495692" y="3983370"/>
            <a:ext cx="51629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71539" y="1821195"/>
            <a:ext cx="1208848" cy="8489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59951" y="2898493"/>
            <a:ext cx="1208848" cy="8489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71539" y="4144001"/>
            <a:ext cx="1208848" cy="8489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87716" y="201618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46855" y="3105834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腊八节的传说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11541" y="4296283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腊八节的传统美食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73485" y="5385935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腊八节的诗歌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159" y="1196707"/>
            <a:ext cx="5110916" cy="5110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腊八节的美食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789" y="1146777"/>
            <a:ext cx="3606981" cy="5069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30333" y="1840245"/>
            <a:ext cx="29321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097135" y="3116595"/>
            <a:ext cx="29321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630333" y="4614848"/>
            <a:ext cx="29321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2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腊八节的诗歌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腊八节的诗歌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69275" y="2494956"/>
            <a:ext cx="2982401" cy="12669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清·顾梦游——</a:t>
            </a:r>
            <a:r>
              <a:rPr lang="zh-CN" altLang="zh-CN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《腊八日水草庵即事》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清水塘边血作磷，正阳门外马生尘。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只应水月无新恨，且喜云山来故人。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晴腊无如今日好，闲游同是再生身。 </a:t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自伤白发空流浪，一瓣香消泪满巾。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+mn-ea"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951676" y="4017696"/>
            <a:ext cx="2584146" cy="142086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清·</a:t>
            </a:r>
            <a:r>
              <a:rPr lang="zh-CN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道光帝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</a:t>
            </a:r>
            <a:r>
              <a:rPr lang="zh-CN" altLang="zh-CN" sz="12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《腊八粥》</a:t>
            </a:r>
            <a:endParaRPr kumimoji="0" lang="en-US" altLang="zh-CN" sz="12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一阳初夏中大吕，谷粟为粥和豆煮。应时献佛矢心虔，默祝金光济众普。盈几馨香细细浮，堆盘果蔬纷纷聚。共尝佳品达沙门，沙门色相传莲炬。童稚饱腹庆州平，还向街头击腊鼓。</a:t>
            </a:r>
            <a:r>
              <a: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4000" y="1084102"/>
            <a:ext cx="6491549" cy="5205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940" y="2055546"/>
            <a:ext cx="3885057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腊八节的诗歌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585" y="1747264"/>
            <a:ext cx="4953415" cy="483396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46865" y="1823473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81700" y="1823473"/>
            <a:ext cx="0" cy="1645161"/>
          </a:xfrm>
          <a:prstGeom prst="line">
            <a:avLst/>
          </a:prstGeom>
          <a:ln w="762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246865" y="4018710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696450" y="4018710"/>
            <a:ext cx="0" cy="1645161"/>
          </a:xfrm>
          <a:prstGeom prst="line">
            <a:avLst/>
          </a:prstGeom>
          <a:ln w="762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楷体简体" panose="02010601030101010101" pitchFamily="2" charset="-122"/>
                <a:ea typeface="方正楷体简体" panose="02010601030101010101" pitchFamily="2" charset="-122"/>
                <a:cs typeface="+mn-cs"/>
              </a:rPr>
              <a:t>腊八节的诗歌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274" y="2943225"/>
            <a:ext cx="3567891" cy="4038204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714500" y="3760479"/>
            <a:ext cx="5861305" cy="0"/>
          </a:xfrm>
          <a:prstGeom prst="line">
            <a:avLst/>
          </a:prstGeom>
          <a:ln w="76200">
            <a:solidFill>
              <a:srgbClr val="0101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14500" y="1918723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05714" y="4090423"/>
            <a:ext cx="3630560" cy="160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3480" rIns="0" bIns="6348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《腊日》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——（唐）</a:t>
            </a:r>
            <a:r>
              <a:rPr lang="zh-CN" altLang="zh-CN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PingFang SC"/>
              </a:rPr>
              <a:t>杜甫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PingFang SC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/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腊日常年暖尚遥，今年腊日冻全消。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侵凌雪色还萱草，漏泄春光有柳条。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纵酒欲谋良夜醉，还家初散紫宸朝。</a:t>
            </a:r>
            <a:b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  <a:latin typeface="Arial Unicode MS" panose="020B0604020202020204" pitchFamily="34" charset="-122"/>
                <a:ea typeface="PingFang SC"/>
              </a:rPr>
              <a:t>口脂面药随恩泽，翠管银婴下九霄。</a:t>
            </a:r>
            <a:r>
              <a:rPr kumimoji="0" lang="zh-CN" altLang="zh-CN" sz="1000" b="0" i="0" u="none" strike="noStrike" cap="none" normalizeH="0" baseline="0" dirty="0">
                <a:ln>
                  <a:noFill/>
                </a:ln>
                <a:solidFill>
                  <a:srgbClr val="010101"/>
                </a:solidFill>
                <a:effectLst/>
              </a:rPr>
              <a:t> 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01010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45060" y="1449492"/>
            <a:ext cx="2310987" cy="23109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06892" y="3806833"/>
            <a:ext cx="2310987" cy="23109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980372" y="2467992"/>
            <a:ext cx="7211627" cy="280534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rgbClr val="01010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谢谢观看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557" y="1155845"/>
            <a:ext cx="5312513" cy="5312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2065" y="2277948"/>
            <a:ext cx="4743299" cy="47432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119570" y="2298471"/>
            <a:ext cx="8439150" cy="2836977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257940" y="2420823"/>
            <a:ext cx="8162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腊八节，俗称“腊八” ，即农历十二月初八，古人有祭祀祖先和神灵、祈求丰收吉祥的传统，一些地区有喝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hlinkClick r:id="rId5"/>
              </a:rPr>
              <a:t>腊八粥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的习俗。相传这一天还是佛祖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  <a:hlinkClick r:id="rId6"/>
              </a:rPr>
              <a:t>释迦牟尼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成道之日，称为“法宝节”，是佛教盛大的节日之一。</a:t>
            </a:r>
            <a:endParaRPr lang="en-US" altLang="zh-CN" dirty="0">
              <a:solidFill>
                <a:srgbClr val="010101"/>
              </a:solidFill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>
              <a:solidFill>
                <a:srgbClr val="010101"/>
              </a:solidFill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岁终之月称“腊”的含义有三：一曰“腊者，接也”，寓有新旧交替的意思（</a:t>
            </a:r>
            <a:r>
              <a:rPr lang="en-US" altLang="zh-CN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《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隋书</a:t>
            </a:r>
            <a:r>
              <a:rPr lang="en-US" altLang="zh-CN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·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礼仪志</a:t>
            </a:r>
            <a:r>
              <a:rPr lang="en-US" altLang="zh-CN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》</a:t>
            </a:r>
            <a:r>
              <a:rPr lang="zh-CN" altLang="en-US" dirty="0">
                <a:solidFill>
                  <a:srgbClr val="010101"/>
                </a:solidFill>
                <a:latin typeface="方正楷体简体" panose="02010601030101010101" pitchFamily="2" charset="-122"/>
                <a:ea typeface="方正楷体简体" panose="02010601030101010101" pitchFamily="2" charset="-122"/>
              </a:rPr>
              <a:t>记载）；二曰“腊者同猎”，指田猎获取禽兽好祭祖祭神，“腊”从“肉”旁，就是用肉“冬祭”；三曰“腊者，逐疫迎春”，腊八节又谓之“佛成道节”，亦名“成道会”，实际上可以说是十二月初八为腊日之由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0" y="2637181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496098" y="2637181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025" y="1878943"/>
            <a:ext cx="4194073" cy="433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00175" y="3429000"/>
            <a:ext cx="9629775" cy="657226"/>
            <a:chOff x="1476375" y="2147887"/>
            <a:chExt cx="9629775" cy="65722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476375" y="2476500"/>
              <a:ext cx="9629775" cy="0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176588" y="2476500"/>
              <a:ext cx="0" cy="328613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9415463" y="2476500"/>
              <a:ext cx="0" cy="328613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396038" y="2147887"/>
              <a:ext cx="0" cy="328613"/>
            </a:xfrm>
            <a:prstGeom prst="line">
              <a:avLst/>
            </a:prstGeom>
            <a:ln w="38100">
              <a:solidFill>
                <a:srgbClr val="0101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1400175" y="4361394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7890178" y="4361394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645176" y="1549275"/>
            <a:ext cx="313977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4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39947" y="3831431"/>
            <a:ext cx="3779520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00758" y="95250"/>
            <a:ext cx="4194615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5799" y="2078786"/>
            <a:ext cx="405765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2124074" y="4836947"/>
            <a:ext cx="3187238" cy="841450"/>
            <a:chOff x="2419349" y="4714875"/>
            <a:chExt cx="3187238" cy="841450"/>
          </a:xfrm>
        </p:grpSpPr>
        <p:sp>
          <p:nvSpPr>
            <p:cNvPr id="4" name="矩形 3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流程图: 决策 7"/>
            <p:cNvSpPr/>
            <p:nvPr/>
          </p:nvSpPr>
          <p:spPr>
            <a:xfrm>
              <a:off x="5081811" y="5089600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流程图: 决策 8"/>
            <p:cNvSpPr/>
            <p:nvPr/>
          </p:nvSpPr>
          <p:spPr>
            <a:xfrm>
              <a:off x="2419349" y="4714875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782651" y="5091889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772398" y="2078785"/>
            <a:ext cx="405765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20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7419068" y="4830724"/>
            <a:ext cx="3193584" cy="847673"/>
            <a:chOff x="2264241" y="4704234"/>
            <a:chExt cx="3193584" cy="847673"/>
          </a:xfrm>
        </p:grpSpPr>
        <p:sp>
          <p:nvSpPr>
            <p:cNvPr id="15" name="矩形 14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决策 15"/>
            <p:cNvSpPr/>
            <p:nvPr/>
          </p:nvSpPr>
          <p:spPr>
            <a:xfrm>
              <a:off x="2264241" y="5085182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流程图: 决策 16"/>
            <p:cNvSpPr/>
            <p:nvPr/>
          </p:nvSpPr>
          <p:spPr>
            <a:xfrm>
              <a:off x="4924876" y="4704234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232753" y="5096307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06991" y="587432"/>
            <a:ext cx="4191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腊八节的来历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 flipV="1">
            <a:off x="4097971" y="3801689"/>
            <a:ext cx="4825014" cy="16855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644588" y="2593690"/>
            <a:ext cx="3753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644588" y="1569965"/>
            <a:ext cx="3187238" cy="841450"/>
            <a:chOff x="2419349" y="4714875"/>
            <a:chExt cx="3187238" cy="841450"/>
          </a:xfrm>
        </p:grpSpPr>
        <p:sp>
          <p:nvSpPr>
            <p:cNvPr id="9" name="矩形 8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流程图: 决策 9"/>
            <p:cNvSpPr/>
            <p:nvPr/>
          </p:nvSpPr>
          <p:spPr>
            <a:xfrm>
              <a:off x="5081811" y="5089600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流程图: 决策 10"/>
            <p:cNvSpPr/>
            <p:nvPr/>
          </p:nvSpPr>
          <p:spPr>
            <a:xfrm>
              <a:off x="2419349" y="4714875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303165" y="1824907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370500" y="1569965"/>
            <a:ext cx="3187238" cy="841450"/>
            <a:chOff x="2419349" y="4714875"/>
            <a:chExt cx="3187238" cy="841450"/>
          </a:xfrm>
        </p:grpSpPr>
        <p:sp>
          <p:nvSpPr>
            <p:cNvPr id="14" name="矩形 13"/>
            <p:cNvSpPr/>
            <p:nvPr/>
          </p:nvSpPr>
          <p:spPr>
            <a:xfrm>
              <a:off x="2419350" y="4905375"/>
              <a:ext cx="3038475" cy="59055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流程图: 决策 14"/>
            <p:cNvSpPr/>
            <p:nvPr/>
          </p:nvSpPr>
          <p:spPr>
            <a:xfrm>
              <a:off x="5081811" y="5089600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流程图: 决策 15"/>
            <p:cNvSpPr/>
            <p:nvPr/>
          </p:nvSpPr>
          <p:spPr>
            <a:xfrm>
              <a:off x="2419349" y="4714875"/>
              <a:ext cx="524776" cy="466725"/>
            </a:xfrm>
            <a:prstGeom prst="flowChartDecision">
              <a:avLst/>
            </a:prstGeom>
            <a:solidFill>
              <a:srgbClr val="01010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029077" y="1824907"/>
            <a:ext cx="237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请输入标题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70500" y="2605106"/>
            <a:ext cx="3753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标题数字等都可以通过点击和重新输入进行更改。标题数字等都可以通过点击和重新输入进行更改。</a:t>
            </a: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CN" sz="1600" dirty="0">
              <a:solidFill>
                <a:srgbClr val="0101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953000" y="2981325"/>
            <a:ext cx="7256354" cy="87153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322904" y="2837200"/>
            <a:ext cx="5419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01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楷体简体" panose="02010601030101010101" pitchFamily="2" charset="-122"/>
                <a:ea typeface="方正楷体简体" panose="02010601030101010101" pitchFamily="2" charset="-122"/>
              </a:rPr>
              <a:t>腊八节的传说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35"/>
            <a:ext cx="5873534" cy="5343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1971</Words>
  <Application>Microsoft Office PowerPoint</Application>
  <PresentationFormat>宽屏</PresentationFormat>
  <Paragraphs>136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 Unicode MS</vt:lpstr>
      <vt:lpstr>Hiragino Sans GB</vt:lpstr>
      <vt:lpstr>PingFang SC</vt:lpstr>
      <vt:lpstr>等线</vt:lpstr>
      <vt:lpstr>等线 Light</vt:lpstr>
      <vt:lpstr>方正楷体简体</vt:lpstr>
      <vt:lpstr>华文行楷</vt:lpstr>
      <vt:lpstr>华文隶书</vt:lpstr>
      <vt:lpstr>宋体</vt:lpstr>
      <vt:lpstr>Arial</vt:lpstr>
      <vt:lpstr>Calibri</vt:lpstr>
      <vt:lpstr>Calibri Light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2022-03-04T02:41:49Z</dcterms:created>
  <dcterms:modified xsi:type="dcterms:W3CDTF">2023-01-10T06:23:22Z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E4FA00BE7F4F49F1B2C82E4FED39E069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