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9" r:id="rId3"/>
    <p:sldId id="257" r:id="rId4"/>
    <p:sldId id="258" r:id="rId5"/>
    <p:sldId id="260" r:id="rId6"/>
    <p:sldId id="270" r:id="rId7"/>
    <p:sldId id="263" r:id="rId8"/>
    <p:sldId id="262" r:id="rId9"/>
    <p:sldId id="267" r:id="rId10"/>
    <p:sldId id="268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86F40E-C5EE-4569-B162-2EFD076D9C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BF33FB-E04A-4E9F-9038-B52E36B699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6D1D23-D784-46C9-A152-30EDA87599D4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1FE6AD-6DA7-48D1-B7C7-8C2C443EDA2A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E73B09-16A4-4AF3-81EB-5A128A6E2AC1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BDD643-32DD-4665-9E29-288F95A86A1B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5C277B-3434-41ED-B6CD-BB884BA68D27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F236C0-AB51-4B16-B3D6-023681D4C3BD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607053-3A8F-4943-871F-723C5374EB17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F5F2A4-8273-4869-9691-809D5C9957C4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F216C8-BF67-4E1C-9F63-D8B4937C0FDB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446328B-907F-4E83-8B6D-7D8C641CB300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4D6D8E-6433-4E21-B0BC-0E01C0F4865B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4C190C-7CC5-4608-8D8A-CFE72990896B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FD66-3BAB-4A84-9EF3-B998F48CBF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E4D3D-F52E-4EEE-9080-AD1DFBC909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BB2C-C702-420E-9767-DF99FC7EC2A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8D776-71F2-491F-BB74-4E1FE0D4A0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361FB-EAFE-43ED-ACC9-CAF0051B35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EA22-7BC9-400C-BFA0-21D184EF75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F6A11-884E-4A20-808E-3153DF32B9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7D6CB-B753-4087-8E62-F28D3EBE4A9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ACDB7-9920-4698-BCF4-CBBD0EAB0FC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C2F8-CDC1-436A-80F1-CAC55906EF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909638"/>
            <a:ext cx="9144000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06A439A-BE03-4FDD-801C-2613A945E8B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91338" y="193822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已知圆的直径求面积</a:t>
            </a:r>
          </a:p>
        </p:txBody>
      </p:sp>
      <p:sp>
        <p:nvSpPr>
          <p:cNvPr id="3" name="矩形 2"/>
          <p:cNvSpPr/>
          <p:nvPr/>
        </p:nvSpPr>
        <p:spPr>
          <a:xfrm>
            <a:off x="2685707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3643313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×5</a:t>
            </a:r>
            <a:r>
              <a:rPr lang="en-US" altLang="zh-CN" sz="3600" b="1" baseline="30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6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442912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=3.14</a:t>
            </a:r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×25</a:t>
            </a:r>
            <a:endParaRPr lang="zh-CN" altLang="en-US" sz="36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50" y="5211763"/>
            <a:ext cx="485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=78.5</a:t>
            </a: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（平方厘米）</a:t>
            </a:r>
          </a:p>
        </p:txBody>
      </p:sp>
      <p:pic>
        <p:nvPicPr>
          <p:cNvPr id="22533" name="图片 7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500188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42938" y="1068388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求下面几种圆桌面的面积。</a:t>
            </a:r>
          </a:p>
        </p:txBody>
      </p:sp>
      <p:grpSp>
        <p:nvGrpSpPr>
          <p:cNvPr id="23555" name="组合 8"/>
          <p:cNvGrpSpPr/>
          <p:nvPr/>
        </p:nvGrpSpPr>
        <p:grpSpPr bwMode="auto">
          <a:xfrm>
            <a:off x="285750" y="2071688"/>
            <a:ext cx="8572500" cy="2857500"/>
            <a:chOff x="285720" y="2071678"/>
            <a:chExt cx="8572560" cy="2857520"/>
          </a:xfrm>
        </p:grpSpPr>
        <p:pic>
          <p:nvPicPr>
            <p:cNvPr id="23562" name="图片 4" descr="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2071678"/>
              <a:ext cx="8072462" cy="20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5"/>
            <p:cNvSpPr txBox="1">
              <a:spLocks noChangeArrowheads="1"/>
            </p:cNvSpPr>
            <p:nvPr/>
          </p:nvSpPr>
          <p:spPr bwMode="auto">
            <a:xfrm>
              <a:off x="285720" y="4282867"/>
              <a:ext cx="2071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d</a:t>
              </a:r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60cm</a:t>
              </a:r>
              <a:endPara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564" name="TextBox 6"/>
            <p:cNvSpPr txBox="1">
              <a:spLocks noChangeArrowheads="1"/>
            </p:cNvSpPr>
            <p:nvPr/>
          </p:nvSpPr>
          <p:spPr bwMode="auto">
            <a:xfrm>
              <a:off x="3643306" y="4282867"/>
              <a:ext cx="20717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d</a:t>
              </a:r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90cm</a:t>
              </a:r>
              <a:endPara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565" name="TextBox 7"/>
            <p:cNvSpPr txBox="1">
              <a:spLocks noChangeArrowheads="1"/>
            </p:cNvSpPr>
            <p:nvPr/>
          </p:nvSpPr>
          <p:spPr bwMode="auto">
            <a:xfrm>
              <a:off x="6643702" y="4282867"/>
              <a:ext cx="22145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d</a:t>
              </a:r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110cm</a:t>
              </a:r>
              <a:endPara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4976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0÷2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875" y="5548313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2826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0438" y="4976813"/>
            <a:ext cx="350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0÷2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50" y="5548313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6358.5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7875" y="5548313"/>
            <a:ext cx="350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0÷2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00688" y="6119813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9498.5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cm²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00063" y="1071563"/>
            <a:ext cx="80724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餐厅圆桌的直径是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1.6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米，把它用一块圆形桌布盖上（如下图）。这块桌布的面积是多少？桌布周边的花边是多少？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86375" y="2857500"/>
            <a:ext cx="32861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00063" y="1071563"/>
            <a:ext cx="80724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在一张边长是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分米的正方形彩纸上剪下一个最大的圆。这个圆形彩纸的面积是多少平方厘米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 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603" name="图片 3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0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" y="1628800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、结合具体事例，经历灵活运用圆的面积公式解决简单实际问题的过程。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、掌握已知直径求面积的计算方法，能解决生活中简单的实际问题。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、感受数学与生活的密切联系，增强学生的应用意识，提高运用知识解决实际问题的能力。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95625" y="8842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922338" y="2060848"/>
            <a:ext cx="6507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圆的周长和面积公式是什么？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3" name="图片 4" descr="复习回顾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58459"/>
            <a:ext cx="24526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00063" y="3561035"/>
            <a:ext cx="81438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0" hangingPunct="0">
              <a:lnSpc>
                <a:spcPts val="5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）花坛的半径是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米，这个花坛的面积是多少平方米？</a:t>
            </a:r>
          </a:p>
          <a:p>
            <a:pPr indent="304800" eaLnBrk="0" hangingPunct="0">
              <a:lnSpc>
                <a:spcPts val="5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）花坛的直径是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米，这个花坛的面积是多少平方米？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714375" y="2846660"/>
            <a:ext cx="2309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304800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计算。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143000" y="942975"/>
            <a:ext cx="7358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某公司要在办公大楼前建一个圆形草坪。</a:t>
            </a:r>
          </a:p>
        </p:txBody>
      </p:sp>
      <p:pic>
        <p:nvPicPr>
          <p:cNvPr id="16387" name="图片 4" descr="1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63" y="928688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6" descr="0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000125" y="2143125"/>
            <a:ext cx="727233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813" y="5229225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算一算：需要多少平方米草皮？（得数保留整数）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88" y="5214938"/>
            <a:ext cx="424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3.14×30.25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88" y="5854700"/>
            <a:ext cx="4722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95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（平方米）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9063" y="5429250"/>
            <a:ext cx="492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答：大约需要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95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平方米草皮。</a:t>
            </a:r>
          </a:p>
        </p:txBody>
      </p:sp>
      <p:pic>
        <p:nvPicPr>
          <p:cNvPr id="17413" name="图片 7" descr="0.pn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714500" y="2000250"/>
            <a:ext cx="59928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785813" y="800100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算一算：需要多少平方米草皮？（得数保留整数）</a:t>
            </a: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857250" y="4106863"/>
            <a:ext cx="4643438" cy="1241425"/>
            <a:chOff x="2786063" y="4106875"/>
            <a:chExt cx="4643437" cy="1240851"/>
          </a:xfrm>
        </p:grpSpPr>
        <p:sp>
          <p:nvSpPr>
            <p:cNvPr id="17416" name="Rectangle 1"/>
            <p:cNvSpPr>
              <a:spLocks noChangeArrowheads="1"/>
            </p:cNvSpPr>
            <p:nvPr/>
          </p:nvSpPr>
          <p:spPr bwMode="auto">
            <a:xfrm>
              <a:off x="2786063" y="4364067"/>
              <a:ext cx="46434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304800"/>
              <a:r>
                <a:rPr lang="en-US" altLang="zh-CN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3.14×</a:t>
              </a:r>
              <a:r>
                <a:rPr lang="zh-CN" altLang="en-US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（      ）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17417" name="组合 10"/>
            <p:cNvGrpSpPr/>
            <p:nvPr/>
          </p:nvGrpSpPr>
          <p:grpSpPr bwMode="auto">
            <a:xfrm>
              <a:off x="4857752" y="4106875"/>
              <a:ext cx="785818" cy="1240851"/>
              <a:chOff x="3176588" y="4892675"/>
              <a:chExt cx="785818" cy="1240851"/>
            </a:xfrm>
          </p:grpSpPr>
          <p:sp>
            <p:nvSpPr>
              <p:cNvPr id="17418" name="TextBox 19"/>
              <p:cNvSpPr txBox="1">
                <a:spLocks noChangeArrowheads="1"/>
              </p:cNvSpPr>
              <p:nvPr/>
            </p:nvSpPr>
            <p:spPr bwMode="auto">
              <a:xfrm>
                <a:off x="3248026" y="5487195"/>
                <a:ext cx="4286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36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7419" name="TextBox 20"/>
              <p:cNvSpPr txBox="1">
                <a:spLocks noChangeArrowheads="1"/>
              </p:cNvSpPr>
              <p:nvPr/>
            </p:nvSpPr>
            <p:spPr bwMode="auto">
              <a:xfrm>
                <a:off x="3176588" y="4892675"/>
                <a:ext cx="78581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11</a:t>
                </a:r>
                <a:endParaRPr lang="zh-CN" altLang="en-US" sz="36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 bwMode="auto">
              <a:xfrm>
                <a:off x="3257549" y="5476605"/>
                <a:ext cx="449263" cy="15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 descr="1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63" y="1000125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143000" y="1071563"/>
            <a:ext cx="7572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要给下面的水缸加一个圆形木盖，木盖的直径比缸口直径长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厘米。木盖的面积是多少？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286500" y="2286000"/>
            <a:ext cx="2381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28688" y="2857500"/>
            <a:ext cx="621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（厘米） </a:t>
            </a: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857250" y="3425825"/>
            <a:ext cx="4000500" cy="1146175"/>
            <a:chOff x="1285875" y="3639925"/>
            <a:chExt cx="4000505" cy="1146397"/>
          </a:xfrm>
        </p:grpSpPr>
        <p:sp>
          <p:nvSpPr>
            <p:cNvPr id="18442" name="Rectangle 2"/>
            <p:cNvSpPr>
              <a:spLocks noChangeArrowheads="1"/>
            </p:cNvSpPr>
            <p:nvPr/>
          </p:nvSpPr>
          <p:spPr bwMode="auto">
            <a:xfrm>
              <a:off x="1285875" y="3929063"/>
              <a:ext cx="40005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304800"/>
              <a:r>
                <a:rPr lang="en-US" altLang="zh-CN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3.14×</a:t>
              </a:r>
              <a:r>
                <a:rPr lang="zh-CN" altLang="en-US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（        ）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18443" name="组合 15"/>
            <p:cNvGrpSpPr/>
            <p:nvPr/>
          </p:nvGrpSpPr>
          <p:grpSpPr bwMode="auto">
            <a:xfrm>
              <a:off x="3357554" y="3639925"/>
              <a:ext cx="1214426" cy="1146397"/>
              <a:chOff x="2928946" y="2143116"/>
              <a:chExt cx="1214426" cy="1146397"/>
            </a:xfrm>
          </p:grpSpPr>
          <p:sp>
            <p:nvSpPr>
              <p:cNvPr id="18444" name="TextBox 19"/>
              <p:cNvSpPr txBox="1">
                <a:spLocks noChangeArrowheads="1"/>
              </p:cNvSpPr>
              <p:nvPr/>
            </p:nvSpPr>
            <p:spPr bwMode="auto">
              <a:xfrm>
                <a:off x="3143240" y="2643182"/>
                <a:ext cx="42863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endParaRPr lang="zh-CN" altLang="en-US" sz="36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8445" name="TextBox 20"/>
              <p:cNvSpPr txBox="1">
                <a:spLocks noChangeArrowheads="1"/>
              </p:cNvSpPr>
              <p:nvPr/>
            </p:nvSpPr>
            <p:spPr bwMode="auto">
              <a:xfrm>
                <a:off x="2928946" y="2143116"/>
                <a:ext cx="121442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100</a:t>
                </a:r>
                <a:endParaRPr lang="zh-CN" altLang="en-US" sz="36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000395" y="2714727"/>
                <a:ext cx="785814" cy="15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7188" y="4425950"/>
            <a:ext cx="364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3.14×2500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7188" y="5140325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7850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（平方厘米）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8" y="585787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答：木盖的面积是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7850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平方厘米。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28625" y="2497138"/>
            <a:ext cx="600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右面圆形标志牌的直径是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厘米，求它的面积。</a:t>
            </a:r>
          </a:p>
        </p:txBody>
      </p:sp>
      <p:pic>
        <p:nvPicPr>
          <p:cNvPr id="19459" name="图片 5" descr="0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000875" y="2357438"/>
            <a:ext cx="1644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5938" y="38576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40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÷2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450056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×400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51466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=1256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（平方厘米）</a:t>
            </a:r>
          </a:p>
        </p:txBody>
      </p:sp>
      <p:grpSp>
        <p:nvGrpSpPr>
          <p:cNvPr id="19463" name="组合 10"/>
          <p:cNvGrpSpPr/>
          <p:nvPr/>
        </p:nvGrpSpPr>
        <p:grpSpPr bwMode="auto">
          <a:xfrm>
            <a:off x="500063" y="785813"/>
            <a:ext cx="2428875" cy="1500187"/>
            <a:chOff x="500063" y="785813"/>
            <a:chExt cx="2428875" cy="1500187"/>
          </a:xfrm>
        </p:grpSpPr>
        <p:pic>
          <p:nvPicPr>
            <p:cNvPr id="19465" name="图片 3" descr="抠图、练一练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0063" y="785813"/>
              <a:ext cx="239077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Box 4"/>
            <p:cNvSpPr txBox="1">
              <a:spLocks noChangeArrowheads="1"/>
            </p:cNvSpPr>
            <p:nvPr/>
          </p:nvSpPr>
          <p:spPr bwMode="auto">
            <a:xfrm>
              <a:off x="1214438" y="1571625"/>
              <a:ext cx="17145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练一练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585787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答：它的面积是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1256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平方厘米。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14375" y="1568450"/>
            <a:ext cx="728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求下面几个圆的面积。</a:t>
            </a:r>
          </a:p>
        </p:txBody>
      </p:sp>
      <p:pic>
        <p:nvPicPr>
          <p:cNvPr id="20483" name="图片 4" descr="1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14375" y="3143250"/>
            <a:ext cx="7715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32829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÷2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997325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×9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47148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=28.26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（平方厘米）</a:t>
            </a:r>
          </a:p>
        </p:txBody>
      </p:sp>
      <p:pic>
        <p:nvPicPr>
          <p:cNvPr id="21509" name="图片 11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92881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2" descr="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285875"/>
            <a:ext cx="19335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29188" y="33543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÷2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3438" y="4140200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=3.14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×49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8545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=153.86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（平方厘米）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全屏显示(4:3)</PresentationFormat>
  <Paragraphs>67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华文楷体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2014-10-11T03:03:00Z</dcterms:created>
  <dcterms:modified xsi:type="dcterms:W3CDTF">2023-01-16T21:31:13Z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83A35A0AC8444C3E899C2CDEA6F42192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