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9F2DC"/>
    <a:srgbClr val="FFF8D9"/>
    <a:srgbClr val="3333FF"/>
    <a:srgbClr val="99CCFF"/>
    <a:srgbClr val="CCECFF"/>
    <a:srgbClr val="CC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5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D0DD59-436A-4005-BC46-5480A710D4E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809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8655341-88A0-42FE-BB49-CE50D3FFD4FE}" type="slidenum">
              <a:rPr lang="en-US" altLang="zh-CN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34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DB2C344-2E4F-43F9-9D7B-4D200C7AA172}" type="slidenum">
              <a:rPr lang="en-US" altLang="zh-CN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54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7D12584-FF3F-4931-95D8-112B6F856504}" type="slidenum">
              <a:rPr lang="en-US" altLang="zh-CN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2218D2E-5036-4099-9086-02C20F5AA29B}" type="slidenum">
              <a:rPr lang="en-US" altLang="zh-CN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95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53208C6-34DD-4CF6-9287-8F532371952B}" type="slidenum">
              <a:rPr lang="en-US" altLang="zh-CN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167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AD03823-D578-4DA2-93BD-1DDDC9F4CB26}" type="slidenum">
              <a:rPr lang="en-US" altLang="zh-CN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18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79D63A5-3B6C-4E52-9865-97A17D1A45BA}" type="slidenum">
              <a:rPr lang="en-US" altLang="zh-CN" sz="1200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208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D6915BD-8203-497C-9A87-491715BCB894}" type="slidenum">
              <a:rPr lang="en-US" altLang="zh-CN" sz="1200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228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B248CC4-4BDF-4743-A616-E76D41249E16}" type="slidenum">
              <a:rPr lang="en-US" altLang="zh-CN" sz="1200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83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8E4BED1-F421-4777-9209-62805BB8A7D7}" type="slidenum">
              <a:rPr lang="en-US" altLang="zh-CN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86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4FC5E8A-167C-4F33-99CA-C3AE3D848A6A}" type="slidenum">
              <a:rPr lang="en-US" altLang="zh-CN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6784C06-FB02-47A6-934C-FC375DE9885A}" type="slidenum">
              <a:rPr lang="en-US" altLang="zh-CN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01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9DE36DC-20C6-46FD-8D3E-650178B2E609}" type="slidenum">
              <a:rPr lang="en-US" altLang="zh-CN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2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3490B54-018A-4E6B-814D-0519804604D3}" type="slidenum">
              <a:rPr lang="en-US" altLang="zh-CN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42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5EC05E4-083B-4EA0-8AAB-653E19C93D43}" type="slidenum">
              <a:rPr lang="en-US" altLang="zh-CN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8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8BA2F38-84DD-4841-BAF7-FC33610C5478}" type="slidenum">
              <a:rPr lang="en-US" altLang="zh-CN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0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DE4FB65-2292-4F76-BBF9-9BA279091101}" type="slidenum">
              <a:rPr lang="en-US" altLang="zh-CN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505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92455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75475" y="3333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0DED7-86D2-48CD-AE1B-BC0F95ABED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0EBE-0C20-4052-B904-6F5453336A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89075"/>
            <a:ext cx="76327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411163"/>
            <a:ext cx="748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333375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0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D30EBE-0C20-4052-B904-6F5453336AB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占位符 1"/>
          <p:cNvSpPr txBox="1"/>
          <p:nvPr/>
        </p:nvSpPr>
        <p:spPr bwMode="auto">
          <a:xfrm>
            <a:off x="-13064" y="3200400"/>
            <a:ext cx="91570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2 The WWF is working hard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save them all.</a:t>
            </a: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-13064" y="2133600"/>
            <a:ext cx="91570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Module6 Animals in danger</a:t>
            </a:r>
            <a:endParaRPr kumimoji="1"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占位符 1"/>
          <p:cNvSpPr txBox="1"/>
          <p:nvPr/>
        </p:nvSpPr>
        <p:spPr bwMode="auto">
          <a:xfrm>
            <a:off x="0" y="12192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初中英语外研版八年级</a:t>
            </a:r>
          </a:p>
        </p:txBody>
      </p:sp>
      <p:sp>
        <p:nvSpPr>
          <p:cNvPr id="5" name="矩形 4"/>
          <p:cNvSpPr/>
          <p:nvPr/>
        </p:nvSpPr>
        <p:spPr>
          <a:xfrm>
            <a:off x="-13064" y="5791200"/>
            <a:ext cx="915706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Users\Administrator\Desktop\QQ截图20160921112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48" y="2286030"/>
            <a:ext cx="3657504" cy="2971722"/>
          </a:xfrm>
          <a:prstGeom prst="ellipse">
            <a:avLst/>
          </a:prstGeom>
          <a:noFill/>
        </p:spPr>
      </p:pic>
      <p:sp>
        <p:nvSpPr>
          <p:cNvPr id="3" name="文本占位符 1"/>
          <p:cNvSpPr txBox="1"/>
          <p:nvPr/>
        </p:nvSpPr>
        <p:spPr bwMode="auto">
          <a:xfrm>
            <a:off x="1295400" y="304800"/>
            <a:ext cx="7848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what you know about pandas.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72000" y="5791200"/>
            <a:ext cx="17526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3200">
                <a:latin typeface="Times New Roman" panose="02020603050405020304" pitchFamily="18" charset="0"/>
              </a:rPr>
              <a:t>food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81000" y="2895600"/>
            <a:ext cx="17526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3200">
                <a:latin typeface="Times New Roman" panose="02020603050405020304" pitchFamily="18" charset="0"/>
              </a:rPr>
              <a:t>problems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105400" y="1066800"/>
            <a:ext cx="17526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3200">
                <a:latin typeface="Times New Roman" panose="02020603050405020304" pitchFamily="18" charset="0"/>
              </a:rPr>
              <a:t>habitat</a:t>
            </a:r>
          </a:p>
        </p:txBody>
      </p:sp>
      <p:sp>
        <p:nvSpPr>
          <p:cNvPr id="96263" name="AutoShape 14"/>
          <p:cNvSpPr>
            <a:spLocks noChangeArrowheads="1"/>
          </p:cNvSpPr>
          <p:nvPr/>
        </p:nvSpPr>
        <p:spPr bwMode="auto">
          <a:xfrm rot="-10012839">
            <a:off x="2168525" y="3263900"/>
            <a:ext cx="596900" cy="381000"/>
          </a:xfrm>
          <a:prstGeom prst="rightArrow">
            <a:avLst>
              <a:gd name="adj1" fmla="val 39583"/>
              <a:gd name="adj2" fmla="val 812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96264" name="AutoShape 15"/>
          <p:cNvSpPr>
            <a:spLocks noChangeArrowheads="1"/>
          </p:cNvSpPr>
          <p:nvPr/>
        </p:nvSpPr>
        <p:spPr bwMode="auto">
          <a:xfrm rot="-3782044">
            <a:off x="5260975" y="1997075"/>
            <a:ext cx="609600" cy="381000"/>
          </a:xfrm>
          <a:prstGeom prst="rightArrow">
            <a:avLst>
              <a:gd name="adj1" fmla="val 39583"/>
              <a:gd name="adj2" fmla="val 812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6265" name="AutoShape 17"/>
          <p:cNvSpPr>
            <a:spLocks noChangeArrowheads="1"/>
          </p:cNvSpPr>
          <p:nvPr/>
        </p:nvSpPr>
        <p:spPr bwMode="auto">
          <a:xfrm rot="4262107">
            <a:off x="4851400" y="5341938"/>
            <a:ext cx="609600" cy="381000"/>
          </a:xfrm>
          <a:prstGeom prst="rightArrow">
            <a:avLst>
              <a:gd name="adj1" fmla="val 39583"/>
              <a:gd name="adj2" fmla="val 812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76650" y="1389063"/>
            <a:ext cx="2492375" cy="169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1389063"/>
            <a:ext cx="222885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3450" y="1389063"/>
            <a:ext cx="249237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8200" y="3265488"/>
            <a:ext cx="7829550" cy="3440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en-US" altLang="zh-CN" sz="2800" dirty="0" smtClean="0">
                <a:solidFill>
                  <a:srgbClr val="000000"/>
                </a:solidFill>
              </a:rPr>
              <a:t>Pandas live in the southwest of China. They </a:t>
            </a:r>
            <a:r>
              <a:rPr kumimoji="0" lang="en-US" altLang="zh-CN" sz="2800" dirty="0" smtClean="0"/>
              <a:t>look like white mice </a:t>
            </a:r>
            <a:r>
              <a:rPr kumimoji="0" lang="en-US" altLang="zh-CN" sz="2800" dirty="0" smtClean="0">
                <a:solidFill>
                  <a:srgbClr val="000000"/>
                </a:solidFill>
              </a:rPr>
              <a:t>when </a:t>
            </a:r>
            <a:r>
              <a:rPr kumimoji="0" lang="en-US" altLang="zh-CN" sz="2800" dirty="0" smtClean="0">
                <a:solidFill>
                  <a:srgbClr val="FF0000"/>
                </a:solidFill>
              </a:rPr>
              <a:t>they’re born</a:t>
            </a:r>
            <a:r>
              <a:rPr kumimoji="0" lang="en-US" altLang="zh-CN" sz="2800" dirty="0" smtClean="0">
                <a:solidFill>
                  <a:srgbClr val="000000"/>
                </a:solidFill>
              </a:rPr>
              <a:t>. </a:t>
            </a:r>
            <a:r>
              <a:rPr kumimoji="0" lang="en-US" altLang="zh-CN" sz="2800" dirty="0" smtClean="0">
                <a:solidFill>
                  <a:srgbClr val="FF0000"/>
                </a:solidFill>
              </a:rPr>
              <a:t>In the beginning</a:t>
            </a:r>
            <a:r>
              <a:rPr kumimoji="0" lang="en-US" altLang="zh-CN" sz="2800" dirty="0" smtClean="0">
                <a:solidFill>
                  <a:srgbClr val="000000"/>
                </a:solidFill>
              </a:rPr>
              <a:t>, they drink milk. Six months later, they begin to eat bamboo. They </a:t>
            </a:r>
            <a:r>
              <a:rPr kumimoji="0" lang="en-US" altLang="zh-CN" sz="2800" dirty="0" smtClean="0">
                <a:solidFill>
                  <a:srgbClr val="FF0000"/>
                </a:solidFill>
              </a:rPr>
              <a:t>live mainly </a:t>
            </a:r>
            <a:r>
              <a:rPr kumimoji="0" lang="en-US" altLang="zh-CN" sz="2800" dirty="0" smtClean="0">
                <a:solidFill>
                  <a:srgbClr val="000000"/>
                </a:solidFill>
              </a:rPr>
              <a:t>on bamboo.</a:t>
            </a:r>
            <a:r>
              <a:rPr lang="en-US" altLang="zh-CN" sz="2800" dirty="0" smtClean="0"/>
              <a:t> Sadly, pandas face </a:t>
            </a:r>
            <a:r>
              <a:rPr lang="en-US" altLang="zh-CN" sz="2800" dirty="0" smtClean="0">
                <a:solidFill>
                  <a:srgbClr val="FF0000"/>
                </a:solidFill>
              </a:rPr>
              <a:t>serious</a:t>
            </a:r>
            <a:r>
              <a:rPr lang="en-US" altLang="zh-CN" sz="2800" dirty="0" smtClean="0"/>
              <a:t> problems in the wild. They’re in danger. We must </a:t>
            </a:r>
            <a:r>
              <a:rPr lang="en-US" altLang="zh-CN" sz="2800" dirty="0" smtClean="0">
                <a:solidFill>
                  <a:srgbClr val="FF0000"/>
                </a:solidFill>
              </a:rPr>
              <a:t>take action </a:t>
            </a:r>
            <a:r>
              <a:rPr lang="en-US" altLang="zh-CN" sz="2800" dirty="0" smtClean="0"/>
              <a:t>to protect them right away.</a:t>
            </a:r>
            <a:endParaRPr kumimoji="0"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7" name="文本占位符 1"/>
          <p:cNvSpPr txBox="1"/>
          <p:nvPr/>
        </p:nvSpPr>
        <p:spPr bwMode="auto">
          <a:xfrm>
            <a:off x="1295400" y="330200"/>
            <a:ext cx="7848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4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Pre-reading </a:t>
            </a:r>
            <a:endParaRPr lang="en-US" altLang="zh-CN" sz="4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1"/>
          <p:cNvSpPr txBox="1"/>
          <p:nvPr/>
        </p:nvSpPr>
        <p:spPr bwMode="auto">
          <a:xfrm>
            <a:off x="1447800" y="304800"/>
            <a:ext cx="2819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Skimming 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331" name="组合 4"/>
          <p:cNvGrpSpPr/>
          <p:nvPr/>
        </p:nvGrpSpPr>
        <p:grpSpPr bwMode="auto">
          <a:xfrm>
            <a:off x="990600" y="1263650"/>
            <a:ext cx="7696200" cy="660400"/>
            <a:chOff x="1143000" y="1219200"/>
            <a:chExt cx="7696088" cy="660400"/>
          </a:xfrm>
        </p:grpSpPr>
        <p:sp>
          <p:nvSpPr>
            <p:cNvPr id="13" name="AutoShape 53"/>
            <p:cNvSpPr>
              <a:spLocks noChangeArrowheads="1"/>
            </p:cNvSpPr>
            <p:nvPr/>
          </p:nvSpPr>
          <p:spPr bwMode="auto">
            <a:xfrm>
              <a:off x="1143000" y="1219200"/>
              <a:ext cx="7696088" cy="660400"/>
            </a:xfrm>
            <a:prstGeom prst="roundRect">
              <a:avLst>
                <a:gd name="adj" fmla="val 16667"/>
              </a:avLst>
            </a:prstGeom>
            <a:solidFill>
              <a:srgbClr val="A7D559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9333" name="TextBox 2"/>
            <p:cNvSpPr txBox="1">
              <a:spLocks noChangeArrowheads="1"/>
            </p:cNvSpPr>
            <p:nvPr/>
          </p:nvSpPr>
          <p:spPr bwMode="auto">
            <a:xfrm>
              <a:off x="1143000" y="1287790"/>
              <a:ext cx="76960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>
                  <a:latin typeface="Times New Roman" panose="02020603050405020304" pitchFamily="18" charset="0"/>
                </a:rPr>
                <a:t>Match the headings with the paragraphs.</a:t>
              </a:r>
            </a:p>
          </p:txBody>
        </p:sp>
      </p:grpSp>
      <p:sp>
        <p:nvSpPr>
          <p:cNvPr id="15" name="Text Box 2"/>
          <p:cNvSpPr>
            <a:spLocks noChangeArrowheads="1"/>
          </p:cNvSpPr>
          <p:nvPr/>
        </p:nvSpPr>
        <p:spPr bwMode="auto">
          <a:xfrm>
            <a:off x="606425" y="2286000"/>
            <a:ext cx="2593975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lt"/>
                <a:ea typeface="+mn-ea"/>
              </a:rPr>
              <a:t>Paragraph 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419600" y="4505325"/>
            <a:ext cx="45354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c)  The panda’s home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419600" y="2425700"/>
            <a:ext cx="50292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a) Nature parks for pandas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419600" y="3352800"/>
            <a:ext cx="4956175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b) WWF and animals in danger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489325" y="2297113"/>
            <a:ext cx="792163" cy="252095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76600" y="2819400"/>
            <a:ext cx="1295400" cy="3124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200400" y="3962400"/>
            <a:ext cx="1295400" cy="8382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3200400" y="3581400"/>
            <a:ext cx="1295400" cy="24399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7" name="Text Box 2"/>
          <p:cNvSpPr>
            <a:spLocks noChangeArrowheads="1"/>
          </p:cNvSpPr>
          <p:nvPr/>
        </p:nvSpPr>
        <p:spPr bwMode="auto">
          <a:xfrm>
            <a:off x="606425" y="3429000"/>
            <a:ext cx="2593975" cy="6461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lt"/>
                <a:ea typeface="+mn-ea"/>
              </a:rPr>
              <a:t>Paragraph 2</a:t>
            </a:r>
          </a:p>
        </p:txBody>
      </p:sp>
      <p:sp>
        <p:nvSpPr>
          <p:cNvPr id="28" name="Text Box 2"/>
          <p:cNvSpPr>
            <a:spLocks noChangeArrowheads="1"/>
          </p:cNvSpPr>
          <p:nvPr/>
        </p:nvSpPr>
        <p:spPr bwMode="auto">
          <a:xfrm>
            <a:off x="606425" y="4543425"/>
            <a:ext cx="2593975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lt"/>
                <a:ea typeface="+mn-ea"/>
              </a:rPr>
              <a:t>Paragraph 3</a:t>
            </a:r>
          </a:p>
        </p:txBody>
      </p:sp>
      <p:sp>
        <p:nvSpPr>
          <p:cNvPr id="16" name="Text Box 2"/>
          <p:cNvSpPr>
            <a:spLocks noChangeArrowheads="1"/>
          </p:cNvSpPr>
          <p:nvPr/>
        </p:nvSpPr>
        <p:spPr bwMode="auto">
          <a:xfrm>
            <a:off x="609600" y="5668963"/>
            <a:ext cx="2593975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lt"/>
                <a:ea typeface="+mn-ea"/>
              </a:rPr>
              <a:t>Paragraph 4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419600" y="5724525"/>
            <a:ext cx="45354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d)  An animal in danger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3276600" y="2667000"/>
            <a:ext cx="1219200" cy="2209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447800" y="304800"/>
            <a:ext cx="6705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Task1: Careful reading(Para.1&amp;2)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7D55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Task1: Read Para.1&amp;2 and answer.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828800"/>
            <a:ext cx="8604250" cy="354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1. How many pandas are there in the world?</a:t>
            </a:r>
          </a:p>
          <a:p>
            <a:pPr>
              <a:defRPr/>
            </a:pP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2. What problems are scientists doing research to solve?</a:t>
            </a:r>
          </a:p>
          <a:p>
            <a:pPr>
              <a:defRPr/>
            </a:pP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3. Where do pandas live?</a:t>
            </a:r>
          </a:p>
          <a:p>
            <a:pPr>
              <a:defRPr/>
            </a:pP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4. Why are pandas losing their home?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2327275"/>
            <a:ext cx="6697663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600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There are about 1,940 pandas.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1074" y="3276600"/>
            <a:ext cx="8991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Pandas do not have many babies and baby pandas often die.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399" y="4419600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Pandas live in the forests and mountains of Southwest China.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4990" y="5791200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Because each panda needs to eat a lot of bamboo every day and the bamboo forests are getting smaller.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429000"/>
            <a:ext cx="24384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>
            <a:spLocks noChangeArrowheads="1"/>
          </p:cNvSpPr>
          <p:nvPr/>
        </p:nvSpPr>
        <p:spPr bwMode="auto">
          <a:xfrm>
            <a:off x="381000" y="1371600"/>
            <a:ext cx="5562600" cy="3868738"/>
          </a:xfrm>
          <a:prstGeom prst="wedgeEllipseCallout">
            <a:avLst>
              <a:gd name="adj1" fmla="val 53713"/>
              <a:gd name="adj2" fmla="val 46292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0FFDA"/>
                    </a:gs>
                    <a:gs pos="35001">
                      <a:srgbClr val="B2FFE3"/>
                    </a:gs>
                    <a:gs pos="100000">
                      <a:srgbClr val="E0FFF4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9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600" dirty="0">
                <a:latin typeface="+mn-lt"/>
                <a:ea typeface="+mn-ea"/>
              </a:rPr>
              <a:t>What actions does the government take to protect pandas in the wild?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1"/>
          <p:cNvSpPr txBox="1"/>
          <p:nvPr/>
        </p:nvSpPr>
        <p:spPr bwMode="auto">
          <a:xfrm>
            <a:off x="1371600" y="304800"/>
            <a:ext cx="61722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Task2:  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 </a:t>
            </a:r>
            <a:r>
              <a:rPr lang="en-US" altLang="zh-CN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(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Para.3</a:t>
            </a:r>
            <a:r>
              <a:rPr lang="en-US" altLang="zh-CN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104451" name="组合 9"/>
          <p:cNvGrpSpPr/>
          <p:nvPr/>
        </p:nvGrpSpPr>
        <p:grpSpPr bwMode="auto">
          <a:xfrm>
            <a:off x="1143000" y="1447800"/>
            <a:ext cx="6781800" cy="992188"/>
            <a:chOff x="1143000" y="1219200"/>
            <a:chExt cx="7772286" cy="1886673"/>
          </a:xfrm>
        </p:grpSpPr>
        <p:sp>
          <p:nvSpPr>
            <p:cNvPr id="18" name="AutoShape 53"/>
            <p:cNvSpPr>
              <a:spLocks noChangeArrowheads="1"/>
            </p:cNvSpPr>
            <p:nvPr/>
          </p:nvSpPr>
          <p:spPr bwMode="auto">
            <a:xfrm>
              <a:off x="1143000" y="1219200"/>
              <a:ext cx="7695873" cy="1448964"/>
            </a:xfrm>
            <a:prstGeom prst="roundRect">
              <a:avLst>
                <a:gd name="adj" fmla="val 16667"/>
              </a:avLst>
            </a:prstGeom>
            <a:solidFill>
              <a:srgbClr val="A7D559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453" name="TextBox 2"/>
            <p:cNvSpPr txBox="1">
              <a:spLocks noChangeArrowheads="1"/>
            </p:cNvSpPr>
            <p:nvPr/>
          </p:nvSpPr>
          <p:spPr bwMode="auto">
            <a:xfrm>
              <a:off x="1219197" y="1291804"/>
              <a:ext cx="7696089" cy="181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800">
                  <a:latin typeface="Times New Roman" panose="02020603050405020304" pitchFamily="18" charset="0"/>
                </a:rPr>
                <a:t>Read Para.3 and fill in the blanks.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1" hangingPunct="1"/>
              <a:endParaRPr kumimoji="1" lang="en-US" altLang="zh-CN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57200" y="2279650"/>
            <a:ext cx="8686800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The government is_________________________ ____________________________________.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2. The nature parks will be_______ and there will be ___________________________.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3. Pandas born in zoos may_____________________ ___________________________________.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828800" y="5207319"/>
            <a:ext cx="35067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                                  go back to live in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14400" y="4346575"/>
            <a:ext cx="48561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more bamboo to feed the pandas</a:t>
            </a:r>
            <a:endParaRPr lang="en-US" altLang="zh-CN" sz="2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2000" y="2316843"/>
            <a:ext cx="8143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                               setting up nature parks and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953000" y="3575231"/>
            <a:ext cx="936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90600" y="3051175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developing other plans</a:t>
            </a:r>
            <a:endParaRPr lang="en-US" altLang="zh-CN" sz="28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143000" y="6104619"/>
            <a:ext cx="3962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the nature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 txBox="1"/>
          <p:nvPr/>
        </p:nvSpPr>
        <p:spPr bwMode="auto">
          <a:xfrm>
            <a:off x="1447800" y="3048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Task3:  Careful </a:t>
            </a:r>
            <a:r>
              <a:rPr lang="en-US" altLang="zh-CN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(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Para.3&amp;4)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6499" name="组合 9"/>
          <p:cNvGrpSpPr/>
          <p:nvPr/>
        </p:nvGrpSpPr>
        <p:grpSpPr bwMode="auto">
          <a:xfrm>
            <a:off x="990600" y="1263650"/>
            <a:ext cx="6096000" cy="717550"/>
            <a:chOff x="1143000" y="1219200"/>
            <a:chExt cx="7772286" cy="1099318"/>
          </a:xfrm>
        </p:grpSpPr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>
              <a:off x="1143000" y="1219200"/>
              <a:ext cx="7695373" cy="1099318"/>
            </a:xfrm>
            <a:prstGeom prst="roundRect">
              <a:avLst>
                <a:gd name="adj" fmla="val 16667"/>
              </a:avLst>
            </a:prstGeom>
            <a:solidFill>
              <a:srgbClr val="A7D559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501" name="TextBox 2"/>
            <p:cNvSpPr txBox="1">
              <a:spLocks noChangeArrowheads="1"/>
            </p:cNvSpPr>
            <p:nvPr/>
          </p:nvSpPr>
          <p:spPr bwMode="auto">
            <a:xfrm>
              <a:off x="1219198" y="1291805"/>
              <a:ext cx="7696088" cy="80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dirty="0">
                  <a:latin typeface="Times New Roman" panose="02020603050405020304" pitchFamily="18" charset="0"/>
                </a:rPr>
                <a:t>Read Para.3&amp;4 and do “F” or “T”.</a:t>
              </a:r>
            </a:p>
          </p:txBody>
        </p:sp>
      </p:grpSp>
      <p:sp>
        <p:nvSpPr>
          <p:cNvPr id="18" name="Text Box 3"/>
          <p:cNvSpPr>
            <a:spLocks noChangeArrowheads="1"/>
          </p:cNvSpPr>
          <p:nvPr/>
        </p:nvSpPr>
        <p:spPr bwMode="auto">
          <a:xfrm>
            <a:off x="914400" y="2133600"/>
            <a:ext cx="7924800" cy="4154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dk1"/>
                </a:solidFill>
                <a:latin typeface="+mn-lt"/>
                <a:ea typeface="+mn-ea"/>
              </a:rPr>
              <a:t>1. </a:t>
            </a:r>
            <a:r>
              <a:rPr kumimoji="1" lang="en-US" altLang="zh-CN" sz="2800" dirty="0">
                <a:solidFill>
                  <a:srgbClr val="000000"/>
                </a:solidFill>
                <a:latin typeface="+mn-lt"/>
                <a:ea typeface="+mn-ea"/>
              </a:rPr>
              <a:t>The panda is the symbol of all animals in danger everywhere.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dk1"/>
                </a:solidFill>
                <a:latin typeface="+mn-lt"/>
                <a:ea typeface="+mn-ea"/>
              </a:rPr>
              <a:t>2. Pandas born in the wild may live in zoos           in the future.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dk1"/>
                </a:solidFill>
                <a:latin typeface="+mn-lt"/>
                <a:ea typeface="+mn-ea"/>
              </a:rPr>
              <a:t>3. The WWF is working hard to save panda only 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99438" y="5486400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52800" y="312420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52800" y="457200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5" name="圆角矩形 14"/>
          <p:cNvSpPr>
            <a:spLocks noChangeArrowheads="1"/>
          </p:cNvSpPr>
          <p:nvPr/>
        </p:nvSpPr>
        <p:spPr bwMode="auto">
          <a:xfrm>
            <a:off x="3352800" y="4038600"/>
            <a:ext cx="2286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kumimoji="1" lang="en-US" altLang="zh-CN" sz="2800">
                <a:latin typeface="Times New Roman" panose="02020603050405020304" pitchFamily="18" charset="0"/>
              </a:rPr>
              <a:t>in zoos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6629400" y="4038600"/>
            <a:ext cx="2286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</a:rPr>
              <a:t>the natural parks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6477000" y="5486400"/>
            <a:ext cx="1676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</a:rPr>
              <a:t>all animals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 txBox="1"/>
          <p:nvPr/>
        </p:nvSpPr>
        <p:spPr bwMode="auto">
          <a:xfrm>
            <a:off x="1371600" y="330200"/>
            <a:ext cx="61722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Task4:  Fill in the blanks.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45"/>
          <p:cNvGraphicFramePr>
            <a:graphicFrameLocks noGrp="1"/>
          </p:cNvGraphicFramePr>
          <p:nvPr/>
        </p:nvGraphicFramePr>
        <p:xfrm>
          <a:off x="527050" y="1797050"/>
          <a:ext cx="8424863" cy="4527552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Some information about pandas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Habitat(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栖息地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Food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Amount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Situation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Solutions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2822575" y="2536825"/>
            <a:ext cx="59404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in the forests and mountains of Southwest China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801938" y="3505200"/>
            <a:ext cx="111120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bamboo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2725738" y="4114800"/>
            <a:ext cx="62658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1,600 pandas live in the wild and 340 are in the zoos and research </a:t>
            </a:r>
            <a:r>
              <a:rPr lang="en-US" altLang="zh-CN" sz="2000" dirty="0" err="1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centres</a:t>
            </a:r>
            <a:endParaRPr lang="en-US" altLang="zh-CN" sz="20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2725738" y="5105400"/>
            <a:ext cx="62150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difficult— less bamboo and few babies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2801938" y="5791200"/>
            <a:ext cx="60674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set up nature parks and develop other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圆角矩形 22"/>
          <p:cNvSpPr>
            <a:spLocks noChangeArrowheads="1"/>
          </p:cNvSpPr>
          <p:nvPr/>
        </p:nvSpPr>
        <p:spPr bwMode="auto">
          <a:xfrm>
            <a:off x="2209800" y="1143000"/>
            <a:ext cx="42672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EA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Pandas are _________.</a:t>
            </a:r>
          </a:p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The situation is _______.</a:t>
            </a:r>
          </a:p>
        </p:txBody>
      </p:sp>
      <p:sp>
        <p:nvSpPr>
          <p:cNvPr id="2" name="文本占位符 1"/>
          <p:cNvSpPr txBox="1"/>
          <p:nvPr/>
        </p:nvSpPr>
        <p:spPr bwMode="auto">
          <a:xfrm>
            <a:off x="1371600" y="330200"/>
            <a:ext cx="61722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Task5:  Complete the mind map</a:t>
            </a:r>
            <a:endParaRPr lang="en-US" altLang="zh-CN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28956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EA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Babies:_________</a:t>
            </a: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       ___________</a:t>
            </a: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5562600" y="4648200"/>
            <a:ext cx="358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EA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Government:__________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600200" y="1905000"/>
            <a:ext cx="609600" cy="990600"/>
          </a:xfrm>
          <a:prstGeom prst="curvedRightArrow">
            <a:avLst>
              <a:gd name="adj1" fmla="val 36006"/>
              <a:gd name="adj2" fmla="val 71997"/>
              <a:gd name="adj3" fmla="val 33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7FF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400800" y="1828800"/>
            <a:ext cx="609600" cy="1066800"/>
          </a:xfrm>
          <a:prstGeom prst="curvedLeftArrow">
            <a:avLst>
              <a:gd name="adj1" fmla="val 33339"/>
              <a:gd name="adj2" fmla="val 66670"/>
              <a:gd name="adj3" fmla="val 33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7FF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057400" y="3962400"/>
            <a:ext cx="457200" cy="609600"/>
          </a:xfrm>
          <a:prstGeom prst="downArrow">
            <a:avLst>
              <a:gd name="adj1" fmla="val 50000"/>
              <a:gd name="adj2" fmla="val 54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7FF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0" y="1152525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in dander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09800" y="2971800"/>
            <a:ext cx="21336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not many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33600" y="3352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often die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715000" y="4724400"/>
            <a:ext cx="4953000" cy="8302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                    set up nature 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parks and develop plans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43400" y="1600200"/>
            <a:ext cx="17526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difficult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24400" y="28956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EA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Home:_________________</a:t>
            </a: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       _______________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91200" y="2971800"/>
            <a:ext cx="35052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in the southwest China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791200" y="3352800"/>
            <a:ext cx="27432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getting smaller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48400" y="3962400"/>
            <a:ext cx="457200" cy="609600"/>
          </a:xfrm>
          <a:prstGeom prst="downArrow">
            <a:avLst>
              <a:gd name="adj1" fmla="val 50000"/>
              <a:gd name="adj2" fmla="val 54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7FF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4648200"/>
            <a:ext cx="487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EA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500" dirty="0">
                <a:latin typeface="+mn-lt"/>
                <a:ea typeface="宋体" panose="02010600030101010101" pitchFamily="2" charset="-122"/>
              </a:rPr>
              <a:t>Research:</a:t>
            </a: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__________________</a:t>
            </a: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  _______________________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0" y="4872038"/>
            <a:ext cx="3581400" cy="4619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help produce more babies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43000" y="525780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help baby pandas live</a:t>
            </a:r>
          </a:p>
        </p:txBody>
      </p:sp>
      <p:sp>
        <p:nvSpPr>
          <p:cNvPr id="27" name="波形 26"/>
          <p:cNvSpPr>
            <a:spLocks noChangeArrowheads="1"/>
          </p:cNvSpPr>
          <p:nvPr/>
        </p:nvSpPr>
        <p:spPr bwMode="auto">
          <a:xfrm>
            <a:off x="0" y="3048000"/>
            <a:ext cx="9144000" cy="12954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kumimoji="1" lang="en-US" altLang="zh-CN" sz="3600" dirty="0">
                <a:latin typeface="Times New Roman" panose="02020603050405020304" pitchFamily="18" charset="0"/>
              </a:rPr>
              <a:t>Retell the passage according to the mind map.</a:t>
            </a:r>
            <a:endParaRPr kumimoji="1"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0" grpId="0"/>
      <p:bldP spid="13" grpId="0"/>
      <p:bldP spid="19" grpId="0"/>
      <p:bldP spid="1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371600" y="3048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4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Post-reading </a:t>
            </a:r>
            <a:endParaRPr lang="en-US" altLang="zh-CN" sz="4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676400" y="4038600"/>
            <a:ext cx="2971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248400" y="1828800"/>
            <a:ext cx="1981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8001000" y="556260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57200" y="2667000"/>
            <a:ext cx="3429000" cy="685800"/>
          </a:xfrm>
          <a:prstGeom prst="wedgeRectCallout">
            <a:avLst>
              <a:gd name="adj1" fmla="val 1426"/>
              <a:gd name="adj2" fmla="val 12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不定式作目的状语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5486400" y="4267200"/>
            <a:ext cx="3257550" cy="550863"/>
          </a:xfrm>
          <a:prstGeom prst="wedgeRectCallout">
            <a:avLst>
              <a:gd name="adj1" fmla="val -30523"/>
              <a:gd name="adj2" fmla="val 1317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不定式作宾语补足语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3400" y="4572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Please find out the infinitives as object complements and adverbials of purpose.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28600" y="4419600"/>
            <a:ext cx="3276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105400" y="59436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pic>
        <p:nvPicPr>
          <p:cNvPr id="8192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1913" y="4822825"/>
            <a:ext cx="12477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420938"/>
            <a:ext cx="7696200" cy="27320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1.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通过限时快速阅读，能将标题与段落相匹配。</a:t>
            </a:r>
            <a:endParaRPr lang="zh-CN" altLang="en-US" sz="2600" dirty="0">
              <a:latin typeface="+mn-lt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2.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通过慢速扫读获取详细信息，完成阅读要求。</a:t>
            </a:r>
            <a:endParaRPr lang="zh-CN" altLang="en-US" sz="2600" dirty="0">
              <a:latin typeface="+mn-lt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3.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通过再次慢速扫读，完成本课思维导图，根</a:t>
            </a:r>
            <a:endParaRPr lang="en-US" altLang="zh-CN" sz="2600" dirty="0">
              <a:latin typeface="+mn-lt"/>
              <a:ea typeface="黑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据思维导图复述课文。</a:t>
            </a:r>
            <a:endParaRPr lang="en-US" altLang="zh-CN" sz="2600" dirty="0">
              <a:latin typeface="+mn-lt"/>
              <a:ea typeface="黑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4.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模仿</a:t>
            </a:r>
            <a:r>
              <a:rPr lang="en-US" altLang="zh-CN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Activity2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的文章，能写一篇关于一种濒危</a:t>
            </a:r>
            <a:endParaRPr lang="en-US" altLang="zh-CN" sz="2600" dirty="0">
              <a:latin typeface="+mn-lt"/>
              <a:ea typeface="黑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600" dirty="0">
                <a:latin typeface="+mn-lt"/>
                <a:ea typeface="黑体" panose="02010609060101010101" pitchFamily="49" charset="-122"/>
                <a:cs typeface="Tahoma" panose="020B0604030504040204" pitchFamily="34" charset="0"/>
              </a:rPr>
              <a:t>动物的文章。</a:t>
            </a:r>
            <a:endParaRPr lang="zh-CN" altLang="en-US" sz="2600" dirty="0">
              <a:latin typeface="+mn-lt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67691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3 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 Complete the sentences.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85344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Scientists do a lot of research _______________ 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_______________________________________.</a:t>
            </a: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The government is setting up nature parks ___________________________.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The WWF chose the panda 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________________.</a:t>
            </a:r>
            <a:endParaRPr lang="en-US" altLang="zh-CN" sz="2800" dirty="0">
              <a:latin typeface="+mn-lt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The WWF is working hard 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__________________.</a:t>
            </a:r>
            <a:endParaRPr lang="en-US" altLang="zh-CN" sz="2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38800" y="2066924"/>
            <a:ext cx="3429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i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to help</a:t>
            </a:r>
            <a:r>
              <a:rPr lang="en-US" altLang="zh-CN" sz="2800" i="1" dirty="0">
                <a:solidFill>
                  <a:srgbClr val="FF0066"/>
                </a:solidFill>
                <a:latin typeface="Times New Roman" panose="02020603050405020304"/>
                <a:ea typeface="宋体" panose="02010600030101010101" pitchFamily="2" charset="-122"/>
              </a:rPr>
              <a:t> pandas</a:t>
            </a:r>
            <a:endParaRPr lang="en-US" altLang="zh-CN" sz="2800" i="1" dirty="0">
              <a:solidFill>
                <a:srgbClr val="FF0066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43000" y="2667000"/>
            <a:ext cx="7620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i="1" dirty="0">
                <a:solidFill>
                  <a:srgbClr val="FF0066"/>
                </a:solidFill>
                <a:latin typeface="Times New Roman" panose="02020603050405020304"/>
                <a:ea typeface="宋体" panose="02010600030101010101" pitchFamily="2" charset="-122"/>
              </a:rPr>
              <a:t>produce more </a:t>
            </a:r>
            <a:r>
              <a:rPr lang="en-US" altLang="zh-CN" sz="2800" i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babies and help baby pandas live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43000" y="3962400"/>
            <a:ext cx="59769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i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to protect pandas in the wild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53075" y="4503692"/>
            <a:ext cx="3600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i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to be its symbol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05426" y="5257800"/>
            <a:ext cx="3848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i="1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to save all the animals</a:t>
            </a:r>
          </a:p>
        </p:txBody>
      </p:sp>
      <p:sp>
        <p:nvSpPr>
          <p:cNvPr id="112649" name="TextBox 8"/>
          <p:cNvSpPr txBox="1">
            <a:spLocks noChangeArrowheads="1"/>
          </p:cNvSpPr>
          <p:nvPr/>
        </p:nvSpPr>
        <p:spPr bwMode="auto">
          <a:xfrm>
            <a:off x="990600" y="11684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Pandas eat bamboo </a:t>
            </a:r>
            <a:r>
              <a:rPr lang="en-US" altLang="zh-CN" sz="3200" i="1" u="sng">
                <a:solidFill>
                  <a:srgbClr val="0000FF"/>
                </a:solidFill>
                <a:latin typeface="Times New Roman" panose="02020603050405020304" pitchFamily="18" charset="0"/>
              </a:rPr>
              <a:t>to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09600" y="2133600"/>
            <a:ext cx="84582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    </a:t>
            </a:r>
            <a:r>
              <a:rPr lang="en-US" altLang="zh-CN" sz="2600" dirty="0">
                <a:latin typeface="+mn-lt"/>
                <a:ea typeface="宋体" panose="02010600030101010101" pitchFamily="2" charset="-122"/>
              </a:rPr>
              <a:t>Zoos and research </a:t>
            </a:r>
            <a:r>
              <a:rPr lang="en-US" altLang="zh-CN" sz="2600" dirty="0" err="1">
                <a:latin typeface="+mn-lt"/>
                <a:ea typeface="宋体" panose="02010600030101010101" pitchFamily="2" charset="-122"/>
              </a:rPr>
              <a:t>centres</a:t>
            </a:r>
            <a:r>
              <a:rPr lang="en-US" altLang="zh-CN" sz="2600" dirty="0">
                <a:latin typeface="+mn-lt"/>
                <a:ea typeface="宋体" panose="02010600030101010101" pitchFamily="2" charset="-122"/>
              </a:rPr>
              <a:t> protect animals. (1) _________ do a lot of research to help pandas (2) _______ more babies. Very few (3) _______ pandas are born outside zoos. Many people are worried about the panda’s (4) ________. Luckily, the (5) ___________ is developing plans to (6) ______ pandas, and is setting up (7) ______ parks to protect them.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600" dirty="0">
                <a:latin typeface="+mn-lt"/>
                <a:ea typeface="宋体" panose="02010600030101010101" pitchFamily="2" charset="-122"/>
              </a:rPr>
              <a:t>People all over the world love pandas, and the panda has become a (8) _______ of China.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7772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+mn-lt"/>
                <a:ea typeface="宋体" panose="02010600030101010101" pitchFamily="2" charset="-122"/>
              </a:rPr>
              <a:t>  Complete the passage with the words in the box.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85800" y="2676525"/>
            <a:ext cx="22320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Scientists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275513" y="2676525"/>
            <a:ext cx="19446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produce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343400" y="3124200"/>
            <a:ext cx="1368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baby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85800" y="4114800"/>
            <a:ext cx="2016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situation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267200" y="4038600"/>
            <a:ext cx="2255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government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362200" y="4572000"/>
            <a:ext cx="12969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save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086600" y="4572000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nature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14600" y="5943600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symbol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066800" y="1066800"/>
            <a:ext cx="8001000" cy="892552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2600" dirty="0">
                <a:latin typeface="+mn-lt"/>
                <a:ea typeface="+mn-ea"/>
              </a:rPr>
              <a:t>baby      </a:t>
            </a:r>
            <a:r>
              <a:rPr lang="en-US" altLang="zh-CN" sz="2600" dirty="0" smtClean="0">
                <a:latin typeface="+mn-lt"/>
                <a:ea typeface="+mn-ea"/>
              </a:rPr>
              <a:t>government      nature      </a:t>
            </a:r>
            <a:r>
              <a:rPr lang="en-US" altLang="zh-CN" sz="2600" dirty="0">
                <a:latin typeface="+mn-lt"/>
                <a:ea typeface="+mn-ea"/>
              </a:rPr>
              <a:t>produce    </a:t>
            </a:r>
            <a:r>
              <a:rPr lang="en-US" altLang="zh-CN" sz="2600" dirty="0" smtClean="0">
                <a:latin typeface="+mn-lt"/>
                <a:ea typeface="+mn-ea"/>
              </a:rPr>
              <a:t>save  </a:t>
            </a:r>
            <a:endParaRPr lang="en-US" altLang="zh-CN" sz="2600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CN" sz="2600" dirty="0">
                <a:latin typeface="+mn-lt"/>
                <a:ea typeface="+mn-ea"/>
              </a:rPr>
              <a:t>Scientists      </a:t>
            </a:r>
            <a:r>
              <a:rPr lang="en-US" altLang="zh-CN" sz="2600" dirty="0" smtClean="0">
                <a:latin typeface="+mn-lt"/>
                <a:ea typeface="+mn-ea"/>
              </a:rPr>
              <a:t>situation      symbol </a:t>
            </a:r>
            <a:endParaRPr lang="en-US" altLang="zh-CN" sz="2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1143000"/>
            <a:ext cx="7543800" cy="685800"/>
          </a:xfrm>
          <a:prstGeom prst="wedgeRoundRectCallout">
            <a:avLst>
              <a:gd name="adj1" fmla="val -44361"/>
              <a:gd name="adj2" fmla="val 8047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Discuss: What do you think of the pictures?</a:t>
            </a:r>
          </a:p>
        </p:txBody>
      </p:sp>
      <p:pic>
        <p:nvPicPr>
          <p:cNvPr id="11469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400" y="3027363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9800" y="3027363"/>
            <a:ext cx="24384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3027363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400" y="5084763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9800" y="5084763"/>
            <a:ext cx="2438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5084763"/>
            <a:ext cx="25146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71600" y="76200"/>
            <a:ext cx="7772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Discussion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8000" y="2057400"/>
            <a:ext cx="5105400" cy="685800"/>
          </a:xfrm>
          <a:prstGeom prst="wedgeRoundRectCallout">
            <a:avLst>
              <a:gd name="adj1" fmla="val 41722"/>
              <a:gd name="adj2" fmla="val 8047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What can we do to help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"/>
          <p:cNvSpPr txBox="1"/>
          <p:nvPr/>
        </p:nvSpPr>
        <p:spPr bwMode="auto">
          <a:xfrm>
            <a:off x="1447800" y="254000"/>
            <a:ext cx="6629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Writing </a:t>
            </a:r>
            <a:endParaRPr lang="en-US" altLang="zh-CN" sz="4400" kern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79248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latin typeface="+mn-lt"/>
                <a:ea typeface="宋体" panose="02010600030101010101" pitchFamily="2" charset="-122"/>
              </a:rPr>
              <a:t>5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 Choose an animal in danger and answer the questions.</a:t>
            </a:r>
          </a:p>
        </p:txBody>
      </p:sp>
      <p:sp>
        <p:nvSpPr>
          <p:cNvPr id="11" name="对角圆角矩形 10"/>
          <p:cNvSpPr/>
          <p:nvPr/>
        </p:nvSpPr>
        <p:spPr bwMode="auto">
          <a:xfrm>
            <a:off x="914400" y="2286000"/>
            <a:ext cx="7162800" cy="4038600"/>
          </a:xfrm>
          <a:prstGeom prst="round2Diag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717" name="圆角矩形 12"/>
          <p:cNvSpPr>
            <a:spLocks noChangeArrowheads="1"/>
          </p:cNvSpPr>
          <p:nvPr/>
        </p:nvSpPr>
        <p:spPr bwMode="auto">
          <a:xfrm>
            <a:off x="1219200" y="2438400"/>
            <a:ext cx="6553200" cy="3733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55763" y="2514600"/>
            <a:ext cx="7488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What is the animal?</a:t>
            </a:r>
          </a:p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Where does it live?</a:t>
            </a:r>
          </a:p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What does it feed on ?</a:t>
            </a:r>
          </a:p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Why is it in danger?</a:t>
            </a:r>
          </a:p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How difficult is the situation?</a:t>
            </a:r>
          </a:p>
          <a:p>
            <a:pPr>
              <a:spcBef>
                <a:spcPct val="15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What can we do to save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passage about an animal in danger. Use your answers in Activity 5 and the following example to help you.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83058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FF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Pandas live in Southeast China. They are in danger and the situation is getting very difficult.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, pandas do not have many babies, and baby pandas often die.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Second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, pandas eat bamboo, but the bamboo forests are getting smaller.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the government is setting up nature parks with a lot of bamboo to help protect pandas.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8200" y="1447800"/>
            <a:ext cx="7772400" cy="405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altLang="zh-CN" sz="3200" b="1" i="1" dirty="0">
                <a:solidFill>
                  <a:srgbClr val="6600CC"/>
                </a:solidFill>
                <a:latin typeface="+mn-lt"/>
                <a:ea typeface="宋体" panose="02010600030101010101" pitchFamily="2" charset="-122"/>
              </a:rPr>
              <a:t>Possible answer:</a:t>
            </a:r>
          </a:p>
          <a:p>
            <a:pPr algn="just">
              <a:lnSpc>
                <a:spcPct val="115000"/>
              </a:lnSpc>
              <a:defRPr/>
            </a:pPr>
            <a:r>
              <a:rPr lang="en-US" altLang="zh-CN" sz="3200" i="1" dirty="0">
                <a:latin typeface="+mn-lt"/>
                <a:ea typeface="宋体" panose="02010600030101010101" pitchFamily="2" charset="-122"/>
              </a:rPr>
              <a:t>    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The tiger is an animal in danger. </a:t>
            </a:r>
            <a:r>
              <a:rPr lang="en-US" altLang="zh-CN" sz="3200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First,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there are very few in the wild now. </a:t>
            </a:r>
            <a:r>
              <a:rPr lang="en-US" altLang="zh-CN" sz="3200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Second,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the forests where tigers live are disappearing. </a:t>
            </a:r>
            <a:r>
              <a:rPr lang="en-US" altLang="zh-CN" sz="3200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Third,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people are killing tigers. </a:t>
            </a:r>
            <a:r>
              <a:rPr lang="en-US" altLang="zh-CN" sz="3200" dirty="0">
                <a:solidFill>
                  <a:srgbClr val="FF0066"/>
                </a:solidFill>
                <a:latin typeface="+mn-lt"/>
                <a:ea typeface="宋体" panose="02010600030101010101" pitchFamily="2" charset="-122"/>
              </a:rPr>
              <a:t>So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 tigers need forests to live in, and people need to stop killing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0200" y="2971800"/>
            <a:ext cx="6858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1. Remember the key words and phrases.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2. Read the passage in Activity 2 and retell it.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3. Write a passage about an animal in danger.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1"/>
          <p:cNvSpPr txBox="1"/>
          <p:nvPr/>
        </p:nvSpPr>
        <p:spPr bwMode="auto">
          <a:xfrm>
            <a:off x="1905000" y="2971800"/>
            <a:ext cx="4876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 a guessing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组合 6"/>
          <p:cNvGrpSpPr/>
          <p:nvPr/>
        </p:nvGrpSpPr>
        <p:grpSpPr bwMode="auto">
          <a:xfrm>
            <a:off x="609600" y="1752600"/>
            <a:ext cx="5943600" cy="2133600"/>
            <a:chOff x="304912" y="1524050"/>
            <a:chExt cx="5943444" cy="2133544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304912" y="1524050"/>
              <a:ext cx="5943444" cy="2133544"/>
            </a:xfrm>
            <a:prstGeom prst="wedgeRoundRectCallout">
              <a:avLst>
                <a:gd name="adj1" fmla="val 45029"/>
                <a:gd name="adj2" fmla="val 77910"/>
                <a:gd name="adj3" fmla="val 16667"/>
              </a:avLst>
            </a:prstGeom>
            <a:solidFill>
              <a:srgbClr val="FFCC6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4996" name="矩形 3"/>
            <p:cNvSpPr>
              <a:spLocks noChangeArrowheads="1"/>
            </p:cNvSpPr>
            <p:nvPr/>
          </p:nvSpPr>
          <p:spPr bwMode="auto">
            <a:xfrm>
              <a:off x="457308" y="1752644"/>
              <a:ext cx="579104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</a:rPr>
                <a:t>I live in the woods. I’m very big and furry. I have a big nose, a little tail and four legs.  I like to eat fish and berries. I am a... ?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9762" y="4267178"/>
            <a:ext cx="2619375" cy="1981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 rot="21177902">
            <a:off x="4460875" y="5187950"/>
            <a:ext cx="1406525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组合 6"/>
          <p:cNvGrpSpPr/>
          <p:nvPr/>
        </p:nvGrpSpPr>
        <p:grpSpPr bwMode="auto">
          <a:xfrm>
            <a:off x="304800" y="1371600"/>
            <a:ext cx="6705600" cy="2133600"/>
            <a:chOff x="120" y="1143060"/>
            <a:chExt cx="6705424" cy="2133544"/>
          </a:xfrm>
        </p:grpSpPr>
        <p:sp>
          <p:nvSpPr>
            <p:cNvPr id="6" name="云形标注 5"/>
            <p:cNvSpPr/>
            <p:nvPr/>
          </p:nvSpPr>
          <p:spPr bwMode="auto">
            <a:xfrm>
              <a:off x="120" y="1143060"/>
              <a:ext cx="6705424" cy="2133544"/>
            </a:xfrm>
            <a:prstGeom prst="cloudCallout">
              <a:avLst>
                <a:gd name="adj1" fmla="val 44279"/>
                <a:gd name="adj2" fmla="val 6185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7044" name="矩形 3"/>
            <p:cNvSpPr>
              <a:spLocks noChangeArrowheads="1"/>
            </p:cNvSpPr>
            <p:nvPr/>
          </p:nvSpPr>
          <p:spPr bwMode="auto">
            <a:xfrm>
              <a:off x="685902" y="1732778"/>
              <a:ext cx="579104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</a:rPr>
                <a:t>I look like a house, but my body is covered by black and white stripes.</a:t>
              </a: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 rot="21177902">
            <a:off x="4232275" y="5272088"/>
            <a:ext cx="1535113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zebra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8979" y="4419574"/>
            <a:ext cx="2751441" cy="1828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 rot="21177902">
            <a:off x="3527425" y="5316538"/>
            <a:ext cx="2239963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dolphin</a:t>
            </a:r>
          </a:p>
        </p:txBody>
      </p:sp>
      <p:grpSp>
        <p:nvGrpSpPr>
          <p:cNvPr id="89091" name="组合 7"/>
          <p:cNvGrpSpPr/>
          <p:nvPr/>
        </p:nvGrpSpPr>
        <p:grpSpPr bwMode="auto">
          <a:xfrm>
            <a:off x="501650" y="1676400"/>
            <a:ext cx="5410200" cy="2254250"/>
            <a:chOff x="304912" y="1905040"/>
            <a:chExt cx="5410058" cy="2254679"/>
          </a:xfrm>
        </p:grpSpPr>
        <p:sp>
          <p:nvSpPr>
            <p:cNvPr id="10" name="椭圆形标注 9"/>
            <p:cNvSpPr/>
            <p:nvPr/>
          </p:nvSpPr>
          <p:spPr bwMode="auto">
            <a:xfrm>
              <a:off x="304912" y="1905040"/>
              <a:ext cx="5410058" cy="2254679"/>
            </a:xfrm>
            <a:prstGeom prst="wedgeEllipseCallout">
              <a:avLst>
                <a:gd name="adj1" fmla="val 42263"/>
                <a:gd name="adj2" fmla="val 54339"/>
              </a:avLst>
            </a:prstGeom>
            <a:solidFill>
              <a:srgbClr val="A7D55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9093" name="矩形 10"/>
            <p:cNvSpPr>
              <a:spLocks noChangeArrowheads="1"/>
            </p:cNvSpPr>
            <p:nvPr/>
          </p:nvSpPr>
          <p:spPr bwMode="auto">
            <a:xfrm>
              <a:off x="656971" y="2339881"/>
              <a:ext cx="441948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</a:rPr>
                <a:t>I am not a fish but look like a large fish and live in the sea. I am a warm-blood mammal.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21113865">
            <a:off x="5911518" y="4270328"/>
            <a:ext cx="2743200" cy="182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 rot="21177902">
            <a:off x="4275138" y="5270500"/>
            <a:ext cx="1489075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tiger</a:t>
            </a:r>
          </a:p>
        </p:txBody>
      </p:sp>
      <p:grpSp>
        <p:nvGrpSpPr>
          <p:cNvPr id="91139" name="组合 6"/>
          <p:cNvGrpSpPr/>
          <p:nvPr/>
        </p:nvGrpSpPr>
        <p:grpSpPr bwMode="auto">
          <a:xfrm>
            <a:off x="609600" y="1752600"/>
            <a:ext cx="5943600" cy="1828800"/>
            <a:chOff x="304912" y="1524050"/>
            <a:chExt cx="5943444" cy="1828752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304912" y="1524050"/>
              <a:ext cx="5943444" cy="1828752"/>
            </a:xfrm>
            <a:prstGeom prst="wedgeRoundRectCallout">
              <a:avLst>
                <a:gd name="adj1" fmla="val 45029"/>
                <a:gd name="adj2" fmla="val 77910"/>
                <a:gd name="adj3" fmla="val 16667"/>
              </a:avLst>
            </a:prstGeom>
            <a:solidFill>
              <a:srgbClr val="FFCC6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1141" name="矩形 13"/>
            <p:cNvSpPr>
              <a:spLocks noChangeArrowheads="1"/>
            </p:cNvSpPr>
            <p:nvPr/>
          </p:nvSpPr>
          <p:spPr bwMode="auto">
            <a:xfrm>
              <a:off x="457308" y="1752644"/>
              <a:ext cx="579104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</a:rPr>
                <a:t>It’s the king of the animal world. It has yellow fur and black stripes(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条纹</a:t>
              </a:r>
              <a:r>
                <a:rPr lang="en-US" altLang="zh-CN" sz="2800" dirty="0">
                  <a:latin typeface="Times New Roman" panose="02020603050405020304" pitchFamily="18" charset="0"/>
                </a:rPr>
                <a:t>) on its body.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43564" y="4147595"/>
            <a:ext cx="2819326" cy="2071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组合 6"/>
          <p:cNvGrpSpPr/>
          <p:nvPr/>
        </p:nvGrpSpPr>
        <p:grpSpPr bwMode="auto">
          <a:xfrm>
            <a:off x="228600" y="1371600"/>
            <a:ext cx="5943600" cy="2895600"/>
            <a:chOff x="304912" y="1524050"/>
            <a:chExt cx="5943444" cy="2895524"/>
          </a:xfrm>
        </p:grpSpPr>
        <p:sp>
          <p:nvSpPr>
            <p:cNvPr id="6" name="椭圆形标注 5"/>
            <p:cNvSpPr/>
            <p:nvPr/>
          </p:nvSpPr>
          <p:spPr bwMode="auto">
            <a:xfrm>
              <a:off x="304912" y="1524050"/>
              <a:ext cx="5943444" cy="2895524"/>
            </a:xfrm>
            <a:prstGeom prst="wedgeEllipseCallout">
              <a:avLst>
                <a:gd name="adj1" fmla="val 42263"/>
                <a:gd name="adj2" fmla="val 54339"/>
              </a:avLst>
            </a:prstGeom>
            <a:solidFill>
              <a:srgbClr val="A7D55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3188" name="矩形 3"/>
            <p:cNvSpPr>
              <a:spLocks noChangeArrowheads="1"/>
            </p:cNvSpPr>
            <p:nvPr/>
          </p:nvSpPr>
          <p:spPr bwMode="auto">
            <a:xfrm>
              <a:off x="914496" y="2063871"/>
              <a:ext cx="4724276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</a:rPr>
                <a:t>My </a:t>
              </a:r>
              <a:r>
                <a:rPr lang="en-US" altLang="zh-CN" sz="2800" dirty="0" err="1">
                  <a:latin typeface="Times New Roman" panose="02020603050405020304" pitchFamily="18" charset="0"/>
                </a:rPr>
                <a:t>favourite</a:t>
              </a:r>
              <a:r>
                <a:rPr lang="en-US" altLang="zh-CN" sz="2800" dirty="0">
                  <a:latin typeface="Times New Roman" panose="02020603050405020304" pitchFamily="18" charset="0"/>
                </a:rPr>
                <a:t> wild animal is very lovely. It looks like a bear. It likes eating bamboo. Most of them live in China.  What it is?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04445" y="4250855"/>
            <a:ext cx="3113881" cy="2248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 rot="21177902">
            <a:off x="3544888" y="5432425"/>
            <a:ext cx="1719262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990600"/>
            <a:ext cx="909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 txBox="1"/>
          <p:nvPr/>
        </p:nvSpPr>
        <p:spPr bwMode="auto">
          <a:xfrm>
            <a:off x="1295400" y="254000"/>
            <a:ext cx="61722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corner </a:t>
            </a:r>
            <a:endParaRPr lang="en-US" altLang="zh-CN" sz="44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986" name="Picture 2" descr="C:\Users\Administrator\Desktop\QQ截图201609211111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6799">
            <a:off x="1274549" y="1360869"/>
            <a:ext cx="1526298" cy="130822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09800" y="1828800"/>
            <a:ext cx="5257800" cy="3711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         It is the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symbol(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标志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 for the    	World Wide Fund for Nature. It is   	an important </a:t>
            </a:r>
            <a:r>
              <a:rPr lang="en-US" altLang="zh-CN" sz="24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environmental organization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4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It aims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build a future where people live in harmony with nature. It works on around 1,300 projects in over 100 countries, and has 5 million supporters.</a:t>
            </a:r>
          </a:p>
          <a:p>
            <a:pPr>
              <a:defRPr/>
            </a:pPr>
            <a:endParaRPr lang="en-US" altLang="zh-CN" sz="24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#0001 ballons (main) 13">
      <a:dk1>
        <a:srgbClr val="000000"/>
      </a:dk1>
      <a:lt1>
        <a:srgbClr val="FFFFFF"/>
      </a:lt1>
      <a:dk2>
        <a:srgbClr val="000000"/>
      </a:dk2>
      <a:lt2>
        <a:srgbClr val="FDC51A"/>
      </a:lt2>
      <a:accent1>
        <a:srgbClr val="FF33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ADAA"/>
      </a:accent5>
      <a:accent6>
        <a:srgbClr val="8AB900"/>
      </a:accent6>
      <a:hlink>
        <a:srgbClr val="FF0066"/>
      </a:hlink>
      <a:folHlink>
        <a:srgbClr val="0085B2"/>
      </a:folHlink>
    </a:clrScheme>
    <a:fontScheme name="#0001 ballons (main)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#0001 ballons (mai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3">
        <a:dk1>
          <a:srgbClr val="000000"/>
        </a:dk1>
        <a:lt1>
          <a:srgbClr val="FFFFFF"/>
        </a:lt1>
        <a:dk2>
          <a:srgbClr val="000000"/>
        </a:dk2>
        <a:lt2>
          <a:srgbClr val="FDC51A"/>
        </a:lt2>
        <a:accent1>
          <a:srgbClr val="FF33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8AB900"/>
        </a:accent6>
        <a:hlink>
          <a:srgbClr val="FF0066"/>
        </a:hlink>
        <a:folHlink>
          <a:srgbClr val="008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全屏显示(4:3)</PresentationFormat>
  <Paragraphs>177</Paragraphs>
  <Slides>26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Arial Black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2013-07-18T12:49:00Z</dcterms:created>
  <dcterms:modified xsi:type="dcterms:W3CDTF">2023-01-16T21:31:28Z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F78143794EC046DB8E19DD640BF09F6C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