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ECFF"/>
    <a:srgbClr val="CCFF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975FB73-8B29-4DF8-B0CF-991B958EEEC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1206F9D1-F60D-42BB-8B32-20C85B7B924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6F9D1-F60D-42BB-8B32-20C85B7B924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2150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D5216F0-31E4-48C2-8477-5C27C1FACF37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29"/>
          <p:cNvSpPr>
            <a:spLocks noGrp="1"/>
          </p:cNvSpPr>
          <p:nvPr>
            <p:ph type="dt" sz="half" idx="10"/>
          </p:nvPr>
        </p:nvSpPr>
        <p:spPr>
          <a:xfrm>
            <a:off x="456486" y="6356660"/>
            <a:ext cx="2134163" cy="364466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页脚占位符 18"/>
          <p:cNvSpPr>
            <a:spLocks noGrp="1"/>
          </p:cNvSpPr>
          <p:nvPr>
            <p:ph type="ftr" sz="quarter" idx="11"/>
          </p:nvPr>
        </p:nvSpPr>
        <p:spPr>
          <a:xfrm>
            <a:off x="2667380" y="6356660"/>
            <a:ext cx="3351456" cy="364466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26"/>
          <p:cNvSpPr>
            <a:spLocks noGrp="1"/>
          </p:cNvSpPr>
          <p:nvPr>
            <p:ph type="sldNum" sz="quarter" idx="12"/>
          </p:nvPr>
        </p:nvSpPr>
        <p:spPr>
          <a:xfrm>
            <a:off x="7925407" y="6356660"/>
            <a:ext cx="762108" cy="364466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 algn="r">
              <a:defRPr>
                <a:solidFill>
                  <a:srgbClr val="D1EAEE"/>
                </a:solidFill>
              </a:defRPr>
            </a:lvl1pPr>
          </a:lstStyle>
          <a:p>
            <a:fld id="{685270FE-9FDC-4D50-932C-1BA5A7494825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485" y="705059"/>
            <a:ext cx="8231030" cy="114273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6485" y="1935328"/>
            <a:ext cx="8231030" cy="4389502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6486" y="6356660"/>
            <a:ext cx="2134163" cy="364466"/>
          </a:xfrm>
        </p:spPr>
        <p:txBody>
          <a:bodyPr/>
          <a:lstStyle>
            <a:lvl1pPr>
              <a:defRPr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667380" y="6356660"/>
            <a:ext cx="3351456" cy="364466"/>
          </a:xfrm>
        </p:spPr>
        <p:txBody>
          <a:bodyPr/>
          <a:lstStyle>
            <a:lvl1pPr>
              <a:defRPr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925407" y="6356660"/>
            <a:ext cx="762108" cy="364466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5D82B1B-962A-4554-9C4E-B641F0A5B931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914403"/>
            <a:ext cx="2057400" cy="5211763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914403"/>
            <a:ext cx="6019800" cy="5211763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6486" y="6356660"/>
            <a:ext cx="2134163" cy="364466"/>
          </a:xfrm>
        </p:spPr>
        <p:txBody>
          <a:bodyPr/>
          <a:lstStyle>
            <a:lvl1pPr>
              <a:defRPr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667380" y="6356660"/>
            <a:ext cx="3351456" cy="364466"/>
          </a:xfrm>
        </p:spPr>
        <p:txBody>
          <a:bodyPr/>
          <a:lstStyle>
            <a:lvl1pPr>
              <a:defRPr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925407" y="6356660"/>
            <a:ext cx="762108" cy="364466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D99F510B-F1D8-4DC1-BD5D-95E9EB132075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485" y="705059"/>
            <a:ext cx="8231030" cy="114273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6485" y="1935328"/>
            <a:ext cx="8231030" cy="4389502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6486" y="6356660"/>
            <a:ext cx="2134163" cy="364466"/>
          </a:xfrm>
        </p:spPr>
        <p:txBody>
          <a:bodyPr/>
          <a:lstStyle>
            <a:lvl1pPr>
              <a:defRPr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667380" y="6356660"/>
            <a:ext cx="3351456" cy="364466"/>
          </a:xfrm>
        </p:spPr>
        <p:txBody>
          <a:bodyPr/>
          <a:lstStyle>
            <a:lvl1pPr>
              <a:defRPr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925407" y="6356660"/>
            <a:ext cx="762108" cy="364466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7B30F929-1C81-4EE0-BB9F-CE9F265D7810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1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1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6486" y="6356660"/>
            <a:ext cx="2134163" cy="364466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667380" y="6356660"/>
            <a:ext cx="3351456" cy="364466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925407" y="6356660"/>
            <a:ext cx="762108" cy="364466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 algn="r">
              <a:defRPr>
                <a:solidFill>
                  <a:srgbClr val="D1EAEE"/>
                </a:solidFill>
              </a:defRPr>
            </a:lvl1pPr>
          </a:lstStyle>
          <a:p>
            <a:fld id="{57A3F2D1-A4A9-4768-AC36-350B90FBBDF6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704088"/>
            <a:ext cx="82296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6486" y="6356660"/>
            <a:ext cx="2134163" cy="364466"/>
          </a:xfrm>
        </p:spPr>
        <p:txBody>
          <a:bodyPr/>
          <a:lstStyle>
            <a:lvl1pPr>
              <a:defRPr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667380" y="6356660"/>
            <a:ext cx="3351456" cy="364466"/>
          </a:xfrm>
        </p:spPr>
        <p:txBody>
          <a:bodyPr/>
          <a:lstStyle>
            <a:lvl1pPr>
              <a:defRPr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7925407" y="6356660"/>
            <a:ext cx="762108" cy="364466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7DCCC4E9-8162-4526-ADF6-2D1BEEE86CAF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1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6486" y="6356660"/>
            <a:ext cx="2134163" cy="364466"/>
          </a:xfrm>
        </p:spPr>
        <p:txBody>
          <a:bodyPr/>
          <a:lstStyle>
            <a:lvl1pPr>
              <a:defRPr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2667380" y="6356660"/>
            <a:ext cx="3351456" cy="364466"/>
          </a:xfrm>
        </p:spPr>
        <p:txBody>
          <a:bodyPr/>
          <a:lstStyle>
            <a:lvl1pPr>
              <a:defRPr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7925407" y="6356660"/>
            <a:ext cx="762108" cy="364466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8C2D14C-49AD-418B-A5E0-A47BD12399BF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6486" y="6356660"/>
            <a:ext cx="2134163" cy="364466"/>
          </a:xfrm>
        </p:spPr>
        <p:txBody>
          <a:bodyPr/>
          <a:lstStyle>
            <a:lvl1pPr>
              <a:defRPr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67380" y="6356660"/>
            <a:ext cx="3351456" cy="364466"/>
          </a:xfrm>
        </p:spPr>
        <p:txBody>
          <a:bodyPr/>
          <a:lstStyle>
            <a:lvl1pPr>
              <a:defRPr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25407" y="6356660"/>
            <a:ext cx="762108" cy="364466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15E63D22-53E9-4589-AF05-3D59621ECC5B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6486" y="6356660"/>
            <a:ext cx="2134163" cy="364466"/>
          </a:xfrm>
        </p:spPr>
        <p:txBody>
          <a:bodyPr/>
          <a:lstStyle>
            <a:lvl1pPr>
              <a:defRPr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2667380" y="6356660"/>
            <a:ext cx="3351456" cy="364466"/>
          </a:xfrm>
        </p:spPr>
        <p:txBody>
          <a:bodyPr/>
          <a:lstStyle>
            <a:lvl1pPr>
              <a:defRPr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925407" y="6356660"/>
            <a:ext cx="762108" cy="364466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E1A8BE0C-02F4-48BF-8482-BCE826C334ED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6486" y="6356660"/>
            <a:ext cx="2134163" cy="364466"/>
          </a:xfrm>
        </p:spPr>
        <p:txBody>
          <a:bodyPr/>
          <a:lstStyle>
            <a:lvl1pPr>
              <a:defRPr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667380" y="6356660"/>
            <a:ext cx="3351456" cy="364466"/>
          </a:xfrm>
        </p:spPr>
        <p:txBody>
          <a:bodyPr/>
          <a:lstStyle>
            <a:lvl1pPr>
              <a:defRPr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7925407" y="6356660"/>
            <a:ext cx="762108" cy="364466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830F3EDC-746B-46B9-9250-65269012288E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单圆角矩形 4"/>
          <p:cNvSpPr/>
          <p:nvPr/>
        </p:nvSpPr>
        <p:spPr>
          <a:xfrm rot="420000" flipV="1">
            <a:off x="3166782" y="1107721"/>
            <a:ext cx="5256727" cy="4115755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直角三角形 5"/>
          <p:cNvSpPr/>
          <p:nvPr/>
        </p:nvSpPr>
        <p:spPr>
          <a:xfrm rot="420000" flipV="1">
            <a:off x="8004739" y="5358758"/>
            <a:ext cx="154762" cy="155972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任意多边形 6"/>
          <p:cNvSpPr/>
          <p:nvPr/>
        </p:nvSpPr>
        <p:spPr bwMode="auto">
          <a:xfrm flipV="1">
            <a:off x="-9104" y="5817125"/>
            <a:ext cx="9162207" cy="10408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任意多边形 7"/>
          <p:cNvSpPr/>
          <p:nvPr/>
        </p:nvSpPr>
        <p:spPr bwMode="auto">
          <a:xfrm flipV="1">
            <a:off x="4381473" y="6219787"/>
            <a:ext cx="4762527" cy="6382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1176998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9" name="日期占位符 4"/>
          <p:cNvSpPr>
            <a:spLocks noGrp="1"/>
          </p:cNvSpPr>
          <p:nvPr>
            <p:ph type="dt" sz="half" idx="10"/>
          </p:nvPr>
        </p:nvSpPr>
        <p:spPr>
          <a:xfrm>
            <a:off x="456486" y="6356660"/>
            <a:ext cx="2134163" cy="364466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667380" y="6356660"/>
            <a:ext cx="3351456" cy="364466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1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077569" y="6356660"/>
            <a:ext cx="609946" cy="364466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 algn="r">
              <a:defRPr/>
            </a:lvl1pPr>
          </a:lstStyle>
          <a:p>
            <a:fld id="{5088781F-8572-4125-B7F7-69CF0B0900FF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3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38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405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0" y="1624976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4000" b="1" dirty="0">
                <a:latin typeface="Times New Roman" panose="02020603050405020304" pitchFamily="18" charset="0"/>
              </a:rPr>
              <a:t>Unit 4  Did You Have a Nice Trip?</a:t>
            </a:r>
            <a:endParaRPr lang="zh-CN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0" y="2868192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4000" b="1" dirty="0">
                <a:latin typeface="Times New Roman" panose="02020603050405020304" pitchFamily="18" charset="0"/>
              </a:rPr>
              <a:t>Lesson 23  An Email from Li Ming</a:t>
            </a:r>
            <a:endParaRPr lang="zh-CN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24754" y="5373216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3"/>
          <p:cNvSpPr txBox="1">
            <a:spLocks noChangeArrowheads="1"/>
          </p:cNvSpPr>
          <p:nvPr/>
        </p:nvSpPr>
        <p:spPr bwMode="auto">
          <a:xfrm>
            <a:off x="0" y="261015"/>
            <a:ext cx="9144000" cy="70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Evaluation</a:t>
            </a:r>
            <a:endParaRPr lang="zh-CN" alt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327838" y="1696595"/>
          <a:ext cx="6622281" cy="2527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0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9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9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99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16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184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内容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7406" marR="7740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学生</a:t>
                      </a:r>
                      <a:r>
                        <a:rPr lang="en-US" altLang="zh-CN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A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7406" marR="7740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学生</a:t>
                      </a:r>
                      <a:r>
                        <a:rPr lang="en-US" altLang="zh-CN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B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7406" marR="7740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学生</a:t>
                      </a:r>
                      <a:r>
                        <a:rPr lang="en-US" altLang="zh-CN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C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7406" marR="77406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学生</a:t>
                      </a:r>
                      <a:r>
                        <a:rPr lang="en-US" altLang="zh-CN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D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7406" marR="77406" marT="45732" marB="4573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84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积极发言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7406" marR="77406" marT="45732" marB="45732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7406" marR="77406" marT="45732" marB="45732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7406" marR="77406" marT="45732" marB="45732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7406" marR="77406" marT="45732" marB="45732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7406" marR="77406" marT="45732" marB="4573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4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乐于合作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7406" marR="77406" marT="45732" marB="45732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7406" marR="77406" marT="45732" marB="45732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7406" marR="77406" marT="45732" marB="45732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7406" marR="77406" marT="45732" marB="45732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7406" marR="77406" marT="45732" marB="4573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184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完成情况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7406" marR="77406" marT="45732" marB="45732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7406" marR="77406" marT="45732" marB="45732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7406" marR="77406" marT="45732" marB="45732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7406" marR="77406" marT="45732" marB="45732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77406" marR="77406" marT="45732" marB="4573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3"/>
          <p:cNvSpPr txBox="1">
            <a:spLocks noChangeArrowheads="1"/>
          </p:cNvSpPr>
          <p:nvPr/>
        </p:nvSpPr>
        <p:spPr bwMode="auto">
          <a:xfrm>
            <a:off x="0" y="332636"/>
            <a:ext cx="9144000" cy="70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Homework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1268014" y="1913046"/>
            <a:ext cx="6034441" cy="1574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用英语写一封电子邮件，介绍自己的旅行情况。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完成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Let’s do it!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中的联系。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3"/>
          <p:cNvSpPr txBox="1">
            <a:spLocks noChangeArrowheads="1"/>
          </p:cNvSpPr>
          <p:nvPr/>
        </p:nvSpPr>
        <p:spPr bwMode="auto">
          <a:xfrm>
            <a:off x="427873" y="1052017"/>
            <a:ext cx="3412581" cy="585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答案</a:t>
            </a:r>
            <a:r>
              <a:rPr lang="en-US" altLang="zh-CN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endParaRPr lang="zh-CN" altLang="en-US" sz="32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74094" y="1917822"/>
            <a:ext cx="578994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</a:rPr>
              <a:t>1.Some photos of their trip to Beijing.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74095" y="2923683"/>
            <a:ext cx="591219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</a:rPr>
              <a:t>2.He wanted to fly a kite, but he hurt his arm.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74095" y="3934318"/>
            <a:ext cx="5974617" cy="52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</a:rPr>
              <a:t>3.Yes, he did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. 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C:\Users\Administrator\Desktop\1_170606140330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96" y="1052017"/>
            <a:ext cx="7483228" cy="4968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4"/>
          <p:cNvSpPr txBox="1">
            <a:spLocks noChangeArrowheads="1"/>
          </p:cNvSpPr>
          <p:nvPr/>
        </p:nvSpPr>
        <p:spPr bwMode="auto">
          <a:xfrm>
            <a:off x="0" y="261015"/>
            <a:ext cx="9144000" cy="708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Warming up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 descr="Emai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7873" y="3284965"/>
            <a:ext cx="2802634" cy="2447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7874" y="5805983"/>
            <a:ext cx="2437186" cy="523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write an email</a:t>
            </a:r>
            <a:endParaRPr lang="zh-CN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4" name="Picture 2" descr="C:\Users\Administrator\Desktop\QQ截图2018120616294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651" y="3358176"/>
            <a:ext cx="3087449" cy="2302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182597" y="5661153"/>
            <a:ext cx="1522916" cy="52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fly a kite</a:t>
            </a:r>
            <a:endParaRPr lang="zh-CN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6" name="TextBox 9"/>
          <p:cNvSpPr txBox="1">
            <a:spLocks noChangeArrowheads="1"/>
          </p:cNvSpPr>
          <p:nvPr/>
        </p:nvSpPr>
        <p:spPr bwMode="auto">
          <a:xfrm>
            <a:off x="365448" y="2492371"/>
            <a:ext cx="39185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</a:rPr>
              <a:t>Guess the action 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427873" y="1558130"/>
            <a:ext cx="3655779" cy="585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</a:rPr>
              <a:t>Let’s chant!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C:\Users\Administrator\Desktop\QQ截图2018120616295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3199" y="189395"/>
            <a:ext cx="2987308" cy="230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5624" y="2708822"/>
            <a:ext cx="2377362" cy="523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walk to school</a:t>
            </a:r>
            <a:endParaRPr lang="zh-CN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 descr="C:\Users\Administrator\Desktop\QQ截图20181206163008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13493" y="189396"/>
            <a:ext cx="3047132" cy="237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583264" y="2637204"/>
            <a:ext cx="22372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go to the zoo</a:t>
            </a:r>
            <a:endParaRPr lang="zh-CN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1" name="Picture 3" descr="C:\Users\Administrator\Desktop\QQ截图2018120616302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61158" y="3356585"/>
            <a:ext cx="3184989" cy="350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413882" y="2782034"/>
            <a:ext cx="2377362" cy="523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eat the donuts</a:t>
            </a:r>
            <a:endParaRPr lang="zh-CN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3"/>
          <p:cNvSpPr txBox="1">
            <a:spLocks noChangeArrowheads="1"/>
          </p:cNvSpPr>
          <p:nvPr/>
        </p:nvSpPr>
        <p:spPr bwMode="auto">
          <a:xfrm>
            <a:off x="0" y="261015"/>
            <a:ext cx="9144000" cy="708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Leading in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305624" y="980396"/>
            <a:ext cx="2865059" cy="58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轮流回答问题：</a:t>
            </a:r>
          </a:p>
        </p:txBody>
      </p:sp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305625" y="1699778"/>
            <a:ext cx="7009836" cy="55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000" b="1" dirty="0">
                <a:latin typeface="Times New Roman" panose="02020603050405020304" pitchFamily="18" charset="0"/>
              </a:rPr>
              <a:t>1.Where did Li Ming take the pictures?</a:t>
            </a:r>
            <a:endParaRPr lang="zh-CN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71072" y="2349132"/>
            <a:ext cx="1950789" cy="52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In Beijing.</a:t>
            </a:r>
            <a:endParaRPr lang="zh-CN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3" name="TextBox 7"/>
          <p:cNvSpPr txBox="1">
            <a:spLocks noChangeArrowheads="1"/>
          </p:cNvSpPr>
          <p:nvPr/>
        </p:nvSpPr>
        <p:spPr bwMode="auto">
          <a:xfrm>
            <a:off x="305624" y="2996894"/>
            <a:ext cx="7801856" cy="55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000" b="1" dirty="0">
                <a:latin typeface="Times New Roman" panose="02020603050405020304" pitchFamily="18" charset="0"/>
              </a:rPr>
              <a:t>2.Did Li Ming have a good time in Beijing?</a:t>
            </a:r>
            <a:endParaRPr lang="zh-CN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9948" y="3644656"/>
            <a:ext cx="1889664" cy="52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Yes, he did.</a:t>
            </a:r>
            <a:endParaRPr lang="zh-CN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305624" y="4292418"/>
            <a:ext cx="6766637" cy="55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000" b="1" dirty="0">
                <a:latin typeface="Times New Roman" panose="02020603050405020304" pitchFamily="18" charset="0"/>
              </a:rPr>
              <a:t>3.Which picture is for Danny?</a:t>
            </a:r>
            <a:endParaRPr lang="zh-CN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9948" y="5013391"/>
            <a:ext cx="4875672" cy="52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The picture of the panda.</a:t>
            </a:r>
            <a:endParaRPr lang="zh-CN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48822" y="5732772"/>
            <a:ext cx="6340066" cy="585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复习巩固一般过去时的构成和用法。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3"/>
          <p:cNvSpPr txBox="1">
            <a:spLocks noChangeArrowheads="1"/>
          </p:cNvSpPr>
          <p:nvPr/>
        </p:nvSpPr>
        <p:spPr bwMode="auto">
          <a:xfrm>
            <a:off x="0" y="189396"/>
            <a:ext cx="9144000" cy="70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Presentation</a:t>
            </a:r>
            <a:endParaRPr lang="en-US" altLang="zh-C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487698" y="1268468"/>
            <a:ext cx="6278940" cy="36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183374" y="980396"/>
            <a:ext cx="34437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</a:rPr>
              <a:t>Li Ming’s email 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6" name="Picture 5" descr="C:\Users\Administrator\Desktop\QQ截图2018120712401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375" y="1772990"/>
            <a:ext cx="5120171" cy="482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425795" y="2708822"/>
            <a:ext cx="3169383" cy="95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Can Danny fly kites very well?</a:t>
            </a:r>
            <a:endParaRPr lang="zh-CN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3"/>
          <p:cNvSpPr txBox="1">
            <a:spLocks noChangeArrowheads="1"/>
          </p:cNvSpPr>
          <p:nvPr/>
        </p:nvSpPr>
        <p:spPr bwMode="auto">
          <a:xfrm>
            <a:off x="206784" y="1480144"/>
            <a:ext cx="1524217" cy="585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</a:rPr>
              <a:t>Place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5338661" y="1551765"/>
            <a:ext cx="1461791" cy="58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</a:rPr>
              <a:t>Jenny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122250" y="2275920"/>
            <a:ext cx="3595955" cy="95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</a:rPr>
              <a:t>The thing that happened to Danny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0" name="TextBox 6"/>
          <p:cNvSpPr txBox="1">
            <a:spLocks noChangeArrowheads="1"/>
          </p:cNvSpPr>
          <p:nvPr/>
        </p:nvSpPr>
        <p:spPr bwMode="auto">
          <a:xfrm>
            <a:off x="183375" y="620706"/>
            <a:ext cx="4328151" cy="585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连线题。</a:t>
            </a:r>
          </a:p>
        </p:txBody>
      </p:sp>
      <p:sp>
        <p:nvSpPr>
          <p:cNvPr id="19461" name="TextBox 7"/>
          <p:cNvSpPr txBox="1">
            <a:spLocks noChangeArrowheads="1"/>
          </p:cNvSpPr>
          <p:nvPr/>
        </p:nvSpPr>
        <p:spPr bwMode="auto">
          <a:xfrm>
            <a:off x="122249" y="3358176"/>
            <a:ext cx="3413882" cy="953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</a:rPr>
              <a:t>The person who helped Danny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2" name="TextBox 8"/>
          <p:cNvSpPr txBox="1">
            <a:spLocks noChangeArrowheads="1"/>
          </p:cNvSpPr>
          <p:nvPr/>
        </p:nvSpPr>
        <p:spPr bwMode="auto">
          <a:xfrm>
            <a:off x="5303546" y="2204301"/>
            <a:ext cx="323050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At Tian’anmen Square.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9463" name="TextBox 9"/>
          <p:cNvSpPr txBox="1">
            <a:spLocks noChangeArrowheads="1"/>
          </p:cNvSpPr>
          <p:nvPr/>
        </p:nvSpPr>
        <p:spPr bwMode="auto">
          <a:xfrm>
            <a:off x="5364671" y="3429797"/>
            <a:ext cx="2803934" cy="52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</a:rPr>
              <a:t>He hurt his arm.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直接连接符 11"/>
          <p:cNvCxnSpPr>
            <a:endCxn id="19463" idx="1"/>
          </p:cNvCxnSpPr>
          <p:nvPr/>
        </p:nvCxnSpPr>
        <p:spPr>
          <a:xfrm>
            <a:off x="3413882" y="2565583"/>
            <a:ext cx="1950789" cy="11252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endCxn id="19463" idx="1"/>
          </p:cNvCxnSpPr>
          <p:nvPr/>
        </p:nvCxnSpPr>
        <p:spPr>
          <a:xfrm flipV="1">
            <a:off x="3170683" y="2565583"/>
            <a:ext cx="2193988" cy="10790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43199" y="4582080"/>
            <a:ext cx="713338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讨论：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使用词语：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picture, time, panda, tail, write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C:\Users\Administrator\Desktop\QQ截图2018121010451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375" y="2417569"/>
            <a:ext cx="8695318" cy="238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183375" y="1125229"/>
            <a:ext cx="4449100" cy="58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</a:rPr>
              <a:t>Listen and repeat.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3"/>
          <p:cNvSpPr txBox="1">
            <a:spLocks noChangeArrowheads="1"/>
          </p:cNvSpPr>
          <p:nvPr/>
        </p:nvSpPr>
        <p:spPr bwMode="auto">
          <a:xfrm>
            <a:off x="0" y="261015"/>
            <a:ext cx="9144000" cy="70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Consolidation and extension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914271" y="1263693"/>
            <a:ext cx="2681685" cy="585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阅读并讨论。</a:t>
            </a:r>
          </a:p>
        </p:txBody>
      </p:sp>
      <p:sp>
        <p:nvSpPr>
          <p:cNvPr id="22531" name="TextBox 5"/>
          <p:cNvSpPr txBox="1">
            <a:spLocks noChangeArrowheads="1"/>
          </p:cNvSpPr>
          <p:nvPr/>
        </p:nvSpPr>
        <p:spPr bwMode="auto">
          <a:xfrm>
            <a:off x="1036520" y="2129497"/>
            <a:ext cx="4267026" cy="523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</a:rPr>
              <a:t>1.What did you do?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1036520" y="3136951"/>
            <a:ext cx="4875672" cy="52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谈论他们对话的内容。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3"/>
          <p:cNvSpPr txBox="1">
            <a:spLocks noChangeArrowheads="1"/>
          </p:cNvSpPr>
          <p:nvPr/>
        </p:nvSpPr>
        <p:spPr bwMode="auto">
          <a:xfrm>
            <a:off x="0" y="261015"/>
            <a:ext cx="9144000" cy="70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Summing up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1268013" y="1406933"/>
            <a:ext cx="2865059" cy="58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重点句型：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90263" y="2269554"/>
            <a:ext cx="3048433" cy="311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</a:rPr>
              <a:t>have a great time</a:t>
            </a:r>
          </a:p>
          <a:p>
            <a:endParaRPr lang="en-US" altLang="zh-CN" sz="2800" b="1" dirty="0">
              <a:latin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</a:rPr>
              <a:t>write back</a:t>
            </a:r>
          </a:p>
          <a:p>
            <a:endParaRPr lang="en-US" altLang="zh-CN" sz="2800" b="1" dirty="0">
              <a:latin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</a:rPr>
              <a:t>fly a kite</a:t>
            </a:r>
          </a:p>
          <a:p>
            <a:endParaRPr lang="en-US" altLang="zh-CN" sz="2800" b="1" dirty="0">
              <a:latin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</a:rPr>
              <a:t>hurt my arm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f6aa5df4-31e1-48df-97a6-3a4c9596a411}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WW.2PPT.COM&#10;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259</Words>
  <Application>Microsoft Office PowerPoint</Application>
  <PresentationFormat>全屏显示(4:3)</PresentationFormat>
  <Paragraphs>64</Paragraphs>
  <Slides>13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黑体</vt:lpstr>
      <vt:lpstr>隶书</vt:lpstr>
      <vt:lpstr>宋体</vt:lpstr>
      <vt:lpstr>微软雅黑</vt:lpstr>
      <vt:lpstr>Arial</vt:lpstr>
      <vt:lpstr>Calibri</vt:lpstr>
      <vt:lpstr>Constantia</vt:lpstr>
      <vt:lpstr>Times New Roman</vt:lpstr>
      <vt:lpstr>Wingdings 2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2018-12-06T07:26:00Z</dcterms:created>
  <dcterms:modified xsi:type="dcterms:W3CDTF">2023-01-16T21:31:38Z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0DC18F326B474CA98A3E294C6CA2EC00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