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69" r:id="rId3"/>
    <p:sldId id="340" r:id="rId4"/>
    <p:sldId id="292" r:id="rId5"/>
    <p:sldId id="295" r:id="rId6"/>
    <p:sldId id="271" r:id="rId7"/>
    <p:sldId id="277" r:id="rId8"/>
    <p:sldId id="303" r:id="rId9"/>
    <p:sldId id="306" r:id="rId10"/>
    <p:sldId id="315" r:id="rId11"/>
    <p:sldId id="338" r:id="rId12"/>
    <p:sldId id="332" r:id="rId13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73" autoAdjust="0"/>
    <p:restoredTop sz="94660"/>
  </p:normalViewPr>
  <p:slideViewPr>
    <p:cSldViewPr snapToGrid="0">
      <p:cViewPr>
        <p:scale>
          <a:sx n="100" d="100"/>
          <a:sy n="100" d="100"/>
        </p:scale>
        <p:origin x="-34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3" d="100"/>
        <a:sy n="12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177EC-F2E2-4E86-A652-F4BC2F721A0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06ED4-27C4-4126-8605-E1D7B57371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958864" y="1992403"/>
            <a:ext cx="7403483" cy="2233403"/>
            <a:chOff x="3947" y="1098"/>
            <a:chExt cx="11117" cy="3249"/>
          </a:xfrm>
        </p:grpSpPr>
        <p:sp>
          <p:nvSpPr>
            <p:cNvPr id="3" name="Rectangle 5"/>
            <p:cNvSpPr/>
            <p:nvPr/>
          </p:nvSpPr>
          <p:spPr>
            <a:xfrm>
              <a:off x="3947" y="3317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Lesson 29</a:t>
              </a:r>
              <a:r>
                <a:rPr lang="zh-CN" altLang="en-US" sz="4000" b="1" dirty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A Birthday Card</a:t>
              </a:r>
              <a:endParaRPr lang="zh-CN" altLang="en-US" sz="40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098"/>
              <a:ext cx="11101" cy="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 smtClean="0">
                  <a:latin typeface="微软雅黑" panose="020B0503020204020204" charset="-122"/>
                  <a:ea typeface="微软雅黑" panose="020B0503020204020204" charset="-122"/>
                </a:rPr>
                <a:t>Unit 5  Family and Home</a:t>
              </a:r>
              <a:endParaRPr lang="zh-CN" altLang="en-US" sz="36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66312" y="2250890"/>
            <a:ext cx="284559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3013359" y="562099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15118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28580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54807" y="1962382"/>
            <a:ext cx="8299235" cy="13031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is using paper and crayons to make the card.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她正在用纸和蜡笔制作卡片。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78384" y="3470239"/>
            <a:ext cx="8109474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(1)use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作动词，意为“使用”。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use…to do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做某事”。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(2)paper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作名词，意为“纸；试卷”。</a:t>
            </a:r>
          </a:p>
        </p:txBody>
      </p:sp>
      <p:sp>
        <p:nvSpPr>
          <p:cNvPr id="12" name="Rectangle 5"/>
          <p:cNvSpPr/>
          <p:nvPr/>
        </p:nvSpPr>
        <p:spPr>
          <a:xfrm>
            <a:off x="179628" y="111049"/>
            <a:ext cx="59068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29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 Birthday Card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31422" y="1438553"/>
            <a:ext cx="8130291" cy="6568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paper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的用法小结：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777922" y="2593076"/>
          <a:ext cx="7441441" cy="2934269"/>
        </p:xfrm>
        <a:graphic>
          <a:graphicData uri="http://schemas.openxmlformats.org/drawingml/2006/table">
            <a:tbl>
              <a:tblPr/>
              <a:tblGrid>
                <a:gridCol w="1607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4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5468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Times New Roman" panose="02020603050405020304"/>
                          <a:cs typeface="Courier New" panose="02070309020205020404"/>
                        </a:rPr>
                        <a:t>paper</a:t>
                      </a:r>
                      <a:endParaRPr lang="zh-CN" sz="2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可数名词</a:t>
                      </a:r>
                      <a:r>
                        <a:rPr lang="zh-CN" sz="2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试卷</a:t>
                      </a:r>
                      <a:r>
                        <a:rPr lang="zh-CN" sz="2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答案纸</a:t>
                      </a:r>
                      <a:r>
                        <a:rPr lang="zh-CN" sz="2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论文</a:t>
                      </a:r>
                      <a:r>
                        <a:rPr lang="en-US" sz="2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2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不可数名词</a:t>
                      </a:r>
                      <a:r>
                        <a:rPr lang="zh-CN" sz="2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纸</a:t>
                      </a:r>
                      <a:r>
                        <a:rPr lang="en-US" sz="2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en-US" sz="2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数词＋</a:t>
                      </a:r>
                      <a:r>
                        <a:rPr lang="en-US" sz="2000" b="1" kern="100" dirty="0">
                          <a:latin typeface="Times New Roman" panose="02020603050405020304"/>
                          <a:cs typeface="Courier New" panose="02070309020205020404"/>
                        </a:rPr>
                        <a:t>piece(s) of paper</a:t>
                      </a:r>
                      <a:r>
                        <a:rPr lang="en-US" sz="2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表示</a:t>
                      </a:r>
                      <a:r>
                        <a:rPr lang="en-US" sz="2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“……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张纸</a:t>
                      </a:r>
                      <a:r>
                        <a:rPr lang="en-US" sz="2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2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79628" y="111049"/>
            <a:ext cx="59068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29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 Birthday Card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580304" y="1413658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75279" y="157988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84383" y="2305560"/>
            <a:ext cx="8262528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你能给我几张纸吗？我想写一篇论文。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you give me ________ ________ ________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want to write ________ ________.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丹尼正在用纸做飞机模型。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Danny is ________ paper ________ ________ a model plane. </a:t>
            </a:r>
          </a:p>
        </p:txBody>
      </p:sp>
      <p:sp>
        <p:nvSpPr>
          <p:cNvPr id="8" name="矩形 28"/>
          <p:cNvSpPr>
            <a:spLocks noChangeArrowheads="1"/>
          </p:cNvSpPr>
          <p:nvPr/>
        </p:nvSpPr>
        <p:spPr bwMode="auto">
          <a:xfrm>
            <a:off x="2620895" y="2921735"/>
            <a:ext cx="504817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some          pieces          of           paper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2270783" y="3472706"/>
            <a:ext cx="22621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             paper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1827392" y="4526190"/>
            <a:ext cx="88678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using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3854635" y="4526189"/>
            <a:ext cx="22365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             make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179628" y="111049"/>
            <a:ext cx="59068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29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 Birthday Card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8" grpId="0"/>
      <p:bldP spid="9" grpId="0"/>
      <p:bldP spid="14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21619" y="1978924"/>
          <a:ext cx="7471754" cy="3633166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31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纸；试卷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peɪpə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．在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的里面；在里面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[ˌ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ɪn'saɪd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．诗；诗歌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pəʊɪm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4735225" y="2887853"/>
            <a:ext cx="9541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paper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6846121" y="3600170"/>
            <a:ext cx="9541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inside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179628" y="111049"/>
            <a:ext cx="59068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29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 Birthday Card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4877196" y="4124059"/>
            <a:ext cx="9028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poem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562160"/>
          <a:ext cx="7471754" cy="374967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．玫瑰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</a:t>
                      </a:r>
                      <a:r>
                        <a:rPr kumimoji="0" lang="en-US" altLang="zh-CN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rəʊz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   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礼物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['</a:t>
                      </a:r>
                      <a:r>
                        <a:rPr kumimoji="0" lang="en-US" altLang="zh-CN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preznt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．软的；柔软的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</a:t>
                      </a:r>
                      <a:r>
                        <a:rPr kumimoji="0" lang="en-US" altLang="zh-CN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sɒft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riddle['</a:t>
                      </a:r>
                      <a:r>
                        <a:rPr kumimoji="0" lang="en-US" altLang="zh-CN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rɪdl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</a:t>
                      </a:r>
                      <a:endParaRPr kumimoji="0" lang="zh-CN" alt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109918" y="2233652"/>
            <a:ext cx="7257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rose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4264378" y="2807561"/>
            <a:ext cx="11537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present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38"/>
          <p:cNvSpPr>
            <a:spLocks noChangeArrowheads="1"/>
          </p:cNvSpPr>
          <p:nvPr/>
        </p:nvSpPr>
        <p:spPr bwMode="auto">
          <a:xfrm>
            <a:off x="5104070" y="3622523"/>
            <a:ext cx="6639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soft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4258939" y="4158505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谜语</a:t>
            </a:r>
          </a:p>
        </p:txBody>
      </p:sp>
      <p:sp>
        <p:nvSpPr>
          <p:cNvPr id="12" name="Rectangle 5"/>
          <p:cNvSpPr/>
          <p:nvPr/>
        </p:nvSpPr>
        <p:spPr>
          <a:xfrm>
            <a:off x="179628" y="111049"/>
            <a:ext cx="59068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29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 Birthday Card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7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562160"/>
          <a:ext cx="7471754" cy="374967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  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举行生日聚会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．在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(……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的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正面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  birthday present 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   write a poem ________________</a:t>
                      </a:r>
                      <a:endParaRPr kumimoji="0" lang="zh-CN" alt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437465" y="2197792"/>
            <a:ext cx="30492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have a birthday party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4663575" y="2848506"/>
            <a:ext cx="25819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 the front (of…)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38"/>
          <p:cNvSpPr>
            <a:spLocks noChangeArrowheads="1"/>
          </p:cNvSpPr>
          <p:nvPr/>
        </p:nvSpPr>
        <p:spPr bwMode="auto">
          <a:xfrm>
            <a:off x="4960705" y="3501700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生日礼物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4532385" y="4156881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写一首诗</a:t>
            </a:r>
          </a:p>
        </p:txBody>
      </p:sp>
      <p:sp>
        <p:nvSpPr>
          <p:cNvPr id="12" name="Rectangle 5"/>
          <p:cNvSpPr/>
          <p:nvPr/>
        </p:nvSpPr>
        <p:spPr>
          <a:xfrm>
            <a:off x="179628" y="111049"/>
            <a:ext cx="59068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29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 Birthday Card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7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436585" y="1530180"/>
          <a:ext cx="8375717" cy="4756753"/>
        </p:xfrm>
        <a:graphic>
          <a:graphicData uri="http://schemas.openxmlformats.org/drawingml/2006/table">
            <a:tbl>
              <a:tblPr/>
              <a:tblGrid>
                <a:gridCol w="989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6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67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她正在用纸和蜡笔制作卡片。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She is ________ paper and crayons _____  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the card.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妈妈生日快乐！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________ ________ Mum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！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2916507" y="2905946"/>
            <a:ext cx="88678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using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667665" y="2993342"/>
            <a:ext cx="17748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       make</a:t>
            </a: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1945591" y="4843519"/>
            <a:ext cx="26388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Happy     Birthday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79628" y="111049"/>
            <a:ext cx="59068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29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 Birthday Card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6" y="2616793"/>
            <a:ext cx="7907483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zh-CN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200" dirty="0" smtClean="0"/>
              <a:t> 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a birthday party </a:t>
            </a:r>
            <a:r>
              <a:rPr lang="zh-CN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举行生日聚会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59771" y="3361969"/>
            <a:ext cx="8269025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Jenny's grandma is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having a birthday party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her house.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詹妮的奶奶正在家里举行生日聚会。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387777" y="5046213"/>
            <a:ext cx="8410753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have a party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意为“举行聚会”，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在此处表示“举行，召开”。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79628" y="111049"/>
            <a:ext cx="59068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29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 Birthday Card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870214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2" y="2420938"/>
            <a:ext cx="8066630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现在，我们正在举行音乐聚会。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Now, we ________ _____________ a concert party.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1930816" y="3304000"/>
            <a:ext cx="35726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are            having/holding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79628" y="111049"/>
            <a:ext cx="59068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29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 Birthday Card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1320233"/>
            <a:ext cx="8374748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inside 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prep. &amp; adv.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的里面；在里面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00368" y="2584215"/>
            <a:ext cx="8118193" cy="18805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inside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card her family will write something for Grandma. 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在卡片里面，她的家人将给奶奶写些话。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shakes the bottle to make sure that there is nothing 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inside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她摇了摇瓶子，想确定里面没有东西。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479898" y="5269190"/>
            <a:ext cx="8410753" cy="957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inside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作副词时，反义词为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，意为“在外面”；作介词时，意为“在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的里面”。</a:t>
            </a: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4314372" y="5194744"/>
            <a:ext cx="112562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outside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79628" y="111049"/>
            <a:ext cx="59068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29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 Birthday Card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692900" y="1256054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7875" y="142228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66269" y="2120693"/>
            <a:ext cx="8272764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进来，外面在下雨。 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____________.  It's raining 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731679" y="2978514"/>
            <a:ext cx="29883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Come            inside/in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107170" y="2996496"/>
            <a:ext cx="112562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outside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179628" y="111049"/>
            <a:ext cx="590681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29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A Birthday Card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514</Words>
  <Application>Microsoft Office PowerPoint</Application>
  <PresentationFormat>全屏显示(4:3)</PresentationFormat>
  <Paragraphs>100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MingLiU_HKSCS</vt:lpstr>
      <vt:lpstr>华文新魏</vt:lpstr>
      <vt:lpstr>宋体</vt:lpstr>
      <vt:lpstr>微软雅黑</vt:lpstr>
      <vt:lpstr>Arial</vt:lpstr>
      <vt:lpstr>Calibri</vt:lpstr>
      <vt:lpstr>Calibri Light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293</cp:revision>
  <dcterms:created xsi:type="dcterms:W3CDTF">2018-02-07T00:47:00Z</dcterms:created>
  <dcterms:modified xsi:type="dcterms:W3CDTF">2023-01-16T21:31:47Z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6206846386734A158CD898011F41200E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