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1" r:id="rId2"/>
    <p:sldId id="258" r:id="rId3"/>
    <p:sldId id="259" r:id="rId4"/>
    <p:sldId id="262" r:id="rId5"/>
    <p:sldId id="270" r:id="rId6"/>
    <p:sldId id="263" r:id="rId7"/>
    <p:sldId id="264" r:id="rId8"/>
    <p:sldId id="265" r:id="rId9"/>
    <p:sldId id="266" r:id="rId10"/>
    <p:sldId id="267" r:id="rId11"/>
    <p:sldId id="268" r:id="rId12"/>
    <p:sldId id="272" r:id="rId13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5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595">
          <p15:clr>
            <a:srgbClr val="A4A3A4"/>
          </p15:clr>
        </p15:guide>
        <p15:guide id="4" orient="horz" pos="664">
          <p15:clr>
            <a:srgbClr val="A4A3A4"/>
          </p15:clr>
        </p15:guide>
        <p15:guide id="5" orient="horz" pos="3906">
          <p15:clr>
            <a:srgbClr val="A4A3A4"/>
          </p15:clr>
        </p15:guide>
        <p15:guide id="6" orient="horz" pos="38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82" y="114"/>
      </p:cViewPr>
      <p:guideLst>
        <p:guide pos="415"/>
        <p:guide pos="7256"/>
        <p:guide orient="horz" pos="595"/>
        <p:guide orient="horz" pos="664"/>
        <p:guide orient="horz" pos="3906"/>
        <p:guide orient="horz" pos="38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F2EA437-B6AA-41E9-B7F6-6348D0BA3E12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04EB2CB0-8294-4AB9-A844-D9FA6B17003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48CEF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48CEF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黑体" panose="02010609060101010101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图片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94" r="41225" b="57559"/>
          <a:stretch>
            <a:fillRect/>
          </a:stretch>
        </p:blipFill>
        <p:spPr>
          <a:xfrm>
            <a:off x="9325060" y="502641"/>
            <a:ext cx="2864482" cy="2820158"/>
          </a:xfrm>
          <a:custGeom>
            <a:avLst/>
            <a:gdLst>
              <a:gd name="connsiteX0" fmla="*/ 1997861 w 2864482"/>
              <a:gd name="connsiteY0" fmla="*/ 0 h 2820158"/>
              <a:gd name="connsiteX1" fmla="*/ 2864482 w 2864482"/>
              <a:gd name="connsiteY1" fmla="*/ 0 h 2820158"/>
              <a:gd name="connsiteX2" fmla="*/ 2864482 w 2864482"/>
              <a:gd name="connsiteY2" fmla="*/ 2820158 h 2820158"/>
              <a:gd name="connsiteX3" fmla="*/ 0 w 2864482"/>
              <a:gd name="connsiteY3" fmla="*/ 1158759 h 2820158"/>
              <a:gd name="connsiteX4" fmla="*/ 1997861 w 2864482"/>
              <a:gd name="connsiteY4" fmla="*/ 0 h 2820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64482" h="2820158">
                <a:moveTo>
                  <a:pt x="1997861" y="0"/>
                </a:moveTo>
                <a:lnTo>
                  <a:pt x="2864482" y="0"/>
                </a:lnTo>
                <a:lnTo>
                  <a:pt x="2864482" y="2820158"/>
                </a:lnTo>
                <a:lnTo>
                  <a:pt x="0" y="1158759"/>
                </a:lnTo>
                <a:lnTo>
                  <a:pt x="1997861" y="0"/>
                </a:lnTo>
                <a:close/>
              </a:path>
            </a:pathLst>
          </a:cu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43" t="2199" r="41422" b="13997"/>
          <a:stretch>
            <a:fillRect/>
          </a:stretch>
        </p:blipFill>
        <p:spPr>
          <a:xfrm>
            <a:off x="7369260" y="648750"/>
            <a:ext cx="4800631" cy="5568732"/>
          </a:xfrm>
          <a:custGeom>
            <a:avLst/>
            <a:gdLst>
              <a:gd name="connsiteX0" fmla="*/ 0 w 4800631"/>
              <a:gd name="connsiteY0" fmla="*/ 0 h 5568732"/>
              <a:gd name="connsiteX1" fmla="*/ 4800631 w 4800631"/>
              <a:gd name="connsiteY1" fmla="*/ 2784366 h 5568732"/>
              <a:gd name="connsiteX2" fmla="*/ 0 w 4800631"/>
              <a:gd name="connsiteY2" fmla="*/ 5568732 h 5568732"/>
              <a:gd name="connsiteX3" fmla="*/ 0 w 4800631"/>
              <a:gd name="connsiteY3" fmla="*/ 0 h 5568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00631" h="5568732">
                <a:moveTo>
                  <a:pt x="0" y="0"/>
                </a:moveTo>
                <a:lnTo>
                  <a:pt x="4800631" y="2784366"/>
                </a:lnTo>
                <a:lnTo>
                  <a:pt x="0" y="5568732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60" t="45775" r="41159" b="4220"/>
          <a:stretch>
            <a:fillRect/>
          </a:stretch>
        </p:blipFill>
        <p:spPr>
          <a:xfrm>
            <a:off x="9331648" y="3544368"/>
            <a:ext cx="2864480" cy="3322798"/>
          </a:xfrm>
          <a:custGeom>
            <a:avLst/>
            <a:gdLst>
              <a:gd name="connsiteX0" fmla="*/ 2864480 w 2864480"/>
              <a:gd name="connsiteY0" fmla="*/ 0 h 3322798"/>
              <a:gd name="connsiteX1" fmla="*/ 2864480 w 2864480"/>
              <a:gd name="connsiteY1" fmla="*/ 3322798 h 3322798"/>
              <a:gd name="connsiteX2" fmla="*/ 0 w 2864480"/>
              <a:gd name="connsiteY2" fmla="*/ 1661399 h 3322798"/>
              <a:gd name="connsiteX3" fmla="*/ 2864480 w 2864480"/>
              <a:gd name="connsiteY3" fmla="*/ 0 h 3322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64480" h="3322798">
                <a:moveTo>
                  <a:pt x="2864480" y="0"/>
                </a:moveTo>
                <a:lnTo>
                  <a:pt x="2864480" y="3322798"/>
                </a:lnTo>
                <a:lnTo>
                  <a:pt x="0" y="1661399"/>
                </a:lnTo>
                <a:lnTo>
                  <a:pt x="2864480" y="0"/>
                </a:lnTo>
                <a:close/>
              </a:path>
            </a:pathLst>
          </a:cu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59" t="71744" r="53773" b="13997"/>
          <a:stretch>
            <a:fillRect/>
          </a:stretch>
        </p:blipFill>
        <p:spPr>
          <a:xfrm>
            <a:off x="7510192" y="5269957"/>
            <a:ext cx="3430434" cy="947525"/>
          </a:xfrm>
          <a:custGeom>
            <a:avLst/>
            <a:gdLst>
              <a:gd name="connsiteX0" fmla="*/ 1715217 w 3430434"/>
              <a:gd name="connsiteY0" fmla="*/ 0 h 947525"/>
              <a:gd name="connsiteX1" fmla="*/ 3430434 w 3430434"/>
              <a:gd name="connsiteY1" fmla="*/ 947525 h 947525"/>
              <a:gd name="connsiteX2" fmla="*/ 0 w 3430434"/>
              <a:gd name="connsiteY2" fmla="*/ 947525 h 947525"/>
              <a:gd name="connsiteX3" fmla="*/ 1715217 w 3430434"/>
              <a:gd name="connsiteY3" fmla="*/ 0 h 94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0434" h="947525">
                <a:moveTo>
                  <a:pt x="1715217" y="0"/>
                </a:moveTo>
                <a:lnTo>
                  <a:pt x="3430434" y="947525"/>
                </a:lnTo>
                <a:lnTo>
                  <a:pt x="0" y="947525"/>
                </a:lnTo>
                <a:lnTo>
                  <a:pt x="1715217" y="0"/>
                </a:lnTo>
                <a:close/>
              </a:path>
            </a:pathLst>
          </a:cu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68" t="-7564" r="41225" b="100000"/>
          <a:stretch>
            <a:fillRect/>
          </a:stretch>
        </p:blipFill>
        <p:spPr>
          <a:xfrm>
            <a:off x="11322922" y="1"/>
            <a:ext cx="866621" cy="502640"/>
          </a:xfrm>
          <a:custGeom>
            <a:avLst/>
            <a:gdLst>
              <a:gd name="connsiteX0" fmla="*/ 866621 w 866621"/>
              <a:gd name="connsiteY0" fmla="*/ 0 h 502640"/>
              <a:gd name="connsiteX1" fmla="*/ 866621 w 866621"/>
              <a:gd name="connsiteY1" fmla="*/ 502640 h 502640"/>
              <a:gd name="connsiteX2" fmla="*/ 0 w 866621"/>
              <a:gd name="connsiteY2" fmla="*/ 502640 h 502640"/>
              <a:gd name="connsiteX3" fmla="*/ 866621 w 866621"/>
              <a:gd name="connsiteY3" fmla="*/ 0 h 502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6621" h="502640">
                <a:moveTo>
                  <a:pt x="866621" y="0"/>
                </a:moveTo>
                <a:lnTo>
                  <a:pt x="866621" y="502640"/>
                </a:lnTo>
                <a:lnTo>
                  <a:pt x="0" y="502640"/>
                </a:lnTo>
                <a:lnTo>
                  <a:pt x="866621" y="0"/>
                </a:lnTo>
                <a:close/>
              </a:path>
            </a:pathLst>
          </a:custGeom>
        </p:spPr>
      </p:pic>
      <p:grpSp>
        <p:nvGrpSpPr>
          <p:cNvPr id="2" name="组合 1"/>
          <p:cNvGrpSpPr/>
          <p:nvPr/>
        </p:nvGrpSpPr>
        <p:grpSpPr>
          <a:xfrm>
            <a:off x="190500" y="2132330"/>
            <a:ext cx="7006590" cy="2824480"/>
            <a:chOff x="6147269" y="2844265"/>
            <a:chExt cx="5112385" cy="2076459"/>
          </a:xfrm>
        </p:grpSpPr>
        <p:grpSp>
          <p:nvGrpSpPr>
            <p:cNvPr id="3" name="组合 2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5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DBC61D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6" name="组合 5"/>
              <p:cNvGrpSpPr/>
              <p:nvPr/>
            </p:nvGrpSpPr>
            <p:grpSpPr>
              <a:xfrm>
                <a:off x="-4714868" y="2110674"/>
                <a:ext cx="5033250" cy="1036393"/>
                <a:chOff x="-4714868" y="2110674"/>
                <a:chExt cx="5033250" cy="1036393"/>
              </a:xfrm>
            </p:grpSpPr>
            <p:sp>
              <p:nvSpPr>
                <p:cNvPr id="7" name="文本框 6"/>
                <p:cNvSpPr txBox="1"/>
                <p:nvPr/>
              </p:nvSpPr>
              <p:spPr>
                <a:xfrm>
                  <a:off x="-4714868" y="2808615"/>
                  <a:ext cx="5033249" cy="3384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8" name="直接连接符 7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en-US" altLang="zh-CN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DBC61D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7.1.1 </a:t>
                  </a:r>
                  <a:r>
                    <a:rPr lang="zh-CN" altLang="en-US" sz="5400" b="1" dirty="0">
                      <a:solidFill>
                        <a:srgbClr val="DBC61D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条形统计图</a:t>
                  </a:r>
                  <a:endParaRPr kumimoji="0" lang="zh-CN" altLang="en-US" sz="5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DBC61D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4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第七单元   条形统计图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DBC61D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人教版小学数学四年级上册</a:t>
            </a:r>
          </a:p>
        </p:txBody>
      </p:sp>
      <p:sp>
        <p:nvSpPr>
          <p:cNvPr id="15" name="直角三角形 14"/>
          <p:cNvSpPr/>
          <p:nvPr/>
        </p:nvSpPr>
        <p:spPr>
          <a:xfrm>
            <a:off x="0" y="5296274"/>
            <a:ext cx="1570892" cy="1570892"/>
          </a:xfrm>
          <a:prstGeom prst="rtTriangle">
            <a:avLst/>
          </a:prstGeom>
          <a:solidFill>
            <a:srgbClr val="DBC6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1"/>
          <p:cNvSpPr txBox="1">
            <a:spLocks noChangeArrowheads="1"/>
          </p:cNvSpPr>
          <p:nvPr/>
        </p:nvSpPr>
        <p:spPr>
          <a:xfrm>
            <a:off x="340459" y="5726904"/>
            <a:ext cx="8470900" cy="64293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C1C1C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1C1C1C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C1C1C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zh-CN" altLang="en-US" sz="2000" kern="0" dirty="0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第一组的图每格代表（     ）人，全班的图每格代表（   ）人。</a:t>
            </a:r>
            <a:endParaRPr lang="en-US" altLang="zh-CN" sz="2000" kern="0" dirty="0">
              <a:solidFill>
                <a:schemeClr val="tx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" name="Rectangle 21"/>
          <p:cNvSpPr txBox="1">
            <a:spLocks noChangeArrowheads="1"/>
          </p:cNvSpPr>
          <p:nvPr/>
        </p:nvSpPr>
        <p:spPr bwMode="auto">
          <a:xfrm>
            <a:off x="3272620" y="5710396"/>
            <a:ext cx="50006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16" name="Rectangle 21"/>
          <p:cNvSpPr txBox="1">
            <a:spLocks noChangeArrowheads="1"/>
          </p:cNvSpPr>
          <p:nvPr/>
        </p:nvSpPr>
        <p:spPr bwMode="auto">
          <a:xfrm>
            <a:off x="6544236" y="5721981"/>
            <a:ext cx="50006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</a:p>
        </p:txBody>
      </p:sp>
      <p:grpSp>
        <p:nvGrpSpPr>
          <p:cNvPr id="2" name="Group 50"/>
          <p:cNvGrpSpPr/>
          <p:nvPr/>
        </p:nvGrpSpPr>
        <p:grpSpPr bwMode="auto">
          <a:xfrm>
            <a:off x="6575707" y="1135857"/>
            <a:ext cx="4806950" cy="1674813"/>
            <a:chOff x="-4460" y="3376"/>
            <a:chExt cx="3028" cy="1055"/>
          </a:xfrm>
        </p:grpSpPr>
        <p:pic>
          <p:nvPicPr>
            <p:cNvPr id="16389" name="Picture 1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-2238" y="3625"/>
              <a:ext cx="806" cy="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0" name="AutoShape 27"/>
            <p:cNvSpPr>
              <a:spLocks noChangeArrowheads="1"/>
            </p:cNvSpPr>
            <p:nvPr/>
          </p:nvSpPr>
          <p:spPr bwMode="auto">
            <a:xfrm>
              <a:off x="-4460" y="3376"/>
              <a:ext cx="2180" cy="251"/>
            </a:xfrm>
            <a:prstGeom prst="wedgeRoundRectCallout">
              <a:avLst>
                <a:gd name="adj1" fmla="val 48990"/>
                <a:gd name="adj2" fmla="val 121014"/>
                <a:gd name="adj3" fmla="val 16667"/>
              </a:avLst>
            </a:prstGeom>
            <a:solidFill>
              <a:srgbClr val="FFFFFF"/>
            </a:solidFill>
            <a:ln w="19050">
              <a:solidFill>
                <a:srgbClr val="3399FF"/>
              </a:solidFill>
              <a:miter lim="800000"/>
            </a:ln>
          </p:spPr>
          <p:txBody>
            <a:bodyPr/>
            <a:lstStyle/>
            <a:p>
              <a:pPr eaLnBrk="0" hangingPunct="0">
                <a:lnSpc>
                  <a:spcPct val="120000"/>
                </a:lnSpc>
              </a:pPr>
              <a:r>
                <a:rPr lang="zh-CN" altLang="en-US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通过条形图你获得了什么信息？</a:t>
              </a:r>
              <a:endParaRPr lang="en-US" altLang="zh-CN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6391" name="组合 29"/>
          <p:cNvGrpSpPr/>
          <p:nvPr/>
        </p:nvGrpSpPr>
        <p:grpSpPr bwMode="auto">
          <a:xfrm>
            <a:off x="2058184" y="1631155"/>
            <a:ext cx="4678362" cy="4249738"/>
            <a:chOff x="2274888" y="2492376"/>
            <a:chExt cx="4678363" cy="4249738"/>
          </a:xfrm>
        </p:grpSpPr>
        <p:grpSp>
          <p:nvGrpSpPr>
            <p:cNvPr id="16392" name="Group 71"/>
            <p:cNvGrpSpPr/>
            <p:nvPr/>
          </p:nvGrpSpPr>
          <p:grpSpPr bwMode="auto">
            <a:xfrm>
              <a:off x="2274888" y="2492376"/>
              <a:ext cx="4678363" cy="4249738"/>
              <a:chOff x="1433" y="1570"/>
              <a:chExt cx="2947" cy="2677"/>
            </a:xfrm>
          </p:grpSpPr>
          <p:pic>
            <p:nvPicPr>
              <p:cNvPr id="16393" name="Picture 44" descr="107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3" y="1719"/>
                <a:ext cx="2682" cy="2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394" name="Text Box 45"/>
              <p:cNvSpPr txBox="1">
                <a:spLocks noChangeArrowheads="1"/>
              </p:cNvSpPr>
              <p:nvPr/>
            </p:nvSpPr>
            <p:spPr bwMode="auto">
              <a:xfrm>
                <a:off x="1656" y="1570"/>
                <a:ext cx="499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zh-CN" altLang="en-US" sz="16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人数</a:t>
                </a:r>
              </a:p>
            </p:txBody>
          </p:sp>
          <p:sp>
            <p:nvSpPr>
              <p:cNvPr id="16395" name="Rectangle 48"/>
              <p:cNvSpPr>
                <a:spLocks noChangeArrowheads="1"/>
              </p:cNvSpPr>
              <p:nvPr/>
            </p:nvSpPr>
            <p:spPr bwMode="auto">
              <a:xfrm>
                <a:off x="2241" y="1651"/>
                <a:ext cx="951" cy="3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110000"/>
                  </a:lnSpc>
                </a:pPr>
                <a:r>
                  <a:rPr lang="zh-CN" altLang="en-US" sz="12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第一组最喜欢的</a:t>
                </a:r>
              </a:p>
              <a:p>
                <a:pPr algn="ctr" eaLnBrk="0" hangingPunct="0">
                  <a:lnSpc>
                    <a:spcPct val="110000"/>
                  </a:lnSpc>
                </a:pPr>
                <a:r>
                  <a:rPr lang="zh-CN" altLang="en-US" sz="12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卡通形象统计图</a:t>
                </a:r>
              </a:p>
            </p:txBody>
          </p:sp>
          <p:sp>
            <p:nvSpPr>
              <p:cNvPr id="16396" name="Rectangle 70"/>
              <p:cNvSpPr>
                <a:spLocks noChangeArrowheads="1"/>
              </p:cNvSpPr>
              <p:nvPr/>
            </p:nvSpPr>
            <p:spPr bwMode="auto">
              <a:xfrm>
                <a:off x="1909" y="4053"/>
                <a:ext cx="2471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zh-CN" altLang="en-US" sz="1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喜羊羊  麦兜   图图  孙悟空  卡通形象</a:t>
                </a:r>
              </a:p>
            </p:txBody>
          </p:sp>
        </p:grpSp>
        <p:sp>
          <p:nvSpPr>
            <p:cNvPr id="16397" name="Rectangle 21"/>
            <p:cNvSpPr txBox="1">
              <a:spLocks noChangeArrowheads="1"/>
            </p:cNvSpPr>
            <p:nvPr/>
          </p:nvSpPr>
          <p:spPr bwMode="auto">
            <a:xfrm>
              <a:off x="2495550" y="6253163"/>
              <a:ext cx="428625" cy="357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r>
                <a:rPr lang="en-US" altLang="zh-CN" sz="1600" kern="0">
                  <a:solidFill>
                    <a:srgbClr val="00206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0</a:t>
              </a:r>
            </a:p>
          </p:txBody>
        </p:sp>
        <p:sp>
          <p:nvSpPr>
            <p:cNvPr id="16398" name="Rectangle 21"/>
            <p:cNvSpPr txBox="1">
              <a:spLocks noChangeArrowheads="1"/>
            </p:cNvSpPr>
            <p:nvPr/>
          </p:nvSpPr>
          <p:spPr bwMode="auto">
            <a:xfrm>
              <a:off x="2486025" y="5932488"/>
              <a:ext cx="428625" cy="357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r>
                <a:rPr lang="en-US" altLang="zh-CN" sz="1600" kern="0">
                  <a:solidFill>
                    <a:srgbClr val="00206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16399" name="Rectangle 21"/>
            <p:cNvSpPr txBox="1">
              <a:spLocks noChangeArrowheads="1"/>
            </p:cNvSpPr>
            <p:nvPr/>
          </p:nvSpPr>
          <p:spPr bwMode="auto">
            <a:xfrm>
              <a:off x="2495550" y="5597525"/>
              <a:ext cx="428625" cy="357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r>
                <a:rPr lang="en-US" altLang="zh-CN" sz="1600" kern="0">
                  <a:solidFill>
                    <a:srgbClr val="00206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16400" name="Rectangle 21"/>
            <p:cNvSpPr txBox="1">
              <a:spLocks noChangeArrowheads="1"/>
            </p:cNvSpPr>
            <p:nvPr/>
          </p:nvSpPr>
          <p:spPr bwMode="auto">
            <a:xfrm>
              <a:off x="2498725" y="5280025"/>
              <a:ext cx="430213" cy="357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r>
                <a:rPr lang="en-US" altLang="zh-CN" sz="1600" kern="0">
                  <a:solidFill>
                    <a:srgbClr val="00206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16401" name="Rectangle 21"/>
            <p:cNvSpPr txBox="1">
              <a:spLocks noChangeArrowheads="1"/>
            </p:cNvSpPr>
            <p:nvPr/>
          </p:nvSpPr>
          <p:spPr bwMode="auto">
            <a:xfrm>
              <a:off x="2498725" y="4956175"/>
              <a:ext cx="428625" cy="357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r>
                <a:rPr lang="en-US" altLang="zh-CN" sz="1600" kern="0">
                  <a:solidFill>
                    <a:srgbClr val="00206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16402" name="Rectangle 21"/>
            <p:cNvSpPr txBox="1">
              <a:spLocks noChangeArrowheads="1"/>
            </p:cNvSpPr>
            <p:nvPr/>
          </p:nvSpPr>
          <p:spPr bwMode="auto">
            <a:xfrm>
              <a:off x="2505075" y="4638675"/>
              <a:ext cx="428625" cy="357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r>
                <a:rPr lang="en-US" altLang="zh-CN" sz="1600" kern="0">
                  <a:solidFill>
                    <a:srgbClr val="00206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5</a:t>
              </a:r>
            </a:p>
          </p:txBody>
        </p:sp>
        <p:sp>
          <p:nvSpPr>
            <p:cNvPr id="16403" name="Rectangle 21"/>
            <p:cNvSpPr txBox="1">
              <a:spLocks noChangeArrowheads="1"/>
            </p:cNvSpPr>
            <p:nvPr/>
          </p:nvSpPr>
          <p:spPr bwMode="auto">
            <a:xfrm>
              <a:off x="2506663" y="4322763"/>
              <a:ext cx="428625" cy="357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r>
                <a:rPr lang="en-US" altLang="zh-CN" sz="1600" kern="0">
                  <a:solidFill>
                    <a:srgbClr val="00206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</a:p>
          </p:txBody>
        </p:sp>
        <p:sp>
          <p:nvSpPr>
            <p:cNvPr id="16404" name="Rectangle 21"/>
            <p:cNvSpPr txBox="1">
              <a:spLocks noChangeArrowheads="1"/>
            </p:cNvSpPr>
            <p:nvPr/>
          </p:nvSpPr>
          <p:spPr bwMode="auto">
            <a:xfrm>
              <a:off x="2506663" y="4006850"/>
              <a:ext cx="428625" cy="357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r>
                <a:rPr lang="en-US" altLang="zh-CN" sz="1600" kern="0">
                  <a:solidFill>
                    <a:srgbClr val="00206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7</a:t>
              </a:r>
            </a:p>
          </p:txBody>
        </p:sp>
        <p:sp>
          <p:nvSpPr>
            <p:cNvPr id="16405" name="Rectangle 21"/>
            <p:cNvSpPr txBox="1">
              <a:spLocks noChangeArrowheads="1"/>
            </p:cNvSpPr>
            <p:nvPr/>
          </p:nvSpPr>
          <p:spPr bwMode="auto">
            <a:xfrm>
              <a:off x="2505075" y="3684588"/>
              <a:ext cx="428625" cy="357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r>
                <a:rPr lang="en-US" altLang="zh-CN" sz="1600" kern="0">
                  <a:solidFill>
                    <a:srgbClr val="00206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8</a:t>
              </a:r>
            </a:p>
          </p:txBody>
        </p:sp>
        <p:sp>
          <p:nvSpPr>
            <p:cNvPr id="16406" name="Rectangle 21"/>
            <p:cNvSpPr txBox="1">
              <a:spLocks noChangeArrowheads="1"/>
            </p:cNvSpPr>
            <p:nvPr/>
          </p:nvSpPr>
          <p:spPr bwMode="auto">
            <a:xfrm>
              <a:off x="2506663" y="3354388"/>
              <a:ext cx="428625" cy="357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r>
                <a:rPr lang="en-US" altLang="zh-CN" sz="1600" kern="0">
                  <a:solidFill>
                    <a:srgbClr val="00206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9</a:t>
              </a:r>
            </a:p>
          </p:txBody>
        </p:sp>
        <p:sp>
          <p:nvSpPr>
            <p:cNvPr id="73" name="Rectangle 21"/>
            <p:cNvSpPr txBox="1">
              <a:spLocks noChangeArrowheads="1"/>
            </p:cNvSpPr>
            <p:nvPr/>
          </p:nvSpPr>
          <p:spPr bwMode="auto">
            <a:xfrm>
              <a:off x="2438400" y="3035301"/>
              <a:ext cx="428625" cy="357188"/>
            </a:xfrm>
            <a:prstGeom prst="rect">
              <a:avLst/>
            </a:prstGeom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800">
                  <a:solidFill>
                    <a:srgbClr val="1C1C1C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rgbClr val="1C1C1C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rgbClr val="1C1C1C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rgbClr val="1C1C1C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+mn-lt"/>
                  <a:ea typeface="+mn-ea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+mn-lt"/>
                  <a:ea typeface="+mn-ea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+mn-lt"/>
                  <a:ea typeface="+mn-ea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+mn-lt"/>
                  <a:ea typeface="+mn-ea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1C1C1C"/>
                  </a:solidFill>
                  <a:latin typeface="+mn-lt"/>
                  <a:ea typeface="+mn-ea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  <a:defRPr/>
              </a:pPr>
              <a:r>
                <a:rPr lang="en-US" altLang="zh-CN" sz="1600" kern="0" dirty="0">
                  <a:solidFill>
                    <a:srgbClr val="00206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10</a:t>
              </a:r>
            </a:p>
          </p:txBody>
        </p:sp>
        <p:sp>
          <p:nvSpPr>
            <p:cNvPr id="16408" name="矩形 73"/>
            <p:cNvSpPr>
              <a:spLocks noChangeArrowheads="1"/>
            </p:cNvSpPr>
            <p:nvPr/>
          </p:nvSpPr>
          <p:spPr bwMode="auto">
            <a:xfrm>
              <a:off x="3244850" y="4802187"/>
              <a:ext cx="306000" cy="1617663"/>
            </a:xfrm>
            <a:prstGeom prst="rect">
              <a:avLst/>
            </a:prstGeom>
            <a:solidFill>
              <a:srgbClr val="FF0000">
                <a:alpha val="50195"/>
              </a:srgbClr>
            </a:solidFill>
            <a:ln w="12700">
              <a:solidFill>
                <a:srgbClr val="FF0000"/>
              </a:solidFill>
              <a:round/>
            </a:ln>
          </p:spPr>
          <p:txBody>
            <a:bodyPr anchor="ctr"/>
            <a:lstStyle/>
            <a:p>
              <a:pPr>
                <a:lnSpc>
                  <a:spcPct val="120000"/>
                </a:lnSpc>
              </a:pPr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09" name="矩形 74"/>
            <p:cNvSpPr>
              <a:spLocks noChangeArrowheads="1"/>
            </p:cNvSpPr>
            <p:nvPr/>
          </p:nvSpPr>
          <p:spPr bwMode="auto">
            <a:xfrm>
              <a:off x="4452937" y="5148262"/>
              <a:ext cx="306000" cy="1271588"/>
            </a:xfrm>
            <a:prstGeom prst="rect">
              <a:avLst/>
            </a:prstGeom>
            <a:solidFill>
              <a:srgbClr val="FF0000">
                <a:alpha val="50195"/>
              </a:srgbClr>
            </a:solidFill>
            <a:ln w="12700">
              <a:solidFill>
                <a:srgbClr val="FF0000"/>
              </a:solidFill>
              <a:round/>
            </a:ln>
          </p:spPr>
          <p:txBody>
            <a:bodyPr anchor="ctr"/>
            <a:lstStyle/>
            <a:p>
              <a:pPr>
                <a:lnSpc>
                  <a:spcPct val="120000"/>
                </a:lnSpc>
              </a:pPr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10" name="矩形 75"/>
            <p:cNvSpPr>
              <a:spLocks noChangeArrowheads="1"/>
            </p:cNvSpPr>
            <p:nvPr/>
          </p:nvSpPr>
          <p:spPr bwMode="auto">
            <a:xfrm>
              <a:off x="5054601" y="5448300"/>
              <a:ext cx="306000" cy="971550"/>
            </a:xfrm>
            <a:prstGeom prst="rect">
              <a:avLst/>
            </a:prstGeom>
            <a:solidFill>
              <a:srgbClr val="FF0000">
                <a:alpha val="50195"/>
              </a:srgbClr>
            </a:solidFill>
            <a:ln w="12700">
              <a:solidFill>
                <a:srgbClr val="FF0000"/>
              </a:solidFill>
              <a:round/>
            </a:ln>
          </p:spPr>
          <p:txBody>
            <a:bodyPr anchor="ctr"/>
            <a:lstStyle/>
            <a:p>
              <a:pPr>
                <a:lnSpc>
                  <a:spcPct val="120000"/>
                </a:lnSpc>
              </a:pPr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6411" name="直接连接符 76"/>
            <p:cNvCxnSpPr>
              <a:cxnSpLocks noChangeShapeType="1"/>
            </p:cNvCxnSpPr>
            <p:nvPr/>
          </p:nvCxnSpPr>
          <p:spPr bwMode="auto">
            <a:xfrm>
              <a:off x="3240000" y="4799013"/>
              <a:ext cx="316800" cy="158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12" name="直接连接符 77"/>
            <p:cNvCxnSpPr>
              <a:cxnSpLocks noChangeShapeType="1"/>
            </p:cNvCxnSpPr>
            <p:nvPr/>
          </p:nvCxnSpPr>
          <p:spPr bwMode="auto">
            <a:xfrm>
              <a:off x="4446588" y="5124450"/>
              <a:ext cx="316800" cy="15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13" name="直接连接符 78"/>
            <p:cNvCxnSpPr>
              <a:cxnSpLocks noChangeShapeType="1"/>
            </p:cNvCxnSpPr>
            <p:nvPr/>
          </p:nvCxnSpPr>
          <p:spPr bwMode="auto">
            <a:xfrm>
              <a:off x="5047200" y="5449888"/>
              <a:ext cx="316800" cy="158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6414" name="组合 30"/>
          <p:cNvGrpSpPr/>
          <p:nvPr/>
        </p:nvGrpSpPr>
        <p:grpSpPr bwMode="auto">
          <a:xfrm>
            <a:off x="6128534" y="1631156"/>
            <a:ext cx="4678362" cy="4246563"/>
            <a:chOff x="2267744" y="2492376"/>
            <a:chExt cx="4678363" cy="4246563"/>
          </a:xfrm>
        </p:grpSpPr>
        <p:grpSp>
          <p:nvGrpSpPr>
            <p:cNvPr id="16415" name="Group 71"/>
            <p:cNvGrpSpPr/>
            <p:nvPr/>
          </p:nvGrpSpPr>
          <p:grpSpPr bwMode="auto">
            <a:xfrm>
              <a:off x="2267744" y="2492376"/>
              <a:ext cx="4678363" cy="4246563"/>
              <a:chOff x="1433" y="1570"/>
              <a:chExt cx="2947" cy="2675"/>
            </a:xfrm>
          </p:grpSpPr>
          <p:pic>
            <p:nvPicPr>
              <p:cNvPr id="16416" name="Picture 44" descr="107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3" y="1719"/>
                <a:ext cx="2682" cy="2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417" name="Text Box 45"/>
              <p:cNvSpPr txBox="1">
                <a:spLocks noChangeArrowheads="1"/>
              </p:cNvSpPr>
              <p:nvPr/>
            </p:nvSpPr>
            <p:spPr bwMode="auto">
              <a:xfrm>
                <a:off x="1656" y="1570"/>
                <a:ext cx="499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zh-CN" altLang="en-US" sz="16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人数</a:t>
                </a:r>
              </a:p>
            </p:txBody>
          </p:sp>
          <p:sp>
            <p:nvSpPr>
              <p:cNvPr id="16418" name="Rectangle 48"/>
              <p:cNvSpPr>
                <a:spLocks noChangeArrowheads="1"/>
              </p:cNvSpPr>
              <p:nvPr/>
            </p:nvSpPr>
            <p:spPr bwMode="auto">
              <a:xfrm>
                <a:off x="2289" y="1651"/>
                <a:ext cx="951" cy="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lnSpc>
                    <a:spcPct val="110000"/>
                  </a:lnSpc>
                </a:pPr>
                <a:r>
                  <a:rPr lang="zh-CN" altLang="en-US" sz="12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全班最喜欢的</a:t>
                </a:r>
                <a:endParaRPr lang="en-US" altLang="zh-CN" sz="12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  <a:p>
                <a:pPr eaLnBrk="0" hangingPunct="0">
                  <a:lnSpc>
                    <a:spcPct val="110000"/>
                  </a:lnSpc>
                </a:pPr>
                <a:r>
                  <a:rPr lang="zh-CN" altLang="en-US" sz="12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卡通形象统计图</a:t>
                </a:r>
              </a:p>
            </p:txBody>
          </p:sp>
          <p:sp>
            <p:nvSpPr>
              <p:cNvPr id="16419" name="Rectangle 70"/>
              <p:cNvSpPr>
                <a:spLocks noChangeArrowheads="1"/>
              </p:cNvSpPr>
              <p:nvPr/>
            </p:nvSpPr>
            <p:spPr bwMode="auto">
              <a:xfrm>
                <a:off x="1909" y="4053"/>
                <a:ext cx="2471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zh-CN" altLang="en-US" sz="1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喜羊羊  麦兜   图图  孙悟空  卡通形象</a:t>
                </a:r>
              </a:p>
            </p:txBody>
          </p:sp>
        </p:grpSp>
        <p:sp>
          <p:nvSpPr>
            <p:cNvPr id="16420" name="矩形 85"/>
            <p:cNvSpPr>
              <a:spLocks noChangeArrowheads="1"/>
            </p:cNvSpPr>
            <p:nvPr/>
          </p:nvSpPr>
          <p:spPr bwMode="auto">
            <a:xfrm>
              <a:off x="3239294" y="3495675"/>
              <a:ext cx="306387" cy="2925763"/>
            </a:xfrm>
            <a:prstGeom prst="rect">
              <a:avLst/>
            </a:prstGeom>
            <a:solidFill>
              <a:srgbClr val="FF0000">
                <a:alpha val="50195"/>
              </a:srgbClr>
            </a:solidFill>
            <a:ln w="12700">
              <a:solidFill>
                <a:srgbClr val="FF0000"/>
              </a:solidFill>
              <a:round/>
            </a:ln>
          </p:spPr>
          <p:txBody>
            <a:bodyPr anchor="ctr"/>
            <a:lstStyle/>
            <a:p>
              <a:pPr>
                <a:lnSpc>
                  <a:spcPct val="120000"/>
                </a:lnSpc>
              </a:pPr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21" name="矩形 86"/>
            <p:cNvSpPr>
              <a:spLocks noChangeArrowheads="1"/>
            </p:cNvSpPr>
            <p:nvPr/>
          </p:nvSpPr>
          <p:spPr bwMode="auto">
            <a:xfrm>
              <a:off x="3842015" y="5610225"/>
              <a:ext cx="306387" cy="811213"/>
            </a:xfrm>
            <a:prstGeom prst="rect">
              <a:avLst/>
            </a:prstGeom>
            <a:solidFill>
              <a:srgbClr val="FF0000">
                <a:alpha val="50195"/>
              </a:srgbClr>
            </a:solidFill>
            <a:ln w="12700">
              <a:solidFill>
                <a:srgbClr val="FF0000"/>
              </a:solidFill>
              <a:round/>
            </a:ln>
          </p:spPr>
          <p:txBody>
            <a:bodyPr anchor="ctr"/>
            <a:lstStyle/>
            <a:p>
              <a:pPr>
                <a:lnSpc>
                  <a:spcPct val="120000"/>
                </a:lnSpc>
              </a:pPr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22" name="矩形 87"/>
            <p:cNvSpPr>
              <a:spLocks noChangeArrowheads="1"/>
            </p:cNvSpPr>
            <p:nvPr/>
          </p:nvSpPr>
          <p:spPr bwMode="auto">
            <a:xfrm>
              <a:off x="4444736" y="4140200"/>
              <a:ext cx="306387" cy="2281238"/>
            </a:xfrm>
            <a:prstGeom prst="rect">
              <a:avLst/>
            </a:prstGeom>
            <a:solidFill>
              <a:srgbClr val="FF0000">
                <a:alpha val="50195"/>
              </a:srgbClr>
            </a:solidFill>
            <a:ln w="12700">
              <a:solidFill>
                <a:srgbClr val="FF0000"/>
              </a:solidFill>
              <a:round/>
            </a:ln>
          </p:spPr>
          <p:txBody>
            <a:bodyPr anchor="ctr"/>
            <a:lstStyle/>
            <a:p>
              <a:pPr>
                <a:lnSpc>
                  <a:spcPct val="120000"/>
                </a:lnSpc>
              </a:pPr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23" name="矩形 88"/>
            <p:cNvSpPr>
              <a:spLocks noChangeArrowheads="1"/>
            </p:cNvSpPr>
            <p:nvPr/>
          </p:nvSpPr>
          <p:spPr bwMode="auto">
            <a:xfrm>
              <a:off x="5047456" y="4794250"/>
              <a:ext cx="306388" cy="1627188"/>
            </a:xfrm>
            <a:prstGeom prst="rect">
              <a:avLst/>
            </a:prstGeom>
            <a:solidFill>
              <a:srgbClr val="FF0000">
                <a:alpha val="50195"/>
              </a:srgbClr>
            </a:solidFill>
            <a:ln w="12700">
              <a:solidFill>
                <a:srgbClr val="FF0000"/>
              </a:solidFill>
              <a:round/>
            </a:ln>
          </p:spPr>
          <p:txBody>
            <a:bodyPr anchor="ctr"/>
            <a:lstStyle/>
            <a:p>
              <a:pPr>
                <a:lnSpc>
                  <a:spcPct val="120000"/>
                </a:lnSpc>
              </a:pPr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6424" name="直接连接符 89"/>
            <p:cNvCxnSpPr>
              <a:cxnSpLocks noChangeShapeType="1"/>
            </p:cNvCxnSpPr>
            <p:nvPr/>
          </p:nvCxnSpPr>
          <p:spPr bwMode="auto">
            <a:xfrm>
              <a:off x="3236118" y="3490913"/>
              <a:ext cx="313200" cy="158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25" name="直接连接符 90"/>
            <p:cNvCxnSpPr>
              <a:cxnSpLocks noChangeShapeType="1"/>
            </p:cNvCxnSpPr>
            <p:nvPr/>
          </p:nvCxnSpPr>
          <p:spPr bwMode="auto">
            <a:xfrm>
              <a:off x="3842543" y="5608638"/>
              <a:ext cx="313200" cy="158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26" name="直接连接符 91"/>
            <p:cNvCxnSpPr>
              <a:cxnSpLocks noChangeShapeType="1"/>
            </p:cNvCxnSpPr>
            <p:nvPr/>
          </p:nvCxnSpPr>
          <p:spPr bwMode="auto">
            <a:xfrm>
              <a:off x="4437856" y="4147200"/>
              <a:ext cx="313200" cy="15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27" name="直接连接符 92"/>
            <p:cNvCxnSpPr>
              <a:cxnSpLocks noChangeShapeType="1"/>
            </p:cNvCxnSpPr>
            <p:nvPr/>
          </p:nvCxnSpPr>
          <p:spPr bwMode="auto">
            <a:xfrm>
              <a:off x="5044281" y="4794250"/>
              <a:ext cx="313200" cy="15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428" name="Rectangle 21"/>
            <p:cNvSpPr txBox="1">
              <a:spLocks noChangeArrowheads="1"/>
            </p:cNvSpPr>
            <p:nvPr/>
          </p:nvSpPr>
          <p:spPr bwMode="auto">
            <a:xfrm>
              <a:off x="2414935" y="6242050"/>
              <a:ext cx="428625" cy="357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1600" kern="0">
                  <a:solidFill>
                    <a:srgbClr val="00206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0</a:t>
              </a:r>
            </a:p>
          </p:txBody>
        </p:sp>
        <p:sp>
          <p:nvSpPr>
            <p:cNvPr id="16429" name="Rectangle 21"/>
            <p:cNvSpPr txBox="1">
              <a:spLocks noChangeArrowheads="1"/>
            </p:cNvSpPr>
            <p:nvPr/>
          </p:nvSpPr>
          <p:spPr bwMode="auto">
            <a:xfrm>
              <a:off x="2414935" y="5921213"/>
              <a:ext cx="428625" cy="357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1600" kern="0">
                  <a:solidFill>
                    <a:srgbClr val="00206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16430" name="Rectangle 21"/>
            <p:cNvSpPr txBox="1">
              <a:spLocks noChangeArrowheads="1"/>
            </p:cNvSpPr>
            <p:nvPr/>
          </p:nvSpPr>
          <p:spPr bwMode="auto">
            <a:xfrm>
              <a:off x="2414935" y="5600380"/>
              <a:ext cx="428625" cy="357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1600" kern="0">
                  <a:solidFill>
                    <a:srgbClr val="00206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16431" name="Rectangle 21"/>
            <p:cNvSpPr txBox="1">
              <a:spLocks noChangeArrowheads="1"/>
            </p:cNvSpPr>
            <p:nvPr/>
          </p:nvSpPr>
          <p:spPr bwMode="auto">
            <a:xfrm>
              <a:off x="2414141" y="5279547"/>
              <a:ext cx="430213" cy="357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1600" kern="0">
                  <a:solidFill>
                    <a:srgbClr val="00206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</a:p>
          </p:txBody>
        </p:sp>
        <p:sp>
          <p:nvSpPr>
            <p:cNvPr id="16432" name="Rectangle 21"/>
            <p:cNvSpPr txBox="1">
              <a:spLocks noChangeArrowheads="1"/>
            </p:cNvSpPr>
            <p:nvPr/>
          </p:nvSpPr>
          <p:spPr bwMode="auto">
            <a:xfrm>
              <a:off x="2414935" y="4958714"/>
              <a:ext cx="428625" cy="357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1600" kern="0">
                  <a:solidFill>
                    <a:srgbClr val="00206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8</a:t>
              </a:r>
            </a:p>
          </p:txBody>
        </p:sp>
        <p:sp>
          <p:nvSpPr>
            <p:cNvPr id="16433" name="Rectangle 21"/>
            <p:cNvSpPr txBox="1">
              <a:spLocks noChangeArrowheads="1"/>
            </p:cNvSpPr>
            <p:nvPr/>
          </p:nvSpPr>
          <p:spPr bwMode="auto">
            <a:xfrm>
              <a:off x="2414935" y="4637881"/>
              <a:ext cx="428625" cy="357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1600" kern="0">
                  <a:solidFill>
                    <a:srgbClr val="00206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10</a:t>
              </a:r>
            </a:p>
          </p:txBody>
        </p:sp>
        <p:sp>
          <p:nvSpPr>
            <p:cNvPr id="16434" name="Rectangle 21"/>
            <p:cNvSpPr txBox="1">
              <a:spLocks noChangeArrowheads="1"/>
            </p:cNvSpPr>
            <p:nvPr/>
          </p:nvSpPr>
          <p:spPr bwMode="auto">
            <a:xfrm>
              <a:off x="2414935" y="4317047"/>
              <a:ext cx="428625" cy="357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1600" kern="0">
                  <a:solidFill>
                    <a:srgbClr val="00206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12</a:t>
              </a:r>
            </a:p>
          </p:txBody>
        </p:sp>
        <p:sp>
          <p:nvSpPr>
            <p:cNvPr id="16435" name="Rectangle 21"/>
            <p:cNvSpPr txBox="1">
              <a:spLocks noChangeArrowheads="1"/>
            </p:cNvSpPr>
            <p:nvPr/>
          </p:nvSpPr>
          <p:spPr bwMode="auto">
            <a:xfrm>
              <a:off x="2414935" y="3996214"/>
              <a:ext cx="428625" cy="357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1600" kern="0">
                  <a:solidFill>
                    <a:srgbClr val="00206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14</a:t>
              </a:r>
            </a:p>
          </p:txBody>
        </p:sp>
        <p:sp>
          <p:nvSpPr>
            <p:cNvPr id="16436" name="Rectangle 21"/>
            <p:cNvSpPr txBox="1">
              <a:spLocks noChangeArrowheads="1"/>
            </p:cNvSpPr>
            <p:nvPr/>
          </p:nvSpPr>
          <p:spPr bwMode="auto">
            <a:xfrm>
              <a:off x="2414935" y="3675380"/>
              <a:ext cx="428625" cy="357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1600" kern="0">
                  <a:solidFill>
                    <a:srgbClr val="00206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16</a:t>
              </a:r>
            </a:p>
          </p:txBody>
        </p:sp>
        <p:sp>
          <p:nvSpPr>
            <p:cNvPr id="16437" name="Rectangle 21"/>
            <p:cNvSpPr txBox="1">
              <a:spLocks noChangeArrowheads="1"/>
            </p:cNvSpPr>
            <p:nvPr/>
          </p:nvSpPr>
          <p:spPr bwMode="auto">
            <a:xfrm>
              <a:off x="2414935" y="3354546"/>
              <a:ext cx="428625" cy="357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1600" kern="0">
                  <a:solidFill>
                    <a:srgbClr val="00206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18</a:t>
              </a:r>
            </a:p>
          </p:txBody>
        </p:sp>
        <p:sp>
          <p:nvSpPr>
            <p:cNvPr id="16438" name="Rectangle 21"/>
            <p:cNvSpPr txBox="1">
              <a:spLocks noChangeArrowheads="1"/>
            </p:cNvSpPr>
            <p:nvPr/>
          </p:nvSpPr>
          <p:spPr bwMode="auto">
            <a:xfrm>
              <a:off x="2414935" y="3033713"/>
              <a:ext cx="428625" cy="357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algn="ctr"/>
              <a:r>
                <a:rPr lang="en-US" altLang="zh-CN" sz="1600" kern="0">
                  <a:solidFill>
                    <a:srgbClr val="00206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20</a:t>
              </a:r>
            </a:p>
          </p:txBody>
        </p:sp>
      </p:grpSp>
      <p:sp>
        <p:nvSpPr>
          <p:cNvPr id="5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1"/>
          <p:cNvSpPr txBox="1">
            <a:spLocks noChangeArrowheads="1"/>
          </p:cNvSpPr>
          <p:nvPr/>
        </p:nvSpPr>
        <p:spPr bwMode="auto">
          <a:xfrm>
            <a:off x="4855937" y="3039997"/>
            <a:ext cx="2667694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今天你学到了什么？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课堂小结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图片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94" r="41225" b="57559"/>
          <a:stretch>
            <a:fillRect/>
          </a:stretch>
        </p:blipFill>
        <p:spPr>
          <a:xfrm>
            <a:off x="9325060" y="502641"/>
            <a:ext cx="2864482" cy="2820158"/>
          </a:xfrm>
          <a:custGeom>
            <a:avLst/>
            <a:gdLst>
              <a:gd name="connsiteX0" fmla="*/ 1997861 w 2864482"/>
              <a:gd name="connsiteY0" fmla="*/ 0 h 2820158"/>
              <a:gd name="connsiteX1" fmla="*/ 2864482 w 2864482"/>
              <a:gd name="connsiteY1" fmla="*/ 0 h 2820158"/>
              <a:gd name="connsiteX2" fmla="*/ 2864482 w 2864482"/>
              <a:gd name="connsiteY2" fmla="*/ 2820158 h 2820158"/>
              <a:gd name="connsiteX3" fmla="*/ 0 w 2864482"/>
              <a:gd name="connsiteY3" fmla="*/ 1158759 h 2820158"/>
              <a:gd name="connsiteX4" fmla="*/ 1997861 w 2864482"/>
              <a:gd name="connsiteY4" fmla="*/ 0 h 2820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64482" h="2820158">
                <a:moveTo>
                  <a:pt x="1997861" y="0"/>
                </a:moveTo>
                <a:lnTo>
                  <a:pt x="2864482" y="0"/>
                </a:lnTo>
                <a:lnTo>
                  <a:pt x="2864482" y="2820158"/>
                </a:lnTo>
                <a:lnTo>
                  <a:pt x="0" y="1158759"/>
                </a:lnTo>
                <a:lnTo>
                  <a:pt x="1997861" y="0"/>
                </a:lnTo>
                <a:close/>
              </a:path>
            </a:pathLst>
          </a:cu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43" t="2199" r="41422" b="13997"/>
          <a:stretch>
            <a:fillRect/>
          </a:stretch>
        </p:blipFill>
        <p:spPr>
          <a:xfrm>
            <a:off x="7369260" y="648750"/>
            <a:ext cx="4800631" cy="5568732"/>
          </a:xfrm>
          <a:custGeom>
            <a:avLst/>
            <a:gdLst>
              <a:gd name="connsiteX0" fmla="*/ 0 w 4800631"/>
              <a:gd name="connsiteY0" fmla="*/ 0 h 5568732"/>
              <a:gd name="connsiteX1" fmla="*/ 4800631 w 4800631"/>
              <a:gd name="connsiteY1" fmla="*/ 2784366 h 5568732"/>
              <a:gd name="connsiteX2" fmla="*/ 0 w 4800631"/>
              <a:gd name="connsiteY2" fmla="*/ 5568732 h 5568732"/>
              <a:gd name="connsiteX3" fmla="*/ 0 w 4800631"/>
              <a:gd name="connsiteY3" fmla="*/ 0 h 5568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00631" h="5568732">
                <a:moveTo>
                  <a:pt x="0" y="0"/>
                </a:moveTo>
                <a:lnTo>
                  <a:pt x="4800631" y="2784366"/>
                </a:lnTo>
                <a:lnTo>
                  <a:pt x="0" y="5568732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60" t="45775" r="41159" b="4220"/>
          <a:stretch>
            <a:fillRect/>
          </a:stretch>
        </p:blipFill>
        <p:spPr>
          <a:xfrm>
            <a:off x="9331648" y="3544368"/>
            <a:ext cx="2864480" cy="3322798"/>
          </a:xfrm>
          <a:custGeom>
            <a:avLst/>
            <a:gdLst>
              <a:gd name="connsiteX0" fmla="*/ 2864480 w 2864480"/>
              <a:gd name="connsiteY0" fmla="*/ 0 h 3322798"/>
              <a:gd name="connsiteX1" fmla="*/ 2864480 w 2864480"/>
              <a:gd name="connsiteY1" fmla="*/ 3322798 h 3322798"/>
              <a:gd name="connsiteX2" fmla="*/ 0 w 2864480"/>
              <a:gd name="connsiteY2" fmla="*/ 1661399 h 3322798"/>
              <a:gd name="connsiteX3" fmla="*/ 2864480 w 2864480"/>
              <a:gd name="connsiteY3" fmla="*/ 0 h 3322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64480" h="3322798">
                <a:moveTo>
                  <a:pt x="2864480" y="0"/>
                </a:moveTo>
                <a:lnTo>
                  <a:pt x="2864480" y="3322798"/>
                </a:lnTo>
                <a:lnTo>
                  <a:pt x="0" y="1661399"/>
                </a:lnTo>
                <a:lnTo>
                  <a:pt x="2864480" y="0"/>
                </a:lnTo>
                <a:close/>
              </a:path>
            </a:pathLst>
          </a:cu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59" t="71744" r="53773" b="13997"/>
          <a:stretch>
            <a:fillRect/>
          </a:stretch>
        </p:blipFill>
        <p:spPr>
          <a:xfrm>
            <a:off x="7510192" y="5269957"/>
            <a:ext cx="3430434" cy="947525"/>
          </a:xfrm>
          <a:custGeom>
            <a:avLst/>
            <a:gdLst>
              <a:gd name="connsiteX0" fmla="*/ 1715217 w 3430434"/>
              <a:gd name="connsiteY0" fmla="*/ 0 h 947525"/>
              <a:gd name="connsiteX1" fmla="*/ 3430434 w 3430434"/>
              <a:gd name="connsiteY1" fmla="*/ 947525 h 947525"/>
              <a:gd name="connsiteX2" fmla="*/ 0 w 3430434"/>
              <a:gd name="connsiteY2" fmla="*/ 947525 h 947525"/>
              <a:gd name="connsiteX3" fmla="*/ 1715217 w 3430434"/>
              <a:gd name="connsiteY3" fmla="*/ 0 h 94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0434" h="947525">
                <a:moveTo>
                  <a:pt x="1715217" y="0"/>
                </a:moveTo>
                <a:lnTo>
                  <a:pt x="3430434" y="947525"/>
                </a:lnTo>
                <a:lnTo>
                  <a:pt x="0" y="947525"/>
                </a:lnTo>
                <a:lnTo>
                  <a:pt x="1715217" y="0"/>
                </a:lnTo>
                <a:close/>
              </a:path>
            </a:pathLst>
          </a:cu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68" t="-7564" r="41225" b="100000"/>
          <a:stretch>
            <a:fillRect/>
          </a:stretch>
        </p:blipFill>
        <p:spPr>
          <a:xfrm>
            <a:off x="11322922" y="1"/>
            <a:ext cx="866621" cy="502640"/>
          </a:xfrm>
          <a:custGeom>
            <a:avLst/>
            <a:gdLst>
              <a:gd name="connsiteX0" fmla="*/ 866621 w 866621"/>
              <a:gd name="connsiteY0" fmla="*/ 0 h 502640"/>
              <a:gd name="connsiteX1" fmla="*/ 866621 w 866621"/>
              <a:gd name="connsiteY1" fmla="*/ 502640 h 502640"/>
              <a:gd name="connsiteX2" fmla="*/ 0 w 866621"/>
              <a:gd name="connsiteY2" fmla="*/ 502640 h 502640"/>
              <a:gd name="connsiteX3" fmla="*/ 866621 w 866621"/>
              <a:gd name="connsiteY3" fmla="*/ 0 h 502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6621" h="502640">
                <a:moveTo>
                  <a:pt x="866621" y="0"/>
                </a:moveTo>
                <a:lnTo>
                  <a:pt x="866621" y="502640"/>
                </a:lnTo>
                <a:lnTo>
                  <a:pt x="0" y="502640"/>
                </a:lnTo>
                <a:lnTo>
                  <a:pt x="866621" y="0"/>
                </a:lnTo>
                <a:close/>
              </a:path>
            </a:pathLst>
          </a:custGeom>
        </p:spPr>
      </p:pic>
      <p:grpSp>
        <p:nvGrpSpPr>
          <p:cNvPr id="2" name="组合 1"/>
          <p:cNvGrpSpPr/>
          <p:nvPr/>
        </p:nvGrpSpPr>
        <p:grpSpPr>
          <a:xfrm>
            <a:off x="201930" y="2132330"/>
            <a:ext cx="7005320" cy="2824480"/>
            <a:chOff x="6147269" y="2844265"/>
            <a:chExt cx="5112385" cy="2076459"/>
          </a:xfrm>
        </p:grpSpPr>
        <p:grpSp>
          <p:nvGrpSpPr>
            <p:cNvPr id="3" name="组合 2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5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DBC61D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6" name="组合 5"/>
              <p:cNvGrpSpPr/>
              <p:nvPr/>
            </p:nvGrpSpPr>
            <p:grpSpPr>
              <a:xfrm>
                <a:off x="-4714868" y="2110674"/>
                <a:ext cx="5033250" cy="1036393"/>
                <a:chOff x="-4714868" y="2110674"/>
                <a:chExt cx="5033250" cy="1036393"/>
              </a:xfrm>
            </p:grpSpPr>
            <p:sp>
              <p:nvSpPr>
                <p:cNvPr id="7" name="文本框 6"/>
                <p:cNvSpPr txBox="1"/>
                <p:nvPr/>
              </p:nvSpPr>
              <p:spPr>
                <a:xfrm>
                  <a:off x="-4714868" y="2808615"/>
                  <a:ext cx="5033249" cy="3384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8" name="直接连接符 7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zh-CN" altLang="en-US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DBC61D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4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第七单元   条形统计图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DBC61D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人教版小学数学四年级上册</a:t>
            </a:r>
          </a:p>
        </p:txBody>
      </p:sp>
      <p:sp>
        <p:nvSpPr>
          <p:cNvPr id="15" name="直角三角形 14"/>
          <p:cNvSpPr/>
          <p:nvPr/>
        </p:nvSpPr>
        <p:spPr>
          <a:xfrm>
            <a:off x="0" y="5296274"/>
            <a:ext cx="1570892" cy="1570892"/>
          </a:xfrm>
          <a:prstGeom prst="rtTriangle">
            <a:avLst/>
          </a:prstGeom>
          <a:solidFill>
            <a:srgbClr val="DBC6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658813" y="1509765"/>
            <a:ext cx="10972800" cy="4525963"/>
          </a:xfrm>
        </p:spPr>
        <p:txBody>
          <a:bodyPr>
            <a:normAutofit/>
          </a:bodyPr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zh-CN" altLang="en-US" sz="2400" noProof="1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知识与技能：</a:t>
            </a:r>
            <a:r>
              <a:rPr lang="zh-CN" altLang="zh-CN" sz="2400" kern="1200" dirty="0">
                <a:solidFill>
                  <a:schemeClr val="dk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掌握用</a:t>
            </a:r>
            <a:r>
              <a:rPr lang="en-US" altLang="zh-CN" sz="2400" kern="1200" dirty="0">
                <a:solidFill>
                  <a:schemeClr val="dk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zh-CN" sz="2400" kern="1200" dirty="0">
                <a:solidFill>
                  <a:schemeClr val="dk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个格表示</a:t>
            </a:r>
            <a:r>
              <a:rPr lang="en-US" altLang="zh-CN" sz="2400" kern="1200" dirty="0">
                <a:solidFill>
                  <a:schemeClr val="dk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zh-CN" sz="2400" kern="1200" dirty="0">
                <a:solidFill>
                  <a:schemeClr val="dk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个数据绘制条形条形统计图的方法。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zh-CN" altLang="zh-CN" sz="2400" kern="1200" dirty="0">
              <a:solidFill>
                <a:schemeClr val="dk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zh-CN" altLang="en-US" sz="2400" noProof="1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过程与方法：</a:t>
            </a:r>
            <a:r>
              <a:rPr lang="zh-CN" altLang="zh-CN" sz="2400" kern="1200" dirty="0">
                <a:solidFill>
                  <a:schemeClr val="dk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通过调查、收集和整理数据的过程，会用简单的方法收集和整理数据。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zh-CN" altLang="en-US" sz="2400" noProof="1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zh-CN" altLang="en-US" sz="2400" noProof="1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情感态度与价值观：</a:t>
            </a:r>
            <a:r>
              <a:rPr lang="zh-CN" altLang="zh-CN" sz="2400" kern="1200" dirty="0">
                <a:solidFill>
                  <a:schemeClr val="dk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通过对周围现实生活中的有关事例的调查，激发学生的学习兴趣，培养学生的实践能力和参与意识，让学生做到诚信友善。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教学目标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文本占位符 28674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40415" y="1603375"/>
            <a:ext cx="1197763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掌握条形统计图“以一当二”的绘画方法以及内容所表示的意义是什么。 （</a:t>
            </a: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重难点</a:t>
            </a:r>
            <a:r>
              <a:rPr lang="zh-CN" altLang="en-US" sz="2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学习目标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5" name="Rectangle 21"/>
          <p:cNvSpPr txBox="1">
            <a:spLocks noChangeArrowheads="1"/>
          </p:cNvSpPr>
          <p:nvPr/>
        </p:nvSpPr>
        <p:spPr bwMode="auto">
          <a:xfrm>
            <a:off x="689928" y="4416068"/>
            <a:ext cx="6929437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b="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把上面的数据在下面分别用条形图表示出来。</a:t>
            </a:r>
            <a:endParaRPr lang="en-US" altLang="zh-CN" b="0" kern="0" dirty="0"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102" name="表格 101"/>
          <p:cNvGraphicFramePr>
            <a:graphicFrameLocks noGrp="1"/>
          </p:cNvGraphicFramePr>
          <p:nvPr/>
        </p:nvGraphicFramePr>
        <p:xfrm>
          <a:off x="2281874" y="2396435"/>
          <a:ext cx="7113590" cy="1441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2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2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27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27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27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8692">
                <a:tc>
                  <a:txBody>
                    <a:bodyPr/>
                    <a:lstStyle/>
                    <a:p>
                      <a:pPr algn="ctr"/>
                      <a:endParaRPr lang="zh-CN" altLang="en-US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5" marR="91435" marT="45736" marB="45736">
                    <a:lnL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  <a:p>
                      <a:pPr algn="ctr"/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晴</a:t>
                      </a:r>
                    </a:p>
                  </a:txBody>
                  <a:tcPr marL="91435" marR="91435" marT="45736" marB="45736">
                    <a:lnL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  <a:p>
                      <a:pPr algn="ctr"/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阴</a:t>
                      </a:r>
                    </a:p>
                  </a:txBody>
                  <a:tcPr marL="91435" marR="91435" marT="45736" marB="45736">
                    <a:lnL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  <a:p>
                      <a:pPr algn="ctr"/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多云</a:t>
                      </a:r>
                    </a:p>
                  </a:txBody>
                  <a:tcPr marL="91435" marR="91435" marT="45736" marB="45736">
                    <a:lnL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  <a:p>
                      <a:pPr algn="ctr"/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雨</a:t>
                      </a:r>
                    </a:p>
                  </a:txBody>
                  <a:tcPr marL="91435" marR="91435" marT="45736" marB="45736">
                    <a:lnL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37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月</a:t>
                      </a:r>
                    </a:p>
                  </a:txBody>
                  <a:tcPr marL="91435" marR="91435" marT="45736" marB="45736">
                    <a:lnL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5" marR="91435" marT="45736" marB="45736">
                    <a:lnL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5" marR="91435" marT="45736" marB="45736">
                    <a:lnL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5" marR="91435" marT="45736" marB="45736">
                    <a:lnL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5" marR="91435" marT="45736" marB="45736">
                    <a:lnL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37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月</a:t>
                      </a:r>
                    </a:p>
                  </a:txBody>
                  <a:tcPr marL="91435" marR="91435" marT="45736" marB="45736">
                    <a:lnL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5" marR="91435" marT="45736" marB="45736">
                    <a:lnL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5" marR="91435" marT="45736" marB="45736">
                    <a:lnL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5" marR="91435" marT="45736" marB="45736">
                    <a:lnL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5" marR="91435" marT="45736" marB="45736">
                    <a:lnL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1338" name="直接连接符 104"/>
          <p:cNvCxnSpPr>
            <a:cxnSpLocks noChangeShapeType="1"/>
          </p:cNvCxnSpPr>
          <p:nvPr/>
        </p:nvCxnSpPr>
        <p:spPr bwMode="auto">
          <a:xfrm>
            <a:off x="2291399" y="2709172"/>
            <a:ext cx="1409700" cy="323850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39" name="直接连接符 105"/>
          <p:cNvCxnSpPr>
            <a:cxnSpLocks noChangeShapeType="1"/>
          </p:cNvCxnSpPr>
          <p:nvPr/>
        </p:nvCxnSpPr>
        <p:spPr bwMode="auto">
          <a:xfrm>
            <a:off x="2667638" y="2396436"/>
            <a:ext cx="1023937" cy="636587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89928" y="1003621"/>
            <a:ext cx="6130925" cy="850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探究一：</a:t>
            </a: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4225064" y="3006036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5620885" y="3044623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7011037" y="3006036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8524589" y="3014735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4153538" y="3363223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18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5626566" y="3410652"/>
            <a:ext cx="3947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7011037" y="3363223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8512281" y="3412489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75" grpId="0"/>
      <p:bldP spid="76" grpId="0"/>
      <p:bldP spid="77" grpId="0"/>
      <p:bldP spid="79" grpId="0"/>
      <p:bldP spid="80" grpId="0"/>
      <p:bldP spid="88" grpId="0"/>
      <p:bldP spid="8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5" name="Group 108"/>
          <p:cNvGrpSpPr/>
          <p:nvPr/>
        </p:nvGrpSpPr>
        <p:grpSpPr bwMode="auto">
          <a:xfrm>
            <a:off x="6184584" y="1822450"/>
            <a:ext cx="3805237" cy="3602038"/>
            <a:chOff x="501" y="1964"/>
            <a:chExt cx="2397" cy="2269"/>
          </a:xfrm>
        </p:grpSpPr>
        <p:pic>
          <p:nvPicPr>
            <p:cNvPr id="11266" name="Picture 94" descr="10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" y="2053"/>
              <a:ext cx="2006" cy="2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67" name="Text Box 95"/>
            <p:cNvSpPr txBox="1">
              <a:spLocks noChangeArrowheads="1"/>
            </p:cNvSpPr>
            <p:nvPr/>
          </p:nvSpPr>
          <p:spPr bwMode="auto">
            <a:xfrm>
              <a:off x="501" y="1964"/>
              <a:ext cx="45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en-US" sz="1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天数</a:t>
              </a:r>
            </a:p>
          </p:txBody>
        </p:sp>
        <p:sp>
          <p:nvSpPr>
            <p:cNvPr id="11268" name="Text Box 96"/>
            <p:cNvSpPr txBox="1">
              <a:spLocks noChangeArrowheads="1"/>
            </p:cNvSpPr>
            <p:nvPr/>
          </p:nvSpPr>
          <p:spPr bwMode="auto">
            <a:xfrm>
              <a:off x="593" y="3962"/>
              <a:ext cx="18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1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0</a:t>
              </a:r>
            </a:p>
          </p:txBody>
        </p:sp>
        <p:sp>
          <p:nvSpPr>
            <p:cNvPr id="11269" name="Text Box 97"/>
            <p:cNvSpPr txBox="1">
              <a:spLocks noChangeArrowheads="1"/>
            </p:cNvSpPr>
            <p:nvPr/>
          </p:nvSpPr>
          <p:spPr bwMode="auto">
            <a:xfrm>
              <a:off x="593" y="3576"/>
              <a:ext cx="18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1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11270" name="Text Box 98"/>
            <p:cNvSpPr txBox="1">
              <a:spLocks noChangeArrowheads="1"/>
            </p:cNvSpPr>
            <p:nvPr/>
          </p:nvSpPr>
          <p:spPr bwMode="auto">
            <a:xfrm>
              <a:off x="593" y="3769"/>
              <a:ext cx="18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1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11271" name="Text Box 99"/>
            <p:cNvSpPr txBox="1">
              <a:spLocks noChangeArrowheads="1"/>
            </p:cNvSpPr>
            <p:nvPr/>
          </p:nvSpPr>
          <p:spPr bwMode="auto">
            <a:xfrm>
              <a:off x="593" y="3384"/>
              <a:ext cx="18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1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</a:p>
          </p:txBody>
        </p:sp>
        <p:sp>
          <p:nvSpPr>
            <p:cNvPr id="11272" name="Text Box 100"/>
            <p:cNvSpPr txBox="1">
              <a:spLocks noChangeArrowheads="1"/>
            </p:cNvSpPr>
            <p:nvPr/>
          </p:nvSpPr>
          <p:spPr bwMode="auto">
            <a:xfrm>
              <a:off x="593" y="3191"/>
              <a:ext cx="18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1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8</a:t>
              </a:r>
            </a:p>
          </p:txBody>
        </p:sp>
        <p:sp>
          <p:nvSpPr>
            <p:cNvPr id="11273" name="Text Box 101"/>
            <p:cNvSpPr txBox="1">
              <a:spLocks noChangeArrowheads="1"/>
            </p:cNvSpPr>
            <p:nvPr/>
          </p:nvSpPr>
          <p:spPr bwMode="auto">
            <a:xfrm>
              <a:off x="522" y="2998"/>
              <a:ext cx="31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1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10</a:t>
              </a:r>
            </a:p>
          </p:txBody>
        </p:sp>
        <p:sp>
          <p:nvSpPr>
            <p:cNvPr id="11274" name="Text Box 102"/>
            <p:cNvSpPr txBox="1">
              <a:spLocks noChangeArrowheads="1"/>
            </p:cNvSpPr>
            <p:nvPr/>
          </p:nvSpPr>
          <p:spPr bwMode="auto">
            <a:xfrm>
              <a:off x="522" y="2805"/>
              <a:ext cx="31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1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12</a:t>
              </a:r>
            </a:p>
          </p:txBody>
        </p:sp>
        <p:sp>
          <p:nvSpPr>
            <p:cNvPr id="11275" name="Text Box 103"/>
            <p:cNvSpPr txBox="1">
              <a:spLocks noChangeArrowheads="1"/>
            </p:cNvSpPr>
            <p:nvPr/>
          </p:nvSpPr>
          <p:spPr bwMode="auto">
            <a:xfrm>
              <a:off x="522" y="2613"/>
              <a:ext cx="31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1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14</a:t>
              </a:r>
            </a:p>
          </p:txBody>
        </p:sp>
        <p:sp>
          <p:nvSpPr>
            <p:cNvPr id="11276" name="Text Box 104"/>
            <p:cNvSpPr txBox="1">
              <a:spLocks noChangeArrowheads="1"/>
            </p:cNvSpPr>
            <p:nvPr/>
          </p:nvSpPr>
          <p:spPr bwMode="auto">
            <a:xfrm>
              <a:off x="522" y="2420"/>
              <a:ext cx="31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1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16</a:t>
              </a:r>
            </a:p>
          </p:txBody>
        </p:sp>
        <p:sp>
          <p:nvSpPr>
            <p:cNvPr id="11277" name="Text Box 105"/>
            <p:cNvSpPr txBox="1">
              <a:spLocks noChangeArrowheads="1"/>
            </p:cNvSpPr>
            <p:nvPr/>
          </p:nvSpPr>
          <p:spPr bwMode="auto">
            <a:xfrm>
              <a:off x="522" y="2227"/>
              <a:ext cx="31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1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18</a:t>
              </a:r>
            </a:p>
          </p:txBody>
        </p:sp>
        <p:sp>
          <p:nvSpPr>
            <p:cNvPr id="11278" name="Text Box 106"/>
            <p:cNvSpPr txBox="1">
              <a:spLocks noChangeArrowheads="1"/>
            </p:cNvSpPr>
            <p:nvPr/>
          </p:nvSpPr>
          <p:spPr bwMode="auto">
            <a:xfrm>
              <a:off x="595" y="2142"/>
              <a:ext cx="193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zh-CN" altLang="en-US" sz="12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北京市</a:t>
              </a:r>
              <a:r>
                <a:rPr lang="en-US" altLang="zh-CN" sz="12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2012</a:t>
              </a:r>
              <a:r>
                <a:rPr lang="zh-CN" altLang="en-US" sz="12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年</a:t>
              </a:r>
              <a:r>
                <a:rPr lang="en-US" altLang="zh-CN" sz="12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9</a:t>
              </a:r>
              <a:r>
                <a:rPr lang="zh-CN" altLang="en-US" sz="12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月天气统计图</a:t>
              </a:r>
            </a:p>
          </p:txBody>
        </p:sp>
        <p:sp>
          <p:nvSpPr>
            <p:cNvPr id="11279" name="Text Box 107"/>
            <p:cNvSpPr txBox="1">
              <a:spLocks noChangeArrowheads="1"/>
            </p:cNvSpPr>
            <p:nvPr/>
          </p:nvSpPr>
          <p:spPr bwMode="auto">
            <a:xfrm>
              <a:off x="902" y="4020"/>
              <a:ext cx="199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en-US" sz="1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晴</a:t>
              </a:r>
              <a:r>
                <a:rPr lang="zh-CN" altLang="en-US" sz="16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</a:t>
              </a:r>
              <a:r>
                <a:rPr lang="zh-CN" altLang="en-US" sz="7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</a:t>
              </a:r>
              <a:r>
                <a:rPr lang="zh-CN" altLang="en-US" sz="1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阴</a:t>
              </a:r>
              <a:r>
                <a:rPr lang="zh-CN" altLang="en-US" sz="16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</a:t>
              </a:r>
              <a:r>
                <a:rPr lang="zh-CN" altLang="en-US" sz="10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</a:t>
              </a:r>
              <a:r>
                <a:rPr lang="zh-CN" altLang="en-US" sz="1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多云</a:t>
              </a:r>
              <a:r>
                <a:rPr lang="zh-CN" altLang="en-US" sz="16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</a:t>
              </a:r>
              <a:r>
                <a:rPr lang="zh-CN" altLang="en-US" sz="11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</a:t>
              </a:r>
              <a:r>
                <a:rPr lang="zh-CN" altLang="en-US" sz="1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雨</a:t>
              </a:r>
              <a:r>
                <a:rPr lang="zh-CN" altLang="en-US" sz="16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</a:t>
              </a:r>
              <a:r>
                <a:rPr lang="zh-CN" altLang="en-US" sz="1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天气</a:t>
              </a:r>
            </a:p>
          </p:txBody>
        </p:sp>
      </p:grpSp>
      <p:grpSp>
        <p:nvGrpSpPr>
          <p:cNvPr id="11280" name="Group 108"/>
          <p:cNvGrpSpPr/>
          <p:nvPr/>
        </p:nvGrpSpPr>
        <p:grpSpPr bwMode="auto">
          <a:xfrm>
            <a:off x="2517459" y="1822450"/>
            <a:ext cx="3805237" cy="3602038"/>
            <a:chOff x="501" y="1964"/>
            <a:chExt cx="2397" cy="2269"/>
          </a:xfrm>
        </p:grpSpPr>
        <p:pic>
          <p:nvPicPr>
            <p:cNvPr id="11281" name="Picture 94" descr="10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" y="2053"/>
              <a:ext cx="2006" cy="2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82" name="Text Box 95"/>
            <p:cNvSpPr txBox="1">
              <a:spLocks noChangeArrowheads="1"/>
            </p:cNvSpPr>
            <p:nvPr/>
          </p:nvSpPr>
          <p:spPr bwMode="auto">
            <a:xfrm>
              <a:off x="501" y="1964"/>
              <a:ext cx="45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en-US" sz="1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天数</a:t>
              </a:r>
            </a:p>
          </p:txBody>
        </p:sp>
        <p:sp>
          <p:nvSpPr>
            <p:cNvPr id="11283" name="Text Box 96"/>
            <p:cNvSpPr txBox="1">
              <a:spLocks noChangeArrowheads="1"/>
            </p:cNvSpPr>
            <p:nvPr/>
          </p:nvSpPr>
          <p:spPr bwMode="auto">
            <a:xfrm>
              <a:off x="593" y="3962"/>
              <a:ext cx="18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1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0</a:t>
              </a:r>
            </a:p>
          </p:txBody>
        </p:sp>
        <p:sp>
          <p:nvSpPr>
            <p:cNvPr id="11284" name="Text Box 97"/>
            <p:cNvSpPr txBox="1">
              <a:spLocks noChangeArrowheads="1"/>
            </p:cNvSpPr>
            <p:nvPr/>
          </p:nvSpPr>
          <p:spPr bwMode="auto">
            <a:xfrm>
              <a:off x="593" y="3576"/>
              <a:ext cx="18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1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11285" name="Text Box 98"/>
            <p:cNvSpPr txBox="1">
              <a:spLocks noChangeArrowheads="1"/>
            </p:cNvSpPr>
            <p:nvPr/>
          </p:nvSpPr>
          <p:spPr bwMode="auto">
            <a:xfrm>
              <a:off x="593" y="3769"/>
              <a:ext cx="18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1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11286" name="Text Box 99"/>
            <p:cNvSpPr txBox="1">
              <a:spLocks noChangeArrowheads="1"/>
            </p:cNvSpPr>
            <p:nvPr/>
          </p:nvSpPr>
          <p:spPr bwMode="auto">
            <a:xfrm>
              <a:off x="593" y="3384"/>
              <a:ext cx="18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1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</a:p>
          </p:txBody>
        </p:sp>
        <p:sp>
          <p:nvSpPr>
            <p:cNvPr id="11287" name="Text Box 100"/>
            <p:cNvSpPr txBox="1">
              <a:spLocks noChangeArrowheads="1"/>
            </p:cNvSpPr>
            <p:nvPr/>
          </p:nvSpPr>
          <p:spPr bwMode="auto">
            <a:xfrm>
              <a:off x="593" y="3191"/>
              <a:ext cx="18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1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8</a:t>
              </a:r>
            </a:p>
          </p:txBody>
        </p:sp>
        <p:sp>
          <p:nvSpPr>
            <p:cNvPr id="11288" name="Text Box 101"/>
            <p:cNvSpPr txBox="1">
              <a:spLocks noChangeArrowheads="1"/>
            </p:cNvSpPr>
            <p:nvPr/>
          </p:nvSpPr>
          <p:spPr bwMode="auto">
            <a:xfrm>
              <a:off x="522" y="2998"/>
              <a:ext cx="31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1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10</a:t>
              </a:r>
            </a:p>
          </p:txBody>
        </p:sp>
        <p:sp>
          <p:nvSpPr>
            <p:cNvPr id="11289" name="Text Box 102"/>
            <p:cNvSpPr txBox="1">
              <a:spLocks noChangeArrowheads="1"/>
            </p:cNvSpPr>
            <p:nvPr/>
          </p:nvSpPr>
          <p:spPr bwMode="auto">
            <a:xfrm>
              <a:off x="522" y="2805"/>
              <a:ext cx="31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1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12</a:t>
              </a:r>
            </a:p>
          </p:txBody>
        </p:sp>
        <p:sp>
          <p:nvSpPr>
            <p:cNvPr id="11290" name="Text Box 103"/>
            <p:cNvSpPr txBox="1">
              <a:spLocks noChangeArrowheads="1"/>
            </p:cNvSpPr>
            <p:nvPr/>
          </p:nvSpPr>
          <p:spPr bwMode="auto">
            <a:xfrm>
              <a:off x="522" y="2613"/>
              <a:ext cx="31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1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14</a:t>
              </a:r>
            </a:p>
          </p:txBody>
        </p:sp>
        <p:sp>
          <p:nvSpPr>
            <p:cNvPr id="11291" name="Text Box 104"/>
            <p:cNvSpPr txBox="1">
              <a:spLocks noChangeArrowheads="1"/>
            </p:cNvSpPr>
            <p:nvPr/>
          </p:nvSpPr>
          <p:spPr bwMode="auto">
            <a:xfrm>
              <a:off x="522" y="2420"/>
              <a:ext cx="31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1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16</a:t>
              </a:r>
            </a:p>
          </p:txBody>
        </p:sp>
        <p:sp>
          <p:nvSpPr>
            <p:cNvPr id="11292" name="Text Box 105"/>
            <p:cNvSpPr txBox="1">
              <a:spLocks noChangeArrowheads="1"/>
            </p:cNvSpPr>
            <p:nvPr/>
          </p:nvSpPr>
          <p:spPr bwMode="auto">
            <a:xfrm>
              <a:off x="522" y="2227"/>
              <a:ext cx="31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1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18</a:t>
              </a:r>
            </a:p>
          </p:txBody>
        </p:sp>
        <p:sp>
          <p:nvSpPr>
            <p:cNvPr id="11293" name="Text Box 106"/>
            <p:cNvSpPr txBox="1">
              <a:spLocks noChangeArrowheads="1"/>
            </p:cNvSpPr>
            <p:nvPr/>
          </p:nvSpPr>
          <p:spPr bwMode="auto">
            <a:xfrm>
              <a:off x="595" y="2142"/>
              <a:ext cx="193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zh-CN" altLang="en-US" sz="12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北京市</a:t>
              </a:r>
              <a:r>
                <a:rPr lang="en-US" altLang="zh-CN" sz="12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2012</a:t>
              </a:r>
              <a:r>
                <a:rPr lang="zh-CN" altLang="en-US" sz="12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年</a:t>
              </a:r>
              <a:r>
                <a:rPr lang="en-US" altLang="zh-CN" sz="12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8</a:t>
              </a:r>
              <a:r>
                <a:rPr lang="zh-CN" altLang="en-US" sz="12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月天气统计图</a:t>
              </a:r>
            </a:p>
          </p:txBody>
        </p:sp>
        <p:sp>
          <p:nvSpPr>
            <p:cNvPr id="11294" name="Text Box 107"/>
            <p:cNvSpPr txBox="1">
              <a:spLocks noChangeArrowheads="1"/>
            </p:cNvSpPr>
            <p:nvPr/>
          </p:nvSpPr>
          <p:spPr bwMode="auto">
            <a:xfrm>
              <a:off x="902" y="4020"/>
              <a:ext cx="199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en-US" sz="1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晴</a:t>
              </a:r>
              <a:r>
                <a:rPr lang="zh-CN" altLang="en-US" sz="16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</a:t>
              </a:r>
              <a:r>
                <a:rPr lang="zh-CN" altLang="en-US" sz="7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</a:t>
              </a:r>
              <a:r>
                <a:rPr lang="zh-CN" altLang="en-US" sz="1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阴</a:t>
              </a:r>
              <a:r>
                <a:rPr lang="zh-CN" altLang="en-US" sz="16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</a:t>
              </a:r>
              <a:r>
                <a:rPr lang="zh-CN" altLang="en-US" sz="10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</a:t>
              </a:r>
              <a:r>
                <a:rPr lang="zh-CN" altLang="en-US" sz="1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多云</a:t>
              </a:r>
              <a:r>
                <a:rPr lang="zh-CN" altLang="en-US" sz="16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</a:t>
              </a:r>
              <a:r>
                <a:rPr lang="zh-CN" altLang="en-US" sz="11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</a:t>
              </a:r>
              <a:r>
                <a:rPr lang="zh-CN" altLang="en-US" sz="1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雨</a:t>
              </a:r>
              <a:r>
                <a:rPr lang="zh-CN" altLang="en-US" sz="16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</a:t>
              </a:r>
              <a:r>
                <a:rPr lang="zh-CN" altLang="en-US" sz="1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天气</a:t>
              </a:r>
            </a:p>
          </p:txBody>
        </p:sp>
      </p:grpSp>
      <p:sp>
        <p:nvSpPr>
          <p:cNvPr id="67" name="矩形 66"/>
          <p:cNvSpPr>
            <a:spLocks noChangeArrowheads="1"/>
          </p:cNvSpPr>
          <p:nvPr/>
        </p:nvSpPr>
        <p:spPr bwMode="auto">
          <a:xfrm>
            <a:off x="3171508" y="3776663"/>
            <a:ext cx="292100" cy="1357312"/>
          </a:xfrm>
          <a:prstGeom prst="rect">
            <a:avLst/>
          </a:prstGeom>
          <a:solidFill>
            <a:srgbClr val="FF0000">
              <a:alpha val="50195"/>
            </a:srgbClr>
          </a:solidFill>
          <a:ln w="12700">
            <a:solidFill>
              <a:srgbClr val="FF0000"/>
            </a:solidFill>
            <a:round/>
          </a:ln>
        </p:spPr>
        <p:txBody>
          <a:bodyPr anchor="ctr"/>
          <a:lstStyle/>
          <a:p>
            <a:pPr>
              <a:lnSpc>
                <a:spcPct val="120000"/>
              </a:lnSpc>
            </a:pPr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8" name="矩形 67"/>
          <p:cNvSpPr>
            <a:spLocks noChangeArrowheads="1"/>
          </p:cNvSpPr>
          <p:nvPr/>
        </p:nvSpPr>
        <p:spPr bwMode="auto">
          <a:xfrm>
            <a:off x="3750945" y="4205289"/>
            <a:ext cx="292100" cy="928687"/>
          </a:xfrm>
          <a:prstGeom prst="rect">
            <a:avLst/>
          </a:prstGeom>
          <a:solidFill>
            <a:srgbClr val="FF0000">
              <a:alpha val="50195"/>
            </a:srgbClr>
          </a:solidFill>
          <a:ln w="12700">
            <a:solidFill>
              <a:srgbClr val="FF0000"/>
            </a:solidFill>
            <a:round/>
          </a:ln>
        </p:spPr>
        <p:txBody>
          <a:bodyPr anchor="ctr"/>
          <a:lstStyle/>
          <a:p>
            <a:pPr>
              <a:lnSpc>
                <a:spcPct val="120000"/>
              </a:lnSpc>
            </a:pPr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9" name="矩形 68"/>
          <p:cNvSpPr>
            <a:spLocks noChangeArrowheads="1"/>
          </p:cNvSpPr>
          <p:nvPr/>
        </p:nvSpPr>
        <p:spPr bwMode="auto">
          <a:xfrm>
            <a:off x="4330383" y="3776663"/>
            <a:ext cx="292100" cy="1357312"/>
          </a:xfrm>
          <a:prstGeom prst="rect">
            <a:avLst/>
          </a:prstGeom>
          <a:solidFill>
            <a:srgbClr val="FF0000">
              <a:alpha val="50195"/>
            </a:srgbClr>
          </a:solidFill>
          <a:ln w="12700">
            <a:solidFill>
              <a:srgbClr val="FF0000"/>
            </a:solidFill>
            <a:round/>
          </a:ln>
        </p:spPr>
        <p:txBody>
          <a:bodyPr anchor="ctr"/>
          <a:lstStyle/>
          <a:p>
            <a:pPr>
              <a:lnSpc>
                <a:spcPct val="120000"/>
              </a:lnSpc>
            </a:pPr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0" name="矩形 69"/>
          <p:cNvSpPr>
            <a:spLocks noChangeArrowheads="1"/>
          </p:cNvSpPr>
          <p:nvPr/>
        </p:nvSpPr>
        <p:spPr bwMode="auto">
          <a:xfrm>
            <a:off x="4909820" y="4062413"/>
            <a:ext cx="292100" cy="1071562"/>
          </a:xfrm>
          <a:prstGeom prst="rect">
            <a:avLst/>
          </a:prstGeom>
          <a:solidFill>
            <a:srgbClr val="FF0000">
              <a:alpha val="50195"/>
            </a:srgbClr>
          </a:solidFill>
          <a:ln w="12700">
            <a:solidFill>
              <a:srgbClr val="FF0000"/>
            </a:solidFill>
            <a:round/>
          </a:ln>
        </p:spPr>
        <p:txBody>
          <a:bodyPr anchor="ctr"/>
          <a:lstStyle/>
          <a:p>
            <a:pPr>
              <a:lnSpc>
                <a:spcPct val="120000"/>
              </a:lnSpc>
            </a:pPr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1" name="矩形 70"/>
          <p:cNvSpPr>
            <a:spLocks noChangeArrowheads="1"/>
          </p:cNvSpPr>
          <p:nvPr/>
        </p:nvSpPr>
        <p:spPr bwMode="auto">
          <a:xfrm>
            <a:off x="6844983" y="2374901"/>
            <a:ext cx="292100" cy="2759075"/>
          </a:xfrm>
          <a:prstGeom prst="rect">
            <a:avLst/>
          </a:prstGeom>
          <a:solidFill>
            <a:srgbClr val="FF0000">
              <a:alpha val="50195"/>
            </a:srgbClr>
          </a:solidFill>
          <a:ln w="12700">
            <a:solidFill>
              <a:srgbClr val="FF0000"/>
            </a:solidFill>
            <a:round/>
          </a:ln>
        </p:spPr>
        <p:txBody>
          <a:bodyPr anchor="ctr"/>
          <a:lstStyle/>
          <a:p>
            <a:pPr>
              <a:lnSpc>
                <a:spcPct val="120000"/>
              </a:lnSpc>
            </a:pPr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2" name="矩形 71"/>
          <p:cNvSpPr>
            <a:spLocks noChangeArrowheads="1"/>
          </p:cNvSpPr>
          <p:nvPr/>
        </p:nvSpPr>
        <p:spPr bwMode="auto">
          <a:xfrm>
            <a:off x="7422833" y="4524376"/>
            <a:ext cx="292100" cy="614363"/>
          </a:xfrm>
          <a:prstGeom prst="rect">
            <a:avLst/>
          </a:prstGeom>
          <a:solidFill>
            <a:srgbClr val="FF0000">
              <a:alpha val="50195"/>
            </a:srgbClr>
          </a:solidFill>
          <a:ln w="12700">
            <a:solidFill>
              <a:srgbClr val="FF0000"/>
            </a:solidFill>
            <a:round/>
          </a:ln>
        </p:spPr>
        <p:txBody>
          <a:bodyPr anchor="ctr"/>
          <a:lstStyle/>
          <a:p>
            <a:pPr>
              <a:lnSpc>
                <a:spcPct val="120000"/>
              </a:lnSpc>
            </a:pPr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3" name="矩形 72"/>
          <p:cNvSpPr>
            <a:spLocks noChangeArrowheads="1"/>
          </p:cNvSpPr>
          <p:nvPr/>
        </p:nvSpPr>
        <p:spPr bwMode="auto">
          <a:xfrm>
            <a:off x="8000683" y="4676775"/>
            <a:ext cx="292100" cy="457200"/>
          </a:xfrm>
          <a:prstGeom prst="rect">
            <a:avLst/>
          </a:prstGeom>
          <a:solidFill>
            <a:srgbClr val="FF0000">
              <a:alpha val="50195"/>
            </a:srgbClr>
          </a:solidFill>
          <a:ln w="12700">
            <a:solidFill>
              <a:srgbClr val="FF0000"/>
            </a:solidFill>
            <a:round/>
          </a:ln>
        </p:spPr>
        <p:txBody>
          <a:bodyPr anchor="ctr"/>
          <a:lstStyle/>
          <a:p>
            <a:pPr>
              <a:lnSpc>
                <a:spcPct val="120000"/>
              </a:lnSpc>
            </a:pPr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4" name="矩形 73"/>
          <p:cNvSpPr>
            <a:spLocks noChangeArrowheads="1"/>
          </p:cNvSpPr>
          <p:nvPr/>
        </p:nvSpPr>
        <p:spPr bwMode="auto">
          <a:xfrm>
            <a:off x="8578533" y="4365625"/>
            <a:ext cx="292100" cy="768350"/>
          </a:xfrm>
          <a:prstGeom prst="rect">
            <a:avLst/>
          </a:prstGeom>
          <a:solidFill>
            <a:srgbClr val="FF0000">
              <a:alpha val="50195"/>
            </a:srgbClr>
          </a:solidFill>
          <a:ln w="12700">
            <a:solidFill>
              <a:srgbClr val="FF0000"/>
            </a:solidFill>
            <a:round/>
          </a:ln>
        </p:spPr>
        <p:txBody>
          <a:bodyPr anchor="ctr"/>
          <a:lstStyle/>
          <a:p>
            <a:pPr>
              <a:lnSpc>
                <a:spcPct val="120000"/>
              </a:lnSpc>
            </a:pPr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78" name="直接连接符 77"/>
          <p:cNvCxnSpPr>
            <a:cxnSpLocks noChangeShapeType="1"/>
          </p:cNvCxnSpPr>
          <p:nvPr/>
        </p:nvCxnSpPr>
        <p:spPr bwMode="auto">
          <a:xfrm>
            <a:off x="3171508" y="3760789"/>
            <a:ext cx="298450" cy="15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" name="直接连接符 80"/>
          <p:cNvCxnSpPr>
            <a:cxnSpLocks noChangeShapeType="1"/>
          </p:cNvCxnSpPr>
          <p:nvPr/>
        </p:nvCxnSpPr>
        <p:spPr bwMode="auto">
          <a:xfrm>
            <a:off x="3749358" y="4214814"/>
            <a:ext cx="298450" cy="15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" name="直接连接符 81"/>
          <p:cNvCxnSpPr>
            <a:cxnSpLocks noChangeShapeType="1"/>
          </p:cNvCxnSpPr>
          <p:nvPr/>
        </p:nvCxnSpPr>
        <p:spPr bwMode="auto">
          <a:xfrm>
            <a:off x="4325620" y="3767139"/>
            <a:ext cx="300038" cy="15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" name="直接连接符 82"/>
          <p:cNvCxnSpPr>
            <a:cxnSpLocks noChangeShapeType="1"/>
          </p:cNvCxnSpPr>
          <p:nvPr/>
        </p:nvCxnSpPr>
        <p:spPr bwMode="auto">
          <a:xfrm>
            <a:off x="4903470" y="4062414"/>
            <a:ext cx="298450" cy="15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" name="直接连接符 83"/>
          <p:cNvCxnSpPr>
            <a:cxnSpLocks noChangeShapeType="1"/>
          </p:cNvCxnSpPr>
          <p:nvPr/>
        </p:nvCxnSpPr>
        <p:spPr bwMode="auto">
          <a:xfrm>
            <a:off x="6835458" y="2386014"/>
            <a:ext cx="298450" cy="15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" name="直接连接符 84"/>
          <p:cNvCxnSpPr>
            <a:cxnSpLocks noChangeShapeType="1"/>
          </p:cNvCxnSpPr>
          <p:nvPr/>
        </p:nvCxnSpPr>
        <p:spPr bwMode="auto">
          <a:xfrm>
            <a:off x="7413309" y="4519614"/>
            <a:ext cx="300037" cy="15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" name="直接连接符 85"/>
          <p:cNvCxnSpPr>
            <a:cxnSpLocks noChangeShapeType="1"/>
          </p:cNvCxnSpPr>
          <p:nvPr/>
        </p:nvCxnSpPr>
        <p:spPr bwMode="auto">
          <a:xfrm>
            <a:off x="7997508" y="4676775"/>
            <a:ext cx="298450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" name="直接连接符 86"/>
          <p:cNvCxnSpPr>
            <a:cxnSpLocks noChangeShapeType="1"/>
          </p:cNvCxnSpPr>
          <p:nvPr/>
        </p:nvCxnSpPr>
        <p:spPr bwMode="auto">
          <a:xfrm>
            <a:off x="8570595" y="4370389"/>
            <a:ext cx="298450" cy="15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7"/>
          <p:cNvGrpSpPr/>
          <p:nvPr/>
        </p:nvGrpSpPr>
        <p:grpSpPr bwMode="auto">
          <a:xfrm>
            <a:off x="5634991" y="1647826"/>
            <a:ext cx="5441950" cy="1716088"/>
            <a:chOff x="2379" y="679"/>
            <a:chExt cx="3428" cy="1081"/>
          </a:xfrm>
        </p:grpSpPr>
        <p:pic>
          <p:nvPicPr>
            <p:cNvPr id="12290" name="Picture 1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916" y="869"/>
              <a:ext cx="891" cy="8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1" name="AutoShape 27"/>
            <p:cNvSpPr>
              <a:spLocks noChangeArrowheads="1"/>
            </p:cNvSpPr>
            <p:nvPr/>
          </p:nvSpPr>
          <p:spPr bwMode="auto">
            <a:xfrm>
              <a:off x="2379" y="679"/>
              <a:ext cx="2224" cy="829"/>
            </a:xfrm>
            <a:prstGeom prst="wedgeRoundRectCallout">
              <a:avLst>
                <a:gd name="adj1" fmla="val 55208"/>
                <a:gd name="adj2" fmla="val 5819"/>
                <a:gd name="adj3" fmla="val 16667"/>
              </a:avLst>
            </a:prstGeom>
            <a:solidFill>
              <a:srgbClr val="FFFFFF"/>
            </a:solidFill>
            <a:ln w="19050">
              <a:solidFill>
                <a:srgbClr val="3399FF"/>
              </a:solidFill>
              <a:miter lim="800000"/>
            </a:ln>
          </p:spPr>
          <p:txBody>
            <a:bodyPr/>
            <a:lstStyle/>
            <a:p>
              <a:pPr eaLnBrk="0" hangingPunct="0">
                <a:lnSpc>
                  <a:spcPct val="120000"/>
                </a:lnSpc>
              </a:pPr>
              <a:r>
                <a:rPr lang="en-US" altLang="zh-CN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9</a:t>
              </a:r>
              <a:r>
                <a:rPr lang="zh-CN" altLang="en-US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月北京已正式进入秋季，</a:t>
              </a:r>
              <a:endParaRPr lang="en-US" altLang="zh-CN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 eaLnBrk="0" hangingPunct="0">
                <a:lnSpc>
                  <a:spcPct val="120000"/>
                </a:lnSpc>
              </a:pPr>
              <a:r>
                <a:rPr lang="zh-CN" altLang="en-US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你认为北京</a:t>
              </a:r>
              <a:r>
                <a:rPr lang="en-US" altLang="zh-CN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9</a:t>
              </a:r>
              <a:r>
                <a:rPr lang="zh-CN" altLang="en-US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月的天气有</a:t>
              </a:r>
              <a:endParaRPr lang="en-US" altLang="zh-CN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 eaLnBrk="0" hangingPunct="0">
                <a:lnSpc>
                  <a:spcPct val="120000"/>
                </a:lnSpc>
              </a:pPr>
              <a:r>
                <a:rPr lang="zh-CN" altLang="en-US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什么特点？</a:t>
              </a:r>
              <a:endParaRPr lang="en-US" altLang="zh-CN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63"/>
          <p:cNvGrpSpPr/>
          <p:nvPr/>
        </p:nvGrpSpPr>
        <p:grpSpPr bwMode="auto">
          <a:xfrm>
            <a:off x="5918995" y="3416301"/>
            <a:ext cx="4451350" cy="2232025"/>
            <a:chOff x="2969" y="2432"/>
            <a:chExt cx="2804" cy="1406"/>
          </a:xfrm>
        </p:grpSpPr>
        <p:pic>
          <p:nvPicPr>
            <p:cNvPr id="12293" name="Picture 6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 flipH="1">
              <a:off x="2969" y="2704"/>
              <a:ext cx="750" cy="1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4" name="AutoShape 27"/>
            <p:cNvSpPr>
              <a:spLocks noChangeArrowheads="1"/>
            </p:cNvSpPr>
            <p:nvPr/>
          </p:nvSpPr>
          <p:spPr bwMode="auto">
            <a:xfrm>
              <a:off x="3878" y="2432"/>
              <a:ext cx="1895" cy="862"/>
            </a:xfrm>
            <a:prstGeom prst="wedgeRoundRectCallout">
              <a:avLst>
                <a:gd name="adj1" fmla="val -58431"/>
                <a:gd name="adj2" fmla="val 34801"/>
                <a:gd name="adj3" fmla="val 16667"/>
              </a:avLst>
            </a:prstGeom>
            <a:solidFill>
              <a:srgbClr val="FFFFFF"/>
            </a:solidFill>
            <a:ln w="19050">
              <a:solidFill>
                <a:srgbClr val="3399FF"/>
              </a:solidFill>
              <a:miter lim="800000"/>
            </a:ln>
          </p:spPr>
          <p:txBody>
            <a:bodyPr/>
            <a:lstStyle/>
            <a:p>
              <a:pPr>
                <a:lnSpc>
                  <a:spcPct val="120000"/>
                </a:lnSpc>
              </a:pPr>
              <a:r>
                <a:rPr lang="en-US" altLang="zh-CN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9</a:t>
              </a:r>
              <a:r>
                <a:rPr lang="zh-CN" altLang="en-US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月的天气比较凉爽，</a:t>
              </a:r>
              <a:endParaRPr lang="en-US" altLang="zh-CN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空气慢慢开始变得干</a:t>
              </a:r>
              <a:endParaRPr lang="en-US" altLang="zh-CN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燥了</a:t>
              </a:r>
              <a:r>
                <a:rPr lang="en-US" altLang="zh-CN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……</a:t>
              </a:r>
              <a:r>
                <a:rPr lang="zh-CN" altLang="en-US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</a:t>
              </a:r>
              <a:endParaRPr lang="en-US" altLang="zh-CN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2295" name="组合 1"/>
          <p:cNvGrpSpPr/>
          <p:nvPr/>
        </p:nvGrpSpPr>
        <p:grpSpPr bwMode="auto">
          <a:xfrm>
            <a:off x="1370014" y="1779588"/>
            <a:ext cx="3805237" cy="3602038"/>
            <a:chOff x="599116" y="2486520"/>
            <a:chExt cx="3805238" cy="3602038"/>
          </a:xfrm>
        </p:grpSpPr>
        <p:grpSp>
          <p:nvGrpSpPr>
            <p:cNvPr id="12296" name="Group 108"/>
            <p:cNvGrpSpPr/>
            <p:nvPr/>
          </p:nvGrpSpPr>
          <p:grpSpPr bwMode="auto">
            <a:xfrm>
              <a:off x="599116" y="2486520"/>
              <a:ext cx="3805238" cy="3602038"/>
              <a:chOff x="501" y="1964"/>
              <a:chExt cx="2397" cy="2269"/>
            </a:xfrm>
          </p:grpSpPr>
          <p:pic>
            <p:nvPicPr>
              <p:cNvPr id="12297" name="Picture 94" descr="106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6" y="2053"/>
                <a:ext cx="2006" cy="21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298" name="Text Box 95"/>
              <p:cNvSpPr txBox="1">
                <a:spLocks noChangeArrowheads="1"/>
              </p:cNvSpPr>
              <p:nvPr/>
            </p:nvSpPr>
            <p:spPr bwMode="auto">
              <a:xfrm>
                <a:off x="501" y="1964"/>
                <a:ext cx="453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zh-CN" altLang="en-US" sz="1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天数</a:t>
                </a:r>
              </a:p>
            </p:txBody>
          </p:sp>
          <p:sp>
            <p:nvSpPr>
              <p:cNvPr id="12299" name="Text Box 96"/>
              <p:cNvSpPr txBox="1">
                <a:spLocks noChangeArrowheads="1"/>
              </p:cNvSpPr>
              <p:nvPr/>
            </p:nvSpPr>
            <p:spPr bwMode="auto">
              <a:xfrm>
                <a:off x="593" y="3962"/>
                <a:ext cx="18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1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0</a:t>
                </a:r>
              </a:p>
            </p:txBody>
          </p:sp>
          <p:sp>
            <p:nvSpPr>
              <p:cNvPr id="12300" name="Text Box 97"/>
              <p:cNvSpPr txBox="1">
                <a:spLocks noChangeArrowheads="1"/>
              </p:cNvSpPr>
              <p:nvPr/>
            </p:nvSpPr>
            <p:spPr bwMode="auto">
              <a:xfrm>
                <a:off x="593" y="3576"/>
                <a:ext cx="18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1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12301" name="Text Box 98"/>
              <p:cNvSpPr txBox="1">
                <a:spLocks noChangeArrowheads="1"/>
              </p:cNvSpPr>
              <p:nvPr/>
            </p:nvSpPr>
            <p:spPr bwMode="auto">
              <a:xfrm>
                <a:off x="593" y="3769"/>
                <a:ext cx="18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1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12302" name="Text Box 99"/>
              <p:cNvSpPr txBox="1">
                <a:spLocks noChangeArrowheads="1"/>
              </p:cNvSpPr>
              <p:nvPr/>
            </p:nvSpPr>
            <p:spPr bwMode="auto">
              <a:xfrm>
                <a:off x="593" y="3384"/>
                <a:ext cx="18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1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6</a:t>
                </a:r>
              </a:p>
            </p:txBody>
          </p:sp>
          <p:sp>
            <p:nvSpPr>
              <p:cNvPr id="12303" name="Text Box 100"/>
              <p:cNvSpPr txBox="1">
                <a:spLocks noChangeArrowheads="1"/>
              </p:cNvSpPr>
              <p:nvPr/>
            </p:nvSpPr>
            <p:spPr bwMode="auto">
              <a:xfrm>
                <a:off x="593" y="3191"/>
                <a:ext cx="18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1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8</a:t>
                </a:r>
              </a:p>
            </p:txBody>
          </p:sp>
          <p:sp>
            <p:nvSpPr>
              <p:cNvPr id="12304" name="Text Box 101"/>
              <p:cNvSpPr txBox="1">
                <a:spLocks noChangeArrowheads="1"/>
              </p:cNvSpPr>
              <p:nvPr/>
            </p:nvSpPr>
            <p:spPr bwMode="auto">
              <a:xfrm>
                <a:off x="522" y="2998"/>
                <a:ext cx="317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1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10</a:t>
                </a:r>
              </a:p>
            </p:txBody>
          </p:sp>
          <p:sp>
            <p:nvSpPr>
              <p:cNvPr id="12305" name="Text Box 102"/>
              <p:cNvSpPr txBox="1">
                <a:spLocks noChangeArrowheads="1"/>
              </p:cNvSpPr>
              <p:nvPr/>
            </p:nvSpPr>
            <p:spPr bwMode="auto">
              <a:xfrm>
                <a:off x="522" y="2805"/>
                <a:ext cx="317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1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12</a:t>
                </a:r>
              </a:p>
            </p:txBody>
          </p:sp>
          <p:sp>
            <p:nvSpPr>
              <p:cNvPr id="12306" name="Text Box 103"/>
              <p:cNvSpPr txBox="1">
                <a:spLocks noChangeArrowheads="1"/>
              </p:cNvSpPr>
              <p:nvPr/>
            </p:nvSpPr>
            <p:spPr bwMode="auto">
              <a:xfrm>
                <a:off x="522" y="2613"/>
                <a:ext cx="317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1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14</a:t>
                </a:r>
              </a:p>
            </p:txBody>
          </p:sp>
          <p:sp>
            <p:nvSpPr>
              <p:cNvPr id="12307" name="Text Box 104"/>
              <p:cNvSpPr txBox="1">
                <a:spLocks noChangeArrowheads="1"/>
              </p:cNvSpPr>
              <p:nvPr/>
            </p:nvSpPr>
            <p:spPr bwMode="auto">
              <a:xfrm>
                <a:off x="522" y="2420"/>
                <a:ext cx="317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1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16</a:t>
                </a:r>
              </a:p>
            </p:txBody>
          </p:sp>
          <p:sp>
            <p:nvSpPr>
              <p:cNvPr id="12308" name="Text Box 105"/>
              <p:cNvSpPr txBox="1">
                <a:spLocks noChangeArrowheads="1"/>
              </p:cNvSpPr>
              <p:nvPr/>
            </p:nvSpPr>
            <p:spPr bwMode="auto">
              <a:xfrm>
                <a:off x="522" y="2227"/>
                <a:ext cx="317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1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18</a:t>
                </a:r>
              </a:p>
            </p:txBody>
          </p:sp>
          <p:sp>
            <p:nvSpPr>
              <p:cNvPr id="12309" name="Text Box 106"/>
              <p:cNvSpPr txBox="1">
                <a:spLocks noChangeArrowheads="1"/>
              </p:cNvSpPr>
              <p:nvPr/>
            </p:nvSpPr>
            <p:spPr bwMode="auto">
              <a:xfrm>
                <a:off x="595" y="2142"/>
                <a:ext cx="193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zh-CN" altLang="en-US" sz="12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北京市</a:t>
                </a:r>
                <a:r>
                  <a:rPr lang="en-US" altLang="zh-CN" sz="12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2012</a:t>
                </a:r>
                <a:r>
                  <a:rPr lang="zh-CN" altLang="en-US" sz="12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年</a:t>
                </a:r>
                <a:r>
                  <a:rPr lang="en-US" altLang="zh-CN" sz="12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9</a:t>
                </a:r>
                <a:r>
                  <a:rPr lang="zh-CN" altLang="en-US" sz="12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月天气统计图</a:t>
                </a:r>
              </a:p>
            </p:txBody>
          </p:sp>
          <p:sp>
            <p:nvSpPr>
              <p:cNvPr id="12310" name="Text Box 107"/>
              <p:cNvSpPr txBox="1">
                <a:spLocks noChangeArrowheads="1"/>
              </p:cNvSpPr>
              <p:nvPr/>
            </p:nvSpPr>
            <p:spPr bwMode="auto">
              <a:xfrm>
                <a:off x="902" y="4020"/>
                <a:ext cx="1996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zh-CN" altLang="en-US" sz="1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晴</a:t>
                </a:r>
                <a:r>
                  <a:rPr lang="zh-CN" altLang="en-US" sz="16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   </a:t>
                </a:r>
                <a:r>
                  <a:rPr lang="zh-CN" altLang="en-US" sz="7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  </a:t>
                </a:r>
                <a:r>
                  <a:rPr lang="zh-CN" altLang="en-US" sz="1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阴</a:t>
                </a:r>
                <a:r>
                  <a:rPr lang="zh-CN" altLang="en-US" sz="16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  </a:t>
                </a:r>
                <a:r>
                  <a:rPr lang="zh-CN" altLang="en-US" sz="10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  </a:t>
                </a:r>
                <a:r>
                  <a:rPr lang="zh-CN" altLang="en-US" sz="1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多云</a:t>
                </a:r>
                <a:r>
                  <a:rPr lang="zh-CN" altLang="en-US" sz="16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  </a:t>
                </a:r>
                <a:r>
                  <a:rPr lang="zh-CN" altLang="en-US" sz="11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 </a:t>
                </a:r>
                <a:r>
                  <a:rPr lang="zh-CN" altLang="en-US" sz="1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雨</a:t>
                </a:r>
                <a:r>
                  <a:rPr lang="zh-CN" altLang="en-US" sz="16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   </a:t>
                </a:r>
                <a:r>
                  <a:rPr lang="zh-CN" altLang="en-US" sz="1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天气</a:t>
                </a:r>
              </a:p>
            </p:txBody>
          </p:sp>
        </p:grpSp>
        <p:sp>
          <p:nvSpPr>
            <p:cNvPr id="12311" name="矩形 40"/>
            <p:cNvSpPr>
              <a:spLocks noChangeArrowheads="1"/>
            </p:cNvSpPr>
            <p:nvPr/>
          </p:nvSpPr>
          <p:spPr bwMode="auto">
            <a:xfrm>
              <a:off x="1259515" y="3038970"/>
              <a:ext cx="291600" cy="2759075"/>
            </a:xfrm>
            <a:prstGeom prst="rect">
              <a:avLst/>
            </a:prstGeom>
            <a:solidFill>
              <a:srgbClr val="FF0000">
                <a:alpha val="50195"/>
              </a:srgbClr>
            </a:solidFill>
            <a:ln w="12700">
              <a:solidFill>
                <a:srgbClr val="FF0000"/>
              </a:solidFill>
              <a:round/>
            </a:ln>
          </p:spPr>
          <p:txBody>
            <a:bodyPr anchor="ctr"/>
            <a:lstStyle/>
            <a:p>
              <a:pPr>
                <a:lnSpc>
                  <a:spcPct val="120000"/>
                </a:lnSpc>
              </a:pPr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12" name="矩形 41"/>
            <p:cNvSpPr>
              <a:spLocks noChangeArrowheads="1"/>
            </p:cNvSpPr>
            <p:nvPr/>
          </p:nvSpPr>
          <p:spPr bwMode="auto">
            <a:xfrm>
              <a:off x="1837365" y="5188446"/>
              <a:ext cx="291600" cy="614362"/>
            </a:xfrm>
            <a:prstGeom prst="rect">
              <a:avLst/>
            </a:prstGeom>
            <a:solidFill>
              <a:srgbClr val="FF0000">
                <a:alpha val="50195"/>
              </a:srgbClr>
            </a:solidFill>
            <a:ln w="12700">
              <a:solidFill>
                <a:srgbClr val="FF0000"/>
              </a:solidFill>
              <a:round/>
            </a:ln>
          </p:spPr>
          <p:txBody>
            <a:bodyPr anchor="ctr"/>
            <a:lstStyle/>
            <a:p>
              <a:pPr>
                <a:lnSpc>
                  <a:spcPct val="120000"/>
                </a:lnSpc>
              </a:pPr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13" name="矩形 42"/>
            <p:cNvSpPr>
              <a:spLocks noChangeArrowheads="1"/>
            </p:cNvSpPr>
            <p:nvPr/>
          </p:nvSpPr>
          <p:spPr bwMode="auto">
            <a:xfrm>
              <a:off x="2415215" y="5340845"/>
              <a:ext cx="291600" cy="457200"/>
            </a:xfrm>
            <a:prstGeom prst="rect">
              <a:avLst/>
            </a:prstGeom>
            <a:solidFill>
              <a:srgbClr val="FF0000">
                <a:alpha val="50195"/>
              </a:srgbClr>
            </a:solidFill>
            <a:ln w="12700">
              <a:solidFill>
                <a:srgbClr val="FF0000"/>
              </a:solidFill>
              <a:round/>
            </a:ln>
          </p:spPr>
          <p:txBody>
            <a:bodyPr anchor="ctr"/>
            <a:lstStyle/>
            <a:p>
              <a:pPr>
                <a:lnSpc>
                  <a:spcPct val="120000"/>
                </a:lnSpc>
              </a:pPr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14" name="矩形 43"/>
            <p:cNvSpPr>
              <a:spLocks noChangeArrowheads="1"/>
            </p:cNvSpPr>
            <p:nvPr/>
          </p:nvSpPr>
          <p:spPr bwMode="auto">
            <a:xfrm>
              <a:off x="2993065" y="5029695"/>
              <a:ext cx="291600" cy="768350"/>
            </a:xfrm>
            <a:prstGeom prst="rect">
              <a:avLst/>
            </a:prstGeom>
            <a:solidFill>
              <a:srgbClr val="FF0000">
                <a:alpha val="50195"/>
              </a:srgbClr>
            </a:solidFill>
            <a:ln w="12700">
              <a:solidFill>
                <a:srgbClr val="FF0000"/>
              </a:solidFill>
              <a:round/>
            </a:ln>
          </p:spPr>
          <p:txBody>
            <a:bodyPr anchor="ctr"/>
            <a:lstStyle/>
            <a:p>
              <a:pPr>
                <a:lnSpc>
                  <a:spcPct val="120000"/>
                </a:lnSpc>
              </a:pPr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2315" name="直接连接符 48"/>
            <p:cNvCxnSpPr>
              <a:cxnSpLocks noChangeShapeType="1"/>
            </p:cNvCxnSpPr>
            <p:nvPr/>
          </p:nvCxnSpPr>
          <p:spPr bwMode="auto">
            <a:xfrm>
              <a:off x="1249991" y="3050084"/>
              <a:ext cx="298800" cy="158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16" name="直接连接符 49"/>
            <p:cNvCxnSpPr>
              <a:cxnSpLocks noChangeShapeType="1"/>
            </p:cNvCxnSpPr>
            <p:nvPr/>
          </p:nvCxnSpPr>
          <p:spPr bwMode="auto">
            <a:xfrm>
              <a:off x="1828370" y="5183683"/>
              <a:ext cx="298800" cy="158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17" name="直接连接符 50"/>
            <p:cNvCxnSpPr>
              <a:cxnSpLocks noChangeShapeType="1"/>
            </p:cNvCxnSpPr>
            <p:nvPr/>
          </p:nvCxnSpPr>
          <p:spPr bwMode="auto">
            <a:xfrm>
              <a:off x="2412000" y="5340846"/>
              <a:ext cx="298800" cy="158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18" name="直接连接符 51"/>
            <p:cNvCxnSpPr>
              <a:cxnSpLocks noChangeShapeType="1"/>
            </p:cNvCxnSpPr>
            <p:nvPr/>
          </p:nvCxnSpPr>
          <p:spPr bwMode="auto">
            <a:xfrm>
              <a:off x="2985128" y="5034458"/>
              <a:ext cx="298800" cy="158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7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0400" y="1123634"/>
            <a:ext cx="8174038" cy="8509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zh-CN" altLang="en-US" sz="2400" noProof="1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基础引航：</a:t>
            </a:r>
          </a:p>
        </p:txBody>
      </p:sp>
      <p:sp>
        <p:nvSpPr>
          <p:cNvPr id="64" name="Rectangle 21"/>
          <p:cNvSpPr txBox="1">
            <a:spLocks noChangeArrowheads="1"/>
          </p:cNvSpPr>
          <p:nvPr/>
        </p:nvSpPr>
        <p:spPr>
          <a:xfrm>
            <a:off x="601846" y="3078961"/>
            <a:ext cx="6772275" cy="5762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C1C1C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1C1C1C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C1C1C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zh-CN" altLang="en-US" sz="2000" kern="0" dirty="0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下面是四（</a:t>
            </a:r>
            <a:r>
              <a:rPr lang="en-US" altLang="zh-CN" sz="2000" kern="0" dirty="0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）班同学调查的结果。</a:t>
            </a:r>
            <a:endParaRPr lang="en-US" altLang="zh-CN" sz="2000" kern="0" dirty="0">
              <a:solidFill>
                <a:schemeClr val="tx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315" name="Rectangle 21"/>
          <p:cNvSpPr txBox="1">
            <a:spLocks noChangeArrowheads="1"/>
          </p:cNvSpPr>
          <p:nvPr/>
        </p:nvSpPr>
        <p:spPr bwMode="auto">
          <a:xfrm>
            <a:off x="0" y="1701643"/>
            <a:ext cx="7400925" cy="82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同学们最喜欢下面哪个卡通形象？</a:t>
            </a:r>
            <a:endParaRPr lang="en-US" altLang="zh-CN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10246" name="表格 10245"/>
          <p:cNvGraphicFramePr/>
          <p:nvPr/>
        </p:nvGraphicFramePr>
        <p:xfrm>
          <a:off x="3677277" y="3767791"/>
          <a:ext cx="5862964" cy="1078737"/>
        </p:xfrm>
        <a:graphic>
          <a:graphicData uri="http://schemas.openxmlformats.org/drawingml/2006/table">
            <a:tbl>
              <a:tblPr/>
              <a:tblGrid>
                <a:gridCol w="1571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54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9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85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79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8334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lnSpc>
                          <a:spcPct val="120000"/>
                        </a:lnSpc>
                        <a:buFontTx/>
                        <a:buNone/>
                      </a:pPr>
                      <a:r>
                        <a:rPr lang="zh-CN" altLang="en-US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卡通形象</a:t>
                      </a:r>
                    </a:p>
                  </a:txBody>
                  <a:tcPr anchor="ctr">
                    <a:lnL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lnSpc>
                          <a:spcPct val="120000"/>
                        </a:lnSpc>
                        <a:buFontTx/>
                        <a:buNone/>
                      </a:pPr>
                      <a:r>
                        <a:rPr lang="zh-CN" altLang="en-US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喜羊羊</a:t>
                      </a:r>
                    </a:p>
                  </a:txBody>
                  <a:tcPr anchor="ctr">
                    <a:lnL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lnSpc>
                          <a:spcPct val="120000"/>
                        </a:lnSpc>
                        <a:buFontTx/>
                        <a:buNone/>
                      </a:pPr>
                      <a:r>
                        <a:rPr lang="zh-CN" altLang="en-US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麦  兜</a:t>
                      </a:r>
                    </a:p>
                  </a:txBody>
                  <a:tcPr anchor="ctr">
                    <a:lnL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lnSpc>
                          <a:spcPct val="120000"/>
                        </a:lnSpc>
                        <a:buFontTx/>
                        <a:buNone/>
                      </a:pPr>
                      <a:r>
                        <a:rPr lang="zh-CN" altLang="en-US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图  图</a:t>
                      </a:r>
                    </a:p>
                  </a:txBody>
                  <a:tcPr anchor="ctr">
                    <a:lnL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lnSpc>
                          <a:spcPct val="120000"/>
                        </a:lnSpc>
                        <a:buFontTx/>
                        <a:buNone/>
                      </a:pPr>
                      <a:r>
                        <a:rPr lang="zh-CN" altLang="en-US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孙悟空</a:t>
                      </a:r>
                    </a:p>
                  </a:txBody>
                  <a:tcPr anchor="ctr">
                    <a:lnL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46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lnSpc>
                          <a:spcPct val="120000"/>
                        </a:lnSpc>
                        <a:buFontTx/>
                        <a:buNone/>
                      </a:pPr>
                      <a:r>
                        <a:rPr lang="zh-CN" altLang="en-US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人  数</a:t>
                      </a:r>
                    </a:p>
                  </a:txBody>
                  <a:tcPr anchor="ctr">
                    <a:lnL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lnSpc>
                          <a:spcPct val="120000"/>
                        </a:lnSpc>
                        <a:buFontTx/>
                        <a:buNone/>
                      </a:pPr>
                      <a:r>
                        <a:rPr lang="en-US" altLang="zh-CN" b="0" dirty="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</a:p>
                  </a:txBody>
                  <a:tcPr anchor="ctr">
                    <a:lnL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lnSpc>
                          <a:spcPct val="120000"/>
                        </a:lnSpc>
                        <a:buFontTx/>
                        <a:buNone/>
                      </a:pPr>
                      <a:r>
                        <a:rPr lang="en-US" altLang="zh-CN" b="0" dirty="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0</a:t>
                      </a:r>
                    </a:p>
                  </a:txBody>
                  <a:tcPr anchor="ctr">
                    <a:lnL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lnSpc>
                          <a:spcPct val="120000"/>
                        </a:lnSpc>
                        <a:buFontTx/>
                        <a:buNone/>
                      </a:pPr>
                      <a:r>
                        <a:rPr lang="en-US" altLang="zh-CN" b="0" dirty="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lnSpc>
                          <a:spcPct val="120000"/>
                        </a:lnSpc>
                        <a:buFontTx/>
                        <a:buNone/>
                      </a:pPr>
                      <a:r>
                        <a:rPr lang="en-US" altLang="zh-CN" b="0" dirty="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 Box 50"/>
          <p:cNvSpPr txBox="1">
            <a:spLocks noChangeArrowheads="1"/>
          </p:cNvSpPr>
          <p:nvPr/>
        </p:nvSpPr>
        <p:spPr bwMode="auto">
          <a:xfrm>
            <a:off x="2669214" y="3794779"/>
            <a:ext cx="12239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第一组：</a:t>
            </a:r>
          </a:p>
        </p:txBody>
      </p:sp>
      <p:graphicFrame>
        <p:nvGraphicFramePr>
          <p:cNvPr id="10267" name="表格 10266"/>
          <p:cNvGraphicFramePr/>
          <p:nvPr/>
        </p:nvGraphicFramePr>
        <p:xfrm>
          <a:off x="3677277" y="4989576"/>
          <a:ext cx="5862965" cy="1102363"/>
        </p:xfrm>
        <a:graphic>
          <a:graphicData uri="http://schemas.openxmlformats.org/drawingml/2006/table">
            <a:tbl>
              <a:tblPr/>
              <a:tblGrid>
                <a:gridCol w="1571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54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9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85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79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938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lnSpc>
                          <a:spcPct val="120000"/>
                        </a:lnSpc>
                        <a:buFontTx/>
                        <a:buNone/>
                      </a:pPr>
                      <a:r>
                        <a:rPr lang="zh-CN" altLang="en-US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卡通形象</a:t>
                      </a:r>
                    </a:p>
                  </a:txBody>
                  <a:tcPr marT="45771" marB="45771" anchor="ctr">
                    <a:lnL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lnSpc>
                          <a:spcPct val="120000"/>
                        </a:lnSpc>
                        <a:buFontTx/>
                        <a:buNone/>
                      </a:pPr>
                      <a:r>
                        <a:rPr lang="zh-CN" altLang="en-US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喜羊羊</a:t>
                      </a:r>
                    </a:p>
                  </a:txBody>
                  <a:tcPr marT="45771" marB="45771" anchor="ctr">
                    <a:lnL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lnSpc>
                          <a:spcPct val="120000"/>
                        </a:lnSpc>
                        <a:buFontTx/>
                        <a:buNone/>
                      </a:pPr>
                      <a:r>
                        <a:rPr lang="zh-CN" altLang="en-US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麦  兜</a:t>
                      </a:r>
                    </a:p>
                  </a:txBody>
                  <a:tcPr marT="45771" marB="45771" anchor="ctr">
                    <a:lnL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lnSpc>
                          <a:spcPct val="120000"/>
                        </a:lnSpc>
                        <a:buFontTx/>
                        <a:buNone/>
                      </a:pPr>
                      <a:r>
                        <a:rPr lang="zh-CN" altLang="en-US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图  图</a:t>
                      </a:r>
                    </a:p>
                  </a:txBody>
                  <a:tcPr marT="45771" marB="45771" anchor="ctr">
                    <a:lnL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lnSpc>
                          <a:spcPct val="120000"/>
                        </a:lnSpc>
                        <a:buFontTx/>
                        <a:buNone/>
                      </a:pPr>
                      <a:r>
                        <a:rPr lang="zh-CN" altLang="en-US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孙悟空</a:t>
                      </a:r>
                    </a:p>
                  </a:txBody>
                  <a:tcPr marT="45771" marB="45771" anchor="ctr">
                    <a:lnL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98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lnSpc>
                          <a:spcPct val="120000"/>
                        </a:lnSpc>
                        <a:buFontTx/>
                        <a:buNone/>
                      </a:pPr>
                      <a:r>
                        <a:rPr lang="zh-CN" altLang="en-US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人  数</a:t>
                      </a:r>
                    </a:p>
                  </a:txBody>
                  <a:tcPr marT="45771" marB="45771" anchor="ctr">
                    <a:lnL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lnSpc>
                          <a:spcPct val="120000"/>
                        </a:lnSpc>
                        <a:buFontTx/>
                        <a:buNone/>
                      </a:pPr>
                      <a:r>
                        <a:rPr lang="en-US" altLang="zh-CN" sz="2000" b="0" dirty="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18</a:t>
                      </a:r>
                    </a:p>
                  </a:txBody>
                  <a:tcPr marT="45771" marB="45771" anchor="ctr">
                    <a:lnL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lnSpc>
                          <a:spcPct val="120000"/>
                        </a:lnSpc>
                        <a:buFontTx/>
                        <a:buNone/>
                      </a:pPr>
                      <a:r>
                        <a:rPr lang="en-US" altLang="zh-CN" sz="2000" b="0" dirty="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</a:p>
                  </a:txBody>
                  <a:tcPr marT="45771" marB="45771" anchor="ctr">
                    <a:lnL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lnSpc>
                          <a:spcPct val="120000"/>
                        </a:lnSpc>
                        <a:buFontTx/>
                        <a:buNone/>
                      </a:pPr>
                      <a:r>
                        <a:rPr lang="en-US" altLang="zh-CN" sz="2000" b="0" dirty="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14</a:t>
                      </a:r>
                    </a:p>
                  </a:txBody>
                  <a:tcPr marT="45771" marB="45771" anchor="ctr">
                    <a:lnL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lnSpc>
                          <a:spcPct val="120000"/>
                        </a:lnSpc>
                        <a:buFontTx/>
                        <a:buNone/>
                      </a:pPr>
                      <a:r>
                        <a:rPr lang="en-US" altLang="zh-CN" sz="2000" b="0" dirty="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10</a:t>
                      </a:r>
                    </a:p>
                  </a:txBody>
                  <a:tcPr marT="45771" marB="45771" anchor="ctr">
                    <a:lnL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311" name="Text Box 71"/>
          <p:cNvSpPr txBox="1">
            <a:spLocks noChangeArrowheads="1"/>
          </p:cNvSpPr>
          <p:nvPr/>
        </p:nvSpPr>
        <p:spPr bwMode="auto">
          <a:xfrm>
            <a:off x="2669214" y="4917702"/>
            <a:ext cx="12239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全  班：</a:t>
            </a:r>
          </a:p>
        </p:txBody>
      </p:sp>
      <p:sp>
        <p:nvSpPr>
          <p:cNvPr id="1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383437" y="2325925"/>
          <a:ext cx="4291204" cy="648334"/>
        </p:xfrm>
        <a:graphic>
          <a:graphicData uri="http://schemas.openxmlformats.org/drawingml/2006/table">
            <a:tbl>
              <a:tblPr/>
              <a:tblGrid>
                <a:gridCol w="12154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9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5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79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8334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lnSpc>
                          <a:spcPct val="120000"/>
                        </a:lnSpc>
                        <a:buFontTx/>
                        <a:buNone/>
                      </a:pPr>
                      <a:r>
                        <a:rPr lang="zh-CN" altLang="en-US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喜羊羊</a:t>
                      </a:r>
                    </a:p>
                  </a:txBody>
                  <a:tcPr anchor="ctr">
                    <a:lnL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lnSpc>
                          <a:spcPct val="120000"/>
                        </a:lnSpc>
                        <a:buFontTx/>
                        <a:buNone/>
                      </a:pPr>
                      <a:r>
                        <a:rPr lang="zh-CN" altLang="en-US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麦  兜</a:t>
                      </a:r>
                    </a:p>
                  </a:txBody>
                  <a:tcPr anchor="ctr">
                    <a:lnL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lnSpc>
                          <a:spcPct val="120000"/>
                        </a:lnSpc>
                        <a:buFontTx/>
                        <a:buNone/>
                      </a:pPr>
                      <a:r>
                        <a:rPr lang="zh-CN" altLang="en-US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图  图</a:t>
                      </a:r>
                    </a:p>
                  </a:txBody>
                  <a:tcPr anchor="ctr">
                    <a:lnL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lnSpc>
                          <a:spcPct val="120000"/>
                        </a:lnSpc>
                        <a:buFontTx/>
                        <a:buNone/>
                      </a:pPr>
                      <a:r>
                        <a:rPr lang="zh-CN" altLang="en-US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孙悟空</a:t>
                      </a:r>
                    </a:p>
                  </a:txBody>
                  <a:tcPr anchor="ctr">
                    <a:lnL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3" grpId="0"/>
      <p:bldP spid="103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7" name="Group 71"/>
          <p:cNvGrpSpPr/>
          <p:nvPr/>
        </p:nvGrpSpPr>
        <p:grpSpPr bwMode="auto">
          <a:xfrm>
            <a:off x="3798888" y="2146680"/>
            <a:ext cx="4678362" cy="4249738"/>
            <a:chOff x="1433" y="1570"/>
            <a:chExt cx="2947" cy="2677"/>
          </a:xfrm>
        </p:grpSpPr>
        <p:pic>
          <p:nvPicPr>
            <p:cNvPr id="14338" name="Picture 44" descr="10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3" y="1719"/>
              <a:ext cx="2682" cy="2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39" name="Text Box 45"/>
            <p:cNvSpPr txBox="1">
              <a:spLocks noChangeArrowheads="1"/>
            </p:cNvSpPr>
            <p:nvPr/>
          </p:nvSpPr>
          <p:spPr bwMode="auto">
            <a:xfrm>
              <a:off x="1656" y="1570"/>
              <a:ext cx="49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en-US" sz="16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人数</a:t>
              </a:r>
            </a:p>
          </p:txBody>
        </p:sp>
        <p:sp>
          <p:nvSpPr>
            <p:cNvPr id="14340" name="Rectangle 48"/>
            <p:cNvSpPr>
              <a:spLocks noChangeArrowheads="1"/>
            </p:cNvSpPr>
            <p:nvPr/>
          </p:nvSpPr>
          <p:spPr bwMode="auto">
            <a:xfrm>
              <a:off x="2241" y="1651"/>
              <a:ext cx="951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110000"/>
                </a:lnSpc>
              </a:pPr>
              <a:r>
                <a:rPr lang="zh-CN" altLang="en-US" sz="12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第一组最喜欢的</a:t>
              </a:r>
            </a:p>
            <a:p>
              <a:pPr algn="ctr" eaLnBrk="0" hangingPunct="0">
                <a:lnSpc>
                  <a:spcPct val="110000"/>
                </a:lnSpc>
              </a:pPr>
              <a:r>
                <a:rPr lang="zh-CN" altLang="en-US" sz="12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卡通形象统计图</a:t>
              </a:r>
            </a:p>
          </p:txBody>
        </p:sp>
        <p:sp>
          <p:nvSpPr>
            <p:cNvPr id="14341" name="Rectangle 70"/>
            <p:cNvSpPr>
              <a:spLocks noChangeArrowheads="1"/>
            </p:cNvSpPr>
            <p:nvPr/>
          </p:nvSpPr>
          <p:spPr bwMode="auto">
            <a:xfrm>
              <a:off x="1909" y="4053"/>
              <a:ext cx="247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1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喜羊羊  麦兜   图图  孙悟空  卡通形象</a:t>
              </a:r>
            </a:p>
          </p:txBody>
        </p:sp>
      </p:grpSp>
      <p:sp>
        <p:nvSpPr>
          <p:cNvPr id="18" name="Rectangle 21"/>
          <p:cNvSpPr txBox="1">
            <a:spLocks noChangeArrowheads="1"/>
          </p:cNvSpPr>
          <p:nvPr/>
        </p:nvSpPr>
        <p:spPr bwMode="auto">
          <a:xfrm>
            <a:off x="4019551" y="5907469"/>
            <a:ext cx="4286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r>
              <a:rPr lang="en-US" altLang="zh-CN" sz="1600" kern="0">
                <a:solidFill>
                  <a:srgbClr val="00206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</a:p>
        </p:txBody>
      </p:sp>
      <p:sp>
        <p:nvSpPr>
          <p:cNvPr id="19" name="Rectangle 21"/>
          <p:cNvSpPr txBox="1">
            <a:spLocks noChangeArrowheads="1"/>
          </p:cNvSpPr>
          <p:nvPr/>
        </p:nvSpPr>
        <p:spPr bwMode="auto">
          <a:xfrm>
            <a:off x="4010026" y="5586794"/>
            <a:ext cx="4286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r>
              <a:rPr lang="en-US" altLang="zh-CN" sz="1600" kern="0">
                <a:solidFill>
                  <a:srgbClr val="00206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20" name="Rectangle 21"/>
          <p:cNvSpPr txBox="1">
            <a:spLocks noChangeArrowheads="1"/>
          </p:cNvSpPr>
          <p:nvPr/>
        </p:nvSpPr>
        <p:spPr bwMode="auto">
          <a:xfrm>
            <a:off x="4019551" y="5251830"/>
            <a:ext cx="42862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r>
              <a:rPr lang="en-US" altLang="zh-CN" sz="1600" kern="0">
                <a:solidFill>
                  <a:srgbClr val="00206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22" name="Rectangle 21"/>
          <p:cNvSpPr txBox="1">
            <a:spLocks noChangeArrowheads="1"/>
          </p:cNvSpPr>
          <p:nvPr/>
        </p:nvSpPr>
        <p:spPr bwMode="auto">
          <a:xfrm>
            <a:off x="4022726" y="4934330"/>
            <a:ext cx="430213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r>
              <a:rPr lang="en-US" altLang="zh-CN" sz="1600" kern="0">
                <a:solidFill>
                  <a:srgbClr val="00206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23" name="Rectangle 21"/>
          <p:cNvSpPr txBox="1">
            <a:spLocks noChangeArrowheads="1"/>
          </p:cNvSpPr>
          <p:nvPr/>
        </p:nvSpPr>
        <p:spPr bwMode="auto">
          <a:xfrm>
            <a:off x="4022726" y="4610480"/>
            <a:ext cx="42862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r>
              <a:rPr lang="en-US" altLang="zh-CN" sz="1600" kern="0">
                <a:solidFill>
                  <a:srgbClr val="00206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24" name="Rectangle 21"/>
          <p:cNvSpPr txBox="1">
            <a:spLocks noChangeArrowheads="1"/>
          </p:cNvSpPr>
          <p:nvPr/>
        </p:nvSpPr>
        <p:spPr bwMode="auto">
          <a:xfrm>
            <a:off x="4029076" y="4292980"/>
            <a:ext cx="42862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r>
              <a:rPr lang="en-US" altLang="zh-CN" sz="1600" kern="0">
                <a:solidFill>
                  <a:srgbClr val="00206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</a:p>
        </p:txBody>
      </p:sp>
      <p:sp>
        <p:nvSpPr>
          <p:cNvPr id="25" name="Rectangle 21"/>
          <p:cNvSpPr txBox="1">
            <a:spLocks noChangeArrowheads="1"/>
          </p:cNvSpPr>
          <p:nvPr/>
        </p:nvSpPr>
        <p:spPr bwMode="auto">
          <a:xfrm>
            <a:off x="4030664" y="3977069"/>
            <a:ext cx="4286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r>
              <a:rPr lang="en-US" altLang="zh-CN" sz="1600" kern="0">
                <a:solidFill>
                  <a:srgbClr val="00206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</a:p>
        </p:txBody>
      </p:sp>
      <p:sp>
        <p:nvSpPr>
          <p:cNvPr id="26" name="Rectangle 21"/>
          <p:cNvSpPr txBox="1">
            <a:spLocks noChangeArrowheads="1"/>
          </p:cNvSpPr>
          <p:nvPr/>
        </p:nvSpPr>
        <p:spPr bwMode="auto">
          <a:xfrm>
            <a:off x="4030664" y="3661155"/>
            <a:ext cx="42862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r>
              <a:rPr lang="en-US" altLang="zh-CN" sz="1600" kern="0">
                <a:solidFill>
                  <a:srgbClr val="00206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</a:p>
        </p:txBody>
      </p:sp>
      <p:sp>
        <p:nvSpPr>
          <p:cNvPr id="27" name="Rectangle 21"/>
          <p:cNvSpPr txBox="1">
            <a:spLocks noChangeArrowheads="1"/>
          </p:cNvSpPr>
          <p:nvPr/>
        </p:nvSpPr>
        <p:spPr bwMode="auto">
          <a:xfrm>
            <a:off x="4029076" y="3338894"/>
            <a:ext cx="4286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r>
              <a:rPr lang="en-US" altLang="zh-CN" sz="1600" kern="0">
                <a:solidFill>
                  <a:srgbClr val="00206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</a:p>
        </p:txBody>
      </p:sp>
      <p:sp>
        <p:nvSpPr>
          <p:cNvPr id="28" name="Rectangle 21"/>
          <p:cNvSpPr txBox="1">
            <a:spLocks noChangeArrowheads="1"/>
          </p:cNvSpPr>
          <p:nvPr/>
        </p:nvSpPr>
        <p:spPr bwMode="auto">
          <a:xfrm>
            <a:off x="4030664" y="3008694"/>
            <a:ext cx="4286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r>
              <a:rPr lang="en-US" altLang="zh-CN" sz="1600" kern="0">
                <a:solidFill>
                  <a:srgbClr val="00206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</a:p>
        </p:txBody>
      </p:sp>
      <p:sp>
        <p:nvSpPr>
          <p:cNvPr id="29" name="Rectangle 21"/>
          <p:cNvSpPr txBox="1">
            <a:spLocks noChangeArrowheads="1"/>
          </p:cNvSpPr>
          <p:nvPr/>
        </p:nvSpPr>
        <p:spPr bwMode="auto">
          <a:xfrm>
            <a:off x="3962401" y="2689605"/>
            <a:ext cx="428625" cy="35718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C1C1C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1C1C1C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C1C1C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1C1C1C"/>
                </a:solidFill>
                <a:latin typeface="+mn-lt"/>
                <a:ea typeface="+mn-ea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zh-CN" sz="1600" kern="0" dirty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</a:p>
        </p:txBody>
      </p:sp>
      <p:sp>
        <p:nvSpPr>
          <p:cNvPr id="167" name="矩形 166"/>
          <p:cNvSpPr>
            <a:spLocks noChangeArrowheads="1"/>
          </p:cNvSpPr>
          <p:nvPr/>
        </p:nvSpPr>
        <p:spPr bwMode="auto">
          <a:xfrm>
            <a:off x="4768850" y="4456493"/>
            <a:ext cx="306388" cy="1617662"/>
          </a:xfrm>
          <a:prstGeom prst="rect">
            <a:avLst/>
          </a:prstGeom>
          <a:solidFill>
            <a:srgbClr val="FF0000">
              <a:alpha val="50195"/>
            </a:srgbClr>
          </a:solidFill>
          <a:ln w="12700">
            <a:solidFill>
              <a:srgbClr val="FF0000"/>
            </a:solidFill>
            <a:round/>
          </a:ln>
        </p:spPr>
        <p:txBody>
          <a:bodyPr anchor="ctr"/>
          <a:lstStyle/>
          <a:p>
            <a:pPr>
              <a:lnSpc>
                <a:spcPct val="120000"/>
              </a:lnSpc>
            </a:pPr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8" name="矩形 167"/>
          <p:cNvSpPr>
            <a:spLocks noChangeArrowheads="1"/>
          </p:cNvSpPr>
          <p:nvPr/>
        </p:nvSpPr>
        <p:spPr bwMode="auto">
          <a:xfrm>
            <a:off x="5976939" y="4802569"/>
            <a:ext cx="306387" cy="1271587"/>
          </a:xfrm>
          <a:prstGeom prst="rect">
            <a:avLst/>
          </a:prstGeom>
          <a:solidFill>
            <a:srgbClr val="FF0000">
              <a:alpha val="50195"/>
            </a:srgbClr>
          </a:solidFill>
          <a:ln w="12700">
            <a:solidFill>
              <a:srgbClr val="FF0000"/>
            </a:solidFill>
            <a:round/>
          </a:ln>
        </p:spPr>
        <p:txBody>
          <a:bodyPr anchor="ctr"/>
          <a:lstStyle/>
          <a:p>
            <a:pPr>
              <a:lnSpc>
                <a:spcPct val="120000"/>
              </a:lnSpc>
            </a:pPr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9" name="矩形 168"/>
          <p:cNvSpPr>
            <a:spLocks noChangeArrowheads="1"/>
          </p:cNvSpPr>
          <p:nvPr/>
        </p:nvSpPr>
        <p:spPr bwMode="auto">
          <a:xfrm>
            <a:off x="6578600" y="5102605"/>
            <a:ext cx="306388" cy="971550"/>
          </a:xfrm>
          <a:prstGeom prst="rect">
            <a:avLst/>
          </a:prstGeom>
          <a:solidFill>
            <a:srgbClr val="FF0000">
              <a:alpha val="50195"/>
            </a:srgbClr>
          </a:solidFill>
          <a:ln w="12700">
            <a:solidFill>
              <a:srgbClr val="FF0000"/>
            </a:solidFill>
            <a:round/>
          </a:ln>
        </p:spPr>
        <p:txBody>
          <a:bodyPr anchor="ctr"/>
          <a:lstStyle/>
          <a:p>
            <a:pPr>
              <a:lnSpc>
                <a:spcPct val="120000"/>
              </a:lnSpc>
            </a:pPr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170" name="直接连接符 169"/>
          <p:cNvCxnSpPr>
            <a:cxnSpLocks noChangeShapeType="1"/>
          </p:cNvCxnSpPr>
          <p:nvPr/>
        </p:nvCxnSpPr>
        <p:spPr bwMode="auto">
          <a:xfrm>
            <a:off x="4764088" y="4453319"/>
            <a:ext cx="317500" cy="15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直接连接符 171"/>
          <p:cNvCxnSpPr>
            <a:cxnSpLocks noChangeShapeType="1"/>
          </p:cNvCxnSpPr>
          <p:nvPr/>
        </p:nvCxnSpPr>
        <p:spPr bwMode="auto">
          <a:xfrm>
            <a:off x="5970588" y="4778755"/>
            <a:ext cx="317500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3" name="直接连接符 172"/>
          <p:cNvCxnSpPr>
            <a:cxnSpLocks noChangeShapeType="1"/>
          </p:cNvCxnSpPr>
          <p:nvPr/>
        </p:nvCxnSpPr>
        <p:spPr bwMode="auto">
          <a:xfrm>
            <a:off x="6570663" y="5104194"/>
            <a:ext cx="317500" cy="15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1284" name="表格 11283"/>
          <p:cNvGraphicFramePr/>
          <p:nvPr/>
        </p:nvGraphicFramePr>
        <p:xfrm>
          <a:off x="2152650" y="1196956"/>
          <a:ext cx="5903913" cy="860806"/>
        </p:xfrm>
        <a:graphic>
          <a:graphicData uri="http://schemas.openxmlformats.org/drawingml/2006/table">
            <a:tbl>
              <a:tblPr/>
              <a:tblGrid>
                <a:gridCol w="1582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5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9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6439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lnSpc>
                          <a:spcPct val="120000"/>
                        </a:lnSpc>
                        <a:buFontTx/>
                        <a:buNone/>
                      </a:pPr>
                      <a:r>
                        <a:rPr lang="zh-CN" altLang="en-US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卡通形象</a:t>
                      </a:r>
                    </a:p>
                  </a:txBody>
                  <a:tcPr anchor="ctr">
                    <a:lnL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lnSpc>
                          <a:spcPct val="120000"/>
                        </a:lnSpc>
                        <a:buFontTx/>
                        <a:buNone/>
                      </a:pPr>
                      <a:r>
                        <a:rPr lang="zh-CN" altLang="en-US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喜羊羊</a:t>
                      </a:r>
                    </a:p>
                  </a:txBody>
                  <a:tcPr anchor="ctr">
                    <a:lnL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lnSpc>
                          <a:spcPct val="120000"/>
                        </a:lnSpc>
                        <a:buFontTx/>
                        <a:buNone/>
                      </a:pPr>
                      <a:r>
                        <a:rPr lang="zh-CN" altLang="en-US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麦  兜</a:t>
                      </a:r>
                    </a:p>
                  </a:txBody>
                  <a:tcPr anchor="ctr">
                    <a:lnL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lnSpc>
                          <a:spcPct val="120000"/>
                        </a:lnSpc>
                        <a:buFontTx/>
                        <a:buNone/>
                      </a:pPr>
                      <a:r>
                        <a:rPr lang="zh-CN" altLang="en-US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图  图</a:t>
                      </a:r>
                    </a:p>
                  </a:txBody>
                  <a:tcPr anchor="ctr">
                    <a:lnL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lnSpc>
                          <a:spcPct val="120000"/>
                        </a:lnSpc>
                        <a:buFontTx/>
                        <a:buNone/>
                      </a:pPr>
                      <a:r>
                        <a:rPr lang="zh-CN" altLang="en-US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孙悟空</a:t>
                      </a:r>
                    </a:p>
                  </a:txBody>
                  <a:tcPr anchor="ctr">
                    <a:lnL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42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lnSpc>
                          <a:spcPct val="120000"/>
                        </a:lnSpc>
                        <a:buFontTx/>
                        <a:buNone/>
                      </a:pPr>
                      <a:r>
                        <a:rPr lang="zh-CN" altLang="en-US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人  数</a:t>
                      </a:r>
                    </a:p>
                  </a:txBody>
                  <a:tcPr anchor="ctr">
                    <a:lnL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lnSpc>
                          <a:spcPct val="120000"/>
                        </a:lnSpc>
                        <a:buFontTx/>
                        <a:buNone/>
                      </a:pPr>
                      <a:r>
                        <a:rPr lang="en-US" altLang="zh-CN" b="0" dirty="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</a:p>
                  </a:txBody>
                  <a:tcPr anchor="ctr">
                    <a:lnL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lnSpc>
                          <a:spcPct val="120000"/>
                        </a:lnSpc>
                        <a:buFontTx/>
                        <a:buNone/>
                      </a:pPr>
                      <a:r>
                        <a:rPr lang="en-US" altLang="zh-CN" b="0" dirty="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0</a:t>
                      </a:r>
                    </a:p>
                  </a:txBody>
                  <a:tcPr anchor="ctr">
                    <a:lnL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lnSpc>
                          <a:spcPct val="120000"/>
                        </a:lnSpc>
                        <a:buFontTx/>
                        <a:buNone/>
                      </a:pPr>
                      <a:r>
                        <a:rPr lang="en-US" altLang="zh-CN" b="0" dirty="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lnSpc>
                          <a:spcPct val="120000"/>
                        </a:lnSpc>
                        <a:buFontTx/>
                        <a:buNone/>
                      </a:pPr>
                      <a:r>
                        <a:rPr lang="en-US" altLang="zh-CN" b="0" dirty="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79" name="Text Box 50"/>
          <p:cNvSpPr txBox="1">
            <a:spLocks noChangeArrowheads="1"/>
          </p:cNvSpPr>
          <p:nvPr/>
        </p:nvSpPr>
        <p:spPr bwMode="auto">
          <a:xfrm>
            <a:off x="658813" y="1185864"/>
            <a:ext cx="12239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第一组：</a:t>
            </a:r>
          </a:p>
        </p:txBody>
      </p:sp>
      <p:sp>
        <p:nvSpPr>
          <p:cNvPr id="3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167" grpId="0" animBg="1"/>
      <p:bldP spid="168" grpId="0" animBg="1"/>
      <p:bldP spid="16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Group 71"/>
          <p:cNvGrpSpPr/>
          <p:nvPr/>
        </p:nvGrpSpPr>
        <p:grpSpPr bwMode="auto">
          <a:xfrm>
            <a:off x="3966158" y="2041311"/>
            <a:ext cx="4678362" cy="4249738"/>
            <a:chOff x="1433" y="1570"/>
            <a:chExt cx="2947" cy="2677"/>
          </a:xfrm>
        </p:grpSpPr>
        <p:pic>
          <p:nvPicPr>
            <p:cNvPr id="15362" name="Picture 44" descr="10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3" y="1719"/>
              <a:ext cx="2682" cy="2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63" name="Text Box 45"/>
            <p:cNvSpPr txBox="1">
              <a:spLocks noChangeArrowheads="1"/>
            </p:cNvSpPr>
            <p:nvPr/>
          </p:nvSpPr>
          <p:spPr bwMode="auto">
            <a:xfrm>
              <a:off x="1656" y="1570"/>
              <a:ext cx="49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en-US" sz="16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人数</a:t>
              </a:r>
            </a:p>
          </p:txBody>
        </p:sp>
        <p:sp>
          <p:nvSpPr>
            <p:cNvPr id="15364" name="Rectangle 48"/>
            <p:cNvSpPr>
              <a:spLocks noChangeArrowheads="1"/>
            </p:cNvSpPr>
            <p:nvPr/>
          </p:nvSpPr>
          <p:spPr bwMode="auto">
            <a:xfrm>
              <a:off x="2289" y="1651"/>
              <a:ext cx="951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lnSpc>
                  <a:spcPct val="110000"/>
                </a:lnSpc>
              </a:pPr>
              <a:r>
                <a:rPr lang="zh-CN" altLang="en-US" sz="12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全班最喜欢的</a:t>
              </a:r>
              <a:endParaRPr lang="en-US" altLang="zh-CN" sz="12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 eaLnBrk="0" hangingPunct="0">
                <a:lnSpc>
                  <a:spcPct val="110000"/>
                </a:lnSpc>
              </a:pPr>
              <a:r>
                <a:rPr lang="zh-CN" altLang="en-US" sz="12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卡通形象统计图</a:t>
              </a:r>
            </a:p>
          </p:txBody>
        </p:sp>
        <p:sp>
          <p:nvSpPr>
            <p:cNvPr id="15365" name="Rectangle 70"/>
            <p:cNvSpPr>
              <a:spLocks noChangeArrowheads="1"/>
            </p:cNvSpPr>
            <p:nvPr/>
          </p:nvSpPr>
          <p:spPr bwMode="auto">
            <a:xfrm>
              <a:off x="1909" y="4053"/>
              <a:ext cx="247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1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喜羊羊  麦兜   图图  孙悟空  卡通形象</a:t>
              </a:r>
            </a:p>
          </p:txBody>
        </p:sp>
      </p:grpSp>
      <p:sp>
        <p:nvSpPr>
          <p:cNvPr id="167" name="矩形 166"/>
          <p:cNvSpPr>
            <a:spLocks noChangeArrowheads="1"/>
          </p:cNvSpPr>
          <p:nvPr/>
        </p:nvSpPr>
        <p:spPr bwMode="auto">
          <a:xfrm>
            <a:off x="4937708" y="3044612"/>
            <a:ext cx="304800" cy="2925763"/>
          </a:xfrm>
          <a:prstGeom prst="rect">
            <a:avLst/>
          </a:prstGeom>
          <a:solidFill>
            <a:srgbClr val="FF0000">
              <a:alpha val="50195"/>
            </a:srgbClr>
          </a:solidFill>
          <a:ln w="12700">
            <a:solidFill>
              <a:srgbClr val="FF0000"/>
            </a:solidFill>
            <a:round/>
          </a:ln>
        </p:spPr>
        <p:txBody>
          <a:bodyPr anchor="ctr"/>
          <a:lstStyle/>
          <a:p>
            <a:pPr>
              <a:lnSpc>
                <a:spcPct val="120000"/>
              </a:lnSpc>
            </a:pPr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8" name="矩形 167"/>
          <p:cNvSpPr>
            <a:spLocks noChangeArrowheads="1"/>
          </p:cNvSpPr>
          <p:nvPr/>
        </p:nvSpPr>
        <p:spPr bwMode="auto">
          <a:xfrm>
            <a:off x="5539370" y="5159162"/>
            <a:ext cx="306388" cy="811213"/>
          </a:xfrm>
          <a:prstGeom prst="rect">
            <a:avLst/>
          </a:prstGeom>
          <a:solidFill>
            <a:srgbClr val="FF0000">
              <a:alpha val="50195"/>
            </a:srgbClr>
          </a:solidFill>
          <a:ln w="12700">
            <a:solidFill>
              <a:srgbClr val="FF0000"/>
            </a:solidFill>
            <a:round/>
          </a:ln>
        </p:spPr>
        <p:txBody>
          <a:bodyPr anchor="ctr"/>
          <a:lstStyle/>
          <a:p>
            <a:pPr>
              <a:lnSpc>
                <a:spcPct val="120000"/>
              </a:lnSpc>
            </a:pPr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9" name="矩形 168"/>
          <p:cNvSpPr>
            <a:spLocks noChangeArrowheads="1"/>
          </p:cNvSpPr>
          <p:nvPr/>
        </p:nvSpPr>
        <p:spPr bwMode="auto">
          <a:xfrm>
            <a:off x="6142620" y="3689136"/>
            <a:ext cx="306388" cy="2281238"/>
          </a:xfrm>
          <a:prstGeom prst="rect">
            <a:avLst/>
          </a:prstGeom>
          <a:solidFill>
            <a:srgbClr val="FF0000">
              <a:alpha val="50195"/>
            </a:srgbClr>
          </a:solidFill>
          <a:ln w="12700">
            <a:solidFill>
              <a:srgbClr val="FF0000"/>
            </a:solidFill>
            <a:round/>
          </a:ln>
        </p:spPr>
        <p:txBody>
          <a:bodyPr anchor="ctr"/>
          <a:lstStyle/>
          <a:p>
            <a:pPr>
              <a:lnSpc>
                <a:spcPct val="120000"/>
              </a:lnSpc>
            </a:pPr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2" name="矩形 31"/>
          <p:cNvSpPr>
            <a:spLocks noChangeArrowheads="1"/>
          </p:cNvSpPr>
          <p:nvPr/>
        </p:nvSpPr>
        <p:spPr bwMode="auto">
          <a:xfrm>
            <a:off x="6744284" y="4343186"/>
            <a:ext cx="307975" cy="1627188"/>
          </a:xfrm>
          <a:prstGeom prst="rect">
            <a:avLst/>
          </a:prstGeom>
          <a:solidFill>
            <a:srgbClr val="FF0000">
              <a:alpha val="50195"/>
            </a:srgbClr>
          </a:solidFill>
          <a:ln w="12700">
            <a:solidFill>
              <a:srgbClr val="FF0000"/>
            </a:solidFill>
            <a:round/>
          </a:ln>
        </p:spPr>
        <p:txBody>
          <a:bodyPr anchor="ctr"/>
          <a:lstStyle/>
          <a:p>
            <a:pPr>
              <a:lnSpc>
                <a:spcPct val="120000"/>
              </a:lnSpc>
            </a:pPr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33" name="直接连接符 32"/>
          <p:cNvCxnSpPr>
            <a:cxnSpLocks noChangeShapeType="1"/>
          </p:cNvCxnSpPr>
          <p:nvPr/>
        </p:nvCxnSpPr>
        <p:spPr bwMode="auto">
          <a:xfrm>
            <a:off x="4932946" y="3039850"/>
            <a:ext cx="314325" cy="15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直接连接符 33"/>
          <p:cNvCxnSpPr>
            <a:cxnSpLocks noChangeShapeType="1"/>
          </p:cNvCxnSpPr>
          <p:nvPr/>
        </p:nvCxnSpPr>
        <p:spPr bwMode="auto">
          <a:xfrm>
            <a:off x="5539371" y="5157575"/>
            <a:ext cx="314325" cy="15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直接连接符 34"/>
          <p:cNvCxnSpPr>
            <a:cxnSpLocks noChangeShapeType="1"/>
          </p:cNvCxnSpPr>
          <p:nvPr/>
        </p:nvCxnSpPr>
        <p:spPr bwMode="auto">
          <a:xfrm>
            <a:off x="6134684" y="3695486"/>
            <a:ext cx="314325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直接连接符 35"/>
          <p:cNvCxnSpPr>
            <a:cxnSpLocks noChangeShapeType="1"/>
          </p:cNvCxnSpPr>
          <p:nvPr/>
        </p:nvCxnSpPr>
        <p:spPr bwMode="auto">
          <a:xfrm>
            <a:off x="6741109" y="4343186"/>
            <a:ext cx="314325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Rectangle 21"/>
          <p:cNvSpPr txBox="1">
            <a:spLocks noChangeArrowheads="1"/>
          </p:cNvSpPr>
          <p:nvPr/>
        </p:nvSpPr>
        <p:spPr bwMode="auto">
          <a:xfrm>
            <a:off x="4121734" y="5790986"/>
            <a:ext cx="42862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/>
            <a:r>
              <a:rPr lang="en-US" altLang="zh-CN" sz="1600" kern="0">
                <a:solidFill>
                  <a:srgbClr val="00206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</a:p>
        </p:txBody>
      </p:sp>
      <p:sp>
        <p:nvSpPr>
          <p:cNvPr id="19" name="Rectangle 21"/>
          <p:cNvSpPr txBox="1">
            <a:spLocks noChangeArrowheads="1"/>
          </p:cNvSpPr>
          <p:nvPr/>
        </p:nvSpPr>
        <p:spPr bwMode="auto">
          <a:xfrm>
            <a:off x="4121734" y="5470311"/>
            <a:ext cx="42862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/>
            <a:r>
              <a:rPr lang="en-US" altLang="zh-CN" sz="1600" kern="0">
                <a:solidFill>
                  <a:srgbClr val="00206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20" name="Rectangle 21"/>
          <p:cNvSpPr txBox="1">
            <a:spLocks noChangeArrowheads="1"/>
          </p:cNvSpPr>
          <p:nvPr/>
        </p:nvSpPr>
        <p:spPr bwMode="auto">
          <a:xfrm>
            <a:off x="4121734" y="5149636"/>
            <a:ext cx="42862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/>
            <a:r>
              <a:rPr lang="en-US" altLang="zh-CN" sz="1600" kern="0">
                <a:solidFill>
                  <a:srgbClr val="00206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22" name="Rectangle 21"/>
          <p:cNvSpPr txBox="1">
            <a:spLocks noChangeArrowheads="1"/>
          </p:cNvSpPr>
          <p:nvPr/>
        </p:nvSpPr>
        <p:spPr bwMode="auto">
          <a:xfrm>
            <a:off x="4121733" y="4828961"/>
            <a:ext cx="430212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/>
            <a:r>
              <a:rPr lang="en-US" altLang="zh-CN" sz="1600" kern="0">
                <a:solidFill>
                  <a:srgbClr val="00206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</a:p>
        </p:txBody>
      </p:sp>
      <p:sp>
        <p:nvSpPr>
          <p:cNvPr id="23" name="Rectangle 21"/>
          <p:cNvSpPr txBox="1">
            <a:spLocks noChangeArrowheads="1"/>
          </p:cNvSpPr>
          <p:nvPr/>
        </p:nvSpPr>
        <p:spPr bwMode="auto">
          <a:xfrm>
            <a:off x="4121734" y="4508286"/>
            <a:ext cx="42862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/>
            <a:r>
              <a:rPr lang="en-US" altLang="zh-CN" sz="1600" kern="0">
                <a:solidFill>
                  <a:srgbClr val="00206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</a:p>
        </p:txBody>
      </p:sp>
      <p:sp>
        <p:nvSpPr>
          <p:cNvPr id="24" name="Rectangle 21"/>
          <p:cNvSpPr txBox="1">
            <a:spLocks noChangeArrowheads="1"/>
          </p:cNvSpPr>
          <p:nvPr/>
        </p:nvSpPr>
        <p:spPr bwMode="auto">
          <a:xfrm>
            <a:off x="4121734" y="4186025"/>
            <a:ext cx="4286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/>
            <a:r>
              <a:rPr lang="en-US" altLang="zh-CN" sz="1600" kern="0">
                <a:solidFill>
                  <a:srgbClr val="00206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</a:p>
        </p:txBody>
      </p:sp>
      <p:sp>
        <p:nvSpPr>
          <p:cNvPr id="25" name="Rectangle 21"/>
          <p:cNvSpPr txBox="1">
            <a:spLocks noChangeArrowheads="1"/>
          </p:cNvSpPr>
          <p:nvPr/>
        </p:nvSpPr>
        <p:spPr bwMode="auto">
          <a:xfrm>
            <a:off x="4121734" y="3865350"/>
            <a:ext cx="4286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/>
            <a:r>
              <a:rPr lang="en-US" altLang="zh-CN" sz="1600" kern="0">
                <a:solidFill>
                  <a:srgbClr val="00206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</a:p>
        </p:txBody>
      </p:sp>
      <p:sp>
        <p:nvSpPr>
          <p:cNvPr id="26" name="Rectangle 21"/>
          <p:cNvSpPr txBox="1">
            <a:spLocks noChangeArrowheads="1"/>
          </p:cNvSpPr>
          <p:nvPr/>
        </p:nvSpPr>
        <p:spPr bwMode="auto">
          <a:xfrm>
            <a:off x="4121734" y="3544675"/>
            <a:ext cx="4286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/>
            <a:r>
              <a:rPr lang="en-US" altLang="zh-CN" sz="1600" kern="0">
                <a:solidFill>
                  <a:srgbClr val="00206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14</a:t>
            </a:r>
          </a:p>
        </p:txBody>
      </p:sp>
      <p:sp>
        <p:nvSpPr>
          <p:cNvPr id="27" name="Rectangle 21"/>
          <p:cNvSpPr txBox="1">
            <a:spLocks noChangeArrowheads="1"/>
          </p:cNvSpPr>
          <p:nvPr/>
        </p:nvSpPr>
        <p:spPr bwMode="auto">
          <a:xfrm>
            <a:off x="4121734" y="3224000"/>
            <a:ext cx="4286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/>
            <a:r>
              <a:rPr lang="en-US" altLang="zh-CN" sz="1600" kern="0">
                <a:solidFill>
                  <a:srgbClr val="00206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16</a:t>
            </a:r>
          </a:p>
        </p:txBody>
      </p:sp>
      <p:sp>
        <p:nvSpPr>
          <p:cNvPr id="28" name="Rectangle 21"/>
          <p:cNvSpPr txBox="1">
            <a:spLocks noChangeArrowheads="1"/>
          </p:cNvSpPr>
          <p:nvPr/>
        </p:nvSpPr>
        <p:spPr bwMode="auto">
          <a:xfrm>
            <a:off x="4121734" y="2903325"/>
            <a:ext cx="4286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/>
            <a:r>
              <a:rPr lang="en-US" altLang="zh-CN" sz="1600" kern="0">
                <a:solidFill>
                  <a:srgbClr val="00206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18</a:t>
            </a:r>
          </a:p>
        </p:txBody>
      </p:sp>
      <p:sp>
        <p:nvSpPr>
          <p:cNvPr id="29" name="Rectangle 21"/>
          <p:cNvSpPr txBox="1">
            <a:spLocks noChangeArrowheads="1"/>
          </p:cNvSpPr>
          <p:nvPr/>
        </p:nvSpPr>
        <p:spPr bwMode="auto">
          <a:xfrm>
            <a:off x="4121734" y="2582650"/>
            <a:ext cx="4286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/>
            <a:r>
              <a:rPr lang="en-US" altLang="zh-CN" sz="1600" kern="0">
                <a:solidFill>
                  <a:srgbClr val="00206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20</a:t>
            </a:r>
          </a:p>
        </p:txBody>
      </p:sp>
      <p:graphicFrame>
        <p:nvGraphicFramePr>
          <p:cNvPr id="12310" name="表格 12309"/>
          <p:cNvGraphicFramePr/>
          <p:nvPr/>
        </p:nvGraphicFramePr>
        <p:xfrm>
          <a:off x="2565739" y="1104108"/>
          <a:ext cx="5905162" cy="937203"/>
        </p:xfrm>
        <a:graphic>
          <a:graphicData uri="http://schemas.openxmlformats.org/drawingml/2006/table">
            <a:tbl>
              <a:tblPr/>
              <a:tblGrid>
                <a:gridCol w="15830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53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5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72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000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lnSpc>
                          <a:spcPct val="120000"/>
                        </a:lnSpc>
                        <a:buFontTx/>
                        <a:buNone/>
                      </a:pPr>
                      <a:r>
                        <a:rPr lang="zh-CN" altLang="en-US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卡通形象</a:t>
                      </a:r>
                    </a:p>
                  </a:txBody>
                  <a:tcPr anchor="ctr">
                    <a:lnL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lnSpc>
                          <a:spcPct val="120000"/>
                        </a:lnSpc>
                        <a:buFontTx/>
                        <a:buNone/>
                      </a:pPr>
                      <a:r>
                        <a:rPr lang="zh-CN" altLang="en-US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喜羊羊</a:t>
                      </a:r>
                    </a:p>
                  </a:txBody>
                  <a:tcPr anchor="ctr">
                    <a:lnL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lnSpc>
                          <a:spcPct val="120000"/>
                        </a:lnSpc>
                        <a:buFontTx/>
                        <a:buNone/>
                      </a:pPr>
                      <a:r>
                        <a:rPr lang="zh-CN" altLang="en-US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麦  兜</a:t>
                      </a:r>
                    </a:p>
                  </a:txBody>
                  <a:tcPr anchor="ctr">
                    <a:lnL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lnSpc>
                          <a:spcPct val="120000"/>
                        </a:lnSpc>
                        <a:buFontTx/>
                        <a:buNone/>
                      </a:pPr>
                      <a:r>
                        <a:rPr lang="zh-CN" altLang="en-US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图  图</a:t>
                      </a:r>
                    </a:p>
                  </a:txBody>
                  <a:tcPr anchor="ctr">
                    <a:lnL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lnSpc>
                          <a:spcPct val="120000"/>
                        </a:lnSpc>
                        <a:buFontTx/>
                        <a:buNone/>
                      </a:pPr>
                      <a:r>
                        <a:rPr lang="zh-CN" altLang="en-US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孙悟空</a:t>
                      </a:r>
                    </a:p>
                  </a:txBody>
                  <a:tcPr anchor="ctr">
                    <a:lnL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8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lnSpc>
                          <a:spcPct val="120000"/>
                        </a:lnSpc>
                        <a:buFontTx/>
                        <a:buNone/>
                      </a:pPr>
                      <a:r>
                        <a:rPr lang="zh-CN" altLang="en-US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人  数</a:t>
                      </a:r>
                    </a:p>
                  </a:txBody>
                  <a:tcPr anchor="ctr">
                    <a:lnL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lnSpc>
                          <a:spcPct val="120000"/>
                        </a:lnSpc>
                        <a:buFontTx/>
                        <a:buNone/>
                      </a:pPr>
                      <a:r>
                        <a:rPr lang="en-US" altLang="zh-CN" b="0" dirty="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18</a:t>
                      </a:r>
                    </a:p>
                  </a:txBody>
                  <a:tcPr anchor="ctr">
                    <a:lnL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lnSpc>
                          <a:spcPct val="120000"/>
                        </a:lnSpc>
                        <a:buFontTx/>
                        <a:buNone/>
                      </a:pPr>
                      <a:r>
                        <a:rPr lang="en-US" altLang="zh-CN" b="0" dirty="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</a:p>
                  </a:txBody>
                  <a:tcPr anchor="ctr">
                    <a:lnL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lnSpc>
                          <a:spcPct val="120000"/>
                        </a:lnSpc>
                        <a:buFontTx/>
                        <a:buNone/>
                      </a:pPr>
                      <a:r>
                        <a:rPr lang="en-US" altLang="zh-CN" b="0" dirty="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14</a:t>
                      </a:r>
                    </a:p>
                  </a:txBody>
                  <a:tcPr anchor="ctr">
                    <a:lnL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000" b="1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楷体_GB2312" pitchFamily="49" charset="-122"/>
                          <a:cs typeface="+mn-cs"/>
                        </a:defRPr>
                      </a:lvl5pPr>
                    </a:lstStyle>
                    <a:p>
                      <a:pPr lvl="0" algn="ctr" eaLnBrk="0" hangingPunct="0">
                        <a:lnSpc>
                          <a:spcPct val="120000"/>
                        </a:lnSpc>
                        <a:buFontTx/>
                        <a:buNone/>
                      </a:pPr>
                      <a:r>
                        <a:rPr lang="en-US" altLang="zh-CN" b="0" dirty="0">
                          <a:solidFill>
                            <a:srgbClr val="1C1C1C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10</a:t>
                      </a:r>
                    </a:p>
                  </a:txBody>
                  <a:tcPr anchor="ctr">
                    <a:lnL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6B6BC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05" name="Text Box 71"/>
          <p:cNvSpPr txBox="1">
            <a:spLocks noChangeArrowheads="1"/>
          </p:cNvSpPr>
          <p:nvPr/>
        </p:nvSpPr>
        <p:spPr bwMode="auto">
          <a:xfrm>
            <a:off x="660400" y="1187452"/>
            <a:ext cx="12239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全  班：</a:t>
            </a:r>
          </a:p>
        </p:txBody>
      </p:sp>
      <p:sp>
        <p:nvSpPr>
          <p:cNvPr id="3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0" animBg="1"/>
      <p:bldP spid="168" grpId="0" animBg="1"/>
      <p:bldP spid="169" grpId="0" animBg="1"/>
      <p:bldP spid="32" grpId="0" animBg="1"/>
      <p:bldP spid="18" grpId="0"/>
      <p:bldP spid="19" grpId="0"/>
      <p:bldP spid="20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4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590</Words>
  <Application>Microsoft Office PowerPoint</Application>
  <PresentationFormat>宽屏</PresentationFormat>
  <Paragraphs>219</Paragraphs>
  <Slides>12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FandolFang R</vt:lpstr>
      <vt:lpstr>黑体</vt:lpstr>
      <vt:lpstr>思源黑体 CN Medium</vt:lpstr>
      <vt:lpstr>思源黑体 CN Regular</vt:lpstr>
      <vt:lpstr>宋体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基础引航：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5</cp:revision>
  <dcterms:created xsi:type="dcterms:W3CDTF">2020-06-19T06:48:00Z</dcterms:created>
  <dcterms:modified xsi:type="dcterms:W3CDTF">2023-01-16T21:32:02Z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770612476CB44F56BE1BE11B9B42F1E3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