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19" r:id="rId2"/>
    <p:sldId id="331" r:id="rId3"/>
    <p:sldId id="334" r:id="rId4"/>
    <p:sldId id="276" r:id="rId5"/>
    <p:sldId id="361" r:id="rId6"/>
    <p:sldId id="372" r:id="rId7"/>
    <p:sldId id="370" r:id="rId8"/>
    <p:sldId id="373" r:id="rId9"/>
    <p:sldId id="371" r:id="rId10"/>
    <p:sldId id="348" r:id="rId11"/>
    <p:sldId id="349" r:id="rId12"/>
    <p:sldId id="350" r:id="rId13"/>
    <p:sldId id="351" r:id="rId14"/>
    <p:sldId id="356" r:id="rId15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5602"/>
    <a:srgbClr val="360058"/>
    <a:srgbClr val="009900"/>
    <a:srgbClr val="000066"/>
    <a:srgbClr val="FF0066"/>
    <a:srgbClr val="FFFF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3" autoAdjust="0"/>
  </p:normalViewPr>
  <p:slideViewPr>
    <p:cSldViewPr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endParaRPr lang="zh-CN" altLang="zh-CN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zh-CN" altLang="zh-CN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endParaRPr lang="zh-CN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299A04AF-71D4-4A65-B930-2FAAB6739C19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04AF-71D4-4A65-B930-2FAAB6739C19}" type="slidenum">
              <a:rPr lang="zh-CN" altLang="zh-CN" smtClean="0"/>
              <a:t>4</a:t>
            </a:fld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323F2-A26D-4C75-BA4E-AC8F41B659B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489CD-82C4-46F3-A757-54BED78DE8CF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48F7F-A984-4D03-BAAC-4E910CEB49C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03E64-B112-4ED5-AF40-1478D04946A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F84FF-2123-40DF-88E1-507ECF06F3B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00FB0-96DC-44D7-AA4B-17C0C9C6AEE0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A1AEC-2A1A-4A15-BD43-B64B3DA3DE2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70E5D-4D21-4ADA-B45F-8C5A0192AE4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6E957-7729-4559-B461-EB515044C48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B8444-D9AD-4856-89E5-A16A598CCA0A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BB13D-F4A1-4AD3-A296-7A063D7B162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883A6D3B-6549-445B-B959-F4C3616C6B4A}" type="slidenum">
              <a:rPr lang="zh-CN"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image.baidu.com/i?ct=503316480&amp;z=0&amp;tn=baiduimagedetail&amp;word=%B5%D8%D5%F0%CA%B1%D1%A7%C9%FA%B6%E5%D4%DA%D7%C0%D7%D3%CF%C2%C3%E6%B5%C4%CD%BC%C6%AC&amp;in=7699&amp;cl=2&amp;cm=1&amp;sc=0&amp;lm=-1&amp;pn=35&amp;rn=1&amp;di=10653973136&amp;ln=492&amp;fr=ala0&amp;ic=0&amp;s=0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Yan%20Unit6%20reading&#20005;&#20122;&#29577;\Yan%20&#19978;&#35838;\we%20are%20the%20world.mp3" TargetMode="External"/><Relationship Id="rId1" Type="http://schemas.microsoft.com/office/2007/relationships/media" Target="file:///G:\Yan%20Unit6%20reading&#20005;&#20122;&#29577;\Yan%20&#19978;&#35838;\we%20are%20the%20world.mp3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3" Type="http://schemas.microsoft.com/office/2007/relationships/media" Target="file:///C:\Documents%20and%20Settings\Administrator\&#26700;&#38754;\unit%207\&#23574;&#21483;.mp3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2" Type="http://schemas.openxmlformats.org/officeDocument/2006/relationships/audio" Target="file:///D:\&#38470;&#24314;&#33459;%20&#21335;&#20140;\bufenzha.MP3" TargetMode="External"/><Relationship Id="rId1" Type="http://schemas.microsoft.com/office/2007/relationships/media" Target="file:///D:\&#38470;&#24314;&#33459;%20&#21335;&#20140;\bufenzha.MP3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jpeg"/><Relationship Id="rId4" Type="http://schemas.openxmlformats.org/officeDocument/2006/relationships/audio" Target="file:///C:\Documents%20and%20Settings\Administrator\&#26700;&#38754;\unit%207\&#23574;&#21483;.mp3" TargetMode="External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-1" y="1143060"/>
            <a:ext cx="914399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kern="10" dirty="0" smtClean="0">
                <a:ln w="12700" cmpd="sng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Unit 8</a:t>
            </a:r>
          </a:p>
          <a:p>
            <a:r>
              <a:rPr lang="en-US" altLang="zh-CN" sz="7200" b="1" kern="10" dirty="0" smtClean="0">
                <a:ln w="12700" cmpd="sng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Natural Disasters</a:t>
            </a:r>
          </a:p>
          <a:p>
            <a:r>
              <a:rPr lang="en-US" altLang="zh-CN" sz="4800" b="1" kern="10" dirty="0" smtClean="0">
                <a:ln w="12700" cmpd="sng">
                  <a:noFill/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Reading (1)</a:t>
            </a:r>
            <a:endParaRPr lang="zh-CN" altLang="en-US" sz="4800" b="1" kern="10" dirty="0">
              <a:ln w="12700" cmpd="sng">
                <a:noFill/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24752" y="579113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0"/>
            <a:ext cx="4968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000066"/>
                </a:solidFill>
              </a:rPr>
              <a:t>Make an interview!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838200"/>
            <a:ext cx="82089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Reporter: Good morning. You were so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lucky to survive the earthquake.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solidFill>
                  <a:srgbClr val="000099"/>
                </a:solidFill>
                <a:latin typeface="Comic Sans MS" panose="030F0702030302020204" pitchFamily="66" charset="0"/>
              </a:rPr>
              <a:t>What were you doing when it started?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Timmy</a:t>
            </a:r>
            <a:r>
              <a:rPr lang="zh-CN" altLang="zh-CN" sz="2800" b="1">
                <a:latin typeface="Comic Sans MS" panose="030F0702030302020204" pitchFamily="66" charset="0"/>
              </a:rPr>
              <a:t>: I ...</a:t>
            </a:r>
            <a:r>
              <a:rPr lang="zh-CN" altLang="zh-CN" sz="2800">
                <a:latin typeface="Comic Sans MS" panose="030F0702030302020204" pitchFamily="66" charset="0"/>
              </a:rPr>
              <a:t> </a:t>
            </a:r>
            <a:endParaRPr lang="zh-CN" altLang="zh-CN" sz="2800" b="1">
              <a:latin typeface="Comic Sans MS" panose="030F0702030302020204" pitchFamily="66" charset="0"/>
            </a:endParaRP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Reporter: </a:t>
            </a:r>
            <a:r>
              <a:rPr lang="zh-CN" altLang="zh-CN" sz="2800" b="1">
                <a:solidFill>
                  <a:srgbClr val="000099"/>
                </a:solidFill>
                <a:latin typeface="Comic Sans MS" panose="030F0702030302020204" pitchFamily="66" charset="0"/>
              </a:rPr>
              <a:t>What did you hear at first?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Timmy</a:t>
            </a:r>
            <a:r>
              <a:rPr lang="zh-CN" altLang="zh-CN" sz="2800" b="1">
                <a:latin typeface="Comic Sans MS" panose="030F0702030302020204" pitchFamily="66" charset="0"/>
              </a:rPr>
              <a:t>: I heard…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Reporter: …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Timmy</a:t>
            </a:r>
            <a:r>
              <a:rPr lang="zh-CN" altLang="zh-CN" sz="2800" b="1">
                <a:latin typeface="Comic Sans MS" panose="030F0702030302020204" pitchFamily="66" charset="0"/>
              </a:rPr>
              <a:t>: …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Reporter: Oh, You are so brave and clever.</a:t>
            </a:r>
          </a:p>
          <a:p>
            <a:pPr algn="l">
              <a:lnSpc>
                <a:spcPct val="80000"/>
              </a:lnSpc>
              <a:spcBef>
                <a:spcPct val="30000"/>
              </a:spcBef>
            </a:pPr>
            <a:r>
              <a:rPr lang="zh-CN" altLang="zh-CN" sz="2800" b="1">
                <a:latin typeface="Comic Sans MS" panose="030F0702030302020204" pitchFamily="66" charset="0"/>
              </a:rPr>
              <a:t>            Thank you for your time!</a:t>
            </a:r>
          </a:p>
        </p:txBody>
      </p:sp>
      <p:pic>
        <p:nvPicPr>
          <p:cNvPr id="12293" name="Picture 5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67613" y="0"/>
            <a:ext cx="1576387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WordArt 6"/>
          <p:cNvSpPr>
            <a:spLocks noChangeArrowheads="1" noChangeShapeType="1"/>
          </p:cNvSpPr>
          <p:nvPr/>
        </p:nvSpPr>
        <p:spPr bwMode="auto">
          <a:xfrm>
            <a:off x="0" y="0"/>
            <a:ext cx="2590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i="1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Task Four</a:t>
            </a:r>
            <a:endParaRPr lang="zh-CN" altLang="en-US" sz="3600" i="1" dirty="0">
              <a:ln w="9525" cmpd="sng">
                <a:solidFill>
                  <a:srgbClr val="000000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57200" y="5486400"/>
            <a:ext cx="7696200" cy="1076325"/>
          </a:xfrm>
          <a:prstGeom prst="rect">
            <a:avLst/>
          </a:prstGeom>
          <a:noFill/>
          <a:ln w="9525" cmpd="sng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3200" b="1" i="1">
                <a:solidFill>
                  <a:srgbClr val="000099"/>
                </a:solidFill>
                <a:latin typeface="Comic Sans MS" panose="030F0702030302020204" pitchFamily="66" charset="0"/>
              </a:rPr>
              <a:t>What did you see/hear/do when…?</a:t>
            </a:r>
          </a:p>
          <a:p>
            <a:pPr algn="l"/>
            <a:r>
              <a:rPr lang="zh-CN" altLang="zh-CN" sz="3200" b="1" i="1">
                <a:solidFill>
                  <a:srgbClr val="000099"/>
                </a:solidFill>
                <a:latin typeface="Comic Sans MS" panose="030F0702030302020204" pitchFamily="66" charset="0"/>
              </a:rPr>
              <a:t>How did you feel when…?</a:t>
            </a:r>
            <a:endParaRPr lang="zh-CN" altLang="zh-CN" sz="3200" i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296" name="WordArt 8"/>
          <p:cNvSpPr>
            <a:spLocks noChangeArrowheads="1" noChangeShapeType="1"/>
          </p:cNvSpPr>
          <p:nvPr/>
        </p:nvSpPr>
        <p:spPr bwMode="auto">
          <a:xfrm>
            <a:off x="7391400" y="2209800"/>
            <a:ext cx="1295400" cy="14763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Flat1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altLang="zh-CN" sz="3600">
                <a:ln w="9525" cmpd="sng">
                  <a:rou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Tip</a:t>
            </a:r>
            <a:endParaRPr lang="zh-CN" altLang="en-US" sz="3600">
              <a:ln w="9525" cmpd="sng">
                <a:rou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013325" y="3505200"/>
            <a:ext cx="4130675" cy="650875"/>
          </a:xfrm>
          <a:prstGeom prst="rect">
            <a:avLst/>
          </a:prstGeom>
          <a:solidFill>
            <a:srgbClr val="CC99FF"/>
          </a:solidFill>
          <a:ln w="9525" cmpd="sng">
            <a:solidFill>
              <a:srgbClr val="80008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/>
              <a:t>Talk with feelings.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5" grpId="0" animBg="1" autoUpdateAnimBg="0"/>
      <p:bldP spid="12296" grpId="0" animBg="1"/>
      <p:bldP spid="1229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638" y="22225"/>
            <a:ext cx="91868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algn="l"/>
            <a:r>
              <a:rPr lang="zh-CN" altLang="zh-CN" sz="3600" b="1">
                <a:latin typeface="Comic Sans MS" panose="030F0702030302020204" pitchFamily="66" charset="0"/>
              </a:rPr>
              <a:t>What can you do to protect yourself when there is an earthquake?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54864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zh-CN" sz="2800" b="1">
                <a:solidFill>
                  <a:srgbClr val="FF0000"/>
                </a:solidFill>
              </a:rPr>
              <a:t>2.</a:t>
            </a:r>
            <a:r>
              <a:rPr lang="zh-CN" altLang="zh-CN" sz="2800" b="1"/>
              <a:t> </a:t>
            </a:r>
            <a:r>
              <a:rPr lang="zh-CN" altLang="zh-CN" sz="2800" b="1">
                <a:solidFill>
                  <a:srgbClr val="FF0000"/>
                </a:solidFill>
              </a:rPr>
              <a:t>You</a:t>
            </a:r>
            <a:r>
              <a:rPr lang="zh-CN" altLang="zh-CN" sz="2800" b="1"/>
              <a:t> </a:t>
            </a:r>
            <a:r>
              <a:rPr lang="zh-CN" altLang="zh-CN" sz="2800" b="1">
                <a:solidFill>
                  <a:srgbClr val="FF0000"/>
                </a:solidFill>
              </a:rPr>
              <a:t>can hide under the desk.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3400" y="2743200"/>
            <a:ext cx="5707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  <a:ea typeface="华文新魏" panose="02010800040101010101" pitchFamily="2" charset="-122"/>
              </a:rPr>
              <a:t>3.You can stay in the corner.</a:t>
            </a:r>
          </a:p>
        </p:txBody>
      </p:sp>
      <p:pic>
        <p:nvPicPr>
          <p:cNvPr id="13318" name="Picture 6" descr="200892595986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192588"/>
            <a:ext cx="247967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u=227505065,3460045573&amp;fm=0&amp;gp=3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9513" y="3844925"/>
            <a:ext cx="2884487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57200" y="1371600"/>
            <a:ext cx="8686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None/>
            </a:pPr>
            <a:r>
              <a:rPr lang="zh-CN" altLang="zh-CN" sz="2800" b="1">
                <a:solidFill>
                  <a:srgbClr val="FF0000"/>
                </a:solidFill>
              </a:rPr>
              <a:t>1.You can run to the street quickly.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352800"/>
            <a:ext cx="75358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solidFill>
                  <a:srgbClr val="000099"/>
                </a:solidFill>
                <a:ea typeface="华文新魏" panose="02010800040101010101" pitchFamily="2" charset="-122"/>
              </a:rPr>
              <a:t>Remember : the most important thing </a:t>
            </a:r>
          </a:p>
          <a:p>
            <a:pPr algn="l"/>
            <a:r>
              <a:rPr lang="zh-CN" altLang="zh-CN" sz="3200" b="1">
                <a:solidFill>
                  <a:srgbClr val="000099"/>
                </a:solidFill>
                <a:ea typeface="华文新魏" panose="02010800040101010101" pitchFamily="2" charset="-122"/>
              </a:rPr>
              <a:t>is to protect your head.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 autoUpdateAnimBg="0"/>
      <p:bldP spid="13317" grpId="0" autoUpdateAnimBg="0"/>
      <p:bldP spid="13320" grpId="0" build="p" autoUpdateAnimBg="0"/>
      <p:bldP spid="133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638" y="22225"/>
            <a:ext cx="91868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08038" y="60991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40" name="Rectangle 12"/>
          <p:cNvSpPr>
            <a:spLocks noChangeArrowheads="1"/>
          </p:cNvSpPr>
          <p:nvPr/>
        </p:nvSpPr>
        <p:spPr bwMode="auto">
          <a:xfrm>
            <a:off x="250825" y="0"/>
            <a:ext cx="9699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400" b="1">
                <a:solidFill>
                  <a:srgbClr val="000000"/>
                </a:solidFill>
                <a:latin typeface="Century Gothic" panose="020B0502020202020204" pitchFamily="2" charset="0"/>
              </a:rPr>
              <a:t>    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33400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4000">
                <a:solidFill>
                  <a:srgbClr val="000099"/>
                </a:solidFill>
                <a:latin typeface="Comic Sans MS" panose="030F0702030302020204" pitchFamily="66" charset="0"/>
              </a:rPr>
              <a:t>If you are trapped in the earthquake: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9144000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5000"/>
              </a:lnSpc>
            </a:pPr>
            <a:r>
              <a:rPr lang="zh-CN" altLang="zh-CN" sz="3600" b="1" dirty="0">
                <a:solidFill>
                  <a:srgbClr val="800000"/>
                </a:solidFill>
              </a:rPr>
              <a:t>Calm down.</a:t>
            </a:r>
          </a:p>
          <a:p>
            <a:pPr>
              <a:lnSpc>
                <a:spcPct val="75000"/>
              </a:lnSpc>
            </a:pPr>
            <a:endParaRPr lang="zh-CN" altLang="zh-CN" sz="3600" b="1" dirty="0">
              <a:solidFill>
                <a:srgbClr val="800000"/>
              </a:solidFill>
            </a:endParaRPr>
          </a:p>
          <a:p>
            <a:pPr>
              <a:lnSpc>
                <a:spcPct val="75000"/>
              </a:lnSpc>
            </a:pPr>
            <a:r>
              <a:rPr lang="zh-CN" altLang="zh-CN" sz="3600" b="1" dirty="0">
                <a:solidFill>
                  <a:srgbClr val="800000"/>
                </a:solidFill>
              </a:rPr>
              <a:t>Don’t eat your things quickly if you have.</a:t>
            </a:r>
          </a:p>
          <a:p>
            <a:pPr>
              <a:lnSpc>
                <a:spcPct val="75000"/>
              </a:lnSpc>
            </a:pPr>
            <a:endParaRPr lang="zh-CN" altLang="zh-CN" sz="3600" b="1" dirty="0">
              <a:solidFill>
                <a:srgbClr val="800000"/>
              </a:solidFill>
            </a:endParaRPr>
          </a:p>
          <a:p>
            <a:pPr>
              <a:lnSpc>
                <a:spcPct val="75000"/>
              </a:lnSpc>
            </a:pPr>
            <a:r>
              <a:rPr lang="zh-CN" altLang="zh-CN" sz="3600" b="1" dirty="0">
                <a:solidFill>
                  <a:srgbClr val="800000"/>
                </a:solidFill>
              </a:rPr>
              <a:t>Try to find your way out.</a:t>
            </a:r>
          </a:p>
          <a:p>
            <a:pPr>
              <a:lnSpc>
                <a:spcPct val="75000"/>
              </a:lnSpc>
            </a:pPr>
            <a:endParaRPr lang="zh-CN" altLang="zh-CN" sz="3600" b="1" dirty="0">
              <a:solidFill>
                <a:srgbClr val="800000"/>
              </a:solidFill>
            </a:endParaRPr>
          </a:p>
          <a:p>
            <a:pPr>
              <a:lnSpc>
                <a:spcPct val="75000"/>
              </a:lnSpc>
            </a:pPr>
            <a:r>
              <a:rPr lang="zh-CN" altLang="zh-CN" sz="3600" b="1" dirty="0">
                <a:solidFill>
                  <a:srgbClr val="800000"/>
                </a:solidFill>
              </a:rPr>
              <a:t>Shout for help.</a:t>
            </a:r>
          </a:p>
          <a:p>
            <a:endParaRPr lang="zh-CN" altLang="zh-CN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图片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638" y="22225"/>
            <a:ext cx="9186863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6000" b="1">
                <a:latin typeface="Times New Roman" panose="02020603050405020304" pitchFamily="18" charset="0"/>
              </a:rPr>
              <a:t>No matter what terrible disasters you are facing,</a:t>
            </a:r>
          </a:p>
        </p:txBody>
      </p:sp>
      <p:sp>
        <p:nvSpPr>
          <p:cNvPr id="15364" name="WordArt 4"/>
          <p:cNvSpPr>
            <a:spLocks noChangeArrowheads="1" noChangeShapeType="1"/>
          </p:cNvSpPr>
          <p:nvPr/>
        </p:nvSpPr>
        <p:spPr bwMode="auto">
          <a:xfrm>
            <a:off x="990600" y="2286000"/>
            <a:ext cx="73152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4000" b="1"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Don’t give up easily!</a:t>
            </a:r>
            <a:endParaRPr lang="zh-CN" altLang="en-US" sz="4000" b="1"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5" name="WordArt 5"/>
          <p:cNvSpPr>
            <a:spLocks noChangeArrowheads="1" noChangeShapeType="1"/>
          </p:cNvSpPr>
          <p:nvPr/>
        </p:nvSpPr>
        <p:spPr bwMode="auto">
          <a:xfrm>
            <a:off x="381000" y="3657600"/>
            <a:ext cx="81534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FF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Everyone is willing to help you!</a:t>
            </a:r>
            <a:endParaRPr lang="zh-CN" altLang="en-US" sz="3600" dirty="0">
              <a:ln w="9525" cmpd="sng">
                <a:solidFill>
                  <a:srgbClr val="000000"/>
                </a:solidFill>
                <a:round/>
              </a:ln>
              <a:solidFill>
                <a:srgbClr val="FF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  <p:bldP spid="15364" grpId="0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92201" y="2362228"/>
            <a:ext cx="82708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 smtClean="0">
                <a:latin typeface="Times New Roman" panose="02020603050405020304" pitchFamily="18" charset="0"/>
              </a:rPr>
              <a:t>1.Write </a:t>
            </a:r>
            <a:r>
              <a:rPr lang="zh-CN" altLang="zh-CN" sz="2800" b="1" dirty="0">
                <a:latin typeface="Times New Roman" panose="02020603050405020304" pitchFamily="18" charset="0"/>
              </a:rPr>
              <a:t>a report about Timmy.</a:t>
            </a:r>
          </a:p>
          <a:p>
            <a:pPr algn="l">
              <a:spcBef>
                <a:spcPct val="50000"/>
              </a:spcBef>
            </a:pPr>
            <a:r>
              <a:rPr lang="zh-CN" altLang="zh-CN" sz="2800" b="1" dirty="0" smtClean="0">
                <a:latin typeface="Times New Roman" panose="02020603050405020304" pitchFamily="18" charset="0"/>
              </a:rPr>
              <a:t>2.Try </a:t>
            </a:r>
            <a:r>
              <a:rPr lang="zh-CN" altLang="zh-CN" sz="2800" b="1" dirty="0">
                <a:latin typeface="Times New Roman" panose="02020603050405020304" pitchFamily="18" charset="0"/>
              </a:rPr>
              <a:t>to finish the exercises on P95-96</a:t>
            </a:r>
            <a:r>
              <a:rPr lang="zh-CN" altLang="zh-CN" sz="2800" b="1" dirty="0" smtClean="0">
                <a:latin typeface="Times New Roman" panose="02020603050405020304" pitchFamily="18" charset="0"/>
              </a:rPr>
              <a:t>.</a:t>
            </a:r>
            <a:r>
              <a:rPr lang="en-US" altLang="zh-CN" sz="2800" b="1" dirty="0" smtClean="0">
                <a:latin typeface="Times New Roman" panose="02020603050405020304" pitchFamily="18" charset="0"/>
              </a:rPr>
              <a:t> </a:t>
            </a: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pic>
        <p:nvPicPr>
          <p:cNvPr id="16388" name="we are the worl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" y="0"/>
            <a:ext cx="9144000" cy="906463"/>
          </a:xfrm>
          <a:prstGeom prst="rect">
            <a:avLst/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Tx/>
              <a:buNone/>
            </a:pPr>
            <a:r>
              <a:rPr lang="zh-CN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Homework</a:t>
            </a:r>
          </a:p>
        </p:txBody>
      </p:sp>
      <p:pic>
        <p:nvPicPr>
          <p:cNvPr id="16390" name="Picture 6" descr="book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4979988"/>
            <a:ext cx="226695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pet_icon_moc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67600" y="5257800"/>
            <a:ext cx="111601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_8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324600" y="2209800"/>
            <a:ext cx="200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Kingsoft Phonetic Plain" pitchFamily="2" charset="2"/>
              </a:rPr>
              <a:t>fall down</a:t>
            </a:r>
          </a:p>
        </p:txBody>
      </p:sp>
      <p:pic>
        <p:nvPicPr>
          <p:cNvPr id="4100" name="bufenzh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590800" y="2743200"/>
            <a:ext cx="3240088" cy="720725"/>
          </a:xfrm>
          <a:prstGeom prst="ellipse">
            <a:avLst/>
          </a:prstGeom>
          <a:solidFill>
            <a:schemeClr val="hlink"/>
          </a:solidFill>
          <a:ln w="76200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zh-CN">
              <a:solidFill>
                <a:srgbClr val="0000FF"/>
              </a:solidFill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25400"/>
            <a:ext cx="9178925" cy="635000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buFontTx/>
              <a:buNone/>
            </a:pPr>
            <a:r>
              <a:rPr lang="zh-CN" altLang="zh-CN" sz="4000" b="1">
                <a:solidFill>
                  <a:schemeClr val="bg1"/>
                </a:solidFill>
                <a:latin typeface="Monotype Corsiva" panose="03010101010201010101" pitchFamily="66" charset="0"/>
              </a:rPr>
              <a:t>Brainstorm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191000" y="2057400"/>
            <a:ext cx="0" cy="719138"/>
          </a:xfrm>
          <a:prstGeom prst="line">
            <a:avLst/>
          </a:prstGeom>
          <a:noFill/>
          <a:ln w="76200" cmpd="sng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2971800" y="1371600"/>
            <a:ext cx="2447925" cy="649288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5486400" y="3352800"/>
            <a:ext cx="762000" cy="381000"/>
          </a:xfrm>
          <a:prstGeom prst="line">
            <a:avLst/>
          </a:prstGeom>
          <a:noFill/>
          <a:ln w="76200" cmpd="sng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4267200" y="3505200"/>
            <a:ext cx="0" cy="666750"/>
          </a:xfrm>
          <a:prstGeom prst="line">
            <a:avLst/>
          </a:prstGeom>
          <a:noFill/>
          <a:ln w="76200" cmpd="sng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2286000" y="3352800"/>
            <a:ext cx="573088" cy="152400"/>
          </a:xfrm>
          <a:prstGeom prst="line">
            <a:avLst/>
          </a:prstGeom>
          <a:noFill/>
          <a:ln w="76200" cmpd="sng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V="1">
            <a:off x="5257800" y="2362200"/>
            <a:ext cx="990600" cy="381000"/>
          </a:xfrm>
          <a:prstGeom prst="line">
            <a:avLst/>
          </a:prstGeom>
          <a:noFill/>
          <a:ln w="76200" cmpd="sng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048000" y="4114800"/>
            <a:ext cx="2447925" cy="649288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6300788" y="1828800"/>
            <a:ext cx="2614612" cy="936625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300788" y="3411538"/>
            <a:ext cx="2519362" cy="649287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3048000"/>
            <a:ext cx="2305050" cy="649288"/>
          </a:xfrm>
          <a:prstGeom prst="rect">
            <a:avLst/>
          </a:prstGeom>
          <a:noFill/>
          <a:ln w="57150" cmpd="sng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971800" y="1371600"/>
            <a:ext cx="2447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shake </a:t>
            </a:r>
            <a:r>
              <a:rPr lang="zh-CN" altLang="zh-CN" sz="4000" b="1">
                <a:solidFill>
                  <a:srgbClr val="0000FF"/>
                </a:solidFill>
                <a:latin typeface="Times New Roman" panose="02020603050405020304" pitchFamily="18" charset="0"/>
                <a:sym typeface="Kingsoft Phonetic Plain" pitchFamily="2" charset="2"/>
              </a:rPr>
              <a:t> </a:t>
            </a:r>
            <a:endParaRPr lang="zh-CN" altLang="zh-CN" sz="4000" b="1">
              <a:solidFill>
                <a:srgbClr val="FF0000"/>
              </a:solidFill>
              <a:latin typeface="Times New Roman" panose="02020603050405020304" pitchFamily="18" charset="0"/>
              <a:sym typeface="Kingsoft Phonetic Plain" pitchFamily="2" charset="2"/>
            </a:endParaRPr>
          </a:p>
        </p:txBody>
      </p:sp>
      <p:pic>
        <p:nvPicPr>
          <p:cNvPr id="4114" name="Picture 18" descr="shake"/>
          <p:cNvPicPr>
            <a:picLocks noChangeAspect="1" noChangeArrowheads="1"/>
          </p:cNvPicPr>
          <p:nvPr/>
        </p:nvPicPr>
        <p:blipFill>
          <a:blip r:embed="rId9">
            <a:lum bright="24000" contrast="54000"/>
          </a:blip>
          <a:srcRect/>
          <a:stretch>
            <a:fillRect/>
          </a:stretch>
        </p:blipFill>
        <p:spPr bwMode="auto">
          <a:xfrm>
            <a:off x="2133600" y="609600"/>
            <a:ext cx="345598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324600" y="1828800"/>
            <a:ext cx="2447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sym typeface="Kingsoft Phonetic Plain" pitchFamily="2" charset="2"/>
              </a:rPr>
              <a:t>bombs 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335713" y="3375025"/>
            <a:ext cx="2484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latin typeface="Times New Roman" panose="02020603050405020304" pitchFamily="18" charset="0"/>
              </a:rPr>
              <a:t>frightened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6335713" y="3413125"/>
            <a:ext cx="2484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in fear   </a:t>
            </a:r>
            <a:endParaRPr lang="zh-CN" altLang="zh-CN" sz="4000">
              <a:latin typeface="Times New Roman" panose="02020603050405020304" pitchFamily="18" charset="0"/>
              <a:sym typeface="Kingsoft Phonetic Plain" pitchFamily="2" charset="2"/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590800" y="2743200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000" b="1">
                <a:solidFill>
                  <a:schemeClr val="bg1"/>
                </a:solidFill>
                <a:latin typeface="Times New Roman" panose="02020603050405020304" pitchFamily="18" charset="0"/>
              </a:rPr>
              <a:t>earthquake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0" y="29718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run wildly</a:t>
            </a:r>
            <a:endParaRPr lang="zh-CN" altLang="zh-CN" sz="4000" b="1">
              <a:solidFill>
                <a:srgbClr val="0000FF"/>
              </a:solidFill>
              <a:latin typeface="Times New Roman" panose="02020603050405020304" pitchFamily="18" charset="0"/>
              <a:sym typeface="Kingsoft Phonetic Plain" pitchFamily="2" charset="2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3255963" y="6818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>
              <a:solidFill>
                <a:srgbClr val="0000FF"/>
              </a:solidFill>
            </a:endParaRPr>
          </a:p>
        </p:txBody>
      </p:sp>
      <p:pic>
        <p:nvPicPr>
          <p:cNvPr id="4121" name="Picture 25" descr="0000358444-007"/>
          <p:cNvPicPr>
            <a:picLocks noChangeAspect="1" noChangeArrowheads="1"/>
          </p:cNvPicPr>
          <p:nvPr/>
        </p:nvPicPr>
        <p:blipFill>
          <a:blip r:embed="rId10" cstate="email">
            <a:lum bright="12000" contrast="18000"/>
          </a:blip>
          <a:srcRect/>
          <a:stretch>
            <a:fillRect/>
          </a:stretch>
        </p:blipFill>
        <p:spPr bwMode="auto">
          <a:xfrm>
            <a:off x="6324600" y="990600"/>
            <a:ext cx="2665413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6" descr="8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36494" y="3113088"/>
            <a:ext cx="2830513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3" name="Group 27"/>
          <p:cNvGrpSpPr/>
          <p:nvPr/>
        </p:nvGrpSpPr>
        <p:grpSpPr bwMode="auto">
          <a:xfrm>
            <a:off x="0" y="4800600"/>
            <a:ext cx="2286000" cy="1752600"/>
            <a:chOff x="0" y="0"/>
            <a:chExt cx="2148" cy="2016"/>
          </a:xfrm>
        </p:grpSpPr>
        <p:grpSp>
          <p:nvGrpSpPr>
            <p:cNvPr id="4124" name="Group 28"/>
            <p:cNvGrpSpPr/>
            <p:nvPr/>
          </p:nvGrpSpPr>
          <p:grpSpPr bwMode="auto">
            <a:xfrm>
              <a:off x="288" y="336"/>
              <a:ext cx="1680" cy="1516"/>
              <a:chOff x="0" y="0"/>
              <a:chExt cx="1680" cy="1516"/>
            </a:xfrm>
          </p:grpSpPr>
          <p:pic>
            <p:nvPicPr>
              <p:cNvPr id="4125" name="Picture 29" descr="0001"/>
              <p:cNvPicPr>
                <a:picLocks noChangeAspect="1" noChangeArrowheads="1"/>
              </p:cNvPicPr>
              <p:nvPr/>
            </p:nvPicPr>
            <p:blipFill>
              <a:blip r:embed="rId12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0" y="109"/>
                <a:ext cx="1680" cy="1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6" name="Line 30"/>
              <p:cNvSpPr>
                <a:spLocks noChangeShapeType="1"/>
              </p:cNvSpPr>
              <p:nvPr/>
            </p:nvSpPr>
            <p:spPr bwMode="auto">
              <a:xfrm flipV="1">
                <a:off x="768" y="0"/>
                <a:ext cx="0" cy="771"/>
              </a:xfrm>
              <a:prstGeom prst="line">
                <a:avLst/>
              </a:prstGeom>
              <a:noFill/>
              <a:ln w="57150" cmpd="sng">
                <a:solidFill>
                  <a:srgbClr val="008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27" name="Line 31"/>
              <p:cNvSpPr>
                <a:spLocks noChangeShapeType="1"/>
              </p:cNvSpPr>
              <p:nvPr/>
            </p:nvSpPr>
            <p:spPr bwMode="auto">
              <a:xfrm>
                <a:off x="864" y="816"/>
                <a:ext cx="726" cy="0"/>
              </a:xfrm>
              <a:prstGeom prst="line">
                <a:avLst/>
              </a:prstGeom>
              <a:noFill/>
              <a:ln w="57150" cmpd="sng">
                <a:solidFill>
                  <a:srgbClr val="008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>
                <a:off x="780" y="808"/>
                <a:ext cx="0" cy="708"/>
              </a:xfrm>
              <a:prstGeom prst="line">
                <a:avLst/>
              </a:prstGeom>
              <a:noFill/>
              <a:ln w="57150" cmpd="sng">
                <a:solidFill>
                  <a:srgbClr val="008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 flipH="1">
                <a:off x="48" y="816"/>
                <a:ext cx="680" cy="0"/>
              </a:xfrm>
              <a:prstGeom prst="line">
                <a:avLst/>
              </a:prstGeom>
              <a:noFill/>
              <a:ln w="57150" cmpd="sng">
                <a:solidFill>
                  <a:srgbClr val="008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pic>
          <p:nvPicPr>
            <p:cNvPr id="4130" name="Picture 34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>
              <a:off x="864" y="0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1" name="Picture 35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 flipH="1">
              <a:off x="0" y="912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36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 rot="21279894" flipH="1">
              <a:off x="864" y="1500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37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>
              <a:off x="1632" y="864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4" name="Picture 38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>
              <a:off x="1440" y="144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5" name="Picture 39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 flipH="1">
              <a:off x="192" y="288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6" name="Picture 40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>
              <a:off x="1392" y="1392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7" name="Picture 41" descr="图片1"/>
            <p:cNvPicPr>
              <a:picLocks noChangeAspect="1" noChangeArrowheads="1"/>
            </p:cNvPicPr>
            <p:nvPr/>
          </p:nvPicPr>
          <p:blipFill>
            <a:blip r:embed="rId13" cstate="email">
              <a:lum contrast="18000"/>
            </a:blip>
            <a:srcRect/>
            <a:stretch>
              <a:fillRect/>
            </a:stretch>
          </p:blipFill>
          <p:spPr bwMode="auto">
            <a:xfrm flipH="1">
              <a:off x="192" y="1344"/>
              <a:ext cx="51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38" name="Text Box 42"/>
          <p:cNvSpPr txBox="1">
            <a:spLocks noChangeArrowheads="1"/>
          </p:cNvSpPr>
          <p:nvPr/>
        </p:nvSpPr>
        <p:spPr bwMode="auto">
          <a:xfrm>
            <a:off x="4114800" y="5486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</a:rPr>
              <a:t>run in all directions</a:t>
            </a:r>
          </a:p>
        </p:txBody>
      </p:sp>
      <p:pic>
        <p:nvPicPr>
          <p:cNvPr id="4139" name="尖叫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0" name="Text Box 44"/>
          <p:cNvSpPr txBox="1">
            <a:spLocks noChangeArrowheads="1"/>
          </p:cNvSpPr>
          <p:nvPr/>
        </p:nvSpPr>
        <p:spPr bwMode="auto">
          <a:xfrm>
            <a:off x="2971800" y="4114800"/>
            <a:ext cx="2438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2000" b="1">
                <a:solidFill>
                  <a:srgbClr val="FF0000"/>
                </a:solidFill>
              </a:rPr>
              <a:t>  scream</a:t>
            </a:r>
            <a:r>
              <a:rPr lang="zh-CN" altLang="zh-CN" sz="2000"/>
              <a:t> </a:t>
            </a:r>
            <a:r>
              <a:rPr lang="zh-CN" altLang="zh-CN" sz="2000" b="1">
                <a:solidFill>
                  <a:srgbClr val="FF0000"/>
                </a:solidFill>
              </a:rPr>
              <a:t>=     shout  loudly</a:t>
            </a:r>
          </a:p>
        </p:txBody>
      </p:sp>
      <p:sp>
        <p:nvSpPr>
          <p:cNvPr id="4141" name="Text Box 45"/>
          <p:cNvSpPr txBox="1">
            <a:spLocks noChangeArrowheads="1"/>
          </p:cNvSpPr>
          <p:nvPr/>
        </p:nvSpPr>
        <p:spPr bwMode="auto">
          <a:xfrm>
            <a:off x="5943600" y="59436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en-US" sz="2800"/>
              <a:t>/d</a:t>
            </a:r>
            <a:r>
              <a:rPr lang="zh-CN" altLang="en-US" sz="2800">
                <a:solidFill>
                  <a:srgbClr val="FF0000"/>
                </a:solidFill>
              </a:rPr>
              <a:t>i</a:t>
            </a:r>
            <a:r>
              <a:rPr lang="zh-CN" altLang="en-US" b="1">
                <a:latin typeface="Comic Sans MS" panose="030F0702030302020204" pitchFamily="66" charset="0"/>
                <a:ea typeface="仿宋_GB2312" pitchFamily="1" charset="-122"/>
              </a:rPr>
              <a:t>‘</a:t>
            </a:r>
            <a:r>
              <a:rPr lang="zh-CN" altLang="en-US" sz="2800"/>
              <a:t>r</a:t>
            </a:r>
            <a:r>
              <a:rPr lang="zh-CN" altLang="en-US" sz="2800">
                <a:solidFill>
                  <a:srgbClr val="FF0000"/>
                </a:solidFill>
              </a:rPr>
              <a:t>e</a:t>
            </a:r>
            <a:r>
              <a:rPr lang="zh-CN" altLang="en-US" sz="2800"/>
              <a:t>kʃn/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710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1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1" dur="1000"/>
                                        <p:tgtEl>
                                          <p:spTgt spid="4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110" fill="hold"/>
                                        <p:tgtEl>
                                          <p:spTgt spid="4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39"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1" grpId="0" animBg="1" autoUpdateAnimBg="0"/>
      <p:bldP spid="4103" grpId="0" animBg="1"/>
      <p:bldP spid="4104" grpId="0" animBg="1"/>
      <p:bldP spid="4105" grpId="0" animBg="1"/>
      <p:bldP spid="4106" grpId="0" animBg="1"/>
      <p:bldP spid="4107" grpId="0" animBg="1"/>
      <p:bldP spid="4108" grpId="0" animBg="1"/>
      <p:bldP spid="4109" grpId="0" animBg="1"/>
      <p:bldP spid="4110" grpId="0" animBg="1"/>
      <p:bldP spid="4111" grpId="0" animBg="1"/>
      <p:bldP spid="4113" grpId="0" autoUpdateAnimBg="0"/>
      <p:bldP spid="4115" grpId="0" autoUpdateAnimBg="0"/>
      <p:bldP spid="4116" grpId="0" autoUpdateAnimBg="0"/>
      <p:bldP spid="4116" grpId="1" autoUpdateAnimBg="0"/>
      <p:bldP spid="4117" grpId="0" autoUpdateAnimBg="0"/>
      <p:bldP spid="4118" grpId="0" autoUpdateAnimBg="0"/>
      <p:bldP spid="4119" grpId="0" autoUpdateAnimBg="0"/>
      <p:bldP spid="4140" grpId="0" autoUpdateAnimBg="0"/>
      <p:bldP spid="4140" grpId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1097903465_SQai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66800"/>
            <a:ext cx="25908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8_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524000" y="0"/>
            <a:ext cx="6521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400" b="1" dirty="0">
                <a:solidFill>
                  <a:srgbClr val="D6009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The Taiwan earthquake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43200" y="2057400"/>
            <a:ext cx="6400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Situation:</a:t>
            </a:r>
          </a:p>
          <a:p>
            <a:pPr algn="l">
              <a:spcBef>
                <a:spcPct val="50000"/>
              </a:spcBef>
            </a:pPr>
            <a:r>
              <a:rPr lang="zh-CN" altLang="zh-CN" sz="3600" dirty="0">
                <a:latin typeface="Comic Sans MS" panose="030F0702030302020204" pitchFamily="66" charset="0"/>
              </a:rPr>
              <a:t>1.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zh-CN" altLang="zh-CN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12,000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buildings fell down.</a:t>
            </a:r>
          </a:p>
          <a:p>
            <a:pPr algn="l">
              <a:spcBef>
                <a:spcPct val="50000"/>
              </a:spcBef>
            </a:pPr>
            <a:r>
              <a:rPr lang="zh-CN" altLang="zh-CN" sz="3600" dirty="0">
                <a:latin typeface="Comic Sans MS" panose="030F0702030302020204" pitchFamily="66" charset="0"/>
              </a:rPr>
              <a:t>2.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  <a:r>
              <a:rPr lang="zh-CN" altLang="zh-CN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100,000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people became</a:t>
            </a:r>
          </a:p>
          <a:p>
            <a:pPr algn="l">
              <a:spcBef>
                <a:spcPct val="50000"/>
              </a:spcBef>
            </a:pP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   homeless.(</a:t>
            </a:r>
            <a:r>
              <a:rPr 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无家可归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)</a:t>
            </a:r>
          </a:p>
          <a:p>
            <a:pPr algn="l">
              <a:spcBef>
                <a:spcPct val="50000"/>
              </a:spcBef>
            </a:pPr>
            <a:r>
              <a:rPr lang="zh-CN" altLang="zh-CN" sz="3600" dirty="0">
                <a:latin typeface="Comic Sans MS" panose="030F0702030302020204" pitchFamily="66" charset="0"/>
              </a:rPr>
              <a:t>3.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Over </a:t>
            </a:r>
            <a:r>
              <a:rPr lang="zh-CN" altLang="zh-CN" sz="3600" dirty="0">
                <a:solidFill>
                  <a:srgbClr val="000099"/>
                </a:solidFill>
                <a:latin typeface="Comic Sans MS" panose="030F0702030302020204" pitchFamily="66" charset="0"/>
              </a:rPr>
              <a:t>1700</a:t>
            </a:r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 people died.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553200" y="1600200"/>
            <a:ext cx="25908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4800" i="1">
                <a:latin typeface="Comic Sans MS" panose="030F0702030302020204" pitchFamily="66" charset="0"/>
              </a:rPr>
              <a:t>Timmy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743200" y="1295400"/>
            <a:ext cx="25479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dirty="0">
                <a:solidFill>
                  <a:srgbClr val="D60093"/>
                </a:solidFill>
                <a:latin typeface="Comic Sans MS" panose="030F0702030302020204" pitchFamily="66" charset="0"/>
              </a:rPr>
              <a:t>Time: 1999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_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0" y="2438400"/>
            <a:ext cx="914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3600" b="1" i="1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zh-CN" altLang="zh-CN" sz="3600" b="1" i="1" dirty="0">
                <a:latin typeface="Times New Roman" panose="02020603050405020304" pitchFamily="18" charset="0"/>
              </a:rPr>
              <a:t>What was Timmy doing when the earthquake </a:t>
            </a:r>
          </a:p>
          <a:p>
            <a:pPr>
              <a:spcBef>
                <a:spcPct val="20000"/>
              </a:spcBef>
            </a:pPr>
            <a:r>
              <a:rPr lang="zh-CN" altLang="zh-CN" sz="3600" b="1" i="1" dirty="0">
                <a:latin typeface="Times New Roman" panose="02020603050405020304" pitchFamily="18" charset="0"/>
              </a:rPr>
              <a:t>  started ?</a:t>
            </a:r>
          </a:p>
          <a:p>
            <a:pPr>
              <a:spcBef>
                <a:spcPct val="20000"/>
              </a:spcBef>
            </a:pPr>
            <a:endParaRPr lang="zh-CN" altLang="zh-CN" sz="3600" b="1" i="1" dirty="0"/>
          </a:p>
          <a:p>
            <a:pPr>
              <a:spcBef>
                <a:spcPct val="20000"/>
              </a:spcBef>
            </a:pPr>
            <a:r>
              <a:rPr lang="zh-CN" altLang="zh-CN" sz="3600" b="1" i="1" dirty="0">
                <a:latin typeface="Times New Roman" panose="02020603050405020304" pitchFamily="18" charset="0"/>
              </a:rPr>
              <a:t>2. How did people save Timmy at last?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85800" y="4343400"/>
            <a:ext cx="2578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He was sleeping.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3400" y="57150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They quickly moved away  the bricks and stones.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-227013" y="1066800"/>
            <a:ext cx="8761413" cy="1981200"/>
          </a:xfrm>
          <a:prstGeom prst="cloudCallout">
            <a:avLst>
              <a:gd name="adj1" fmla="val 43856"/>
              <a:gd name="adj2" fmla="val -58171"/>
            </a:avLst>
          </a:prstGeom>
          <a:solidFill>
            <a:srgbClr val="FFFF99"/>
          </a:solidFill>
          <a:ln w="9525" cmpd="sng">
            <a:solidFill>
              <a:srgbClr val="00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zh-CN" altLang="zh-CN" sz="3200" b="1" dirty="0">
                <a:latin typeface="Comic Sans MS" panose="030F0702030302020204" pitchFamily="66" charset="0"/>
              </a:rPr>
              <a:t>Tip: Read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quickly </a:t>
            </a:r>
            <a:r>
              <a:rPr lang="zh-CN" altLang="zh-CN" sz="3200" b="1" dirty="0">
                <a:latin typeface="Comic Sans MS" panose="030F0702030302020204" pitchFamily="66" charset="0"/>
              </a:rPr>
              <a:t>and</a:t>
            </a:r>
          </a:p>
          <a:p>
            <a:pPr algn="l"/>
            <a:r>
              <a:rPr lang="zh-CN" altLang="zh-CN" sz="3200" b="1" dirty="0">
                <a:latin typeface="Comic Sans MS" panose="030F0702030302020204" pitchFamily="66" charset="0"/>
              </a:rPr>
              <a:t>quietly, and then catch the </a:t>
            </a:r>
            <a:r>
              <a:rPr lang="zh-CN" altLang="zh-CN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key words</a:t>
            </a:r>
            <a:r>
              <a:rPr lang="zh-CN" altLang="zh-CN" sz="3200" b="1" dirty="0">
                <a:latin typeface="Comic Sans MS" panose="030F0702030302020204" pitchFamily="66" charset="0"/>
              </a:rPr>
              <a:t>.</a:t>
            </a:r>
            <a:endParaRPr lang="zh-CN" altLang="zh-CN" sz="3200" dirty="0">
              <a:latin typeface="Comic Sans MS" panose="030F0702030302020204" pitchFamily="66" charset="0"/>
            </a:endParaRPr>
          </a:p>
        </p:txBody>
      </p:sp>
      <p:sp>
        <p:nvSpPr>
          <p:cNvPr id="6151" name="WordArt 7"/>
          <p:cNvSpPr>
            <a:spLocks noChangeArrowheads="1" noChangeShapeType="1"/>
          </p:cNvSpPr>
          <p:nvPr/>
        </p:nvSpPr>
        <p:spPr bwMode="auto">
          <a:xfrm>
            <a:off x="381000" y="0"/>
            <a:ext cx="6172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i="1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Task One    Skimming </a:t>
            </a:r>
            <a:endParaRPr lang="zh-CN" altLang="en-US" sz="3600" i="1" dirty="0">
              <a:ln w="9525" cmpd="sng">
                <a:solidFill>
                  <a:srgbClr val="000000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  <p:bldP spid="6148" grpId="0" autoUpdateAnimBg="0"/>
      <p:bldP spid="6149" grpId="0" autoUpdateAnimBg="0"/>
      <p:bldP spid="615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eadind C1"/>
          <p:cNvPicPr>
            <a:picLocks noChangeAspect="1" noChangeArrowheads="1"/>
          </p:cNvPicPr>
          <p:nvPr/>
        </p:nvPicPr>
        <p:blipFill>
          <a:blip r:embed="rId3" cstate="email">
            <a:lum bright="18000" contrast="42000"/>
          </a:blip>
          <a:srcRect/>
          <a:stretch>
            <a:fillRect/>
          </a:stretch>
        </p:blipFill>
        <p:spPr bwMode="auto">
          <a:xfrm>
            <a:off x="304800" y="1752600"/>
            <a:ext cx="289560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828800" y="1905000"/>
            <a:ext cx="1066800" cy="623888"/>
          </a:xfrm>
          <a:prstGeom prst="wedgeEllipseCallout">
            <a:avLst>
              <a:gd name="adj1" fmla="val -14139"/>
              <a:gd name="adj2" fmla="val 112088"/>
            </a:avLst>
          </a:prstGeom>
          <a:solidFill>
            <a:schemeClr val="bg1"/>
          </a:solidFill>
          <a:ln w="38100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CN" altLang="zh-CN" b="1">
                <a:solidFill>
                  <a:srgbClr val="0000FF"/>
                </a:solidFill>
                <a:latin typeface="Times New Roman" panose="02020603050405020304" pitchFamily="18" charset="0"/>
              </a:rPr>
              <a:t>Help! Help! </a:t>
            </a:r>
          </a:p>
        </p:txBody>
      </p:sp>
      <p:pic>
        <p:nvPicPr>
          <p:cNvPr id="7173" name="Picture 5" descr="Readind C2"/>
          <p:cNvPicPr>
            <a:picLocks noChangeAspect="1" noChangeArrowheads="1"/>
          </p:cNvPicPr>
          <p:nvPr/>
        </p:nvPicPr>
        <p:blipFill>
          <a:blip r:embed="rId4" cstate="email">
            <a:lum bright="18000" contrast="36000"/>
          </a:blip>
          <a:srcRect/>
          <a:stretch>
            <a:fillRect/>
          </a:stretch>
        </p:blipFill>
        <p:spPr bwMode="auto">
          <a:xfrm>
            <a:off x="3352800" y="1905000"/>
            <a:ext cx="2895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Readind A"/>
          <p:cNvPicPr>
            <a:picLocks noChangeAspect="1" noChangeArrowheads="1"/>
          </p:cNvPicPr>
          <p:nvPr/>
        </p:nvPicPr>
        <p:blipFill>
          <a:blip r:embed="rId5" cstate="email">
            <a:lum contrast="36000"/>
          </a:blip>
          <a:srcRect/>
          <a:stretch>
            <a:fillRect/>
          </a:stretch>
        </p:blipFill>
        <p:spPr bwMode="auto">
          <a:xfrm>
            <a:off x="6400800" y="1828800"/>
            <a:ext cx="25384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Readind C4"/>
          <p:cNvPicPr>
            <a:picLocks noChangeAspect="1" noChangeArrowheads="1"/>
          </p:cNvPicPr>
          <p:nvPr/>
        </p:nvPicPr>
        <p:blipFill>
          <a:blip r:embed="rId6" cstate="email">
            <a:lum bright="6000" contrast="48000"/>
          </a:blip>
          <a:srcRect/>
          <a:stretch>
            <a:fillRect/>
          </a:stretch>
        </p:blipFill>
        <p:spPr bwMode="auto">
          <a:xfrm>
            <a:off x="304800" y="4343400"/>
            <a:ext cx="2819400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Readind C5"/>
          <p:cNvPicPr>
            <a:picLocks noChangeAspect="1" noChangeArrowheads="1"/>
          </p:cNvPicPr>
          <p:nvPr/>
        </p:nvPicPr>
        <p:blipFill>
          <a:blip r:embed="rId7" cstate="email">
            <a:lum bright="12000" contrast="36000"/>
          </a:blip>
          <a:srcRect/>
          <a:stretch>
            <a:fillRect/>
          </a:stretch>
        </p:blipFill>
        <p:spPr bwMode="auto">
          <a:xfrm>
            <a:off x="3733800" y="4419600"/>
            <a:ext cx="25908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Readind C6"/>
          <p:cNvPicPr>
            <a:picLocks noChangeAspect="1" noChangeArrowheads="1"/>
          </p:cNvPicPr>
          <p:nvPr/>
        </p:nvPicPr>
        <p:blipFill>
          <a:blip r:embed="rId8" cstate="email">
            <a:lum bright="6000" contrast="36000"/>
          </a:blip>
          <a:srcRect/>
          <a:stretch>
            <a:fillRect/>
          </a:stretch>
        </p:blipFill>
        <p:spPr bwMode="auto">
          <a:xfrm>
            <a:off x="6705600" y="4343400"/>
            <a:ext cx="21336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WordArt 10"/>
          <p:cNvSpPr>
            <a:spLocks noChangeArrowheads="1" noChangeShapeType="1"/>
          </p:cNvSpPr>
          <p:nvPr/>
        </p:nvSpPr>
        <p:spPr bwMode="auto">
          <a:xfrm>
            <a:off x="0" y="0"/>
            <a:ext cx="228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2800" i="1" dirty="0">
                <a:ln w="9525" cmpd="sng">
                  <a:solidFill>
                    <a:srgbClr val="000000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Task Two</a:t>
            </a:r>
            <a:endParaRPr lang="zh-CN" altLang="en-US" sz="2800" i="1" dirty="0">
              <a:ln w="9525" cmpd="sng">
                <a:solidFill>
                  <a:srgbClr val="000000"/>
                </a:solidFill>
                <a:round/>
              </a:ln>
              <a:solidFill>
                <a:srgbClr val="00008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667000" y="0"/>
            <a:ext cx="2873375" cy="519113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Was it thunder?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943600" y="0"/>
            <a:ext cx="2557463" cy="519113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I was trapped.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0" y="914400"/>
            <a:ext cx="3724275" cy="733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zh-CN" altLang="zh-CN" sz="2800" b="1" dirty="0"/>
              <a:t>People ran out of </a:t>
            </a:r>
          </a:p>
          <a:p>
            <a:pPr algn="l">
              <a:lnSpc>
                <a:spcPct val="75000"/>
              </a:lnSpc>
            </a:pPr>
            <a:r>
              <a:rPr lang="zh-CN" altLang="zh-CN" sz="2800" b="1" dirty="0"/>
              <a:t>the Shopping center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3657600" y="609600"/>
            <a:ext cx="2063750" cy="5191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Help came.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3505200" y="1371600"/>
            <a:ext cx="3722688" cy="5191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The wall came down.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6013450" y="609600"/>
            <a:ext cx="3546475" cy="519113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I screamed for help.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5 0.04 L -0.67049 0.4506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0" y="2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00208 L 0.3677 0.3705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8 0.00671 L 0.36215 0.4617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178 L -0.29878 0.9012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4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78 L -0.30643 0.9167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4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526E-6 L 0.23819 0.7058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 autoUpdateAnimBg="0"/>
      <p:bldP spid="7180" grpId="0" animBg="1" autoUpdateAnimBg="0"/>
      <p:bldP spid="7181" grpId="0" animBg="1" autoUpdateAnimBg="0"/>
      <p:bldP spid="7182" grpId="0" animBg="1" autoUpdateAnimBg="0"/>
      <p:bldP spid="7183" grpId="0" animBg="1" autoUpdateAnimBg="0"/>
      <p:bldP spid="718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2" descr="gbbar_vWBPITK3RX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8851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304800"/>
            <a:ext cx="561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21" tIns="38611" rIns="77221" bIns="38611">
            <a:spAutoFit/>
          </a:bodyPr>
          <a:lstStyle>
            <a:lvl1pPr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>
                <a:solidFill>
                  <a:srgbClr val="0000CC"/>
                </a:solidFill>
                <a:latin typeface="Monotype Corsiva" panose="03010101010201010101" pitchFamily="66" charset="0"/>
              </a:rPr>
              <a:t>Task Three</a:t>
            </a:r>
          </a:p>
        </p:txBody>
      </p:sp>
      <p:sp>
        <p:nvSpPr>
          <p:cNvPr id="8196" name="AutoShape 9"/>
          <p:cNvSpPr>
            <a:spLocks noChangeArrowheads="1"/>
          </p:cNvSpPr>
          <p:nvPr/>
        </p:nvSpPr>
        <p:spPr bwMode="auto">
          <a:xfrm>
            <a:off x="2209800" y="4495800"/>
            <a:ext cx="6615113" cy="1547813"/>
          </a:xfrm>
          <a:prstGeom prst="flowChartDelay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/>
          <a:p>
            <a:pPr algn="l" defTabSz="771525">
              <a:lnSpc>
                <a:spcPct val="105000"/>
              </a:lnSpc>
            </a:pPr>
            <a:r>
              <a:rPr lang="zh-CN" altLang="zh-CN" sz="3200">
                <a:latin typeface="Comic Sans MS" panose="030F0702030302020204" pitchFamily="66" charset="0"/>
              </a:rPr>
              <a:t>after the earthquake</a:t>
            </a:r>
          </a:p>
          <a:p>
            <a:pPr algn="l" defTabSz="771525">
              <a:lnSpc>
                <a:spcPct val="105000"/>
              </a:lnSpc>
            </a:pPr>
            <a:r>
              <a:rPr lang="zh-CN" altLang="zh-CN" sz="3200">
                <a:solidFill>
                  <a:srgbClr val="000099"/>
                </a:solidFill>
                <a:latin typeface="Comic Sans MS" panose="030F0702030302020204" pitchFamily="66" charset="0"/>
              </a:rPr>
              <a:t>  (Para.3-5)</a:t>
            </a:r>
          </a:p>
        </p:txBody>
      </p:sp>
      <p:pic>
        <p:nvPicPr>
          <p:cNvPr id="8197" name="Picture 15" descr="笑脸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9142413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6"/>
          <p:cNvGrpSpPr/>
          <p:nvPr/>
        </p:nvGrpSpPr>
        <p:grpSpPr bwMode="auto">
          <a:xfrm>
            <a:off x="0" y="2057400"/>
            <a:ext cx="1552575" cy="3659188"/>
            <a:chOff x="0" y="0"/>
            <a:chExt cx="978" cy="2184"/>
          </a:xfrm>
        </p:grpSpPr>
        <p:sp>
          <p:nvSpPr>
            <p:cNvPr id="8199" name="Oval 17"/>
            <p:cNvSpPr>
              <a:spLocks noChangeArrowheads="1"/>
            </p:cNvSpPr>
            <p:nvPr/>
          </p:nvSpPr>
          <p:spPr bwMode="auto">
            <a:xfrm>
              <a:off x="18" y="0"/>
              <a:ext cx="931" cy="2184"/>
            </a:xfrm>
            <a:prstGeom prst="ellipse">
              <a:avLst/>
            </a:prstGeom>
            <a:solidFill>
              <a:srgbClr val="FF0000"/>
            </a:solidFill>
            <a:ln w="9525" cmpd="sng">
              <a:solidFill>
                <a:srgbClr val="FFFF00"/>
              </a:solidFill>
              <a:round/>
            </a:ln>
          </p:spPr>
          <p:txBody>
            <a:bodyPr anchor="ctr">
              <a:spAutoFit/>
            </a:bodyPr>
            <a:lstStyle/>
            <a:p>
              <a:pPr defTabSz="771525"/>
              <a:endParaRPr lang="zh-CN" altLang="zh-CN" sz="3300">
                <a:latin typeface="Comic Sans MS" panose="030F0702030302020204" pitchFamily="66" charset="0"/>
              </a:endParaRPr>
            </a:p>
            <a:p>
              <a:pPr defTabSz="771525"/>
              <a:endParaRPr lang="zh-CN" altLang="zh-CN" sz="3300">
                <a:latin typeface="Comic Sans MS" panose="030F0702030302020204" pitchFamily="66" charset="0"/>
              </a:endParaRPr>
            </a:p>
            <a:p>
              <a:pPr defTabSz="771525"/>
              <a:endParaRPr lang="zh-CN" altLang="zh-CN" sz="3300">
                <a:latin typeface="Comic Sans MS" panose="030F0702030302020204" pitchFamily="66" charset="0"/>
              </a:endParaRPr>
            </a:p>
            <a:p>
              <a:pPr defTabSz="771525"/>
              <a:endParaRPr lang="zh-CN" altLang="zh-CN" sz="3300">
                <a:latin typeface="Comic Sans MS" panose="030F0702030302020204" pitchFamily="66" charset="0"/>
              </a:endParaRPr>
            </a:p>
            <a:p>
              <a:pPr defTabSz="771525"/>
              <a:endParaRPr lang="zh-CN" altLang="zh-CN" sz="3300">
                <a:latin typeface="Comic Sans MS" panose="030F0702030302020204" pitchFamily="66" charset="0"/>
              </a:endParaRPr>
            </a:p>
          </p:txBody>
        </p:sp>
        <p:sp>
          <p:nvSpPr>
            <p:cNvPr id="8200" name="Text Box 18"/>
            <p:cNvSpPr txBox="1">
              <a:spLocks noChangeArrowheads="1"/>
            </p:cNvSpPr>
            <p:nvPr/>
          </p:nvSpPr>
          <p:spPr bwMode="auto">
            <a:xfrm>
              <a:off x="0" y="421"/>
              <a:ext cx="978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defTabSz="771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 defTabSz="771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 defTabSz="771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 defTabSz="771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 defTabSz="771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771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771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771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771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zh-CN" sz="3200">
                  <a:solidFill>
                    <a:srgbClr val="FFFF00"/>
                  </a:solidFill>
                  <a:latin typeface="Comic Sans MS" panose="030F0702030302020204" pitchFamily="66" charset="0"/>
                </a:rPr>
                <a:t>The Taiwan earth-quake</a:t>
              </a:r>
            </a:p>
          </p:txBody>
        </p:sp>
      </p:grpSp>
      <p:pic>
        <p:nvPicPr>
          <p:cNvPr id="8201" name="Picture 19" descr="05291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53400" y="5840413"/>
            <a:ext cx="990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0" descr="gbbar_vWBPITK3RX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392863"/>
            <a:ext cx="78851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AutoShape 24"/>
          <p:cNvSpPr>
            <a:spLocks noChangeArrowheads="1"/>
          </p:cNvSpPr>
          <p:nvPr/>
        </p:nvSpPr>
        <p:spPr bwMode="auto">
          <a:xfrm>
            <a:off x="2133600" y="1889125"/>
            <a:ext cx="6629400" cy="1547813"/>
          </a:xfrm>
          <a:prstGeom prst="flowChartDelay">
            <a:avLst/>
          </a:prstGeom>
          <a:solidFill>
            <a:schemeClr val="bg1"/>
          </a:solidFill>
          <a:ln w="9525" cmpd="sng">
            <a:solidFill>
              <a:schemeClr val="bg1"/>
            </a:solidFill>
            <a:miter lim="800000"/>
          </a:ln>
        </p:spPr>
        <p:txBody>
          <a:bodyPr anchor="ctr">
            <a:spAutoFit/>
          </a:bodyPr>
          <a:lstStyle/>
          <a:p>
            <a:pPr algn="l" defTabSz="771525">
              <a:lnSpc>
                <a:spcPct val="105000"/>
              </a:lnSpc>
            </a:pPr>
            <a:r>
              <a:rPr lang="zh-CN" altLang="zh-CN" sz="3200">
                <a:latin typeface="Comic Sans MS" panose="030F0702030302020204" pitchFamily="66" charset="0"/>
              </a:rPr>
              <a:t>when the earthquake came</a:t>
            </a:r>
          </a:p>
          <a:p>
            <a:pPr algn="l" defTabSz="771525">
              <a:lnSpc>
                <a:spcPct val="105000"/>
              </a:lnSpc>
            </a:pPr>
            <a:r>
              <a:rPr lang="zh-CN" altLang="zh-CN" sz="3200">
                <a:solidFill>
                  <a:srgbClr val="000099"/>
                </a:solidFill>
                <a:latin typeface="Comic Sans MS" panose="030F0702030302020204" pitchFamily="66" charset="0"/>
              </a:rPr>
              <a:t>  (Para. 1-2)</a:t>
            </a:r>
          </a:p>
        </p:txBody>
      </p:sp>
      <p:sp>
        <p:nvSpPr>
          <p:cNvPr id="8204" name="AutoShape 12"/>
          <p:cNvSpPr/>
          <p:nvPr/>
        </p:nvSpPr>
        <p:spPr bwMode="auto">
          <a:xfrm>
            <a:off x="1752600" y="2133600"/>
            <a:ext cx="228600" cy="3352800"/>
          </a:xfrm>
          <a:prstGeom prst="leftBrace">
            <a:avLst>
              <a:gd name="adj1" fmla="val 122222"/>
              <a:gd name="adj2" fmla="val 50000"/>
            </a:avLst>
          </a:prstGeom>
          <a:noFill/>
          <a:ln w="9525" cmpd="sng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0" y="1196975"/>
          <a:ext cx="9144000" cy="5661026"/>
        </p:xfrm>
        <a:graphic>
          <a:graphicData uri="http://schemas.openxmlformats.org/drawingml/2006/table">
            <a:tbl>
              <a:tblPr/>
              <a:tblGrid>
                <a:gridCol w="140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5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sym typeface="Wingdings" panose="05000000000000000000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0" y="609600"/>
            <a:ext cx="9144000" cy="587375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buFontTx/>
              <a:buNone/>
            </a:pPr>
            <a:r>
              <a:rPr lang="zh-CN" altLang="zh-CN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When the earthquake came, what did Timmy …?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0" y="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3200" b="1" dirty="0"/>
              <a:t>Group work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276600" y="0"/>
            <a:ext cx="1763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 dirty="0">
                <a:solidFill>
                  <a:srgbClr val="FF0066"/>
                </a:solidFill>
              </a:rPr>
              <a:t>Para.1-2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228600" y="1295400"/>
            <a:ext cx="1052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feel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228600" y="2286000"/>
            <a:ext cx="1176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hear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228600" y="4191000"/>
            <a:ext cx="917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see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304800" y="6216650"/>
            <a:ext cx="69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600" b="1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1752600" y="1371600"/>
            <a:ext cx="6705600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a slight shake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a loud noise like thunder           bombs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</a:pPr>
            <a:endParaRPr lang="zh-CN" altLang="zh-CN" sz="3200">
              <a:latin typeface="Times New Roman" panose="02020603050405020304" pitchFamily="18" charset="0"/>
            </a:endParaRP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scream in fear</a:t>
            </a:r>
          </a:p>
          <a:p>
            <a:pPr algn="l">
              <a:lnSpc>
                <a:spcPct val="85000"/>
              </a:lnSpc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fall down</a:t>
            </a:r>
          </a:p>
          <a:p>
            <a:pPr algn="l"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run in all directions wildly</a:t>
            </a:r>
          </a:p>
          <a:p>
            <a:pPr algn="l">
              <a:spcBef>
                <a:spcPct val="50000"/>
              </a:spcBef>
            </a:pPr>
            <a:endParaRPr lang="zh-CN" altLang="zh-CN" sz="3200">
              <a:latin typeface="Times New Roman" panose="02020603050405020304" pitchFamily="18" charset="0"/>
            </a:endParaRPr>
          </a:p>
          <a:p>
            <a:pPr algn="l">
              <a:spcBef>
                <a:spcPct val="50000"/>
              </a:spcBef>
            </a:pPr>
            <a:r>
              <a:rPr lang="zh-CN" altLang="zh-CN" sz="3200">
                <a:latin typeface="Times New Roman" panose="02020603050405020304" pitchFamily="18" charset="0"/>
              </a:rPr>
              <a:t>try his best to run 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2" descr="gbbar_vWBPITK3RX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88511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304800"/>
            <a:ext cx="56149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221" tIns="38611" rIns="77221" bIns="38611">
            <a:spAutoFit/>
          </a:bodyPr>
          <a:lstStyle>
            <a:lvl1pPr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 defTabSz="7715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771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000" dirty="0">
                <a:solidFill>
                  <a:srgbClr val="0000CC"/>
                </a:solidFill>
                <a:latin typeface="Monotype Corsiva" panose="03010101010201010101" pitchFamily="66" charset="0"/>
              </a:rPr>
              <a:t>Task Three</a:t>
            </a:r>
          </a:p>
        </p:txBody>
      </p:sp>
      <p:pic>
        <p:nvPicPr>
          <p:cNvPr id="10244" name="Picture 20" descr="gbbar_vWBPITK3RX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6392863"/>
            <a:ext cx="78851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a0f954351e5650072f05d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066800"/>
            <a:ext cx="59436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457200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3200" b="1">
                <a:solidFill>
                  <a:srgbClr val="FF0000"/>
                </a:solidFill>
              </a:rPr>
              <a:t>be trapped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81400" y="5105400"/>
            <a:ext cx="1447800" cy="6397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/æ/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图片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929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He told himself to </a:t>
            </a:r>
            <a:r>
              <a:rPr lang="zh-CN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calm down</a:t>
            </a:r>
            <a:r>
              <a:rPr lang="zh-CN" altLang="zh-CN" sz="28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929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He shouted for help.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2590800"/>
            <a:ext cx="929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He started to pull himself slowly through the dark.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3810000"/>
            <a:ext cx="929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He screamed when he heard some  noise above him.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3200400"/>
            <a:ext cx="9290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2800" b="1" dirty="0">
                <a:latin typeface="Times New Roman" panose="02020603050405020304" pitchFamily="18" charset="0"/>
              </a:rPr>
              <a:t>He tried to find his way out.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-33338" y="0"/>
            <a:ext cx="9177338" cy="143986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buFontTx/>
              <a:buNone/>
            </a:pPr>
            <a:r>
              <a:rPr lang="zh-CN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What did Timmy do to save himself after he was trapped?</a:t>
            </a:r>
          </a:p>
        </p:txBody>
      </p:sp>
      <p:sp>
        <p:nvSpPr>
          <p:cNvPr id="11273" name="AutoShape 9"/>
          <p:cNvSpPr/>
          <p:nvPr/>
        </p:nvSpPr>
        <p:spPr bwMode="auto">
          <a:xfrm>
            <a:off x="2209800" y="5181600"/>
            <a:ext cx="228600" cy="1524000"/>
          </a:xfrm>
          <a:prstGeom prst="rightBrace">
            <a:avLst>
              <a:gd name="adj1" fmla="val 55556"/>
              <a:gd name="adj2" fmla="val 50000"/>
            </a:avLst>
          </a:prstGeom>
          <a:noFill/>
          <a:ln w="28575" cmpd="sng">
            <a:solidFill>
              <a:srgbClr val="FF9933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438400" y="5334000"/>
            <a:ext cx="647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sz="4800" b="1">
                <a:ea typeface="华文新魏" panose="02010800040101010101" pitchFamily="2" charset="-122"/>
              </a:rPr>
              <a:t>＋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48000" y="5257800"/>
            <a:ext cx="18780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4000" b="1">
                <a:solidFill>
                  <a:srgbClr val="FF00FF"/>
                </a:solidFill>
                <a:ea typeface="华文新魏" panose="02010800040101010101" pitchFamily="2" charset="-122"/>
              </a:rPr>
              <a:t>others’</a:t>
            </a:r>
          </a:p>
          <a:p>
            <a:pPr algn="l"/>
            <a:r>
              <a:rPr lang="zh-CN" altLang="zh-CN" sz="4000" b="1">
                <a:solidFill>
                  <a:srgbClr val="FF00FF"/>
                </a:solidFill>
                <a:ea typeface="华文新魏" panose="02010800040101010101" pitchFamily="2" charset="-122"/>
              </a:rPr>
              <a:t>help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4724400" y="5638800"/>
            <a:ext cx="927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sz="4400" b="1">
                <a:ea typeface="华文新魏" panose="02010800040101010101" pitchFamily="2" charset="-122"/>
              </a:rPr>
              <a:t>＝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638800" y="5334000"/>
            <a:ext cx="2339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4000" b="1">
                <a:solidFill>
                  <a:schemeClr val="accent2"/>
                </a:solidFill>
                <a:ea typeface="华文新魏" panose="02010800040101010101" pitchFamily="2" charset="-122"/>
              </a:rPr>
              <a:t>bright </a:t>
            </a:r>
          </a:p>
          <a:p>
            <a:pPr algn="l"/>
            <a:r>
              <a:rPr lang="zh-CN" altLang="zh-CN" sz="4000" b="1">
                <a:solidFill>
                  <a:schemeClr val="accent2"/>
                </a:solidFill>
                <a:ea typeface="华文新魏" panose="02010800040101010101" pitchFamily="2" charset="-122"/>
              </a:rPr>
              <a:t>daylight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6172200" y="762000"/>
            <a:ext cx="165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zh-CN" sz="3200" b="1">
                <a:solidFill>
                  <a:srgbClr val="FF0000"/>
                </a:solidFill>
              </a:rPr>
              <a:t>Para3-5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4876800"/>
            <a:ext cx="16764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zh-CN" altLang="zh-CN" sz="4000" b="1">
                <a:solidFill>
                  <a:srgbClr val="FF0000"/>
                </a:solidFill>
                <a:ea typeface="华文新魏" panose="02010800040101010101" pitchFamily="2" charset="-122"/>
              </a:rPr>
              <a:t>brave</a:t>
            </a:r>
          </a:p>
          <a:p>
            <a:pPr algn="l"/>
            <a:endParaRPr lang="zh-CN" altLang="zh-CN" sz="4000" b="1">
              <a:solidFill>
                <a:srgbClr val="FF0000"/>
              </a:solidFill>
              <a:ea typeface="华文新魏" panose="02010800040101010101" pitchFamily="2" charset="-122"/>
            </a:endParaRPr>
          </a:p>
          <a:p>
            <a:pPr algn="l"/>
            <a:r>
              <a:rPr lang="zh-CN" altLang="zh-CN" sz="4000" b="1">
                <a:solidFill>
                  <a:srgbClr val="FF0000"/>
                </a:solidFill>
                <a:ea typeface="华文新魏" panose="02010800040101010101" pitchFamily="2" charset="-122"/>
              </a:rPr>
              <a:t>clever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1127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127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73" grpId="0" animBg="1"/>
      <p:bldP spid="11274" grpId="0" autoUpdateAnimBg="0"/>
      <p:bldP spid="11275" grpId="0" autoUpdateAnimBg="0"/>
      <p:bldP spid="11276" grpId="0" autoUpdateAnimBg="0"/>
      <p:bldP spid="11277" grpId="0" autoUpdateAnimBg="0"/>
      <p:bldP spid="1127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9999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9999"/>
            </a:srgb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全屏显示(4:3)</PresentationFormat>
  <Paragraphs>124</Paragraphs>
  <Slides>14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Arno Pro Smbd</vt:lpstr>
      <vt:lpstr>Kingsoft Phonetic Plain</vt:lpstr>
      <vt:lpstr>仿宋_GB2312</vt:lpstr>
      <vt:lpstr>华文新魏</vt:lpstr>
      <vt:lpstr>宋体</vt:lpstr>
      <vt:lpstr>微软雅黑</vt:lpstr>
      <vt:lpstr>Arial</vt:lpstr>
      <vt:lpstr>Century Gothic</vt:lpstr>
      <vt:lpstr>Comic Sans MS</vt:lpstr>
      <vt:lpstr>Monotype Corsiva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What can you do to protect yourself when there is an earthquake?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2013-08-23T01:48:00Z</dcterms:created>
  <dcterms:modified xsi:type="dcterms:W3CDTF">2023-01-16T21:32:11Z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9952574101BD44BFBC301458D7C03A33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