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6" r:id="rId2"/>
  </p:sldMasterIdLst>
  <p:notesMasterIdLst>
    <p:notesMasterId r:id="rId30"/>
  </p:notesMasterIdLst>
  <p:handoutMasterIdLst>
    <p:handoutMasterId r:id="rId31"/>
  </p:handoutMasterIdLst>
  <p:sldIdLst>
    <p:sldId id="257" r:id="rId3"/>
    <p:sldId id="3300" r:id="rId4"/>
    <p:sldId id="381" r:id="rId5"/>
    <p:sldId id="563" r:id="rId6"/>
    <p:sldId id="382" r:id="rId7"/>
    <p:sldId id="3301" r:id="rId8"/>
    <p:sldId id="3302" r:id="rId9"/>
    <p:sldId id="390" r:id="rId10"/>
    <p:sldId id="393" r:id="rId11"/>
    <p:sldId id="394" r:id="rId12"/>
    <p:sldId id="395" r:id="rId13"/>
    <p:sldId id="3303" r:id="rId14"/>
    <p:sldId id="397" r:id="rId15"/>
    <p:sldId id="3294" r:id="rId16"/>
    <p:sldId id="3295" r:id="rId17"/>
    <p:sldId id="3296" r:id="rId18"/>
    <p:sldId id="3297" r:id="rId19"/>
    <p:sldId id="3298" r:id="rId20"/>
    <p:sldId id="3304" r:id="rId21"/>
    <p:sldId id="404" r:id="rId22"/>
    <p:sldId id="405" r:id="rId23"/>
    <p:sldId id="406" r:id="rId24"/>
    <p:sldId id="407" r:id="rId25"/>
    <p:sldId id="408" r:id="rId26"/>
    <p:sldId id="409" r:id="rId27"/>
    <p:sldId id="412" r:id="rId28"/>
    <p:sldId id="3305" r:id="rId29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EAE2"/>
    <a:srgbClr val="6FA772"/>
    <a:srgbClr val="FCF8DD"/>
    <a:srgbClr val="8CCF5B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6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-1974" y="-94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2" d="100"/>
        <a:sy n="182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3234" y="4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35D17-9522-4916-9890-03F41FBA830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A68F9-3F91-4C4A-BEA6-55CAABD8A0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A68F9-3F91-4C4A-BEA6-55CAABD8A09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A68F9-3F91-4C4A-BEA6-55CAABD8A09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A68F9-3F91-4C4A-BEA6-55CAABD8A09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A68F9-3F91-4C4A-BEA6-55CAABD8A09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A68F9-3F91-4C4A-BEA6-55CAABD8A09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A68F9-3F91-4C4A-BEA6-55CAABD8A09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A68F9-3F91-4C4A-BEA6-55CAABD8A09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A68F9-3F91-4C4A-BEA6-55CAABD8A09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A68F9-3F91-4C4A-BEA6-55CAABD8A09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A68F9-3F91-4C4A-BEA6-55CAABD8A09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A68F9-3F91-4C4A-BEA6-55CAABD8A09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6B94C-A121-466B-A34C-1008C802324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A68F9-3F91-4C4A-BEA6-55CAABD8A09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A68F9-3F91-4C4A-BEA6-55CAABD8A09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A68F9-3F91-4C4A-BEA6-55CAABD8A096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A68F9-3F91-4C4A-BEA6-55CAABD8A096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A68F9-3F91-4C4A-BEA6-55CAABD8A096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A68F9-3F91-4C4A-BEA6-55CAABD8A096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A68F9-3F91-4C4A-BEA6-55CAABD8A096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A68F9-3F91-4C4A-BEA6-55CAABD8A09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A68F9-3F91-4C4A-BEA6-55CAABD8A09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A68F9-3F91-4C4A-BEA6-55CAABD8A09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A68F9-3F91-4C4A-BEA6-55CAABD8A09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A68F9-3F91-4C4A-BEA6-55CAABD8A09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A68F9-3F91-4C4A-BEA6-55CAABD8A09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4A06-61F0-4E26-A84A-BEB827BDE00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3B005-0DC5-4615-8F07-D447D2749C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自定义版式">
    <p:bg>
      <p:bgPr>
        <a:blipFill dpi="0" rotWithShape="1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4A06-61F0-4E26-A84A-BEB827BDE00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3B005-0DC5-4615-8F07-D447D2749C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4A06-61F0-4E26-A84A-BEB827BDE00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3B005-0DC5-4615-8F07-D447D2749C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4A06-61F0-4E26-A84A-BEB827BDE00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3B005-0DC5-4615-8F07-D447D2749CB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7704" y="674420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4A06-61F0-4E26-A84A-BEB827BDE00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3B005-0DC5-4615-8F07-D447D2749C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screen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64A06-61F0-4E26-A84A-BEB827BDE00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3B005-0DC5-4615-8F07-D447D2749C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847850" y="3922559"/>
            <a:ext cx="3829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父亲节主题班会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93700" y="-441325"/>
            <a:ext cx="8559800" cy="6419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6000">
        <p:circle/>
      </p:transition>
    </mc:Choice>
    <mc:Fallback xmlns="">
      <p:transition spd="slow" advClick="0" advTm="6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7332114" y="2102501"/>
            <a:ext cx="4038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endParaRPr lang="zh-CN" altLang="en-US" sz="3200" dirty="0">
              <a:effectLst>
                <a:outerShdw blurRad="38100" dist="38100" dir="2700000" algn="tl">
                  <a:srgbClr val="C0C0C0"/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69194" y="696224"/>
            <a:ext cx="5158506" cy="6448132"/>
            <a:chOff x="260722" y="-81180"/>
            <a:chExt cx="5158506" cy="7052681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260722" y="-81180"/>
              <a:ext cx="5158506" cy="7052681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1698081" y="1628774"/>
              <a:ext cx="3622088" cy="37770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我在家常说：</a:t>
              </a:r>
            </a:p>
            <a:p>
              <a:pPr>
                <a:lnSpc>
                  <a:spcPct val="130000"/>
                </a:lnSpc>
                <a:defRPr/>
              </a:pPr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我回来了！</a:t>
              </a:r>
            </a:p>
            <a:p>
              <a:pPr>
                <a:lnSpc>
                  <a:spcPct val="130000"/>
                </a:lnSpc>
                <a:defRPr/>
              </a:pPr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知道了，知道了。</a:t>
              </a:r>
            </a:p>
            <a:p>
              <a:pPr>
                <a:lnSpc>
                  <a:spcPct val="130000"/>
                </a:lnSpc>
                <a:defRPr/>
              </a:pPr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烦不烦啊……</a:t>
              </a:r>
            </a:p>
            <a:p>
              <a:pPr>
                <a:lnSpc>
                  <a:spcPct val="130000"/>
                </a:lnSpc>
                <a:defRPr/>
              </a:pPr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吃什么啊今天？</a:t>
              </a:r>
            </a:p>
            <a:p>
              <a:pPr>
                <a:lnSpc>
                  <a:spcPct val="130000"/>
                </a:lnSpc>
                <a:defRPr/>
              </a:pPr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走了啊！</a:t>
              </a:r>
            </a:p>
            <a:p>
              <a:pPr>
                <a:lnSpc>
                  <a:spcPct val="130000"/>
                </a:lnSpc>
                <a:defRPr/>
              </a:pPr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720297" y="1040802"/>
            <a:ext cx="3525194" cy="5530560"/>
            <a:chOff x="7231815" y="313687"/>
            <a:chExt cx="3525194" cy="5530560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231815" y="313687"/>
              <a:ext cx="3458504" cy="553056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8014242" y="1628774"/>
              <a:ext cx="2742767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FontTx/>
                <a:buNone/>
                <a:defRPr/>
              </a:pPr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父母常说：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好好学习啊。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累不累啊？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早睡啊。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7726245" y="1600201"/>
            <a:ext cx="4147920" cy="553056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4422859" y="467834"/>
            <a:ext cx="3327094" cy="546896"/>
            <a:chOff x="4422859" y="467834"/>
            <a:chExt cx="3327094" cy="546896"/>
          </a:xfrm>
        </p:grpSpPr>
        <p:sp>
          <p:nvSpPr>
            <p:cNvPr id="17" name="矩形: 圆角 16"/>
            <p:cNvSpPr/>
            <p:nvPr/>
          </p:nvSpPr>
          <p:spPr>
            <a:xfrm flipV="1">
              <a:off x="4422859" y="474904"/>
              <a:ext cx="3327094" cy="53982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文本框 10"/>
            <p:cNvSpPr txBox="1"/>
            <p:nvPr/>
          </p:nvSpPr>
          <p:spPr>
            <a:xfrm>
              <a:off x="4780402" y="467834"/>
              <a:ext cx="2788185" cy="492410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/>
            <a:p>
              <a:pPr algn="ctr" defTabSz="914400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有一种爱叫父爱</a:t>
              </a:r>
              <a:endParaRPr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10800000" flipV="1">
            <a:off x="4100640" y="555282"/>
            <a:ext cx="801560" cy="601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pageCurlDouble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7023642" y="1628776"/>
            <a:ext cx="4038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endParaRPr lang="zh-CN" altLang="en-US" sz="3200" dirty="0">
              <a:effectLst>
                <a:outerShdw blurRad="38100" dist="38100" dir="2700000" algn="tl">
                  <a:srgbClr val="C0C0C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34812" y="2351534"/>
            <a:ext cx="5146677" cy="337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母亲的爱是温和的，她用她的仁慈和善良滋润着我们的心田。</a:t>
            </a:r>
            <a:endParaRPr lang="en-US" altLang="zh-CN" sz="2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  <a:defRPr/>
            </a:pP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sz="2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父亲的爱是默默无闻的，他像一棵参天的大树，为我们遮挡风雪和严寒。他像夜晚的一盏明灯，给我们带来光明和温暖。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97267" y="1079500"/>
            <a:ext cx="5477246" cy="5477246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4422859" y="467834"/>
            <a:ext cx="3327094" cy="546896"/>
            <a:chOff x="4422859" y="467834"/>
            <a:chExt cx="3327094" cy="546896"/>
          </a:xfrm>
        </p:grpSpPr>
        <p:sp>
          <p:nvSpPr>
            <p:cNvPr id="19" name="矩形: 圆角 18"/>
            <p:cNvSpPr/>
            <p:nvPr/>
          </p:nvSpPr>
          <p:spPr>
            <a:xfrm flipV="1">
              <a:off x="4422859" y="474904"/>
              <a:ext cx="3327094" cy="53982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文本框 10"/>
            <p:cNvSpPr txBox="1"/>
            <p:nvPr/>
          </p:nvSpPr>
          <p:spPr>
            <a:xfrm>
              <a:off x="4780402" y="467834"/>
              <a:ext cx="2788185" cy="492410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/>
            <a:p>
              <a:pPr algn="ctr" defTabSz="914400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有一种爱叫父爱</a:t>
              </a:r>
              <a:endParaRPr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10800000" flipV="1">
            <a:off x="4100640" y="555282"/>
            <a:ext cx="801560" cy="601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pageCurlDouble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892695" y="1920481"/>
            <a:ext cx="1916405" cy="523196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/>
          <a:p>
            <a:pPr defTabSz="914400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第三部分</a:t>
            </a:r>
          </a:p>
        </p:txBody>
      </p:sp>
      <p:sp>
        <p:nvSpPr>
          <p:cNvPr id="14" name="文本框 36"/>
          <p:cNvSpPr txBox="1"/>
          <p:nvPr/>
        </p:nvSpPr>
        <p:spPr>
          <a:xfrm>
            <a:off x="1259439" y="3163623"/>
            <a:ext cx="4616153" cy="616491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5" name="文本框 10"/>
          <p:cNvSpPr txBox="1"/>
          <p:nvPr/>
        </p:nvSpPr>
        <p:spPr>
          <a:xfrm>
            <a:off x="976059" y="2443677"/>
            <a:ext cx="5182914" cy="738631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课堂调查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airplane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7023642" y="1628776"/>
            <a:ext cx="4038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endParaRPr lang="zh-CN" altLang="en-US" sz="3200" dirty="0">
              <a:effectLst>
                <a:outerShdw blurRad="38100" dist="38100" dir="2700000" algn="tl">
                  <a:srgbClr val="C0C0C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733928" y="3085878"/>
            <a:ext cx="594962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你的父母多少岁？</a:t>
            </a:r>
          </a:p>
          <a:p>
            <a:pPr>
              <a:lnSpc>
                <a:spcPct val="130000"/>
              </a:lnSpc>
              <a:defRPr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你的父母是什么时候的生日？</a:t>
            </a:r>
          </a:p>
          <a:p>
            <a:pPr>
              <a:lnSpc>
                <a:spcPct val="130000"/>
              </a:lnSpc>
              <a:defRPr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你父母穿什么码数的鞋？</a:t>
            </a:r>
          </a:p>
          <a:p>
            <a:pPr>
              <a:lnSpc>
                <a:spcPct val="130000"/>
              </a:lnSpc>
              <a:defRPr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你父母喜欢吃什么？</a:t>
            </a:r>
          </a:p>
          <a:p>
            <a:pPr>
              <a:lnSpc>
                <a:spcPct val="130000"/>
              </a:lnSpc>
              <a:defRPr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你的父母喜欢什么颜色？</a:t>
            </a:r>
          </a:p>
          <a:p>
            <a:pPr>
              <a:lnSpc>
                <a:spcPct val="130000"/>
              </a:lnSpc>
              <a:defRPr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你的父母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……</a:t>
            </a:r>
          </a:p>
          <a:p>
            <a:pPr>
              <a:lnSpc>
                <a:spcPct val="130000"/>
              </a:lnSpc>
              <a:defRPr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同学们，你能答上几个？</a:t>
            </a:r>
          </a:p>
        </p:txBody>
      </p:sp>
      <p:sp>
        <p:nvSpPr>
          <p:cNvPr id="18" name="矩形 17"/>
          <p:cNvSpPr/>
          <p:nvPr/>
        </p:nvSpPr>
        <p:spPr>
          <a:xfrm>
            <a:off x="6321785" y="1877711"/>
            <a:ext cx="5949628" cy="677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你对父亲的了解有多少？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-58377" y="1509487"/>
            <a:ext cx="7832608" cy="5874454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4422859" y="474904"/>
            <a:ext cx="3327094" cy="539826"/>
            <a:chOff x="4422859" y="474904"/>
            <a:chExt cx="3327094" cy="539826"/>
          </a:xfrm>
        </p:grpSpPr>
        <p:sp>
          <p:nvSpPr>
            <p:cNvPr id="21" name="矩形: 圆角 20"/>
            <p:cNvSpPr/>
            <p:nvPr/>
          </p:nvSpPr>
          <p:spPr>
            <a:xfrm flipV="1">
              <a:off x="4422859" y="474904"/>
              <a:ext cx="3327094" cy="53982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文本框 10"/>
            <p:cNvSpPr txBox="1"/>
            <p:nvPr/>
          </p:nvSpPr>
          <p:spPr>
            <a:xfrm>
              <a:off x="4701907" y="498612"/>
              <a:ext cx="2788185" cy="492410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/>
            <a:p>
              <a:pPr algn="ctr" defTabSz="914400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课堂调查</a:t>
              </a:r>
              <a:endParaRPr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10800000" flipV="1">
            <a:off x="4100640" y="555282"/>
            <a:ext cx="801560" cy="60117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5605220" y="1386115"/>
            <a:ext cx="5640517" cy="157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7023642" y="1628776"/>
            <a:ext cx="4038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endParaRPr lang="zh-CN" altLang="en-US" sz="3200" dirty="0">
              <a:effectLst>
                <a:outerShdw blurRad="38100" dist="38100" dir="2700000" algn="tl">
                  <a:srgbClr val="C0C0C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793694" y="2432144"/>
            <a:ext cx="6602790" cy="823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爸爸的身高和体重你知道吗？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735804" y="3175868"/>
            <a:ext cx="5136882" cy="3852660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2440152" y="4019927"/>
            <a:ext cx="6602790" cy="750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难度系数⭐ ⭐ ⭐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4422859" y="474904"/>
            <a:ext cx="3327094" cy="539826"/>
            <a:chOff x="4422859" y="474904"/>
            <a:chExt cx="3327094" cy="539826"/>
          </a:xfrm>
        </p:grpSpPr>
        <p:sp>
          <p:nvSpPr>
            <p:cNvPr id="24" name="矩形: 圆角 23"/>
            <p:cNvSpPr/>
            <p:nvPr/>
          </p:nvSpPr>
          <p:spPr>
            <a:xfrm flipV="1">
              <a:off x="4422859" y="474904"/>
              <a:ext cx="3327094" cy="53982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文本框 10"/>
            <p:cNvSpPr txBox="1"/>
            <p:nvPr/>
          </p:nvSpPr>
          <p:spPr>
            <a:xfrm>
              <a:off x="4701907" y="498612"/>
              <a:ext cx="2788185" cy="492410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/>
            <a:p>
              <a:pPr algn="ctr" defTabSz="914400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课堂调查</a:t>
              </a:r>
              <a:endParaRPr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10800000" flipV="1">
            <a:off x="4100640" y="555282"/>
            <a:ext cx="801560" cy="60117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816993" y="2082800"/>
            <a:ext cx="7994664" cy="157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16993" y="2082800"/>
            <a:ext cx="7994664" cy="157480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4422859" y="474904"/>
            <a:ext cx="3327094" cy="539826"/>
            <a:chOff x="4422859" y="474904"/>
            <a:chExt cx="3327094" cy="539826"/>
          </a:xfrm>
        </p:grpSpPr>
        <p:sp>
          <p:nvSpPr>
            <p:cNvPr id="24" name="矩形: 圆角 23"/>
            <p:cNvSpPr/>
            <p:nvPr/>
          </p:nvSpPr>
          <p:spPr>
            <a:xfrm flipV="1">
              <a:off x="4422859" y="474904"/>
              <a:ext cx="3327094" cy="53982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文本框 10"/>
            <p:cNvSpPr txBox="1"/>
            <p:nvPr/>
          </p:nvSpPr>
          <p:spPr>
            <a:xfrm>
              <a:off x="4701907" y="498612"/>
              <a:ext cx="2788185" cy="492410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/>
            <a:p>
              <a:pPr algn="ctr" defTabSz="914400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课堂调查</a:t>
              </a:r>
              <a:endParaRPr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10800000" flipV="1">
            <a:off x="4100640" y="555282"/>
            <a:ext cx="801560" cy="601170"/>
          </a:xfrm>
          <a:prstGeom prst="rect">
            <a:avLst/>
          </a:prstGeom>
        </p:spPr>
      </p:pic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7023642" y="1628776"/>
            <a:ext cx="4038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endParaRPr lang="zh-CN" altLang="en-US" sz="3200" dirty="0">
              <a:effectLst>
                <a:outerShdw blurRad="38100" dist="38100" dir="2700000" algn="tl">
                  <a:srgbClr val="C0C0C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793694" y="2432144"/>
            <a:ext cx="6602790" cy="823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爸爸最爱吃的是什么菜？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6735804" y="3175868"/>
            <a:ext cx="5136882" cy="3852660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2440152" y="4019927"/>
            <a:ext cx="6602790" cy="750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难度系数⭐ ⭐ 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4422859" y="474904"/>
            <a:ext cx="3327094" cy="539826"/>
            <a:chOff x="4422859" y="474904"/>
            <a:chExt cx="3327094" cy="539826"/>
          </a:xfrm>
        </p:grpSpPr>
        <p:sp>
          <p:nvSpPr>
            <p:cNvPr id="24" name="矩形: 圆角 23"/>
            <p:cNvSpPr/>
            <p:nvPr/>
          </p:nvSpPr>
          <p:spPr>
            <a:xfrm flipV="1">
              <a:off x="4422859" y="474904"/>
              <a:ext cx="3327094" cy="53982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文本框 10"/>
            <p:cNvSpPr txBox="1"/>
            <p:nvPr/>
          </p:nvSpPr>
          <p:spPr>
            <a:xfrm>
              <a:off x="4701907" y="498612"/>
              <a:ext cx="2788185" cy="492410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/>
            <a:p>
              <a:pPr algn="ctr" defTabSz="914400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课堂调查</a:t>
              </a:r>
              <a:endParaRPr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10800000" flipV="1">
            <a:off x="4100640" y="555282"/>
            <a:ext cx="801560" cy="60117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816993" y="2082800"/>
            <a:ext cx="7994664" cy="1574800"/>
          </a:xfrm>
          <a:prstGeom prst="rect">
            <a:avLst/>
          </a:prstGeom>
        </p:spPr>
      </p:pic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7023642" y="1628776"/>
            <a:ext cx="4038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endParaRPr lang="zh-CN" altLang="en-US" sz="3200" dirty="0">
              <a:effectLst>
                <a:outerShdw blurRad="38100" dist="38100" dir="2700000" algn="tl">
                  <a:srgbClr val="C0C0C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000172" y="2432144"/>
            <a:ext cx="6602790" cy="823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爸爸穿多大码的鞋子？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6735804" y="3175868"/>
            <a:ext cx="5136882" cy="3852660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2440152" y="4019927"/>
            <a:ext cx="6602790" cy="750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难度系数⭐ ⭐ 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4422859" y="474904"/>
            <a:ext cx="3327094" cy="539826"/>
            <a:chOff x="4422859" y="474904"/>
            <a:chExt cx="3327094" cy="539826"/>
          </a:xfrm>
        </p:grpSpPr>
        <p:sp>
          <p:nvSpPr>
            <p:cNvPr id="24" name="矩形: 圆角 23"/>
            <p:cNvSpPr/>
            <p:nvPr/>
          </p:nvSpPr>
          <p:spPr>
            <a:xfrm flipV="1">
              <a:off x="4422859" y="474904"/>
              <a:ext cx="3327094" cy="53982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文本框 10"/>
            <p:cNvSpPr txBox="1"/>
            <p:nvPr/>
          </p:nvSpPr>
          <p:spPr>
            <a:xfrm>
              <a:off x="4701907" y="498612"/>
              <a:ext cx="2788185" cy="492410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/>
            <a:p>
              <a:pPr algn="ctr" defTabSz="914400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课堂调查</a:t>
              </a:r>
              <a:endParaRPr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10800000" flipV="1">
            <a:off x="4100640" y="555282"/>
            <a:ext cx="801560" cy="60117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32089" y="2082800"/>
            <a:ext cx="10055693" cy="1574800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2351242" y="2432144"/>
            <a:ext cx="8304993" cy="823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爸爸的出生年份？生日是哪一天呢？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6735804" y="3175868"/>
            <a:ext cx="5136882" cy="3852660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2440152" y="4019927"/>
            <a:ext cx="6602790" cy="750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难度系数⭐ ⭐ ⭐ 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4422859" y="474904"/>
            <a:ext cx="3327094" cy="539826"/>
            <a:chOff x="4422859" y="474904"/>
            <a:chExt cx="3327094" cy="539826"/>
          </a:xfrm>
        </p:grpSpPr>
        <p:sp>
          <p:nvSpPr>
            <p:cNvPr id="24" name="矩形: 圆角 23"/>
            <p:cNvSpPr/>
            <p:nvPr/>
          </p:nvSpPr>
          <p:spPr>
            <a:xfrm flipV="1">
              <a:off x="4422859" y="474904"/>
              <a:ext cx="3327094" cy="53982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文本框 10"/>
            <p:cNvSpPr txBox="1"/>
            <p:nvPr/>
          </p:nvSpPr>
          <p:spPr>
            <a:xfrm>
              <a:off x="4701907" y="498612"/>
              <a:ext cx="2788185" cy="492410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/>
            <a:p>
              <a:pPr algn="ctr" defTabSz="914400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课堂调查</a:t>
              </a:r>
              <a:endParaRPr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10800000" flipV="1">
            <a:off x="4100640" y="555282"/>
            <a:ext cx="801560" cy="60117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32089" y="2082800"/>
            <a:ext cx="10055693" cy="1574800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2498726" y="2432144"/>
            <a:ext cx="8304993" cy="823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爸爸最大的爱好是什么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6735804" y="3175868"/>
            <a:ext cx="5136882" cy="3852660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2440152" y="4019927"/>
            <a:ext cx="6602790" cy="750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难度系数⭐ ⭐ ⭐ 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653102" y="1939221"/>
            <a:ext cx="1916405" cy="523196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/>
          <a:p>
            <a:pPr defTabSz="914400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第四部分</a:t>
            </a:r>
          </a:p>
        </p:txBody>
      </p:sp>
      <p:sp>
        <p:nvSpPr>
          <p:cNvPr id="14" name="文本框 36"/>
          <p:cNvSpPr txBox="1"/>
          <p:nvPr/>
        </p:nvSpPr>
        <p:spPr>
          <a:xfrm>
            <a:off x="1303227" y="3292817"/>
            <a:ext cx="4616153" cy="616491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5" name="文本框 10"/>
          <p:cNvSpPr txBox="1"/>
          <p:nvPr/>
        </p:nvSpPr>
        <p:spPr>
          <a:xfrm>
            <a:off x="1019846" y="2499972"/>
            <a:ext cx="5182914" cy="738631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孝敬父母从现在做起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airplane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0" name="矩形 59"/>
          <p:cNvSpPr/>
          <p:nvPr/>
        </p:nvSpPr>
        <p:spPr>
          <a:xfrm rot="5400000">
            <a:off x="-162513" y="1759848"/>
            <a:ext cx="3513726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400">
              <a:lnSpc>
                <a:spcPct val="120000"/>
              </a:lnSpc>
              <a:defRPr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CONTENT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465787" y="553935"/>
            <a:ext cx="1104256" cy="27515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400">
              <a:lnSpc>
                <a:spcPct val="120000"/>
              </a:lnSpc>
              <a:defRPr/>
            </a:pPr>
            <a:r>
              <a:rPr lang="zh-CN" altLang="en-US" sz="7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目 </a:t>
            </a:r>
            <a:endParaRPr lang="en-US" altLang="zh-CN" sz="72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ctr" defTabSz="914400">
              <a:lnSpc>
                <a:spcPct val="120000"/>
              </a:lnSpc>
              <a:defRPr/>
            </a:pPr>
            <a:r>
              <a:rPr lang="zh-CN" altLang="en-US" sz="7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2853760" y="2249351"/>
            <a:ext cx="3394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父亲节的由来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2853760" y="2876823"/>
            <a:ext cx="3832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有一种爱叫父爱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2853761" y="3531537"/>
            <a:ext cx="2389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课堂调查</a:t>
            </a:r>
          </a:p>
        </p:txBody>
      </p:sp>
      <p:sp>
        <p:nvSpPr>
          <p:cNvPr id="78" name="文本框 77"/>
          <p:cNvSpPr txBox="1"/>
          <p:nvPr/>
        </p:nvSpPr>
        <p:spPr>
          <a:xfrm>
            <a:off x="2877134" y="4154955"/>
            <a:ext cx="4018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孝敬父母从现在做起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236647" y="2204266"/>
            <a:ext cx="493996" cy="546240"/>
            <a:chOff x="4454563" y="1320070"/>
            <a:chExt cx="533400" cy="589809"/>
          </a:xfrm>
        </p:grpSpPr>
        <p:sp>
          <p:nvSpPr>
            <p:cNvPr id="93" name="椭圆 92"/>
            <p:cNvSpPr/>
            <p:nvPr/>
          </p:nvSpPr>
          <p:spPr>
            <a:xfrm>
              <a:off x="4454563" y="1328064"/>
              <a:ext cx="533400" cy="533400"/>
            </a:xfrm>
            <a:prstGeom prst="ellipse">
              <a:avLst/>
            </a:prstGeom>
            <a:solidFill>
              <a:srgbClr val="8CCF5B"/>
            </a:solidFill>
            <a:ln>
              <a:noFill/>
            </a:ln>
            <a:effectLst>
              <a:outerShdw blurRad="774700" dist="850900" dir="2700000" algn="t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4" name="文本框 93"/>
            <p:cNvSpPr txBox="1"/>
            <p:nvPr/>
          </p:nvSpPr>
          <p:spPr>
            <a:xfrm>
              <a:off x="4558525" y="1320070"/>
              <a:ext cx="267055" cy="58980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914400">
                <a:lnSpc>
                  <a:spcPct val="114000"/>
                </a:lnSpc>
                <a:defRPr/>
              </a:pPr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2236647" y="2856899"/>
            <a:ext cx="493996" cy="546240"/>
            <a:chOff x="4454563" y="1320070"/>
            <a:chExt cx="533400" cy="589809"/>
          </a:xfrm>
        </p:grpSpPr>
        <p:sp>
          <p:nvSpPr>
            <p:cNvPr id="96" name="椭圆 95"/>
            <p:cNvSpPr/>
            <p:nvPr/>
          </p:nvSpPr>
          <p:spPr>
            <a:xfrm>
              <a:off x="4454563" y="1328064"/>
              <a:ext cx="533400" cy="533400"/>
            </a:xfrm>
            <a:prstGeom prst="ellipse">
              <a:avLst/>
            </a:prstGeom>
            <a:solidFill>
              <a:srgbClr val="8CCF5B"/>
            </a:solidFill>
            <a:ln>
              <a:noFill/>
            </a:ln>
            <a:effectLst>
              <a:outerShdw blurRad="774700" dist="850900" dir="2700000" algn="t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7" name="文本框 96"/>
            <p:cNvSpPr txBox="1"/>
            <p:nvPr/>
          </p:nvSpPr>
          <p:spPr>
            <a:xfrm>
              <a:off x="4558525" y="1320070"/>
              <a:ext cx="267055" cy="58980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914400">
                <a:lnSpc>
                  <a:spcPct val="114000"/>
                </a:lnSpc>
                <a:defRPr/>
              </a:pPr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2240332" y="3491685"/>
            <a:ext cx="493996" cy="546240"/>
            <a:chOff x="4454563" y="1320070"/>
            <a:chExt cx="533400" cy="589809"/>
          </a:xfrm>
        </p:grpSpPr>
        <p:sp>
          <p:nvSpPr>
            <p:cNvPr id="99" name="椭圆 98"/>
            <p:cNvSpPr/>
            <p:nvPr/>
          </p:nvSpPr>
          <p:spPr>
            <a:xfrm>
              <a:off x="4454563" y="1328064"/>
              <a:ext cx="533400" cy="533400"/>
            </a:xfrm>
            <a:prstGeom prst="ellipse">
              <a:avLst/>
            </a:prstGeom>
            <a:solidFill>
              <a:srgbClr val="8CCF5B"/>
            </a:solidFill>
            <a:ln>
              <a:noFill/>
            </a:ln>
            <a:effectLst>
              <a:outerShdw blurRad="774700" dist="850900" dir="2700000" algn="t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4558525" y="1320070"/>
              <a:ext cx="267055" cy="58980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914400">
                <a:lnSpc>
                  <a:spcPct val="114000"/>
                </a:lnSpc>
                <a:defRPr/>
              </a:pPr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2240332" y="4144318"/>
            <a:ext cx="493996" cy="546240"/>
            <a:chOff x="4454563" y="1320070"/>
            <a:chExt cx="533400" cy="589809"/>
          </a:xfrm>
        </p:grpSpPr>
        <p:sp>
          <p:nvSpPr>
            <p:cNvPr id="102" name="椭圆 101"/>
            <p:cNvSpPr/>
            <p:nvPr/>
          </p:nvSpPr>
          <p:spPr>
            <a:xfrm>
              <a:off x="4454563" y="1328064"/>
              <a:ext cx="533400" cy="533400"/>
            </a:xfrm>
            <a:prstGeom prst="ellipse">
              <a:avLst/>
            </a:prstGeom>
            <a:solidFill>
              <a:srgbClr val="8CCF5B"/>
            </a:solidFill>
            <a:ln>
              <a:noFill/>
            </a:ln>
            <a:effectLst>
              <a:outerShdw blurRad="774700" dist="850900" dir="2700000" algn="t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4558525" y="1320070"/>
              <a:ext cx="267055" cy="58980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914400">
                <a:lnSpc>
                  <a:spcPct val="114000"/>
                </a:lnSpc>
                <a:defRPr/>
              </a:pPr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05877" y="-231997"/>
            <a:ext cx="8026924" cy="80269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162706" y="2993170"/>
            <a:ext cx="44624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其实孝敬父母并不需要我们以后轰轰烈烈的去为他们做什么大事，而是要求我们从现在做起，从点滴做起；动一动手，搬一把椅子给他们歇歇；动一动嘴，说一句真诚温暖的话语。其实就是这么简单。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flipH="1">
            <a:off x="5954734" y="1016000"/>
            <a:ext cx="6110286" cy="6110286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4422859" y="474904"/>
            <a:ext cx="3327094" cy="539826"/>
            <a:chOff x="4422859" y="474904"/>
            <a:chExt cx="3327094" cy="539826"/>
          </a:xfrm>
        </p:grpSpPr>
        <p:sp>
          <p:nvSpPr>
            <p:cNvPr id="20" name="矩形: 圆角 19"/>
            <p:cNvSpPr/>
            <p:nvPr/>
          </p:nvSpPr>
          <p:spPr>
            <a:xfrm flipV="1">
              <a:off x="4422859" y="474904"/>
              <a:ext cx="3327094" cy="53982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文本框 10"/>
            <p:cNvSpPr txBox="1"/>
            <p:nvPr/>
          </p:nvSpPr>
          <p:spPr>
            <a:xfrm>
              <a:off x="4780953" y="517743"/>
              <a:ext cx="2788185" cy="430855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孝敬父母从现在做起</a:t>
              </a: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0800000" flipV="1">
            <a:off x="4100640" y="555282"/>
            <a:ext cx="801560" cy="601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34723" y="1458724"/>
            <a:ext cx="5041402" cy="504140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922555" y="2243332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父亲如良药</a:t>
            </a:r>
          </a:p>
          <a:p>
            <a:pPr>
              <a:lnSpc>
                <a:spcPct val="140000"/>
              </a:lnSpc>
            </a:pPr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    总在不经意间</a:t>
            </a:r>
          </a:p>
          <a:p>
            <a:pPr>
              <a:lnSpc>
                <a:spcPct val="140000"/>
              </a:lnSpc>
            </a:pPr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让我尝到苦</a:t>
            </a:r>
          </a:p>
          <a:p>
            <a:pPr>
              <a:lnSpc>
                <a:spcPct val="140000"/>
              </a:lnSpc>
            </a:pPr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    苦得让我回味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4422859" y="474904"/>
            <a:ext cx="3327094" cy="539826"/>
            <a:chOff x="4422859" y="474904"/>
            <a:chExt cx="3327094" cy="539826"/>
          </a:xfrm>
        </p:grpSpPr>
        <p:sp>
          <p:nvSpPr>
            <p:cNvPr id="19" name="矩形: 圆角 18"/>
            <p:cNvSpPr/>
            <p:nvPr/>
          </p:nvSpPr>
          <p:spPr>
            <a:xfrm flipV="1">
              <a:off x="4422859" y="474904"/>
              <a:ext cx="3327094" cy="53982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文本框 10"/>
            <p:cNvSpPr txBox="1"/>
            <p:nvPr/>
          </p:nvSpPr>
          <p:spPr>
            <a:xfrm>
              <a:off x="4780953" y="517743"/>
              <a:ext cx="2788185" cy="430855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孝敬父母从现在做起</a:t>
              </a: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10800000" flipV="1">
            <a:off x="4100640" y="555282"/>
            <a:ext cx="801560" cy="601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7386123" y="1788608"/>
            <a:ext cx="4932765" cy="3834227"/>
            <a:chOff x="1544123" y="1193697"/>
            <a:chExt cx="4932765" cy="3834227"/>
          </a:xfrm>
        </p:grpSpPr>
        <p:sp>
          <p:nvSpPr>
            <p:cNvPr id="2" name="矩形 1"/>
            <p:cNvSpPr/>
            <p:nvPr/>
          </p:nvSpPr>
          <p:spPr>
            <a:xfrm>
              <a:off x="1544123" y="1980936"/>
              <a:ext cx="4932765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当我第一次</a:t>
              </a:r>
            </a:p>
            <a:p>
              <a:pPr algn="just"/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离家去远地上学的时候</a:t>
              </a:r>
            </a:p>
            <a:p>
              <a:pPr algn="just"/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母亲</a:t>
              </a:r>
            </a:p>
            <a:p>
              <a:pPr algn="just"/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一个劲儿地牵着我的手</a:t>
              </a:r>
            </a:p>
            <a:p>
              <a:pPr algn="just"/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在我耳边唠叨</a:t>
              </a:r>
            </a:p>
            <a:p>
              <a:pPr algn="just"/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父亲</a:t>
              </a:r>
            </a:p>
            <a:p>
              <a:pPr algn="just"/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则是跑到路边的小摊子前</a:t>
              </a:r>
            </a:p>
            <a:p>
              <a:pPr algn="just"/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为我准备很多喜爱的小吃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1544123" y="1193697"/>
              <a:ext cx="172835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冰心说</a:t>
              </a: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32542" y="2250251"/>
            <a:ext cx="5226703" cy="3280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4" name="组合 13"/>
          <p:cNvGrpSpPr/>
          <p:nvPr/>
        </p:nvGrpSpPr>
        <p:grpSpPr>
          <a:xfrm>
            <a:off x="4422859" y="474904"/>
            <a:ext cx="3327094" cy="539826"/>
            <a:chOff x="4422859" y="474904"/>
            <a:chExt cx="3327094" cy="539826"/>
          </a:xfrm>
        </p:grpSpPr>
        <p:sp>
          <p:nvSpPr>
            <p:cNvPr id="17" name="矩形: 圆角 16"/>
            <p:cNvSpPr/>
            <p:nvPr/>
          </p:nvSpPr>
          <p:spPr>
            <a:xfrm flipV="1">
              <a:off x="4422859" y="474904"/>
              <a:ext cx="3327094" cy="53982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文本框 10"/>
            <p:cNvSpPr txBox="1"/>
            <p:nvPr/>
          </p:nvSpPr>
          <p:spPr>
            <a:xfrm>
              <a:off x="4780953" y="517743"/>
              <a:ext cx="2788185" cy="430855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孝敬父母从现在做起</a:t>
              </a: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10800000" flipV="1">
            <a:off x="4100640" y="555282"/>
            <a:ext cx="801560" cy="6011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105900" y="1216025"/>
            <a:ext cx="2209800" cy="1657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4422859" y="474904"/>
            <a:ext cx="3327094" cy="539826"/>
            <a:chOff x="4422859" y="474904"/>
            <a:chExt cx="3327094" cy="539826"/>
          </a:xfrm>
        </p:grpSpPr>
        <p:sp>
          <p:nvSpPr>
            <p:cNvPr id="16" name="矩形: 圆角 15"/>
            <p:cNvSpPr/>
            <p:nvPr/>
          </p:nvSpPr>
          <p:spPr>
            <a:xfrm flipV="1">
              <a:off x="4422859" y="474904"/>
              <a:ext cx="3327094" cy="53982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" name="文本框 10"/>
            <p:cNvSpPr txBox="1"/>
            <p:nvPr/>
          </p:nvSpPr>
          <p:spPr>
            <a:xfrm>
              <a:off x="4780953" y="517743"/>
              <a:ext cx="2788185" cy="430855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孝敬父母从现在做起</a:t>
              </a: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10800000" flipV="1">
            <a:off x="4100640" y="555282"/>
            <a:ext cx="801560" cy="601170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7386123" y="1788608"/>
            <a:ext cx="4932765" cy="3981960"/>
            <a:chOff x="1544123" y="1193697"/>
            <a:chExt cx="4932765" cy="3981960"/>
          </a:xfrm>
        </p:grpSpPr>
        <p:sp>
          <p:nvSpPr>
            <p:cNvPr id="20" name="矩形 19"/>
            <p:cNvSpPr/>
            <p:nvPr/>
          </p:nvSpPr>
          <p:spPr>
            <a:xfrm>
              <a:off x="1544123" y="1980936"/>
              <a:ext cx="4932765" cy="31947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40000"/>
                </a:lnSpc>
              </a:pPr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世界上最关心你们的</a:t>
              </a:r>
            </a:p>
            <a:p>
              <a:pPr algn="just">
                <a:lnSpc>
                  <a:spcPct val="140000"/>
                </a:lnSpc>
              </a:pPr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不是朋友</a:t>
              </a:r>
            </a:p>
            <a:p>
              <a:pPr algn="just">
                <a:lnSpc>
                  <a:spcPct val="140000"/>
                </a:lnSpc>
              </a:pPr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而是父母</a:t>
              </a:r>
            </a:p>
            <a:p>
              <a:pPr algn="just">
                <a:lnSpc>
                  <a:spcPct val="140000"/>
                </a:lnSpc>
              </a:pPr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回家握握他们的手吧</a:t>
              </a:r>
            </a:p>
            <a:p>
              <a:pPr algn="just">
                <a:lnSpc>
                  <a:spcPct val="140000"/>
                </a:lnSpc>
              </a:pPr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你会发现</a:t>
              </a:r>
            </a:p>
            <a:p>
              <a:pPr algn="just">
                <a:lnSpc>
                  <a:spcPct val="140000"/>
                </a:lnSpc>
              </a:pPr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他们的手很粗糙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1544123" y="1193697"/>
              <a:ext cx="172835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老师说</a:t>
              </a:r>
            </a:p>
          </p:txBody>
        </p:sp>
      </p:grp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32542" y="2148167"/>
            <a:ext cx="5226702" cy="34844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105900" y="968375"/>
            <a:ext cx="2209800" cy="1657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4422859" y="474904"/>
            <a:ext cx="3327094" cy="539826"/>
            <a:chOff x="4422859" y="474904"/>
            <a:chExt cx="3327094" cy="539826"/>
          </a:xfrm>
        </p:grpSpPr>
        <p:sp>
          <p:nvSpPr>
            <p:cNvPr id="17" name="矩形: 圆角 16"/>
            <p:cNvSpPr/>
            <p:nvPr/>
          </p:nvSpPr>
          <p:spPr>
            <a:xfrm flipV="1">
              <a:off x="4422859" y="474904"/>
              <a:ext cx="3327094" cy="53982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文本框 10"/>
            <p:cNvSpPr txBox="1"/>
            <p:nvPr/>
          </p:nvSpPr>
          <p:spPr>
            <a:xfrm>
              <a:off x="4780953" y="517743"/>
              <a:ext cx="2788185" cy="430855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孝敬父母从现在做起</a:t>
              </a: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10800000" flipV="1">
            <a:off x="4100640" y="555282"/>
            <a:ext cx="801560" cy="60117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7386123" y="1788608"/>
            <a:ext cx="4932765" cy="4203559"/>
            <a:chOff x="1544123" y="1193697"/>
            <a:chExt cx="4932765" cy="4203559"/>
          </a:xfrm>
        </p:grpSpPr>
        <p:sp>
          <p:nvSpPr>
            <p:cNvPr id="22" name="矩形 21"/>
            <p:cNvSpPr/>
            <p:nvPr/>
          </p:nvSpPr>
          <p:spPr>
            <a:xfrm>
              <a:off x="1544123" y="1980936"/>
              <a:ext cx="4932765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我用手拉住母亲的手</a:t>
              </a:r>
            </a:p>
            <a:p>
              <a:pPr algn="just"/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发现母亲的手是如此的粗糙</a:t>
              </a:r>
              <a:endPara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just"/>
              <a:endPara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父亲的手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是因为抚养这个家而粗糙</a:t>
              </a:r>
              <a:endPara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我用手拉住父亲的手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发现父亲的手更是粗糙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544123" y="1193697"/>
              <a:ext cx="172835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老师说</a:t>
              </a:r>
            </a:p>
          </p:txBody>
        </p:sp>
      </p:grp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85668" y="2250251"/>
            <a:ext cx="4920450" cy="3280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105900" y="949325"/>
            <a:ext cx="2209800" cy="1657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6109773" y="5350231"/>
            <a:ext cx="53656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这种感情便是感恩－－感谢父亲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4422859" y="474904"/>
            <a:ext cx="3327094" cy="539826"/>
            <a:chOff x="4422859" y="474904"/>
            <a:chExt cx="3327094" cy="539826"/>
          </a:xfrm>
        </p:grpSpPr>
        <p:sp>
          <p:nvSpPr>
            <p:cNvPr id="17" name="矩形: 圆角 16"/>
            <p:cNvSpPr/>
            <p:nvPr/>
          </p:nvSpPr>
          <p:spPr>
            <a:xfrm flipV="1">
              <a:off x="4422859" y="474904"/>
              <a:ext cx="3327094" cy="53982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文本框 10"/>
            <p:cNvSpPr txBox="1"/>
            <p:nvPr/>
          </p:nvSpPr>
          <p:spPr>
            <a:xfrm>
              <a:off x="4780953" y="517743"/>
              <a:ext cx="2788185" cy="430855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孝敬父母从现在做起</a:t>
              </a: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10800000" flipV="1">
            <a:off x="4100640" y="555282"/>
            <a:ext cx="801560" cy="60117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6109773" y="2131508"/>
            <a:ext cx="4932765" cy="3464895"/>
            <a:chOff x="1544123" y="1193697"/>
            <a:chExt cx="4932765" cy="3464895"/>
          </a:xfrm>
        </p:grpSpPr>
        <p:sp>
          <p:nvSpPr>
            <p:cNvPr id="22" name="矩形 21"/>
            <p:cNvSpPr/>
            <p:nvPr/>
          </p:nvSpPr>
          <p:spPr>
            <a:xfrm>
              <a:off x="1544123" y="1980936"/>
              <a:ext cx="4932765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时光荏苒 如白驹过隙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有一种感情并不随岁月流逝而减弱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相反 一日复一日在心底某个深处酝酿酝酿渐渐扩大 渐渐拉长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544123" y="1193697"/>
              <a:ext cx="172835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老师说</a:t>
              </a:r>
            </a:p>
          </p:txBody>
        </p:sp>
      </p:grp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7018" y="2250251"/>
            <a:ext cx="4874749" cy="3280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829550" y="1292225"/>
            <a:ext cx="2209800" cy="1657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556746" y="2875797"/>
            <a:ext cx="700791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感激生育我们的人，因为他使我们体验生命；</a:t>
            </a:r>
          </a:p>
          <a:p>
            <a:pPr>
              <a:lnSpc>
                <a:spcPct val="135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感激抚养我们的人，因为他使我们不断成长。</a:t>
            </a:r>
          </a:p>
          <a:p>
            <a:pPr>
              <a:lnSpc>
                <a:spcPct val="135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感激帮助我们的人，因为他使我们度过难关。</a:t>
            </a:r>
          </a:p>
          <a:p>
            <a:pPr>
              <a:lnSpc>
                <a:spcPct val="135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感激关怀我们的人，因为他给我们温暖。</a:t>
            </a:r>
          </a:p>
          <a:p>
            <a:pPr>
              <a:lnSpc>
                <a:spcPct val="135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感激鼓励我们的人，因为他给我们力量。</a:t>
            </a:r>
          </a:p>
        </p:txBody>
      </p:sp>
      <p:sp>
        <p:nvSpPr>
          <p:cNvPr id="10" name="矩形 9"/>
          <p:cNvSpPr/>
          <p:nvPr/>
        </p:nvSpPr>
        <p:spPr>
          <a:xfrm>
            <a:off x="5556745" y="1943913"/>
            <a:ext cx="7007915" cy="771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</a:pPr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朗读</a:t>
            </a:r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感恩</a:t>
            </a:r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》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-1209621" y="0"/>
            <a:ext cx="7652802" cy="7652802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4422859" y="474904"/>
            <a:ext cx="3327094" cy="539826"/>
            <a:chOff x="4422859" y="474904"/>
            <a:chExt cx="3327094" cy="539826"/>
          </a:xfrm>
        </p:grpSpPr>
        <p:sp>
          <p:nvSpPr>
            <p:cNvPr id="19" name="矩形: 圆角 18"/>
            <p:cNvSpPr/>
            <p:nvPr/>
          </p:nvSpPr>
          <p:spPr>
            <a:xfrm flipV="1">
              <a:off x="4422859" y="474904"/>
              <a:ext cx="3327094" cy="53982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文本框 10"/>
            <p:cNvSpPr txBox="1"/>
            <p:nvPr/>
          </p:nvSpPr>
          <p:spPr>
            <a:xfrm>
              <a:off x="4780953" y="517743"/>
              <a:ext cx="2788185" cy="430855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孝敬父母从现在做起</a:t>
              </a: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10800000" flipV="1">
            <a:off x="4100640" y="555282"/>
            <a:ext cx="801560" cy="601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962150" y="3941609"/>
            <a:ext cx="388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父亲节主题班会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93700" y="-441325"/>
            <a:ext cx="8559800" cy="6419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6000">
        <p:circle/>
      </p:transition>
    </mc:Choice>
    <mc:Fallback xmlns="">
      <p:transition spd="slow" advClick="0" advTm="6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685230" y="1832198"/>
            <a:ext cx="1916405" cy="523196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/>
          <a:p>
            <a:pPr defTabSz="914400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第一部分</a:t>
            </a:r>
          </a:p>
        </p:txBody>
      </p:sp>
      <p:sp>
        <p:nvSpPr>
          <p:cNvPr id="14" name="文本框 36"/>
          <p:cNvSpPr txBox="1"/>
          <p:nvPr/>
        </p:nvSpPr>
        <p:spPr>
          <a:xfrm>
            <a:off x="1335355" y="3185794"/>
            <a:ext cx="4616153" cy="616491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5" name="文本框 10"/>
          <p:cNvSpPr txBox="1"/>
          <p:nvPr/>
        </p:nvSpPr>
        <p:spPr>
          <a:xfrm>
            <a:off x="885140" y="2355394"/>
            <a:ext cx="5182914" cy="738631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algn="ctr" defTabSz="914400"/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父亲节的由来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airplane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-96696" y="1181101"/>
            <a:ext cx="5333358" cy="5333354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599465" y="2666196"/>
            <a:ext cx="6300976" cy="2791790"/>
          </a:xfrm>
          <a:prstGeom prst="rect">
            <a:avLst/>
          </a:prstGeom>
          <a:ln>
            <a:noFill/>
            <a:prstDash val="dashDot"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zh-CN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六月，我们迎来热情奔放的初夏。 </a:t>
            </a:r>
          </a:p>
          <a:p>
            <a:pPr>
              <a:buFontTx/>
              <a:buNone/>
            </a:pPr>
            <a:endParaRPr lang="en-US" altLang="zh-CN" sz="5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buFontTx/>
              <a:buNone/>
            </a:pPr>
            <a:r>
              <a:rPr lang="zh-CN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六月，有灿烂的阳光照耀在我们的身上。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buFontTx/>
              <a:buNone/>
            </a:pPr>
            <a:endParaRPr lang="zh-CN" altLang="zh-CN" sz="5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buFontTx/>
              <a:buNone/>
            </a:pPr>
            <a:r>
              <a:rPr lang="zh-CN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六月，我们也将迎来一年一度的父亲节，一个值得我们去感恩的日子。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     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父亲节（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Father's Day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），顾名思义是感恩父亲的节日。约始于二十世纪初，起源于美国，现已广泛流传于世界各地，节日日期因地域而存在差异。</a:t>
            </a:r>
          </a:p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最广泛的日期在每年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6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月的第三个星期日，世界上有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52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个国家和地区是在这一天过父亲节。节日里有各种的庆祝方式，大部分都与赠送礼物、家族聚餐或活动有关。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7411597" y="1014730"/>
            <a:ext cx="4015034" cy="2676688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100640" y="467834"/>
            <a:ext cx="3649313" cy="688618"/>
            <a:chOff x="4100640" y="467834"/>
            <a:chExt cx="3649313" cy="688618"/>
          </a:xfrm>
        </p:grpSpPr>
        <p:grpSp>
          <p:nvGrpSpPr>
            <p:cNvPr id="8" name="组合 7"/>
            <p:cNvGrpSpPr/>
            <p:nvPr/>
          </p:nvGrpSpPr>
          <p:grpSpPr>
            <a:xfrm flipV="1">
              <a:off x="4100640" y="474904"/>
              <a:ext cx="3649313" cy="681548"/>
              <a:chOff x="3952326" y="365054"/>
              <a:chExt cx="3649313" cy="681548"/>
            </a:xfrm>
          </p:grpSpPr>
          <p:sp>
            <p:nvSpPr>
              <p:cNvPr id="11" name="矩形: 圆角 10"/>
              <p:cNvSpPr/>
              <p:nvPr/>
            </p:nvSpPr>
            <p:spPr>
              <a:xfrm>
                <a:off x="4274545" y="506776"/>
                <a:ext cx="3327094" cy="539826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>
              <a:xfrm rot="10800000">
                <a:off x="3952326" y="365054"/>
                <a:ext cx="801560" cy="601170"/>
              </a:xfrm>
              <a:prstGeom prst="rect">
                <a:avLst/>
              </a:prstGeom>
            </p:spPr>
          </p:pic>
        </p:grpSp>
        <p:sp>
          <p:nvSpPr>
            <p:cNvPr id="9" name="文本框 10"/>
            <p:cNvSpPr txBox="1"/>
            <p:nvPr/>
          </p:nvSpPr>
          <p:spPr>
            <a:xfrm>
              <a:off x="4780403" y="467834"/>
              <a:ext cx="2631194" cy="553966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/>
            <a:p>
              <a:pPr algn="ctr" defTabSz="914400"/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父亲节的由来</a:t>
              </a:r>
              <a:endPara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807187" y="1634463"/>
            <a:ext cx="7828826" cy="465920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-26269" y="1231917"/>
            <a:ext cx="5637374" cy="563737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782781" y="2434818"/>
            <a:ext cx="599079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       1909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年，华盛顿一位叫布鲁斯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多德的夫人，在庆贺母亲节的时候突然产生了一个念头：既然有母亲节，为什么不能有父亲节呢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? </a:t>
            </a:r>
          </a:p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       多德夫人和她的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个弟弟早年丧母，他们由慈爱的父亲一手养大的。许多年过去了，姐弟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6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人每逢父亲的生辰忌日，总会回想起父亲含辛茹苦养家的情景。在拉斯马斯博士的支持下，她提笔给州政府写了一封措辞恳切的信，呼吁建立父亲节，并建议将节日定在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6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日她               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        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父亲生日这天。州政府采纳了她的建议，仓促间将父亲节定为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19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日，即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1909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年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6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月第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个星期日。翌年，多德夫人所在的斯波堪市正式庆祝这一节日 ，市长宣布了父亲节的文告，定这天为全州纪念日。以后，其他国家也庆父亲节并沿用至今。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4100640" y="467834"/>
            <a:ext cx="3649313" cy="688618"/>
            <a:chOff x="4100640" y="467834"/>
            <a:chExt cx="3649313" cy="688618"/>
          </a:xfrm>
        </p:grpSpPr>
        <p:grpSp>
          <p:nvGrpSpPr>
            <p:cNvPr id="20" name="组合 19"/>
            <p:cNvGrpSpPr/>
            <p:nvPr/>
          </p:nvGrpSpPr>
          <p:grpSpPr>
            <a:xfrm flipV="1">
              <a:off x="4100640" y="474904"/>
              <a:ext cx="3649313" cy="681548"/>
              <a:chOff x="3952326" y="365054"/>
              <a:chExt cx="3649313" cy="681548"/>
            </a:xfrm>
          </p:grpSpPr>
          <p:sp>
            <p:nvSpPr>
              <p:cNvPr id="18" name="矩形: 圆角 17"/>
              <p:cNvSpPr/>
              <p:nvPr/>
            </p:nvSpPr>
            <p:spPr>
              <a:xfrm>
                <a:off x="4274545" y="506776"/>
                <a:ext cx="3327094" cy="539826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>
              <a:xfrm rot="10800000">
                <a:off x="3952326" y="365054"/>
                <a:ext cx="801560" cy="601170"/>
              </a:xfrm>
              <a:prstGeom prst="rect">
                <a:avLst/>
              </a:prstGeom>
            </p:spPr>
          </p:pic>
        </p:grpSp>
        <p:sp>
          <p:nvSpPr>
            <p:cNvPr id="21" name="文本框 10"/>
            <p:cNvSpPr txBox="1"/>
            <p:nvPr/>
          </p:nvSpPr>
          <p:spPr>
            <a:xfrm>
              <a:off x="4780403" y="467834"/>
              <a:ext cx="2631194" cy="553966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/>
            <a:p>
              <a:pPr algn="ctr" defTabSz="914400"/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父亲节的由来</a:t>
              </a:r>
              <a:endPara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6000">
        <p:blinds dir="vert"/>
      </p:transition>
    </mc:Choice>
    <mc:Fallback xmlns="">
      <p:transition spd="slow" advClick="0" advTm="6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rot="5400000">
            <a:off x="3054113" y="-1229163"/>
            <a:ext cx="6846922" cy="995565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822216" y="2113787"/>
            <a:ext cx="542136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        父亲节并非“泊来”的节日，中国也有自己的父亲节，中国的父亲节起源，要追溯到民国时期，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1945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年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8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8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日，上海发起了庆祝父亲节的活动，市民立即响应，抗日战争胜利后，上海市各界名流，联名请上海市政府转呈中央政府，定“爸爸 ”谐音的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8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8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日为全国性的父亲节，在父亲节这天，人们佩带鲜花，表达对父亲的敬重和思念。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-577181" y="1358900"/>
            <a:ext cx="5638800" cy="56388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4422859" y="467834"/>
            <a:ext cx="3327094" cy="553966"/>
            <a:chOff x="4422859" y="467834"/>
            <a:chExt cx="3327094" cy="553966"/>
          </a:xfrm>
        </p:grpSpPr>
        <p:sp>
          <p:nvSpPr>
            <p:cNvPr id="15" name="矩形: 圆角 14"/>
            <p:cNvSpPr/>
            <p:nvPr/>
          </p:nvSpPr>
          <p:spPr>
            <a:xfrm flipV="1">
              <a:off x="4422859" y="474904"/>
              <a:ext cx="3327094" cy="53982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文本框 10"/>
            <p:cNvSpPr txBox="1"/>
            <p:nvPr/>
          </p:nvSpPr>
          <p:spPr>
            <a:xfrm>
              <a:off x="4780403" y="467834"/>
              <a:ext cx="2631194" cy="553966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/>
            <a:p>
              <a:pPr algn="ctr" defTabSz="914400"/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中国的父亲节</a:t>
              </a:r>
              <a:endPara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10800000" flipV="1">
            <a:off x="4100640" y="555282"/>
            <a:ext cx="801560" cy="601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716859" y="1665795"/>
            <a:ext cx="1916405" cy="523196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/>
          <a:p>
            <a:pPr defTabSz="914400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第二部分</a:t>
            </a:r>
          </a:p>
        </p:txBody>
      </p:sp>
      <p:sp>
        <p:nvSpPr>
          <p:cNvPr id="14" name="文本框 36"/>
          <p:cNvSpPr txBox="1"/>
          <p:nvPr/>
        </p:nvSpPr>
        <p:spPr>
          <a:xfrm>
            <a:off x="1366984" y="3019391"/>
            <a:ext cx="4616153" cy="616491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5" name="文本框 10"/>
          <p:cNvSpPr txBox="1"/>
          <p:nvPr/>
        </p:nvSpPr>
        <p:spPr>
          <a:xfrm>
            <a:off x="916769" y="2188991"/>
            <a:ext cx="5182914" cy="738631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algn="ctr" defTabSz="914400"/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有一种爱叫父爱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airplane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172264" y="3437676"/>
            <a:ext cx="55018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有一种爱，无边无垠，不求回报，却总能让我们心痛 </a:t>
            </a: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1051078" y="4487282"/>
            <a:ext cx="8763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有一个人，拥有宽厚的肩膀，能撑起我们，顶起整片天</a:t>
            </a: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3016303" y="3897160"/>
            <a:ext cx="388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6FA772"/>
                </a:solidFill>
                <a:latin typeface="+mn-lt"/>
                <a:ea typeface="+mn-ea"/>
                <a:cs typeface="+mn-ea"/>
                <a:sym typeface="+mn-lt"/>
              </a:rPr>
              <a:t>这种爱就是父爱</a:t>
            </a: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3016303" y="4978260"/>
            <a:ext cx="2698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6FA772"/>
                </a:solidFill>
                <a:latin typeface="+mn-lt"/>
                <a:ea typeface="+mn-ea"/>
                <a:cs typeface="+mn-ea"/>
                <a:sym typeface="+mn-lt"/>
              </a:rPr>
              <a:t>这个人就是父亲</a:t>
            </a:r>
          </a:p>
        </p:txBody>
      </p:sp>
      <p:sp>
        <p:nvSpPr>
          <p:cNvPr id="24" name="WordArt 18"/>
          <p:cNvSpPr>
            <a:spLocks noChangeArrowheads="1" noChangeShapeType="1" noTextEdit="1"/>
          </p:cNvSpPr>
          <p:nvPr/>
        </p:nvSpPr>
        <p:spPr bwMode="auto">
          <a:xfrm>
            <a:off x="1409700" y="2211050"/>
            <a:ext cx="9335418" cy="5191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 dirty="0">
                <a:solidFill>
                  <a:srgbClr val="6FA772"/>
                </a:solidFill>
                <a:cs typeface="+mn-ea"/>
                <a:sym typeface="+mn-lt"/>
              </a:rPr>
              <a:t>我该用何种方式表达我对您的爱呢，父亲？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265865" y="2540000"/>
            <a:ext cx="4162668" cy="4162668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4422859" y="467834"/>
            <a:ext cx="3327094" cy="546896"/>
            <a:chOff x="4422859" y="467834"/>
            <a:chExt cx="3327094" cy="546896"/>
          </a:xfrm>
        </p:grpSpPr>
        <p:sp>
          <p:nvSpPr>
            <p:cNvPr id="14" name="矩形: 圆角 13"/>
            <p:cNvSpPr/>
            <p:nvPr/>
          </p:nvSpPr>
          <p:spPr>
            <a:xfrm flipV="1">
              <a:off x="4422859" y="474904"/>
              <a:ext cx="3327094" cy="53982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文本框 10"/>
            <p:cNvSpPr txBox="1"/>
            <p:nvPr/>
          </p:nvSpPr>
          <p:spPr>
            <a:xfrm>
              <a:off x="4780402" y="467834"/>
              <a:ext cx="2788185" cy="492410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/>
            <a:p>
              <a:pPr algn="ctr" defTabSz="914400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有一种爱叫父爱</a:t>
              </a:r>
              <a:endParaRPr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10800000" flipV="1">
            <a:off x="4100640" y="555282"/>
            <a:ext cx="801560" cy="601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pageCurlDouble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  <p:bldP spid="21" grpId="0"/>
      <p:bldP spid="22" grpId="0" autoUpdateAnimBg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4748878" y="2082800"/>
            <a:ext cx="6427122" cy="3314700"/>
            <a:chOff x="525286" y="1588139"/>
            <a:chExt cx="6427122" cy="33147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525286" y="1588139"/>
              <a:ext cx="6427122" cy="1574800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1217675" y="2177429"/>
              <a:ext cx="55707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在家里经常对父母说的话是什么？</a:t>
              </a: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525286" y="3328039"/>
              <a:ext cx="6427122" cy="1574800"/>
            </a:xfrm>
            <a:prstGeom prst="rect">
              <a:avLst/>
            </a:prstGeom>
          </p:spPr>
        </p:pic>
      </p:grpSp>
      <p:sp>
        <p:nvSpPr>
          <p:cNvPr id="19" name="矩形 18"/>
          <p:cNvSpPr/>
          <p:nvPr/>
        </p:nvSpPr>
        <p:spPr>
          <a:xfrm>
            <a:off x="5441267" y="4413766"/>
            <a:ext cx="46586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父母经常对我说的话是什么？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230488" y="1299799"/>
            <a:ext cx="5055550" cy="505555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4422859" y="467834"/>
            <a:ext cx="3327094" cy="546896"/>
            <a:chOff x="4422859" y="467834"/>
            <a:chExt cx="3327094" cy="546896"/>
          </a:xfrm>
        </p:grpSpPr>
        <p:sp>
          <p:nvSpPr>
            <p:cNvPr id="26" name="矩形: 圆角 25"/>
            <p:cNvSpPr/>
            <p:nvPr/>
          </p:nvSpPr>
          <p:spPr>
            <a:xfrm flipV="1">
              <a:off x="4422859" y="474904"/>
              <a:ext cx="3327094" cy="53982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文本框 10"/>
            <p:cNvSpPr txBox="1"/>
            <p:nvPr/>
          </p:nvSpPr>
          <p:spPr>
            <a:xfrm>
              <a:off x="4780402" y="467834"/>
              <a:ext cx="2788185" cy="492410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/>
            <a:p>
              <a:pPr algn="ctr" defTabSz="914400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有一种爱叫父爱</a:t>
              </a:r>
              <a:endParaRPr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0800000" flipV="1">
            <a:off x="4100640" y="555282"/>
            <a:ext cx="801560" cy="60117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48507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pageCurlDouble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x0wskwj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1276</Words>
  <Application>Microsoft Office PowerPoint</Application>
  <PresentationFormat>宽屏</PresentationFormat>
  <Paragraphs>164</Paragraphs>
  <Slides>27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35" baseType="lpstr">
      <vt:lpstr>等线</vt:lpstr>
      <vt:lpstr>宋体</vt:lpstr>
      <vt:lpstr>微软雅黑</vt:lpstr>
      <vt:lpstr>义启小魏楷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2022-03-10T06:37:52Z</dcterms:created>
  <dcterms:modified xsi:type="dcterms:W3CDTF">2023-01-10T11:55:06Z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1326B7F6BCCA4073AB87998B9724B383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