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3"/>
  </p:notesMasterIdLst>
  <p:handoutMasterIdLst>
    <p:handoutMasterId r:id="rId24"/>
  </p:handoutMasterIdLst>
  <p:sldIdLst>
    <p:sldId id="256" r:id="rId3"/>
    <p:sldId id="257" r:id="rId4"/>
    <p:sldId id="258" r:id="rId5"/>
    <p:sldId id="259" r:id="rId6"/>
    <p:sldId id="260" r:id="rId7"/>
    <p:sldId id="262" r:id="rId8"/>
    <p:sldId id="261" r:id="rId9"/>
    <p:sldId id="263" r:id="rId10"/>
    <p:sldId id="264" r:id="rId11"/>
    <p:sldId id="265" r:id="rId12"/>
    <p:sldId id="267" r:id="rId13"/>
    <p:sldId id="266" r:id="rId14"/>
    <p:sldId id="268" r:id="rId15"/>
    <p:sldId id="269" r:id="rId16"/>
    <p:sldId id="270" r:id="rId17"/>
    <p:sldId id="272" r:id="rId18"/>
    <p:sldId id="271" r:id="rId19"/>
    <p:sldId id="273" r:id="rId20"/>
    <p:sldId id="274" r:id="rId21"/>
    <p:sldId id="27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2310" y="-11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924A026-F205-4546-99A6-4268F1BE17E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B91AE-2CBB-439F-8836-B74EC8D4E06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24A026-F205-4546-99A6-4268F1BE17E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7B91AE-2CBB-439F-8836-B74EC8D4E06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24A026-F205-4546-99A6-4268F1BE17E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7B91AE-2CBB-439F-8836-B74EC8D4E06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924A026-F205-4546-99A6-4268F1BE17E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B91AE-2CBB-439F-8836-B74EC8D4E06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924A026-F205-4546-99A6-4268F1BE17E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B91AE-2CBB-439F-8836-B74EC8D4E06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924A026-F205-4546-99A6-4268F1BE17E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B91AE-2CBB-439F-8836-B74EC8D4E06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924A026-F205-4546-99A6-4268F1BE17E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B91AE-2CBB-439F-8836-B74EC8D4E06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924A026-F205-4546-99A6-4268F1BE17E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7B91AE-2CBB-439F-8836-B74EC8D4E06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924A026-F205-4546-99A6-4268F1BE17E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7B91AE-2CBB-439F-8836-B74EC8D4E06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924A026-F205-4546-99A6-4268F1BE17E1}"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7B91AE-2CBB-439F-8836-B74EC8D4E06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924A026-F205-4546-99A6-4268F1BE17E1}"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7B91AE-2CBB-439F-8836-B74EC8D4E06B}" type="slidenum">
              <a:rPr lang="zh-CN" altLang="en-US" smtClean="0"/>
              <a:t>‹#›</a:t>
            </a:fld>
            <a:endParaRPr lang="zh-CN" altLang="en-US"/>
          </a:p>
        </p:txBody>
      </p:sp>
      <p:sp>
        <p:nvSpPr>
          <p:cNvPr id="11" name="TextBox 10"/>
          <p:cNvSpPr txBox="1"/>
          <p:nvPr userDrawn="1"/>
        </p:nvSpPr>
        <p:spPr>
          <a:xfrm>
            <a:off x="1187624"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924A026-F205-4546-99A6-4268F1BE17E1}"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7B91AE-2CBB-439F-8836-B74EC8D4E06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24A026-F205-4546-99A6-4268F1BE17E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7B91AE-2CBB-439F-8836-B74EC8D4E06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4A026-F205-4546-99A6-4268F1BE17E1}"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B91AE-2CBB-439F-8836-B74EC8D4E06B}" type="slidenum">
              <a:rPr lang="zh-CN" altLang="en-US" smtClean="0"/>
              <a:t>‹#›</a:t>
            </a:fld>
            <a:endParaRPr lang="zh-CN" altLang="en-US"/>
          </a:p>
        </p:txBody>
      </p:sp>
      <p:pic>
        <p:nvPicPr>
          <p:cNvPr id="7" name="图片 6"/>
          <p:cNvPicPr>
            <a:picLocks noChangeAspect="1"/>
          </p:cNvPicPr>
          <p:nvPr userDrawn="1"/>
        </p:nvPicPr>
        <p:blipFill>
          <a:blip r:embed="rId15"/>
          <a:stretch>
            <a:fillRect/>
          </a:stretch>
        </p:blipFill>
        <p:spPr>
          <a:xfrm>
            <a:off x="0" y="-29244"/>
            <a:ext cx="12192000" cy="6858000"/>
          </a:xfrm>
          <a:prstGeom prst="rect">
            <a:avLst/>
          </a:prstGeom>
        </p:spPr>
      </p:pic>
      <p:pic>
        <p:nvPicPr>
          <p:cNvPr id="8" name="图片 7"/>
          <p:cNvPicPr>
            <a:picLocks noChangeAspect="1"/>
          </p:cNvPicPr>
          <p:nvPr userDrawn="1"/>
        </p:nvPicPr>
        <p:blipFill rotWithShape="1">
          <a:blip r:embed="rId16" cstate="screen"/>
          <a:srcRect/>
          <a:stretch>
            <a:fillRect/>
          </a:stretch>
        </p:blipFill>
        <p:spPr>
          <a:xfrm>
            <a:off x="0" y="5752730"/>
            <a:ext cx="12192000" cy="11052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7.pn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2" cstate="screen"/>
          <a:srcRect/>
          <a:stretch>
            <a:fillRect/>
          </a:stretch>
        </p:blipFill>
        <p:spPr>
          <a:xfrm>
            <a:off x="0" y="-1"/>
            <a:ext cx="12192000" cy="6858001"/>
          </a:xfrm>
          <a:prstGeom prst="rect">
            <a:avLst/>
          </a:prstGeom>
        </p:spPr>
      </p:pic>
      <p:pic>
        <p:nvPicPr>
          <p:cNvPr id="9" name="图片 8"/>
          <p:cNvPicPr>
            <a:picLocks noChangeAspect="1"/>
          </p:cNvPicPr>
          <p:nvPr/>
        </p:nvPicPr>
        <p:blipFill rotWithShape="1">
          <a:blip r:embed="rId3" cstate="screen"/>
          <a:srcRect/>
          <a:stretch>
            <a:fillRect/>
          </a:stretch>
        </p:blipFill>
        <p:spPr>
          <a:xfrm>
            <a:off x="0" y="5007006"/>
            <a:ext cx="4571570" cy="1850994"/>
          </a:xfrm>
          <a:prstGeom prst="rect">
            <a:avLst/>
          </a:prstGeom>
        </p:spPr>
      </p:pic>
      <p:pic>
        <p:nvPicPr>
          <p:cNvPr id="10" name="图片 9"/>
          <p:cNvPicPr>
            <a:picLocks noChangeAspect="1"/>
          </p:cNvPicPr>
          <p:nvPr/>
        </p:nvPicPr>
        <p:blipFill rotWithShape="1">
          <a:blip r:embed="rId3" cstate="screen"/>
          <a:srcRect/>
          <a:stretch>
            <a:fillRect/>
          </a:stretch>
        </p:blipFill>
        <p:spPr>
          <a:xfrm>
            <a:off x="4571570" y="5007006"/>
            <a:ext cx="4571570" cy="1850994"/>
          </a:xfrm>
          <a:prstGeom prst="rect">
            <a:avLst/>
          </a:prstGeom>
        </p:spPr>
      </p:pic>
      <p:pic>
        <p:nvPicPr>
          <p:cNvPr id="11" name="图片 10"/>
          <p:cNvPicPr>
            <a:picLocks noChangeAspect="1"/>
          </p:cNvPicPr>
          <p:nvPr/>
        </p:nvPicPr>
        <p:blipFill rotWithShape="1">
          <a:blip r:embed="rId4" cstate="screen"/>
          <a:srcRect/>
          <a:stretch>
            <a:fillRect/>
          </a:stretch>
        </p:blipFill>
        <p:spPr>
          <a:xfrm>
            <a:off x="9143140" y="5007006"/>
            <a:ext cx="3048860" cy="1850994"/>
          </a:xfrm>
          <a:prstGeom prst="rect">
            <a:avLst/>
          </a:prstGeom>
        </p:spPr>
      </p:pic>
      <p:pic>
        <p:nvPicPr>
          <p:cNvPr id="13" name="图片 12"/>
          <p:cNvPicPr>
            <a:picLocks noChangeAspect="1"/>
          </p:cNvPicPr>
          <p:nvPr/>
        </p:nvPicPr>
        <p:blipFill rotWithShape="1">
          <a:blip r:embed="rId5" cstate="screen"/>
          <a:srcRect/>
          <a:stretch>
            <a:fillRect/>
          </a:stretch>
        </p:blipFill>
        <p:spPr>
          <a:xfrm>
            <a:off x="0" y="5752730"/>
            <a:ext cx="12192000" cy="1105270"/>
          </a:xfrm>
          <a:prstGeom prst="rect">
            <a:avLst/>
          </a:prstGeom>
        </p:spPr>
      </p:pic>
      <p:pic>
        <p:nvPicPr>
          <p:cNvPr id="15" name="图片 14"/>
          <p:cNvPicPr>
            <a:picLocks noChangeAspect="1"/>
          </p:cNvPicPr>
          <p:nvPr/>
        </p:nvPicPr>
        <p:blipFill rotWithShape="1">
          <a:blip r:embed="rId6" cstate="screen"/>
          <a:srcRect/>
          <a:stretch>
            <a:fillRect/>
          </a:stretch>
        </p:blipFill>
        <p:spPr>
          <a:xfrm>
            <a:off x="323032" y="0"/>
            <a:ext cx="4131828" cy="6370802"/>
          </a:xfrm>
          <a:prstGeom prst="rect">
            <a:avLst/>
          </a:prstGeom>
        </p:spPr>
      </p:pic>
      <p:pic>
        <p:nvPicPr>
          <p:cNvPr id="35" name="图片 34"/>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artisticPhotocopy detail="2"/>
                    </a14:imgEffect>
                  </a14:imgLayer>
                </a14:imgProps>
              </a:ext>
            </a:extLst>
          </a:blip>
          <a:stretch>
            <a:fillRect/>
          </a:stretch>
        </p:blipFill>
        <p:spPr>
          <a:xfrm>
            <a:off x="9079395" y="4240122"/>
            <a:ext cx="2746190" cy="1830793"/>
          </a:xfrm>
          <a:prstGeom prst="rect">
            <a:avLst/>
          </a:prstGeom>
        </p:spPr>
      </p:pic>
      <p:pic>
        <p:nvPicPr>
          <p:cNvPr id="36" name="图片 35"/>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artisticPhotocopy detail="2"/>
                    </a14:imgEffect>
                  </a14:imgLayer>
                </a14:imgProps>
              </a:ext>
            </a:extLst>
          </a:blip>
          <a:stretch>
            <a:fillRect/>
          </a:stretch>
        </p:blipFill>
        <p:spPr>
          <a:xfrm>
            <a:off x="5720137" y="4240122"/>
            <a:ext cx="2746190" cy="1830793"/>
          </a:xfrm>
          <a:prstGeom prst="rect">
            <a:avLst/>
          </a:prstGeom>
        </p:spPr>
      </p:pic>
      <p:sp>
        <p:nvSpPr>
          <p:cNvPr id="37" name="文本框 36"/>
          <p:cNvSpPr txBox="1"/>
          <p:nvPr/>
        </p:nvSpPr>
        <p:spPr>
          <a:xfrm>
            <a:off x="10667570" y="123311"/>
            <a:ext cx="1322773" cy="523220"/>
          </a:xfrm>
          <a:prstGeom prst="rect">
            <a:avLst/>
          </a:prstGeom>
          <a:noFill/>
        </p:spPr>
        <p:txBody>
          <a:bodyPr wrap="square" rtlCol="0">
            <a:spAutoFit/>
          </a:bodyPr>
          <a:lstStyle/>
          <a:p>
            <a:pPr algn="dist"/>
            <a:r>
              <a:rPr lang="zh-CN" altLang="en-US" sz="1400" dirty="0">
                <a:solidFill>
                  <a:schemeClr val="bg1"/>
                </a:solidFill>
                <a:cs typeface="+mn-ea"/>
                <a:sym typeface="+mn-lt"/>
              </a:rPr>
              <a:t>致敬劳动人民</a:t>
            </a:r>
            <a:endParaRPr lang="en-US" altLang="zh-CN" sz="1400" dirty="0">
              <a:solidFill>
                <a:schemeClr val="bg1"/>
              </a:solidFill>
              <a:cs typeface="+mn-ea"/>
              <a:sym typeface="+mn-lt"/>
            </a:endParaRPr>
          </a:p>
          <a:p>
            <a:pPr algn="dist"/>
            <a:r>
              <a:rPr lang="en-US" altLang="zh-CN" sz="1400" dirty="0" smtClean="0">
                <a:solidFill>
                  <a:schemeClr val="bg1"/>
                </a:solidFill>
                <a:cs typeface="+mn-ea"/>
                <a:sym typeface="+mn-lt"/>
              </a:rPr>
              <a:t>20XX/05/01</a:t>
            </a:r>
            <a:endParaRPr lang="zh-CN" altLang="en-US" sz="1400" dirty="0">
              <a:solidFill>
                <a:schemeClr val="bg1"/>
              </a:solidFill>
              <a:cs typeface="+mn-ea"/>
              <a:sym typeface="+mn-lt"/>
            </a:endParaRPr>
          </a:p>
        </p:txBody>
      </p:sp>
      <p:sp>
        <p:nvSpPr>
          <p:cNvPr id="38" name="文本框 37"/>
          <p:cNvSpPr txBox="1"/>
          <p:nvPr/>
        </p:nvSpPr>
        <p:spPr>
          <a:xfrm>
            <a:off x="152627" y="1146528"/>
            <a:ext cx="400110" cy="2020862"/>
          </a:xfrm>
          <a:prstGeom prst="rect">
            <a:avLst/>
          </a:prstGeom>
          <a:noFill/>
        </p:spPr>
        <p:txBody>
          <a:bodyPr vert="eaVert" wrap="square" rtlCol="0">
            <a:spAutoFit/>
          </a:bodyPr>
          <a:lstStyle/>
          <a:p>
            <a:pPr algn="dist"/>
            <a:r>
              <a:rPr lang="zh-CN" altLang="en-US" sz="1400" dirty="0">
                <a:solidFill>
                  <a:schemeClr val="bg1"/>
                </a:solidFill>
                <a:cs typeface="+mn-ea"/>
                <a:sym typeface="+mn-lt"/>
              </a:rPr>
              <a:t>撸起袖子加油干</a:t>
            </a:r>
          </a:p>
        </p:txBody>
      </p:sp>
      <p:sp>
        <p:nvSpPr>
          <p:cNvPr id="39" name="文本框 38"/>
          <p:cNvSpPr txBox="1"/>
          <p:nvPr/>
        </p:nvSpPr>
        <p:spPr>
          <a:xfrm>
            <a:off x="152627" y="28144"/>
            <a:ext cx="902449" cy="861774"/>
          </a:xfrm>
          <a:prstGeom prst="rect">
            <a:avLst/>
          </a:prstGeom>
          <a:noFill/>
        </p:spPr>
        <p:txBody>
          <a:bodyPr wrap="square" rtlCol="0">
            <a:spAutoFit/>
          </a:bodyPr>
          <a:lstStyle/>
          <a:p>
            <a:r>
              <a:rPr lang="en-US" altLang="zh-CN" sz="1600" dirty="0" smtClean="0">
                <a:solidFill>
                  <a:schemeClr val="bg1"/>
                </a:solidFill>
                <a:cs typeface="+mn-ea"/>
                <a:sym typeface="+mn-lt"/>
              </a:rPr>
              <a:t>20XX</a:t>
            </a:r>
            <a:endParaRPr lang="en-US" altLang="zh-CN" sz="1600" dirty="0">
              <a:solidFill>
                <a:schemeClr val="bg1"/>
              </a:solidFill>
              <a:cs typeface="+mn-ea"/>
              <a:sym typeface="+mn-lt"/>
            </a:endParaRPr>
          </a:p>
          <a:p>
            <a:r>
              <a:rPr lang="en-US" altLang="zh-CN" sz="1600" dirty="0" err="1">
                <a:solidFill>
                  <a:schemeClr val="bg1"/>
                </a:solidFill>
                <a:cs typeface="+mn-ea"/>
                <a:sym typeface="+mn-lt"/>
              </a:rPr>
              <a:t>Larber</a:t>
            </a:r>
            <a:endParaRPr lang="en-US" altLang="zh-CN" sz="1600" dirty="0">
              <a:solidFill>
                <a:schemeClr val="bg1"/>
              </a:solidFill>
              <a:cs typeface="+mn-ea"/>
              <a:sym typeface="+mn-lt"/>
            </a:endParaRPr>
          </a:p>
          <a:p>
            <a:r>
              <a:rPr lang="en-US" altLang="zh-CN" sz="1600" dirty="0">
                <a:solidFill>
                  <a:schemeClr val="bg1"/>
                </a:solidFill>
                <a:cs typeface="+mn-ea"/>
                <a:sym typeface="+mn-lt"/>
              </a:rPr>
              <a:t>day</a:t>
            </a:r>
            <a:endParaRPr lang="zh-CN" altLang="en-US" sz="1600" dirty="0">
              <a:solidFill>
                <a:schemeClr val="bg1"/>
              </a:solidFill>
              <a:cs typeface="+mn-ea"/>
              <a:sym typeface="+mn-lt"/>
            </a:endParaRPr>
          </a:p>
        </p:txBody>
      </p:sp>
      <p:pic>
        <p:nvPicPr>
          <p:cNvPr id="5" name="图片 4"/>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artisticPhotocopy detail="2"/>
                    </a14:imgEffect>
                  </a14:imgLayer>
                </a14:imgProps>
              </a:ext>
            </a:extLst>
          </a:blip>
          <a:stretch>
            <a:fillRect/>
          </a:stretch>
        </p:blipFill>
        <p:spPr>
          <a:xfrm>
            <a:off x="4304151" y="-388084"/>
            <a:ext cx="7193453" cy="5395089"/>
          </a:xfrm>
          <a:prstGeom prst="rect">
            <a:avLst/>
          </a:prstGeom>
        </p:spPr>
      </p:pic>
      <p:sp>
        <p:nvSpPr>
          <p:cNvPr id="40" name="文本框 39"/>
          <p:cNvSpPr txBox="1"/>
          <p:nvPr/>
        </p:nvSpPr>
        <p:spPr>
          <a:xfrm>
            <a:off x="5578678" y="4041033"/>
            <a:ext cx="3877985" cy="338554"/>
          </a:xfrm>
          <a:prstGeom prst="rect">
            <a:avLst/>
          </a:prstGeom>
          <a:noFill/>
        </p:spPr>
        <p:txBody>
          <a:bodyPr wrap="none" rtlCol="0">
            <a:spAutoFit/>
          </a:bodyPr>
          <a:lstStyle/>
          <a:p>
            <a:r>
              <a:rPr lang="zh-CN" altLang="en-US" sz="1600" dirty="0">
                <a:solidFill>
                  <a:schemeClr val="bg1"/>
                </a:solidFill>
                <a:cs typeface="+mn-ea"/>
                <a:sym typeface="+mn-lt"/>
              </a:rPr>
              <a:t>向默默无闻的动者们致敬！感谢有你们！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par>
                                <p:cTn id="30" presetID="16" presetClass="entr" presetSubtype="21"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69255" y="218764"/>
            <a:ext cx="2608406" cy="369332"/>
          </a:xfrm>
          <a:prstGeom prst="rect">
            <a:avLst/>
          </a:prstGeom>
        </p:spPr>
        <p:txBody>
          <a:bodyPr wrap="none">
            <a:spAutoFit/>
          </a:bodyPr>
          <a:lstStyle/>
          <a:p>
            <a:pPr lvl="0" algn="ctr" defTabSz="1218565"/>
            <a:r>
              <a:rPr lang="zh-CN" altLang="en-US" b="1" spc="300" dirty="0">
                <a:solidFill>
                  <a:schemeClr val="bg1"/>
                </a:solidFill>
                <a:cs typeface="+mn-ea"/>
                <a:sym typeface="+mn-lt"/>
              </a:rPr>
              <a:t>幸福都是奋斗出来的</a:t>
            </a:r>
          </a:p>
        </p:txBody>
      </p:sp>
      <p:sp>
        <p:nvSpPr>
          <p:cNvPr id="2" name="矩形 1"/>
          <p:cNvSpPr/>
          <p:nvPr/>
        </p:nvSpPr>
        <p:spPr>
          <a:xfrm>
            <a:off x="636396" y="2340849"/>
            <a:ext cx="3875316" cy="2225225"/>
          </a:xfrm>
          <a:prstGeom prst="rect">
            <a:avLst/>
          </a:prstGeom>
        </p:spPr>
        <p:txBody>
          <a:bodyPr wrap="square">
            <a:spAutoFit/>
          </a:bodyPr>
          <a:lstStyle/>
          <a:p>
            <a:pPr defTabSz="1219200">
              <a:lnSpc>
                <a:spcPct val="150000"/>
              </a:lnSpc>
              <a:spcBef>
                <a:spcPct val="20000"/>
              </a:spcBef>
            </a:pPr>
            <a:r>
              <a:rPr lang="zh-CN" altLang="en-US" dirty="0">
                <a:solidFill>
                  <a:schemeClr val="bg1"/>
                </a:solidFill>
                <a:cs typeface="+mn-ea"/>
                <a:sym typeface="+mn-lt"/>
              </a:rPr>
              <a:t>把蓝图变为现实，将革命进行到底，无不呼唤不驰于空想、不骛于虚声的奋斗精神</a:t>
            </a:r>
            <a:r>
              <a:rPr lang="en-US" altLang="zh-CN" dirty="0">
                <a:solidFill>
                  <a:schemeClr val="bg1"/>
                </a:solidFill>
                <a:cs typeface="+mn-ea"/>
                <a:sym typeface="+mn-lt"/>
              </a:rPr>
              <a:t>,</a:t>
            </a:r>
            <a:r>
              <a:rPr lang="zh-CN" altLang="en-US" dirty="0">
                <a:solidFill>
                  <a:schemeClr val="bg1"/>
                </a:solidFill>
                <a:cs typeface="+mn-ea"/>
                <a:sym typeface="+mn-lt"/>
              </a:rPr>
              <a:t>无不需要一步一个脚印踏踏实实干好工作。</a:t>
            </a:r>
          </a:p>
          <a:p>
            <a:pPr defTabSz="1219200">
              <a:lnSpc>
                <a:spcPct val="150000"/>
              </a:lnSpc>
              <a:spcBef>
                <a:spcPct val="20000"/>
              </a:spcBef>
            </a:pPr>
            <a:endParaRPr lang="zh-CN" altLang="en-US" dirty="0">
              <a:solidFill>
                <a:schemeClr val="bg1"/>
              </a:solidFill>
              <a:cs typeface="+mn-ea"/>
              <a:sym typeface="+mn-lt"/>
            </a:endParaRPr>
          </a:p>
        </p:txBody>
      </p:sp>
      <p:pic>
        <p:nvPicPr>
          <p:cNvPr id="8" name="图片 7"/>
          <p:cNvPicPr>
            <a:picLocks noChangeAspect="1"/>
          </p:cNvPicPr>
          <p:nvPr/>
        </p:nvPicPr>
        <p:blipFill>
          <a:blip r:embed="rId2"/>
          <a:stretch>
            <a:fillRect/>
          </a:stretch>
        </p:blipFill>
        <p:spPr>
          <a:xfrm>
            <a:off x="3131206" y="1352845"/>
            <a:ext cx="9098167" cy="47997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pic>
        <p:nvPicPr>
          <p:cNvPr id="5" name="图片 4"/>
          <p:cNvPicPr>
            <a:picLocks noChangeAspect="1"/>
          </p:cNvPicPr>
          <p:nvPr/>
        </p:nvPicPr>
        <p:blipFill rotWithShape="1">
          <a:blip r:embed="rId3" cstate="screen"/>
          <a:srcRect/>
          <a:stretch>
            <a:fillRect/>
          </a:stretch>
        </p:blipFill>
        <p:spPr>
          <a:xfrm>
            <a:off x="0" y="5752730"/>
            <a:ext cx="12192000" cy="1105270"/>
          </a:xfrm>
          <a:prstGeom prst="rect">
            <a:avLst/>
          </a:prstGeom>
        </p:spPr>
      </p:pic>
      <p:sp>
        <p:nvSpPr>
          <p:cNvPr id="6" name="文本框 5"/>
          <p:cNvSpPr txBox="1"/>
          <p:nvPr/>
        </p:nvSpPr>
        <p:spPr>
          <a:xfrm>
            <a:off x="10667570" y="123311"/>
            <a:ext cx="1322773" cy="523220"/>
          </a:xfrm>
          <a:prstGeom prst="rect">
            <a:avLst/>
          </a:prstGeom>
          <a:noFill/>
        </p:spPr>
        <p:txBody>
          <a:bodyPr wrap="square" rtlCol="0">
            <a:spAutoFit/>
          </a:bodyPr>
          <a:lstStyle/>
          <a:p>
            <a:pPr algn="dist"/>
            <a:r>
              <a:rPr lang="zh-CN" altLang="en-US" sz="1400" dirty="0">
                <a:solidFill>
                  <a:schemeClr val="bg1"/>
                </a:solidFill>
                <a:cs typeface="+mn-ea"/>
                <a:sym typeface="+mn-lt"/>
              </a:rPr>
              <a:t>致敬劳动人民</a:t>
            </a:r>
            <a:endParaRPr lang="en-US" altLang="zh-CN" sz="1400" dirty="0">
              <a:solidFill>
                <a:schemeClr val="bg1"/>
              </a:solidFill>
              <a:cs typeface="+mn-ea"/>
              <a:sym typeface="+mn-lt"/>
            </a:endParaRPr>
          </a:p>
          <a:p>
            <a:pPr algn="dist"/>
            <a:r>
              <a:rPr lang="en-US" altLang="zh-CN" sz="1400" dirty="0" smtClean="0">
                <a:solidFill>
                  <a:schemeClr val="bg1"/>
                </a:solidFill>
                <a:cs typeface="+mn-ea"/>
                <a:sym typeface="+mn-lt"/>
              </a:rPr>
              <a:t>20XX/05/01</a:t>
            </a:r>
            <a:endParaRPr lang="zh-CN" altLang="en-US" sz="1400" dirty="0">
              <a:solidFill>
                <a:schemeClr val="bg1"/>
              </a:solidFill>
              <a:cs typeface="+mn-ea"/>
              <a:sym typeface="+mn-lt"/>
            </a:endParaRPr>
          </a:p>
        </p:txBody>
      </p:sp>
      <p:sp>
        <p:nvSpPr>
          <p:cNvPr id="7" name="文本框 6"/>
          <p:cNvSpPr txBox="1"/>
          <p:nvPr/>
        </p:nvSpPr>
        <p:spPr>
          <a:xfrm>
            <a:off x="152627" y="1146528"/>
            <a:ext cx="400110" cy="2020862"/>
          </a:xfrm>
          <a:prstGeom prst="rect">
            <a:avLst/>
          </a:prstGeom>
          <a:noFill/>
        </p:spPr>
        <p:txBody>
          <a:bodyPr vert="eaVert" wrap="square" rtlCol="0">
            <a:spAutoFit/>
          </a:bodyPr>
          <a:lstStyle/>
          <a:p>
            <a:pPr algn="dist"/>
            <a:r>
              <a:rPr lang="zh-CN" altLang="en-US" sz="1400" dirty="0">
                <a:solidFill>
                  <a:schemeClr val="bg1"/>
                </a:solidFill>
                <a:cs typeface="+mn-ea"/>
                <a:sym typeface="+mn-lt"/>
              </a:rPr>
              <a:t>撸起袖子加油干</a:t>
            </a:r>
          </a:p>
        </p:txBody>
      </p:sp>
      <p:sp>
        <p:nvSpPr>
          <p:cNvPr id="8" name="文本框 7"/>
          <p:cNvSpPr txBox="1"/>
          <p:nvPr/>
        </p:nvSpPr>
        <p:spPr>
          <a:xfrm>
            <a:off x="152627" y="28144"/>
            <a:ext cx="902449" cy="830997"/>
          </a:xfrm>
          <a:prstGeom prst="rect">
            <a:avLst/>
          </a:prstGeom>
          <a:noFill/>
        </p:spPr>
        <p:txBody>
          <a:bodyPr wrap="square" rtlCol="0">
            <a:spAutoFit/>
          </a:bodyPr>
          <a:lstStyle>
            <a:defPPr>
              <a:defRPr lang="zh-CN"/>
            </a:defPPr>
            <a:lvl1pPr>
              <a:defRPr sz="1600">
                <a:solidFill>
                  <a:schemeClr val="bg1"/>
                </a:solidFill>
                <a:cs typeface="+mn-ea"/>
              </a:defRPr>
            </a:lvl1pPr>
          </a:lstStyle>
          <a:p>
            <a:r>
              <a:rPr lang="en-US" altLang="zh-CN" dirty="0">
                <a:sym typeface="+mn-lt"/>
              </a:rPr>
              <a:t>20XX</a:t>
            </a:r>
          </a:p>
          <a:p>
            <a:r>
              <a:rPr lang="en-US" altLang="zh-CN" dirty="0" err="1">
                <a:sym typeface="+mn-lt"/>
              </a:rPr>
              <a:t>Larber</a:t>
            </a:r>
            <a:endParaRPr lang="en-US" altLang="zh-CN" dirty="0">
              <a:sym typeface="+mn-lt"/>
            </a:endParaRPr>
          </a:p>
          <a:p>
            <a:r>
              <a:rPr lang="en-US" altLang="zh-CN" dirty="0">
                <a:sym typeface="+mn-lt"/>
              </a:rPr>
              <a:t>day</a:t>
            </a:r>
            <a:endParaRPr lang="zh-CN" altLang="en-US" dirty="0">
              <a:sym typeface="+mn-lt"/>
            </a:endParaRPr>
          </a:p>
        </p:txBody>
      </p:sp>
      <p:pic>
        <p:nvPicPr>
          <p:cNvPr id="14" name="图片 13"/>
          <p:cNvPicPr>
            <a:picLocks noChangeAspect="1"/>
          </p:cNvPicPr>
          <p:nvPr/>
        </p:nvPicPr>
        <p:blipFill rotWithShape="1">
          <a:blip r:embed="rId4" cstate="screen"/>
          <a:srcRect/>
          <a:stretch>
            <a:fillRect/>
          </a:stretch>
        </p:blipFill>
        <p:spPr>
          <a:xfrm>
            <a:off x="323032" y="0"/>
            <a:ext cx="4131828" cy="6370802"/>
          </a:xfrm>
          <a:prstGeom prst="rect">
            <a:avLst/>
          </a:prstGeom>
        </p:spPr>
      </p:pic>
      <p:pic>
        <p:nvPicPr>
          <p:cNvPr id="15" name="图片 14"/>
          <p:cNvPicPr>
            <a:picLocks noChangeAspect="1"/>
          </p:cNvPicPr>
          <p:nvPr/>
        </p:nvPicPr>
        <p:blipFill rotWithShape="1">
          <a:blip r:embed="rId5" cstate="screen"/>
          <a:srcRect/>
          <a:stretch>
            <a:fillRect/>
          </a:stretch>
        </p:blipFill>
        <p:spPr>
          <a:xfrm>
            <a:off x="0" y="5036250"/>
            <a:ext cx="4571570" cy="1850994"/>
          </a:xfrm>
          <a:prstGeom prst="rect">
            <a:avLst/>
          </a:prstGeom>
        </p:spPr>
      </p:pic>
      <p:pic>
        <p:nvPicPr>
          <p:cNvPr id="16" name="图片 15"/>
          <p:cNvPicPr>
            <a:picLocks noChangeAspect="1"/>
          </p:cNvPicPr>
          <p:nvPr/>
        </p:nvPicPr>
        <p:blipFill rotWithShape="1">
          <a:blip r:embed="rId5" cstate="screen"/>
          <a:srcRect/>
          <a:stretch>
            <a:fillRect/>
          </a:stretch>
        </p:blipFill>
        <p:spPr>
          <a:xfrm>
            <a:off x="4571570" y="5036250"/>
            <a:ext cx="4571570" cy="1850994"/>
          </a:xfrm>
          <a:prstGeom prst="rect">
            <a:avLst/>
          </a:prstGeom>
        </p:spPr>
      </p:pic>
      <p:pic>
        <p:nvPicPr>
          <p:cNvPr id="17" name="图片 16"/>
          <p:cNvPicPr>
            <a:picLocks noChangeAspect="1"/>
          </p:cNvPicPr>
          <p:nvPr/>
        </p:nvPicPr>
        <p:blipFill rotWithShape="1">
          <a:blip r:embed="rId6" cstate="screen"/>
          <a:srcRect/>
          <a:stretch>
            <a:fillRect/>
          </a:stretch>
        </p:blipFill>
        <p:spPr>
          <a:xfrm>
            <a:off x="9143140" y="5036250"/>
            <a:ext cx="3048860" cy="1850994"/>
          </a:xfrm>
          <a:prstGeom prst="rect">
            <a:avLst/>
          </a:prstGeom>
        </p:spPr>
      </p:pic>
      <p:pic>
        <p:nvPicPr>
          <p:cNvPr id="18" name="图片 17"/>
          <p:cNvPicPr>
            <a:picLocks noChangeAspect="1"/>
          </p:cNvPicPr>
          <p:nvPr/>
        </p:nvPicPr>
        <p:blipFill rotWithShape="1">
          <a:blip r:embed="rId3" cstate="screen"/>
          <a:srcRect/>
          <a:stretch>
            <a:fillRect/>
          </a:stretch>
        </p:blipFill>
        <p:spPr>
          <a:xfrm>
            <a:off x="0" y="5781974"/>
            <a:ext cx="12192000" cy="1105270"/>
          </a:xfrm>
          <a:prstGeom prst="rect">
            <a:avLst/>
          </a:prstGeom>
        </p:spPr>
      </p:pic>
      <p:sp>
        <p:nvSpPr>
          <p:cNvPr id="20" name="TextBox 5"/>
          <p:cNvSpPr txBox="1">
            <a:spLocks noChangeArrowheads="1"/>
          </p:cNvSpPr>
          <p:nvPr/>
        </p:nvSpPr>
        <p:spPr bwMode="auto">
          <a:xfrm>
            <a:off x="4475662" y="2901296"/>
            <a:ext cx="6191908" cy="1569660"/>
          </a:xfrm>
          <a:prstGeom prst="rect">
            <a:avLst/>
          </a:prstGeom>
          <a:noFill/>
          <a:ln w="9525">
            <a:noFill/>
            <a:miter lim="800000"/>
          </a:ln>
        </p:spPr>
        <p:txBody>
          <a:bodyPr vert="horz" wrap="square">
            <a:spAutoFit/>
          </a:bodyPr>
          <a:lstStyle/>
          <a:p>
            <a:pPr lvl="0" algn="ctr" defTabSz="1218565"/>
            <a:r>
              <a:rPr lang="zh-CN" altLang="en-US" sz="4800" b="1" spc="300" dirty="0">
                <a:solidFill>
                  <a:schemeClr val="bg1"/>
                </a:solidFill>
                <a:cs typeface="+mn-ea"/>
                <a:sym typeface="+mn-lt"/>
              </a:rPr>
              <a:t>弘扬劳动精神 为新时代讴歌</a:t>
            </a:r>
          </a:p>
        </p:txBody>
      </p:sp>
      <p:sp>
        <p:nvSpPr>
          <p:cNvPr id="21" name="TextBox 5"/>
          <p:cNvSpPr txBox="1">
            <a:spLocks noChangeArrowheads="1"/>
          </p:cNvSpPr>
          <p:nvPr/>
        </p:nvSpPr>
        <p:spPr bwMode="auto">
          <a:xfrm>
            <a:off x="4475662" y="1878163"/>
            <a:ext cx="6191908" cy="769441"/>
          </a:xfrm>
          <a:prstGeom prst="rect">
            <a:avLst/>
          </a:prstGeom>
          <a:noFill/>
          <a:ln w="9525">
            <a:noFill/>
            <a:miter lim="800000"/>
          </a:ln>
        </p:spPr>
        <p:txBody>
          <a:bodyPr vert="horz" wrap="square">
            <a:spAutoFit/>
          </a:bodyPr>
          <a:lstStyle/>
          <a:p>
            <a:pPr algn="ctr" defTabSz="1218565"/>
            <a:r>
              <a:rPr lang="zh-CN" altLang="en-US" sz="4400" b="1" spc="300" dirty="0">
                <a:solidFill>
                  <a:schemeClr val="bg1"/>
                </a:solidFill>
                <a:cs typeface="+mn-ea"/>
                <a:sym typeface="+mn-lt"/>
              </a:rPr>
              <a:t>第三章节</a:t>
            </a:r>
          </a:p>
        </p:txBody>
      </p:sp>
      <p:pic>
        <p:nvPicPr>
          <p:cNvPr id="23" name="图片 22"/>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artisticPhotocopy detail="2"/>
                    </a14:imgEffect>
                  </a14:imgLayer>
                </a14:imgProps>
              </a:ext>
            </a:extLst>
          </a:blip>
          <a:stretch>
            <a:fillRect/>
          </a:stretch>
        </p:blipFill>
        <p:spPr>
          <a:xfrm>
            <a:off x="9053208" y="4021563"/>
            <a:ext cx="2746190" cy="1830793"/>
          </a:xfrm>
          <a:prstGeom prst="rect">
            <a:avLst/>
          </a:prstGeom>
        </p:spPr>
      </p:pic>
      <p:pic>
        <p:nvPicPr>
          <p:cNvPr id="24" name="图片 23"/>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artisticPhotocopy detail="2"/>
                    </a14:imgEffect>
                  </a14:imgLayer>
                </a14:imgProps>
              </a:ext>
            </a:extLst>
          </a:blip>
          <a:stretch>
            <a:fillRect/>
          </a:stretch>
        </p:blipFill>
        <p:spPr>
          <a:xfrm>
            <a:off x="5693950" y="4021563"/>
            <a:ext cx="2746190" cy="18307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1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63289" y="218764"/>
            <a:ext cx="3523722" cy="369332"/>
          </a:xfrm>
          <a:prstGeom prst="rect">
            <a:avLst/>
          </a:prstGeom>
        </p:spPr>
        <p:txBody>
          <a:bodyPr wrap="none">
            <a:spAutoFit/>
          </a:bodyPr>
          <a:lstStyle/>
          <a:p>
            <a:pPr lvl="0" algn="ctr" defTabSz="1218565"/>
            <a:r>
              <a:rPr lang="zh-CN" altLang="en-US" b="1" spc="300" dirty="0">
                <a:solidFill>
                  <a:schemeClr val="bg1"/>
                </a:solidFill>
                <a:cs typeface="+mn-ea"/>
                <a:sym typeface="+mn-lt"/>
              </a:rPr>
              <a:t>弘扬劳动精神 为新时代讴歌</a:t>
            </a:r>
          </a:p>
        </p:txBody>
      </p:sp>
      <p:sp>
        <p:nvSpPr>
          <p:cNvPr id="5" name="矩形 47"/>
          <p:cNvSpPr>
            <a:spLocks noChangeArrowheads="1"/>
          </p:cNvSpPr>
          <p:nvPr/>
        </p:nvSpPr>
        <p:spPr bwMode="auto">
          <a:xfrm>
            <a:off x="6096000" y="1552271"/>
            <a:ext cx="5575842" cy="353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200000"/>
              </a:lnSpc>
              <a:buNone/>
            </a:pPr>
            <a:r>
              <a:rPr lang="zh-CN" altLang="en-US" sz="1600" b="1" dirty="0">
                <a:solidFill>
                  <a:schemeClr val="bg1"/>
                </a:solidFill>
                <a:latin typeface="+mn-lt"/>
                <a:ea typeface="+mn-ea"/>
                <a:cs typeface="+mn-ea"/>
                <a:sym typeface="+mn-lt"/>
              </a:rPr>
              <a:t>劳模，奏响的是劳动的赞歌，张扬的是劳动的精神。表彰劳模、学习劳模，既是我国亿万劳动群众的杰出代表享受国家荣誉的辉煌时刻，更是大力弘扬社会主义劳动精神的精华</a:t>
            </a:r>
            <a:r>
              <a:rPr lang="en-US" altLang="zh-CN" sz="1600" b="1" dirty="0">
                <a:solidFill>
                  <a:schemeClr val="bg1"/>
                </a:solidFill>
                <a:latin typeface="+mn-lt"/>
                <a:ea typeface="+mn-ea"/>
                <a:cs typeface="+mn-ea"/>
                <a:sym typeface="+mn-lt"/>
              </a:rPr>
              <a:t>——</a:t>
            </a:r>
            <a:r>
              <a:rPr lang="zh-CN" altLang="en-US" sz="1600" b="1" dirty="0">
                <a:solidFill>
                  <a:schemeClr val="bg1"/>
                </a:solidFill>
                <a:latin typeface="+mn-lt"/>
                <a:ea typeface="+mn-ea"/>
                <a:cs typeface="+mn-ea"/>
                <a:sym typeface="+mn-lt"/>
              </a:rPr>
              <a:t>劳模精神的极好契机。进一步弘扬劳模精神，为激励全国各族人民团结奋斗凝聚强大精神力量，体现了党和国家对我国工人阶级和广大劳动群众的高度尊重，彰显了中国特色社会主义的社会本质。</a:t>
            </a:r>
          </a:p>
        </p:txBody>
      </p:sp>
      <p:pic>
        <p:nvPicPr>
          <p:cNvPr id="4" name="图片 3"/>
          <p:cNvPicPr>
            <a:picLocks noChangeAspect="1"/>
          </p:cNvPicPr>
          <p:nvPr/>
        </p:nvPicPr>
        <p:blipFill>
          <a:blip r:embed="rId2" cstate="screen"/>
          <a:stretch>
            <a:fillRect/>
          </a:stretch>
        </p:blipFill>
        <p:spPr>
          <a:xfrm>
            <a:off x="520158" y="673239"/>
            <a:ext cx="5511521" cy="5511521"/>
          </a:xfrm>
          <a:prstGeom prst="rect">
            <a:avLst/>
          </a:prstGeom>
        </p:spPr>
      </p:pic>
      <p:sp>
        <p:nvSpPr>
          <p:cNvPr id="7" name="TextBox 6"/>
          <p:cNvSpPr txBox="1"/>
          <p:nvPr/>
        </p:nvSpPr>
        <p:spPr>
          <a:xfrm>
            <a:off x="6096000" y="6561217"/>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prstClr val="black"/>
                </a:solidFill>
                <a:effectLst/>
                <a:uLnTx/>
                <a:uFillTx/>
              </a:rPr>
              <a:t>节日</a:t>
            </a:r>
            <a:r>
              <a:rPr kumimoji="0" lang="en-US" altLang="zh-CN" sz="100" b="0" i="0" u="none" strike="noStrike" kern="0" cap="none" spc="0" normalizeH="0" baseline="0" noProof="0" smtClean="0">
                <a:ln>
                  <a:noFill/>
                </a:ln>
                <a:solidFill>
                  <a:prstClr val="black"/>
                </a:solidFill>
                <a:effectLst/>
                <a:uLnTx/>
                <a:uFillTx/>
              </a:rPr>
              <a:t>PPT</a:t>
            </a:r>
            <a:r>
              <a:rPr kumimoji="0" lang="zh-CN" altLang="en-US" sz="100" b="0" i="0" u="none" strike="noStrike" kern="0" cap="none" spc="0" normalizeH="0" baseline="0" noProof="0" smtClean="0">
                <a:ln>
                  <a:noFill/>
                </a:ln>
                <a:solidFill>
                  <a:prstClr val="black"/>
                </a:solidFill>
                <a:effectLst/>
                <a:uLnTx/>
                <a:uFillTx/>
              </a:rPr>
              <a:t>模板 </a:t>
            </a:r>
            <a:r>
              <a:rPr kumimoji="0" lang="en-US" altLang="zh-CN" sz="100" b="0" i="0" u="none" strike="noStrike" kern="0" cap="none" spc="0" normalizeH="0" baseline="0" noProof="0" smtClean="0">
                <a:ln>
                  <a:noFill/>
                </a:ln>
                <a:solidFill>
                  <a:prstClr val="black"/>
                </a:solidFill>
                <a:effectLst/>
                <a:uLnTx/>
                <a:uFillTx/>
              </a:rPr>
              <a:t>http:// www.PPT818.com/jieri/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50" fill="hold"/>
                                        <p:tgtEl>
                                          <p:spTgt spid="5"/>
                                        </p:tgtEl>
                                        <p:attrNameLst>
                                          <p:attrName>ppt_x</p:attrName>
                                        </p:attrNameLst>
                                      </p:cBhvr>
                                      <p:tavLst>
                                        <p:tav tm="0">
                                          <p:val>
                                            <p:strVal val="#ppt_x"/>
                                          </p:val>
                                        </p:tav>
                                        <p:tav tm="100000">
                                          <p:val>
                                            <p:strVal val="#ppt_x"/>
                                          </p:val>
                                        </p:tav>
                                      </p:tavLst>
                                    </p:anim>
                                    <p:anim calcmode="lin" valueType="num">
                                      <p:cBhvr additive="base">
                                        <p:cTn id="8" dur="3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63289" y="218764"/>
            <a:ext cx="3523722" cy="369332"/>
          </a:xfrm>
          <a:prstGeom prst="rect">
            <a:avLst/>
          </a:prstGeom>
        </p:spPr>
        <p:txBody>
          <a:bodyPr wrap="none">
            <a:spAutoFit/>
          </a:bodyPr>
          <a:lstStyle/>
          <a:p>
            <a:pPr lvl="0" algn="ctr" defTabSz="1218565"/>
            <a:r>
              <a:rPr lang="zh-CN" altLang="en-US" b="1" spc="300" dirty="0">
                <a:solidFill>
                  <a:schemeClr val="bg1"/>
                </a:solidFill>
                <a:cs typeface="+mn-ea"/>
                <a:sym typeface="+mn-lt"/>
              </a:rPr>
              <a:t>弘扬劳动精神 为新时代讴歌</a:t>
            </a:r>
          </a:p>
        </p:txBody>
      </p:sp>
      <p:sp>
        <p:nvSpPr>
          <p:cNvPr id="6" name="矩形 5"/>
          <p:cNvSpPr/>
          <p:nvPr/>
        </p:nvSpPr>
        <p:spPr>
          <a:xfrm>
            <a:off x="489676" y="1951979"/>
            <a:ext cx="2687999" cy="2787018"/>
          </a:xfrm>
          <a:prstGeom prst="rect">
            <a:avLst/>
          </a:prstGeom>
          <a:noFill/>
          <a:ln w="12700" cap="flat" cmpd="dbl" algn="ctr">
            <a:solidFill>
              <a:schemeClr val="bg1"/>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bg1"/>
              </a:solidFill>
              <a:effectLst/>
              <a:uLnTx/>
              <a:uFillTx/>
              <a:cs typeface="+mn-ea"/>
              <a:sym typeface="+mn-lt"/>
            </a:endParaRPr>
          </a:p>
        </p:txBody>
      </p:sp>
      <p:sp>
        <p:nvSpPr>
          <p:cNvPr id="7" name="矩形 6"/>
          <p:cNvSpPr/>
          <p:nvPr/>
        </p:nvSpPr>
        <p:spPr>
          <a:xfrm>
            <a:off x="489676" y="2042454"/>
            <a:ext cx="2608924" cy="2573328"/>
          </a:xfrm>
          <a:prstGeom prst="rect">
            <a:avLst/>
          </a:prstGeom>
          <a:noFill/>
          <a:ln w="9525" cap="flat" cmpd="sng" algn="ctr">
            <a:solidFill>
              <a:schemeClr val="bg1"/>
            </a:solidFill>
            <a:prstDash val="solid"/>
            <a:miter lim="800000"/>
          </a:ln>
          <a:effectLst/>
        </p:spPr>
        <p:txBody>
          <a:bodyPr rtlCol="0" anchor="ctr"/>
          <a:lstStyle/>
          <a:p>
            <a:pPr lvl="0" defTabSz="914400">
              <a:lnSpc>
                <a:spcPct val="150000"/>
              </a:lnSpc>
            </a:pPr>
            <a:r>
              <a:rPr lang="zh-CN" altLang="en-US" sz="1400" kern="0" dirty="0">
                <a:solidFill>
                  <a:schemeClr val="bg1"/>
                </a:solidFill>
                <a:cs typeface="+mn-ea"/>
                <a:sym typeface="+mn-lt"/>
              </a:rPr>
              <a:t>中国特色社会主义是不断发展、不断前进的事业</a:t>
            </a:r>
            <a:r>
              <a:rPr lang="en-US" altLang="zh-CN" sz="1400" kern="0" dirty="0">
                <a:solidFill>
                  <a:schemeClr val="bg1"/>
                </a:solidFill>
                <a:cs typeface="+mn-ea"/>
                <a:sym typeface="+mn-lt"/>
              </a:rPr>
              <a:t>,</a:t>
            </a:r>
            <a:r>
              <a:rPr lang="zh-CN" altLang="en-US" sz="1400" kern="0" dirty="0">
                <a:solidFill>
                  <a:schemeClr val="bg1"/>
                </a:solidFill>
                <a:cs typeface="+mn-ea"/>
                <a:sym typeface="+mn-lt"/>
              </a:rPr>
              <a:t>犹如一部鸿篇巨作</a:t>
            </a:r>
            <a:r>
              <a:rPr lang="en-US" altLang="zh-CN" sz="1400" kern="0" dirty="0">
                <a:solidFill>
                  <a:schemeClr val="bg1"/>
                </a:solidFill>
                <a:cs typeface="+mn-ea"/>
                <a:sym typeface="+mn-lt"/>
              </a:rPr>
              <a:t>,</a:t>
            </a:r>
            <a:r>
              <a:rPr lang="zh-CN" altLang="en-US" sz="1400" kern="0" dirty="0">
                <a:solidFill>
                  <a:schemeClr val="bg1"/>
                </a:solidFill>
                <a:cs typeface="+mn-ea"/>
                <a:sym typeface="+mn-lt"/>
              </a:rPr>
              <a:t>需要一代又一代辛勤的劳动者继续奋笔书写。幸福不会从天而降</a:t>
            </a:r>
            <a:r>
              <a:rPr lang="en-US" altLang="zh-CN" sz="1400" kern="0" dirty="0">
                <a:solidFill>
                  <a:schemeClr val="bg1"/>
                </a:solidFill>
                <a:cs typeface="+mn-ea"/>
                <a:sym typeface="+mn-lt"/>
              </a:rPr>
              <a:t>,</a:t>
            </a:r>
            <a:r>
              <a:rPr lang="zh-CN" altLang="en-US" sz="1400" kern="0" dirty="0">
                <a:solidFill>
                  <a:schemeClr val="bg1"/>
                </a:solidFill>
                <a:cs typeface="+mn-ea"/>
                <a:sym typeface="+mn-lt"/>
              </a:rPr>
              <a:t>蓝图也不会自动成真。</a:t>
            </a: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grpSp>
        <p:nvGrpSpPr>
          <p:cNvPr id="8" name="组合 7"/>
          <p:cNvGrpSpPr/>
          <p:nvPr/>
        </p:nvGrpSpPr>
        <p:grpSpPr>
          <a:xfrm>
            <a:off x="3318294" y="1991759"/>
            <a:ext cx="2620616" cy="2707457"/>
            <a:chOff x="4594590" y="2465610"/>
            <a:chExt cx="2879872" cy="4105619"/>
          </a:xfrm>
        </p:grpSpPr>
        <p:sp>
          <p:nvSpPr>
            <p:cNvPr id="9" name="矩形 8"/>
            <p:cNvSpPr/>
            <p:nvPr/>
          </p:nvSpPr>
          <p:spPr>
            <a:xfrm>
              <a:off x="4662943" y="2465610"/>
              <a:ext cx="2811519" cy="4105619"/>
            </a:xfrm>
            <a:prstGeom prst="rect">
              <a:avLst/>
            </a:prstGeom>
            <a:noFill/>
            <a:ln w="12700" cap="flat" cmpd="dbl" algn="ctr">
              <a:solidFill>
                <a:schemeClr val="bg1"/>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bg1"/>
                </a:solidFill>
                <a:effectLst/>
                <a:uLnTx/>
                <a:uFillTx/>
                <a:cs typeface="+mn-ea"/>
                <a:sym typeface="+mn-lt"/>
              </a:endParaRPr>
            </a:p>
          </p:txBody>
        </p:sp>
        <p:sp>
          <p:nvSpPr>
            <p:cNvPr id="10" name="矩形 9"/>
            <p:cNvSpPr/>
            <p:nvPr/>
          </p:nvSpPr>
          <p:spPr>
            <a:xfrm>
              <a:off x="4594590" y="2634203"/>
              <a:ext cx="2790000" cy="3788153"/>
            </a:xfrm>
            <a:prstGeom prst="rect">
              <a:avLst/>
            </a:prstGeom>
            <a:noFill/>
            <a:ln w="9525" cap="flat" cmpd="sng" algn="ctr">
              <a:solidFill>
                <a:schemeClr val="bg1"/>
              </a:solidFill>
              <a:prstDash val="solid"/>
              <a:miter lim="800000"/>
            </a:ln>
            <a:effectLst/>
          </p:spPr>
          <p:txBody>
            <a:bodyPr rtlCol="0" anchor="ctr"/>
            <a:lstStyle/>
            <a:p>
              <a:pPr lvl="0" defTabSz="914400">
                <a:lnSpc>
                  <a:spcPct val="150000"/>
                </a:lnSpc>
              </a:pPr>
              <a:r>
                <a:rPr lang="zh-CN" altLang="en-US" sz="1400" kern="0" dirty="0">
                  <a:solidFill>
                    <a:schemeClr val="bg1"/>
                  </a:solidFill>
                  <a:cs typeface="+mn-ea"/>
                  <a:sym typeface="+mn-lt"/>
                </a:rPr>
                <a:t>中华民族伟大复兴的中国梦</a:t>
              </a:r>
              <a:r>
                <a:rPr lang="en-US" altLang="zh-CN" sz="1400" kern="0" dirty="0">
                  <a:solidFill>
                    <a:schemeClr val="bg1"/>
                  </a:solidFill>
                  <a:cs typeface="+mn-ea"/>
                  <a:sym typeface="+mn-lt"/>
                </a:rPr>
                <a:t>,</a:t>
              </a:r>
              <a:r>
                <a:rPr lang="zh-CN" altLang="en-US" sz="1400" kern="0" dirty="0">
                  <a:solidFill>
                    <a:schemeClr val="bg1"/>
                  </a:solidFill>
                  <a:cs typeface="+mn-ea"/>
                  <a:sym typeface="+mn-lt"/>
                </a:rPr>
                <a:t>需要靠辛勤的劳动创造</a:t>
              </a:r>
              <a:r>
                <a:rPr lang="en-US" altLang="zh-CN" sz="1400" kern="0" dirty="0">
                  <a:solidFill>
                    <a:schemeClr val="bg1"/>
                  </a:solidFill>
                  <a:cs typeface="+mn-ea"/>
                  <a:sym typeface="+mn-lt"/>
                </a:rPr>
                <a:t>,</a:t>
              </a:r>
              <a:r>
                <a:rPr lang="zh-CN" altLang="en-US" sz="1400" kern="0" dirty="0">
                  <a:solidFill>
                    <a:schemeClr val="bg1"/>
                  </a:solidFill>
                  <a:cs typeface="+mn-ea"/>
                  <a:sym typeface="+mn-lt"/>
                </a:rPr>
                <a:t>靠奋斗精神引领。始终崇尚劳动</a:t>
              </a:r>
              <a:r>
                <a:rPr lang="en-US" altLang="zh-CN" sz="1400" kern="0" dirty="0">
                  <a:solidFill>
                    <a:schemeClr val="bg1"/>
                  </a:solidFill>
                  <a:cs typeface="+mn-ea"/>
                  <a:sym typeface="+mn-lt"/>
                </a:rPr>
                <a:t>,</a:t>
              </a:r>
              <a:r>
                <a:rPr lang="zh-CN" altLang="en-US" sz="1400" kern="0" dirty="0">
                  <a:solidFill>
                    <a:schemeClr val="bg1"/>
                  </a:solidFill>
                  <a:cs typeface="+mn-ea"/>
                  <a:sym typeface="+mn-lt"/>
                </a:rPr>
                <a:t>弘扬劳模精神、劳动精神</a:t>
              </a:r>
              <a:r>
                <a:rPr lang="en-US" altLang="zh-CN" sz="1400" kern="0" dirty="0">
                  <a:solidFill>
                    <a:schemeClr val="bg1"/>
                  </a:solidFill>
                  <a:cs typeface="+mn-ea"/>
                  <a:sym typeface="+mn-lt"/>
                </a:rPr>
                <a:t>,</a:t>
              </a:r>
              <a:r>
                <a:rPr lang="zh-CN" altLang="en-US" sz="1400" kern="0" dirty="0">
                  <a:solidFill>
                    <a:schemeClr val="bg1"/>
                  </a:solidFill>
                  <a:cs typeface="+mn-ea"/>
                  <a:sym typeface="+mn-lt"/>
                </a:rPr>
                <a:t>重视发挥工人阶级和广大劳动群众的主力军作用</a:t>
              </a:r>
              <a:r>
                <a:rPr lang="en-US" altLang="zh-CN" sz="1400" kern="0" dirty="0">
                  <a:solidFill>
                    <a:schemeClr val="bg1"/>
                  </a:solidFill>
                  <a:cs typeface="+mn-ea"/>
                  <a:sym typeface="+mn-lt"/>
                </a:rPr>
                <a:t>,</a:t>
              </a:r>
              <a:r>
                <a:rPr lang="zh-CN" altLang="en-US" sz="1400" kern="0" dirty="0">
                  <a:solidFill>
                    <a:schemeClr val="bg1"/>
                  </a:solidFill>
                  <a:cs typeface="+mn-ea"/>
                  <a:sym typeface="+mn-lt"/>
                </a:rPr>
                <a:t>追梦的脚步才格外坚实</a:t>
              </a:r>
              <a:r>
                <a:rPr lang="en-US" altLang="zh-CN" sz="1400" kern="0" dirty="0">
                  <a:solidFill>
                    <a:schemeClr val="bg1"/>
                  </a:solidFill>
                  <a:cs typeface="+mn-ea"/>
                  <a:sym typeface="+mn-lt"/>
                </a:rPr>
                <a:t>,</a:t>
              </a:r>
              <a:r>
                <a:rPr lang="zh-CN" altLang="en-US" sz="1400" kern="0" dirty="0">
                  <a:solidFill>
                    <a:schemeClr val="bg1"/>
                  </a:solidFill>
                  <a:cs typeface="+mn-ea"/>
                  <a:sym typeface="+mn-lt"/>
                </a:rPr>
                <a:t>圆梦的力量才更加澎湃。</a:t>
              </a: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grpSp>
      <p:grpSp>
        <p:nvGrpSpPr>
          <p:cNvPr id="11" name="组合 10"/>
          <p:cNvGrpSpPr/>
          <p:nvPr/>
        </p:nvGrpSpPr>
        <p:grpSpPr>
          <a:xfrm>
            <a:off x="6141728" y="1951979"/>
            <a:ext cx="2688729" cy="2747237"/>
            <a:chOff x="7690623" y="1932474"/>
            <a:chExt cx="3064446" cy="4343274"/>
          </a:xfrm>
        </p:grpSpPr>
        <p:sp>
          <p:nvSpPr>
            <p:cNvPr id="12" name="矩形 11"/>
            <p:cNvSpPr/>
            <p:nvPr/>
          </p:nvSpPr>
          <p:spPr>
            <a:xfrm>
              <a:off x="7690623" y="1932474"/>
              <a:ext cx="3064446" cy="4343274"/>
            </a:xfrm>
            <a:prstGeom prst="rect">
              <a:avLst/>
            </a:prstGeom>
            <a:noFill/>
            <a:ln w="12700" cap="flat" cmpd="dbl" algn="ctr">
              <a:solidFill>
                <a:schemeClr val="bg1"/>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chemeClr val="bg1"/>
                </a:solidFill>
                <a:effectLst/>
                <a:uLnTx/>
                <a:uFillTx/>
                <a:cs typeface="+mn-ea"/>
                <a:sym typeface="+mn-lt"/>
              </a:endParaRPr>
            </a:p>
          </p:txBody>
        </p:sp>
        <p:sp>
          <p:nvSpPr>
            <p:cNvPr id="13" name="矩形 12"/>
            <p:cNvSpPr/>
            <p:nvPr/>
          </p:nvSpPr>
          <p:spPr>
            <a:xfrm>
              <a:off x="7858637" y="2067259"/>
              <a:ext cx="2790000" cy="4053283"/>
            </a:xfrm>
            <a:prstGeom prst="rect">
              <a:avLst/>
            </a:prstGeom>
            <a:noFill/>
            <a:ln w="9525" cap="flat" cmpd="sng" algn="ctr">
              <a:solidFill>
                <a:schemeClr val="bg1"/>
              </a:solidFill>
              <a:prstDash val="solid"/>
              <a:miter lim="800000"/>
            </a:ln>
            <a:effectLst/>
          </p:spPr>
          <p:txBody>
            <a:bodyPr rtlCol="0" anchor="ctr"/>
            <a:lstStyle/>
            <a:p>
              <a:pPr lvl="0" defTabSz="914400">
                <a:lnSpc>
                  <a:spcPct val="150000"/>
                </a:lnSpc>
              </a:pPr>
              <a:r>
                <a:rPr lang="zh-CN" altLang="en-US" sz="1400" kern="0" dirty="0">
                  <a:solidFill>
                    <a:schemeClr val="bg1"/>
                  </a:solidFill>
                  <a:cs typeface="+mn-ea"/>
                  <a:sym typeface="+mn-lt"/>
                </a:rPr>
                <a:t>弘扬劳动精神</a:t>
              </a:r>
              <a:r>
                <a:rPr lang="en-US" altLang="zh-CN" sz="1400" kern="0" dirty="0">
                  <a:solidFill>
                    <a:schemeClr val="bg1"/>
                  </a:solidFill>
                  <a:cs typeface="+mn-ea"/>
                  <a:sym typeface="+mn-lt"/>
                </a:rPr>
                <a:t>,</a:t>
              </a:r>
              <a:r>
                <a:rPr lang="zh-CN" altLang="en-US" sz="1400" kern="0" dirty="0">
                  <a:solidFill>
                    <a:schemeClr val="bg1"/>
                  </a:solidFill>
                  <a:cs typeface="+mn-ea"/>
                  <a:sym typeface="+mn-lt"/>
                </a:rPr>
                <a:t>就是要脚踏实地</a:t>
              </a:r>
              <a:r>
                <a:rPr lang="en-US" altLang="zh-CN" sz="1400" kern="0" dirty="0">
                  <a:solidFill>
                    <a:schemeClr val="bg1"/>
                  </a:solidFill>
                  <a:cs typeface="+mn-ea"/>
                  <a:sym typeface="+mn-lt"/>
                </a:rPr>
                <a:t>,</a:t>
              </a:r>
              <a:r>
                <a:rPr lang="zh-CN" altLang="en-US" sz="1400" kern="0" dirty="0">
                  <a:solidFill>
                    <a:schemeClr val="bg1"/>
                  </a:solidFill>
                  <a:cs typeface="+mn-ea"/>
                  <a:sym typeface="+mn-lt"/>
                </a:rPr>
                <a:t>兢兢业业</a:t>
              </a:r>
              <a:r>
                <a:rPr lang="en-US" altLang="zh-CN" sz="1400" kern="0" dirty="0">
                  <a:solidFill>
                    <a:schemeClr val="bg1"/>
                  </a:solidFill>
                  <a:cs typeface="+mn-ea"/>
                  <a:sym typeface="+mn-lt"/>
                </a:rPr>
                <a:t>,</a:t>
              </a:r>
              <a:r>
                <a:rPr lang="zh-CN" altLang="en-US" sz="1400" kern="0" dirty="0">
                  <a:solidFill>
                    <a:schemeClr val="bg1"/>
                  </a:solidFill>
                  <a:cs typeface="+mn-ea"/>
                  <a:sym typeface="+mn-lt"/>
                </a:rPr>
                <a:t>追求卓越</a:t>
              </a:r>
              <a:r>
                <a:rPr lang="en-US" altLang="zh-CN" sz="1400" kern="0" dirty="0">
                  <a:solidFill>
                    <a:schemeClr val="bg1"/>
                  </a:solidFill>
                  <a:cs typeface="+mn-ea"/>
                  <a:sym typeface="+mn-lt"/>
                </a:rPr>
                <a:t>;</a:t>
              </a:r>
              <a:r>
                <a:rPr lang="zh-CN" altLang="en-US" sz="1400" kern="0" dirty="0">
                  <a:solidFill>
                    <a:schemeClr val="bg1"/>
                  </a:solidFill>
                  <a:cs typeface="+mn-ea"/>
                  <a:sym typeface="+mn-lt"/>
                </a:rPr>
                <a:t>就是要干一行爱一行</a:t>
              </a:r>
              <a:r>
                <a:rPr lang="en-US" altLang="zh-CN" sz="1400" kern="0" dirty="0">
                  <a:solidFill>
                    <a:schemeClr val="bg1"/>
                  </a:solidFill>
                  <a:cs typeface="+mn-ea"/>
                  <a:sym typeface="+mn-lt"/>
                </a:rPr>
                <a:t>,</a:t>
              </a:r>
              <a:r>
                <a:rPr lang="zh-CN" altLang="en-US" sz="1400" kern="0" dirty="0">
                  <a:solidFill>
                    <a:schemeClr val="bg1"/>
                  </a:solidFill>
                  <a:cs typeface="+mn-ea"/>
                  <a:sym typeface="+mn-lt"/>
                </a:rPr>
                <a:t>专一行精一行</a:t>
              </a:r>
              <a:r>
                <a:rPr lang="en-US" altLang="zh-CN" sz="1400" kern="0" dirty="0">
                  <a:solidFill>
                    <a:schemeClr val="bg1"/>
                  </a:solidFill>
                  <a:cs typeface="+mn-ea"/>
                  <a:sym typeface="+mn-lt"/>
                </a:rPr>
                <a:t>,</a:t>
              </a:r>
              <a:r>
                <a:rPr lang="zh-CN" altLang="en-US" sz="1400" kern="0" dirty="0">
                  <a:solidFill>
                    <a:schemeClr val="bg1"/>
                  </a:solidFill>
                  <a:cs typeface="+mn-ea"/>
                  <a:sym typeface="+mn-lt"/>
                </a:rPr>
                <a:t>立足平凡的工作岗位干出不平凡的业绩用劳动成果展现自我价值</a:t>
              </a:r>
              <a:r>
                <a:rPr lang="en-US" altLang="zh-CN" sz="1400" kern="0" dirty="0">
                  <a:solidFill>
                    <a:schemeClr val="bg1"/>
                  </a:solidFill>
                  <a:cs typeface="+mn-ea"/>
                  <a:sym typeface="+mn-lt"/>
                </a:rPr>
                <a:t>,</a:t>
              </a:r>
              <a:r>
                <a:rPr lang="zh-CN" altLang="en-US" sz="1400" kern="0" dirty="0">
                  <a:solidFill>
                    <a:schemeClr val="bg1"/>
                  </a:solidFill>
                  <a:cs typeface="+mn-ea"/>
                  <a:sym typeface="+mn-lt"/>
                </a:rPr>
                <a:t>用实干精神为党和人民的事业贡献力量</a:t>
              </a:r>
            </a:p>
          </p:txBody>
        </p:sp>
      </p:grpSp>
      <p:pic>
        <p:nvPicPr>
          <p:cNvPr id="14" name="图片 13"/>
          <p:cNvPicPr>
            <a:picLocks noChangeAspect="1"/>
          </p:cNvPicPr>
          <p:nvPr/>
        </p:nvPicPr>
        <p:blipFill>
          <a:blip r:embed="rId2" cstate="screen"/>
          <a:stretch>
            <a:fillRect/>
          </a:stretch>
        </p:blipFill>
        <p:spPr>
          <a:xfrm>
            <a:off x="8559521" y="1361551"/>
            <a:ext cx="3632479" cy="36324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63289" y="218764"/>
            <a:ext cx="3523722" cy="369332"/>
          </a:xfrm>
          <a:prstGeom prst="rect">
            <a:avLst/>
          </a:prstGeom>
        </p:spPr>
        <p:txBody>
          <a:bodyPr wrap="none">
            <a:spAutoFit/>
          </a:bodyPr>
          <a:lstStyle/>
          <a:p>
            <a:pPr lvl="0" algn="ctr" defTabSz="1218565"/>
            <a:r>
              <a:rPr lang="zh-CN" altLang="en-US" b="1" spc="300" dirty="0">
                <a:solidFill>
                  <a:schemeClr val="bg1"/>
                </a:solidFill>
                <a:cs typeface="+mn-ea"/>
                <a:sym typeface="+mn-lt"/>
              </a:rPr>
              <a:t>弘扬劳动精神 为新时代讴歌</a:t>
            </a:r>
          </a:p>
        </p:txBody>
      </p:sp>
      <p:sp>
        <p:nvSpPr>
          <p:cNvPr id="2" name="矩形 1"/>
          <p:cNvSpPr/>
          <p:nvPr/>
        </p:nvSpPr>
        <p:spPr>
          <a:xfrm>
            <a:off x="334945" y="1262731"/>
            <a:ext cx="6096000" cy="1754326"/>
          </a:xfrm>
          <a:prstGeom prst="rect">
            <a:avLst/>
          </a:prstGeom>
        </p:spPr>
        <p:txBody>
          <a:bodyPr>
            <a:spAutoFit/>
          </a:bodyPr>
          <a:lstStyle/>
          <a:p>
            <a:pPr marL="285750" indent="-285750">
              <a:lnSpc>
                <a:spcPct val="150000"/>
              </a:lnSpc>
              <a:spcBef>
                <a:spcPct val="0"/>
              </a:spcBef>
              <a:buFont typeface="Wingdings" panose="05000000000000000000" pitchFamily="2" charset="2"/>
              <a:buChar char="n"/>
            </a:pPr>
            <a:r>
              <a:rPr lang="en-US" altLang="zh-CN" dirty="0">
                <a:solidFill>
                  <a:schemeClr val="bg1"/>
                </a:solidFill>
                <a:cs typeface="+mn-ea"/>
                <a:sym typeface="+mn-lt"/>
              </a:rPr>
              <a:t>2017</a:t>
            </a:r>
            <a:r>
              <a:rPr lang="zh-CN" altLang="en-US" dirty="0">
                <a:solidFill>
                  <a:schemeClr val="bg1"/>
                </a:solidFill>
                <a:cs typeface="+mn-ea"/>
                <a:sym typeface="+mn-lt"/>
              </a:rPr>
              <a:t>年的</a:t>
            </a:r>
            <a:r>
              <a:rPr lang="en-US" altLang="zh-CN" dirty="0">
                <a:solidFill>
                  <a:schemeClr val="bg1"/>
                </a:solidFill>
                <a:cs typeface="+mn-ea"/>
                <a:sym typeface="+mn-lt"/>
              </a:rPr>
              <a:t>《</a:t>
            </a:r>
            <a:r>
              <a:rPr lang="zh-CN" altLang="en-US" dirty="0">
                <a:solidFill>
                  <a:schemeClr val="bg1"/>
                </a:solidFill>
                <a:cs typeface="+mn-ea"/>
                <a:sym typeface="+mn-lt"/>
              </a:rPr>
              <a:t>政府工作报告</a:t>
            </a:r>
            <a:r>
              <a:rPr lang="en-US" altLang="zh-CN" dirty="0">
                <a:solidFill>
                  <a:schemeClr val="bg1"/>
                </a:solidFill>
                <a:cs typeface="+mn-ea"/>
                <a:sym typeface="+mn-lt"/>
              </a:rPr>
              <a:t>》</a:t>
            </a:r>
            <a:r>
              <a:rPr lang="zh-CN" altLang="en-US" dirty="0">
                <a:solidFill>
                  <a:schemeClr val="bg1"/>
                </a:solidFill>
                <a:cs typeface="+mn-ea"/>
                <a:sym typeface="+mn-lt"/>
              </a:rPr>
              <a:t>提出</a:t>
            </a:r>
            <a:r>
              <a:rPr lang="en-US" altLang="zh-CN" dirty="0">
                <a:solidFill>
                  <a:schemeClr val="bg1"/>
                </a:solidFill>
                <a:cs typeface="+mn-ea"/>
                <a:sym typeface="+mn-lt"/>
              </a:rPr>
              <a:t>,</a:t>
            </a:r>
            <a:r>
              <a:rPr lang="zh-CN" altLang="en-US" dirty="0">
                <a:solidFill>
                  <a:schemeClr val="bg1"/>
                </a:solidFill>
                <a:cs typeface="+mn-ea"/>
                <a:sym typeface="+mn-lt"/>
              </a:rPr>
              <a:t>要大力弘扬工匠精神</a:t>
            </a:r>
            <a:r>
              <a:rPr lang="en-US" altLang="zh-CN" dirty="0">
                <a:solidFill>
                  <a:schemeClr val="bg1"/>
                </a:solidFill>
                <a:cs typeface="+mn-ea"/>
                <a:sym typeface="+mn-lt"/>
              </a:rPr>
              <a:t>,</a:t>
            </a:r>
            <a:r>
              <a:rPr lang="zh-CN" altLang="en-US" dirty="0">
                <a:solidFill>
                  <a:schemeClr val="bg1"/>
                </a:solidFill>
                <a:cs typeface="+mn-ea"/>
                <a:sym typeface="+mn-lt"/>
              </a:rPr>
              <a:t>厚植工匠文化恪尽职业操守</a:t>
            </a:r>
            <a:r>
              <a:rPr lang="en-US" altLang="zh-CN" dirty="0">
                <a:solidFill>
                  <a:schemeClr val="bg1"/>
                </a:solidFill>
                <a:cs typeface="+mn-ea"/>
                <a:sym typeface="+mn-lt"/>
              </a:rPr>
              <a:t>,</a:t>
            </a:r>
            <a:r>
              <a:rPr lang="zh-CN" altLang="en-US" dirty="0">
                <a:solidFill>
                  <a:schemeClr val="bg1"/>
                </a:solidFill>
                <a:cs typeface="+mn-ea"/>
                <a:sym typeface="+mn-lt"/>
              </a:rPr>
              <a:t>祟尚精益求精</a:t>
            </a:r>
            <a:r>
              <a:rPr lang="en-US" altLang="zh-CN" dirty="0">
                <a:solidFill>
                  <a:schemeClr val="bg1"/>
                </a:solidFill>
                <a:cs typeface="+mn-ea"/>
                <a:sym typeface="+mn-lt"/>
              </a:rPr>
              <a:t>,</a:t>
            </a:r>
            <a:r>
              <a:rPr lang="zh-CN" altLang="en-US" dirty="0">
                <a:solidFill>
                  <a:schemeClr val="bg1"/>
                </a:solidFill>
                <a:cs typeface="+mn-ea"/>
                <a:sym typeface="+mn-lt"/>
              </a:rPr>
              <a:t>完善激励机制</a:t>
            </a:r>
            <a:r>
              <a:rPr lang="en-US" altLang="zh-CN" dirty="0">
                <a:solidFill>
                  <a:schemeClr val="bg1"/>
                </a:solidFill>
                <a:cs typeface="+mn-ea"/>
                <a:sym typeface="+mn-lt"/>
              </a:rPr>
              <a:t>,</a:t>
            </a:r>
            <a:r>
              <a:rPr lang="zh-CN" altLang="en-US" dirty="0">
                <a:solidFill>
                  <a:schemeClr val="bg1"/>
                </a:solidFill>
                <a:cs typeface="+mn-ea"/>
                <a:sym typeface="+mn-lt"/>
              </a:rPr>
              <a:t>培育众多“中国工匠打造更多享誉世界的“中国品牌”</a:t>
            </a:r>
            <a:r>
              <a:rPr lang="en-US" altLang="zh-CN" dirty="0">
                <a:solidFill>
                  <a:schemeClr val="bg1"/>
                </a:solidFill>
                <a:cs typeface="+mn-ea"/>
                <a:sym typeface="+mn-lt"/>
              </a:rPr>
              <a:t>,</a:t>
            </a:r>
            <a:r>
              <a:rPr lang="zh-CN" altLang="en-US" dirty="0">
                <a:solidFill>
                  <a:schemeClr val="bg1"/>
                </a:solidFill>
                <a:cs typeface="+mn-ea"/>
                <a:sym typeface="+mn-lt"/>
              </a:rPr>
              <a:t>推动中国经济发展进入质量时代。</a:t>
            </a:r>
            <a:endParaRPr lang="en-US" altLang="zh-CN" dirty="0">
              <a:solidFill>
                <a:schemeClr val="bg1"/>
              </a:solidFill>
              <a:cs typeface="+mn-ea"/>
              <a:sym typeface="+mn-lt"/>
            </a:endParaRPr>
          </a:p>
        </p:txBody>
      </p:sp>
      <p:sp>
        <p:nvSpPr>
          <p:cNvPr id="3" name="矩形 2"/>
          <p:cNvSpPr/>
          <p:nvPr/>
        </p:nvSpPr>
        <p:spPr>
          <a:xfrm>
            <a:off x="334945" y="3319627"/>
            <a:ext cx="7764027" cy="2169825"/>
          </a:xfrm>
          <a:prstGeom prst="rect">
            <a:avLst/>
          </a:prstGeom>
        </p:spPr>
        <p:txBody>
          <a:bodyPr wrap="square">
            <a:spAutoFit/>
          </a:bodyPr>
          <a:lstStyle/>
          <a:p>
            <a:pPr marL="285750" indent="-285750">
              <a:lnSpc>
                <a:spcPct val="150000"/>
              </a:lnSpc>
              <a:spcBef>
                <a:spcPct val="0"/>
              </a:spcBef>
              <a:buFont typeface="Wingdings" panose="05000000000000000000" pitchFamily="2" charset="2"/>
              <a:buChar char="n"/>
            </a:pPr>
            <a:r>
              <a:rPr lang="zh-CN" altLang="en-US" dirty="0">
                <a:solidFill>
                  <a:schemeClr val="bg1"/>
                </a:solidFill>
                <a:cs typeface="+mn-ea"/>
                <a:sym typeface="+mn-lt"/>
              </a:rPr>
              <a:t>中国作为“制造大国”正在稳步向“创造强国”跨越。从嫦娥二号卫星、北斗卫星导航系统、神舟七号飞船、天宫二号空间实验室、歼</a:t>
            </a:r>
            <a:r>
              <a:rPr lang="en-US" altLang="zh-CN" dirty="0">
                <a:solidFill>
                  <a:schemeClr val="bg1"/>
                </a:solidFill>
                <a:cs typeface="+mn-ea"/>
                <a:sym typeface="+mn-lt"/>
              </a:rPr>
              <a:t>-20</a:t>
            </a:r>
            <a:r>
              <a:rPr lang="zh-CN" altLang="en-US" dirty="0">
                <a:solidFill>
                  <a:schemeClr val="bg1"/>
                </a:solidFill>
                <a:cs typeface="+mn-ea"/>
                <a:sym typeface="+mn-lt"/>
              </a:rPr>
              <a:t>战斗机国产大飞机</a:t>
            </a:r>
            <a:r>
              <a:rPr lang="en-US" altLang="zh-CN" dirty="0">
                <a:solidFill>
                  <a:schemeClr val="bg1"/>
                </a:solidFill>
                <a:cs typeface="+mn-ea"/>
                <a:sym typeface="+mn-lt"/>
              </a:rPr>
              <a:t>C919,</a:t>
            </a:r>
            <a:r>
              <a:rPr lang="zh-CN" altLang="en-US" dirty="0">
                <a:solidFill>
                  <a:schemeClr val="bg1"/>
                </a:solidFill>
                <a:cs typeface="+mn-ea"/>
                <a:sym typeface="+mn-lt"/>
              </a:rPr>
              <a:t>到高铁复兴号、世界最大口径射电望远镜、</a:t>
            </a:r>
            <a:r>
              <a:rPr lang="en-US" altLang="zh-CN" dirty="0">
                <a:solidFill>
                  <a:schemeClr val="bg1"/>
                </a:solidFill>
                <a:cs typeface="+mn-ea"/>
                <a:sym typeface="+mn-lt"/>
              </a:rPr>
              <a:t>055</a:t>
            </a:r>
            <a:r>
              <a:rPr lang="zh-CN" altLang="en-US" dirty="0">
                <a:solidFill>
                  <a:schemeClr val="bg1"/>
                </a:solidFill>
                <a:cs typeface="+mn-ea"/>
                <a:sym typeface="+mn-lt"/>
              </a:rPr>
              <a:t>型万吨大型驱逐舰、辽宁号航母、蓝鲸一号钻井平台、蛟龙号载人潜水器弘扬工匠精神</a:t>
            </a:r>
            <a:r>
              <a:rPr lang="en-US" altLang="zh-CN" dirty="0">
                <a:solidFill>
                  <a:schemeClr val="bg1"/>
                </a:solidFill>
                <a:cs typeface="+mn-ea"/>
                <a:sym typeface="+mn-lt"/>
              </a:rPr>
              <a:t>,</a:t>
            </a:r>
            <a:r>
              <a:rPr lang="zh-CN" altLang="en-US" dirty="0">
                <a:solidFill>
                  <a:schemeClr val="bg1"/>
                </a:solidFill>
                <a:cs typeface="+mn-ea"/>
                <a:sym typeface="+mn-lt"/>
              </a:rPr>
              <a:t>正在为推进中国制造的“品质革命”提供源源不断的动力。</a:t>
            </a:r>
          </a:p>
        </p:txBody>
      </p:sp>
      <p:pic>
        <p:nvPicPr>
          <p:cNvPr id="15" name="图片 14"/>
          <p:cNvPicPr>
            <a:picLocks noChangeAspect="1"/>
          </p:cNvPicPr>
          <p:nvPr/>
        </p:nvPicPr>
        <p:blipFill>
          <a:blip r:embed="rId2" cstate="screen"/>
          <a:stretch>
            <a:fillRect/>
          </a:stretch>
        </p:blipFill>
        <p:spPr>
          <a:xfrm rot="302020">
            <a:off x="7547854" y="571524"/>
            <a:ext cx="4007743" cy="40077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63289" y="218764"/>
            <a:ext cx="3523722" cy="369332"/>
          </a:xfrm>
          <a:prstGeom prst="rect">
            <a:avLst/>
          </a:prstGeom>
        </p:spPr>
        <p:txBody>
          <a:bodyPr wrap="none">
            <a:spAutoFit/>
          </a:bodyPr>
          <a:lstStyle/>
          <a:p>
            <a:pPr lvl="0" algn="ctr" defTabSz="1218565"/>
            <a:r>
              <a:rPr lang="zh-CN" altLang="en-US" b="1" spc="300" dirty="0">
                <a:solidFill>
                  <a:schemeClr val="bg1"/>
                </a:solidFill>
                <a:cs typeface="+mn-ea"/>
                <a:sym typeface="+mn-lt"/>
              </a:rPr>
              <a:t>弘扬劳动精神 为新时代讴歌</a:t>
            </a:r>
          </a:p>
        </p:txBody>
      </p:sp>
      <p:sp>
        <p:nvSpPr>
          <p:cNvPr id="4" name="矩形 3"/>
          <p:cNvSpPr/>
          <p:nvPr/>
        </p:nvSpPr>
        <p:spPr>
          <a:xfrm>
            <a:off x="3992544" y="1228364"/>
            <a:ext cx="7653495" cy="4031873"/>
          </a:xfrm>
          <a:prstGeom prst="rect">
            <a:avLst/>
          </a:prstGeom>
        </p:spPr>
        <p:txBody>
          <a:bodyPr wrap="square">
            <a:spAutoFit/>
          </a:bodyPr>
          <a:lstStyle/>
          <a:p>
            <a:pPr marL="285750" indent="-285750">
              <a:lnSpc>
                <a:spcPct val="200000"/>
              </a:lnSpc>
              <a:buFont typeface="Wingdings" panose="05000000000000000000" pitchFamily="2" charset="2"/>
              <a:buChar char="n"/>
            </a:pPr>
            <a:r>
              <a:rPr lang="zh-CN" altLang="en-US" sz="1600" dirty="0">
                <a:solidFill>
                  <a:schemeClr val="bg1"/>
                </a:solidFill>
                <a:cs typeface="+mn-ea"/>
                <a:sym typeface="+mn-lt"/>
              </a:rPr>
              <a:t>“三百六十行行行出状元”</a:t>
            </a:r>
            <a:r>
              <a:rPr lang="en-US" altLang="zh-CN" sz="1600" dirty="0">
                <a:solidFill>
                  <a:schemeClr val="bg1"/>
                </a:solidFill>
                <a:cs typeface="+mn-ea"/>
                <a:sym typeface="+mn-lt"/>
              </a:rPr>
              <a:t>,</a:t>
            </a:r>
            <a:r>
              <a:rPr lang="zh-CN" altLang="en-US" sz="1600" dirty="0">
                <a:solidFill>
                  <a:schemeClr val="bg1"/>
                </a:solidFill>
                <a:cs typeface="+mn-ea"/>
                <a:sym typeface="+mn-lt"/>
              </a:rPr>
              <a:t>任何一个大项目</a:t>
            </a:r>
            <a:r>
              <a:rPr lang="en-US" altLang="zh-CN" sz="1600" dirty="0">
                <a:solidFill>
                  <a:schemeClr val="bg1"/>
                </a:solidFill>
                <a:cs typeface="+mn-ea"/>
                <a:sym typeface="+mn-lt"/>
              </a:rPr>
              <a:t>,</a:t>
            </a:r>
            <a:r>
              <a:rPr lang="zh-CN" altLang="en-US" sz="1600" dirty="0">
                <a:solidFill>
                  <a:schemeClr val="bg1"/>
                </a:solidFill>
                <a:cs typeface="+mn-ea"/>
                <a:sym typeface="+mn-lt"/>
              </a:rPr>
              <a:t>任何一个新发明都需要不同的劳动予以完善</a:t>
            </a:r>
            <a:r>
              <a:rPr lang="en-US" altLang="zh-CN" sz="1600" dirty="0">
                <a:solidFill>
                  <a:schemeClr val="bg1"/>
                </a:solidFill>
                <a:cs typeface="+mn-ea"/>
                <a:sym typeface="+mn-lt"/>
              </a:rPr>
              <a:t>,</a:t>
            </a:r>
            <a:r>
              <a:rPr lang="zh-CN" altLang="en-US" sz="1600" dirty="0">
                <a:solidFill>
                  <a:schemeClr val="bg1"/>
                </a:solidFill>
                <a:cs typeface="+mn-ea"/>
                <a:sym typeface="+mn-lt"/>
              </a:rPr>
              <a:t>大技术大项目需要工匠</a:t>
            </a:r>
            <a:r>
              <a:rPr lang="en-US" altLang="zh-CN" sz="1600" dirty="0">
                <a:solidFill>
                  <a:schemeClr val="bg1"/>
                </a:solidFill>
                <a:cs typeface="+mn-ea"/>
                <a:sym typeface="+mn-lt"/>
              </a:rPr>
              <a:t>,</a:t>
            </a:r>
            <a:r>
              <a:rPr lang="zh-CN" altLang="en-US" sz="1600" dirty="0">
                <a:solidFill>
                  <a:schemeClr val="bg1"/>
                </a:solidFill>
                <a:cs typeface="+mn-ea"/>
                <a:sym typeface="+mn-lt"/>
              </a:rPr>
              <a:t>看似不起眼的平凡工作同样需要工匠</a:t>
            </a:r>
            <a:r>
              <a:rPr lang="en-US" altLang="zh-CN" sz="1600" dirty="0">
                <a:solidFill>
                  <a:schemeClr val="bg1"/>
                </a:solidFill>
                <a:cs typeface="+mn-ea"/>
                <a:sym typeface="+mn-lt"/>
              </a:rPr>
              <a:t>,</a:t>
            </a:r>
            <a:r>
              <a:rPr lang="zh-CN" altLang="en-US" sz="1600" dirty="0">
                <a:solidFill>
                  <a:schemeClr val="bg1"/>
                </a:solidFill>
                <a:cs typeface="+mn-ea"/>
                <a:sym typeface="+mn-lt"/>
              </a:rPr>
              <a:t>工匠无处不在</a:t>
            </a:r>
            <a:r>
              <a:rPr lang="en-US" altLang="zh-CN" sz="1600" dirty="0">
                <a:solidFill>
                  <a:schemeClr val="bg1"/>
                </a:solidFill>
                <a:cs typeface="+mn-ea"/>
                <a:sym typeface="+mn-lt"/>
              </a:rPr>
              <a:t>,</a:t>
            </a:r>
            <a:r>
              <a:rPr lang="zh-CN" altLang="en-US" sz="1600" dirty="0">
                <a:solidFill>
                  <a:schemeClr val="bg1"/>
                </a:solidFill>
                <a:cs typeface="+mn-ea"/>
                <a:sym typeface="+mn-lt"/>
              </a:rPr>
              <a:t>只有劳动者处处发扬工匠精神</a:t>
            </a:r>
            <a:r>
              <a:rPr lang="en-US" altLang="zh-CN" sz="1600" dirty="0">
                <a:solidFill>
                  <a:schemeClr val="bg1"/>
                </a:solidFill>
                <a:cs typeface="+mn-ea"/>
                <a:sym typeface="+mn-lt"/>
              </a:rPr>
              <a:t>,</a:t>
            </a:r>
            <a:r>
              <a:rPr lang="zh-CN" altLang="en-US" sz="1600" dirty="0">
                <a:solidFill>
                  <a:schemeClr val="bg1"/>
                </a:solidFill>
                <a:cs typeface="+mn-ea"/>
                <a:sym typeface="+mn-lt"/>
              </a:rPr>
              <a:t>企业才能多出效益。</a:t>
            </a:r>
            <a:endParaRPr lang="en-US" altLang="zh-CN" sz="1600" dirty="0">
              <a:solidFill>
                <a:schemeClr val="bg1"/>
              </a:solidFill>
              <a:cs typeface="+mn-ea"/>
              <a:sym typeface="+mn-lt"/>
            </a:endParaRPr>
          </a:p>
          <a:p>
            <a:pPr marL="285750" indent="-285750">
              <a:lnSpc>
                <a:spcPct val="200000"/>
              </a:lnSpc>
              <a:buFont typeface="Wingdings" panose="05000000000000000000" pitchFamily="2" charset="2"/>
              <a:buChar char="n"/>
            </a:pPr>
            <a:r>
              <a:rPr lang="zh-CN" altLang="en-US" sz="1600" dirty="0">
                <a:solidFill>
                  <a:schemeClr val="bg1"/>
                </a:solidFill>
                <a:cs typeface="+mn-ea"/>
                <a:sym typeface="+mn-lt"/>
              </a:rPr>
              <a:t>劳动的目的是出成果出效益</a:t>
            </a:r>
            <a:r>
              <a:rPr lang="en-US" altLang="zh-CN" sz="1600" dirty="0">
                <a:solidFill>
                  <a:schemeClr val="bg1"/>
                </a:solidFill>
                <a:cs typeface="+mn-ea"/>
                <a:sym typeface="+mn-lt"/>
              </a:rPr>
              <a:t>,</a:t>
            </a:r>
            <a:r>
              <a:rPr lang="zh-CN" altLang="en-US" sz="1600" dirty="0">
                <a:solidFill>
                  <a:schemeClr val="bg1"/>
                </a:solidFill>
                <a:cs typeface="+mn-ea"/>
                <a:sym typeface="+mn-lt"/>
              </a:rPr>
              <a:t>不能靠蛮干硬干</a:t>
            </a:r>
            <a:r>
              <a:rPr lang="en-US" altLang="zh-CN" sz="1600" dirty="0">
                <a:solidFill>
                  <a:schemeClr val="bg1"/>
                </a:solidFill>
                <a:cs typeface="+mn-ea"/>
                <a:sym typeface="+mn-lt"/>
              </a:rPr>
              <a:t>,</a:t>
            </a:r>
            <a:r>
              <a:rPr lang="zh-CN" altLang="en-US" sz="1600" dirty="0">
                <a:solidFill>
                  <a:schemeClr val="bg1"/>
                </a:solidFill>
                <a:cs typeface="+mn-ea"/>
                <a:sym typeface="+mn-lt"/>
              </a:rPr>
              <a:t>应突出智慧</a:t>
            </a:r>
            <a:r>
              <a:rPr lang="en-US" altLang="zh-CN" sz="1600" dirty="0">
                <a:solidFill>
                  <a:schemeClr val="bg1"/>
                </a:solidFill>
                <a:cs typeface="+mn-ea"/>
                <a:sym typeface="+mn-lt"/>
              </a:rPr>
              <a:t>,</a:t>
            </a:r>
            <a:r>
              <a:rPr lang="zh-CN" altLang="en-US" sz="1600" dirty="0">
                <a:solidFill>
                  <a:schemeClr val="bg1"/>
                </a:solidFill>
                <a:cs typeface="+mn-ea"/>
                <a:sym typeface="+mn-lt"/>
              </a:rPr>
              <a:t>心要细专业化知识要强。</a:t>
            </a:r>
            <a:endParaRPr lang="en-US" altLang="zh-CN" sz="1600" dirty="0">
              <a:solidFill>
                <a:schemeClr val="bg1"/>
              </a:solidFill>
              <a:cs typeface="+mn-ea"/>
              <a:sym typeface="+mn-lt"/>
            </a:endParaRPr>
          </a:p>
          <a:p>
            <a:pPr marL="285750" indent="-285750">
              <a:lnSpc>
                <a:spcPct val="200000"/>
              </a:lnSpc>
              <a:buFont typeface="Wingdings" panose="05000000000000000000" pitchFamily="2" charset="2"/>
              <a:buChar char="n"/>
            </a:pPr>
            <a:r>
              <a:rPr lang="zh-CN" altLang="en-US" sz="1600" dirty="0">
                <a:solidFill>
                  <a:schemeClr val="bg1"/>
                </a:solidFill>
                <a:cs typeface="+mn-ea"/>
                <a:sym typeface="+mn-lt"/>
              </a:rPr>
              <a:t>当今社会</a:t>
            </a:r>
            <a:r>
              <a:rPr lang="en-US" altLang="zh-CN" sz="1600" dirty="0">
                <a:solidFill>
                  <a:schemeClr val="bg1"/>
                </a:solidFill>
                <a:cs typeface="+mn-ea"/>
                <a:sym typeface="+mn-lt"/>
              </a:rPr>
              <a:t>,</a:t>
            </a:r>
            <a:r>
              <a:rPr lang="zh-CN" altLang="en-US" sz="1600" dirty="0">
                <a:solidFill>
                  <a:schemeClr val="bg1"/>
                </a:solidFill>
                <a:cs typeface="+mn-ea"/>
                <a:sym typeface="+mn-lt"/>
              </a:rPr>
              <a:t>科技推广运用的速度异常快要在社会中立足</a:t>
            </a:r>
            <a:r>
              <a:rPr lang="en-US" altLang="zh-CN" sz="1600" dirty="0">
                <a:solidFill>
                  <a:schemeClr val="bg1"/>
                </a:solidFill>
                <a:cs typeface="+mn-ea"/>
                <a:sym typeface="+mn-lt"/>
              </a:rPr>
              <a:t>,</a:t>
            </a:r>
            <a:r>
              <a:rPr lang="zh-CN" altLang="en-US" sz="1600" dirty="0">
                <a:solidFill>
                  <a:schemeClr val="bg1"/>
                </a:solidFill>
                <a:cs typeface="+mn-ea"/>
                <a:sym typeface="+mn-lt"/>
              </a:rPr>
              <a:t>要在竟争中夺胜</a:t>
            </a:r>
            <a:r>
              <a:rPr lang="en-US" altLang="zh-CN" sz="1600" dirty="0">
                <a:solidFill>
                  <a:schemeClr val="bg1"/>
                </a:solidFill>
                <a:cs typeface="+mn-ea"/>
                <a:sym typeface="+mn-lt"/>
              </a:rPr>
              <a:t>,</a:t>
            </a:r>
            <a:r>
              <a:rPr lang="zh-CN" altLang="en-US" sz="1600" dirty="0">
                <a:solidFill>
                  <a:schemeClr val="bg1"/>
                </a:solidFill>
                <a:cs typeface="+mn-ea"/>
                <a:sym typeface="+mn-lt"/>
              </a:rPr>
              <a:t>更需靠“智”去创造</a:t>
            </a:r>
            <a:r>
              <a:rPr lang="en-US" altLang="zh-CN" sz="1600" dirty="0">
                <a:solidFill>
                  <a:schemeClr val="bg1"/>
                </a:solidFill>
                <a:cs typeface="+mn-ea"/>
                <a:sym typeface="+mn-lt"/>
              </a:rPr>
              <a:t>,</a:t>
            </a:r>
            <a:r>
              <a:rPr lang="zh-CN" altLang="en-US" sz="1600" dirty="0">
                <a:solidFill>
                  <a:schemeClr val="bg1"/>
                </a:solidFill>
                <a:cs typeface="+mn-ea"/>
                <a:sym typeface="+mn-lt"/>
              </a:rPr>
              <a:t>在干中学</a:t>
            </a:r>
            <a:r>
              <a:rPr lang="en-US" altLang="zh-CN" sz="1600" dirty="0">
                <a:solidFill>
                  <a:schemeClr val="bg1"/>
                </a:solidFill>
                <a:cs typeface="+mn-ea"/>
                <a:sym typeface="+mn-lt"/>
              </a:rPr>
              <a:t>,</a:t>
            </a:r>
            <a:r>
              <a:rPr lang="zh-CN" altLang="en-US" sz="1600" dirty="0">
                <a:solidFill>
                  <a:schemeClr val="bg1"/>
                </a:solidFill>
                <a:cs typeface="+mn-ea"/>
                <a:sym typeface="+mn-lt"/>
              </a:rPr>
              <a:t>在学中干</a:t>
            </a:r>
            <a:r>
              <a:rPr lang="en-US" altLang="zh-CN" sz="1600" dirty="0">
                <a:solidFill>
                  <a:schemeClr val="bg1"/>
                </a:solidFill>
                <a:cs typeface="+mn-ea"/>
                <a:sym typeface="+mn-lt"/>
              </a:rPr>
              <a:t>,</a:t>
            </a:r>
            <a:r>
              <a:rPr lang="zh-CN" altLang="en-US" sz="1600" dirty="0">
                <a:solidFill>
                  <a:schemeClr val="bg1"/>
                </a:solidFill>
                <a:cs typeface="+mn-ea"/>
                <a:sym typeface="+mn-lt"/>
              </a:rPr>
              <a:t>爱岗敬业</a:t>
            </a:r>
            <a:r>
              <a:rPr lang="en-US" altLang="zh-CN" sz="1600" dirty="0">
                <a:solidFill>
                  <a:schemeClr val="bg1"/>
                </a:solidFill>
                <a:cs typeface="+mn-ea"/>
                <a:sym typeface="+mn-lt"/>
              </a:rPr>
              <a:t>,</a:t>
            </a:r>
            <a:r>
              <a:rPr lang="zh-CN" altLang="en-US" sz="1600" dirty="0">
                <a:solidFill>
                  <a:schemeClr val="bg1"/>
                </a:solidFill>
                <a:cs typeface="+mn-ea"/>
                <a:sym typeface="+mn-lt"/>
              </a:rPr>
              <a:t>乐于奉献</a:t>
            </a:r>
            <a:r>
              <a:rPr lang="en-US" altLang="zh-CN" sz="1600" dirty="0">
                <a:solidFill>
                  <a:schemeClr val="bg1"/>
                </a:solidFill>
                <a:cs typeface="+mn-ea"/>
                <a:sym typeface="+mn-lt"/>
              </a:rPr>
              <a:t>,</a:t>
            </a:r>
            <a:r>
              <a:rPr lang="zh-CN" altLang="en-US" sz="1600" dirty="0">
                <a:solidFill>
                  <a:schemeClr val="bg1"/>
                </a:solidFill>
                <a:cs typeface="+mn-ea"/>
                <a:sym typeface="+mn-lt"/>
              </a:rPr>
              <a:t>以主人翁的姿态全身投入</a:t>
            </a:r>
            <a:r>
              <a:rPr lang="en-US" altLang="zh-CN" sz="1600" dirty="0">
                <a:solidFill>
                  <a:schemeClr val="bg1"/>
                </a:solidFill>
                <a:cs typeface="+mn-ea"/>
                <a:sym typeface="+mn-lt"/>
              </a:rPr>
              <a:t>;</a:t>
            </a:r>
            <a:r>
              <a:rPr lang="zh-CN" altLang="en-US" sz="1600" dirty="0">
                <a:solidFill>
                  <a:schemeClr val="bg1"/>
                </a:solidFill>
                <a:cs typeface="+mn-ea"/>
                <a:sym typeface="+mn-lt"/>
              </a:rPr>
              <a:t>钻研技术</a:t>
            </a:r>
            <a:r>
              <a:rPr lang="en-US" altLang="zh-CN" sz="1600" dirty="0">
                <a:solidFill>
                  <a:schemeClr val="bg1"/>
                </a:solidFill>
                <a:cs typeface="+mn-ea"/>
                <a:sym typeface="+mn-lt"/>
              </a:rPr>
              <a:t>,</a:t>
            </a:r>
            <a:r>
              <a:rPr lang="zh-CN" altLang="en-US" sz="1600" dirty="0">
                <a:solidFill>
                  <a:schemeClr val="bg1"/>
                </a:solidFill>
                <a:cs typeface="+mn-ea"/>
                <a:sym typeface="+mn-lt"/>
              </a:rPr>
              <a:t>精益求精</a:t>
            </a:r>
            <a:r>
              <a:rPr lang="en-US" altLang="zh-CN" sz="1600" dirty="0">
                <a:solidFill>
                  <a:schemeClr val="bg1"/>
                </a:solidFill>
                <a:cs typeface="+mn-ea"/>
                <a:sym typeface="+mn-lt"/>
              </a:rPr>
              <a:t>,</a:t>
            </a:r>
            <a:r>
              <a:rPr lang="zh-CN" altLang="en-US" sz="1600" dirty="0">
                <a:solidFill>
                  <a:schemeClr val="bg1"/>
                </a:solidFill>
                <a:cs typeface="+mn-ea"/>
                <a:sym typeface="+mn-lt"/>
              </a:rPr>
              <a:t>做创新发展的先行者在实践中汲取智慧和力量</a:t>
            </a:r>
            <a:r>
              <a:rPr lang="en-US" altLang="zh-CN" sz="1600" dirty="0">
                <a:solidFill>
                  <a:schemeClr val="bg1"/>
                </a:solidFill>
                <a:cs typeface="+mn-ea"/>
                <a:sym typeface="+mn-lt"/>
              </a:rPr>
              <a:t>,</a:t>
            </a:r>
            <a:r>
              <a:rPr lang="zh-CN" altLang="en-US" sz="1600" dirty="0">
                <a:solidFill>
                  <a:schemeClr val="bg1"/>
                </a:solidFill>
                <a:cs typeface="+mn-ea"/>
                <a:sym typeface="+mn-lt"/>
              </a:rPr>
              <a:t>掌握谋生和为社会作贡献的技巧</a:t>
            </a:r>
            <a:r>
              <a:rPr lang="en-US" altLang="zh-CN" sz="1600" dirty="0">
                <a:solidFill>
                  <a:schemeClr val="bg1"/>
                </a:solidFill>
                <a:cs typeface="+mn-ea"/>
                <a:sym typeface="+mn-lt"/>
              </a:rPr>
              <a:t>,</a:t>
            </a:r>
            <a:r>
              <a:rPr lang="zh-CN" altLang="en-US" sz="1600" dirty="0">
                <a:solidFill>
                  <a:schemeClr val="bg1"/>
                </a:solidFill>
                <a:cs typeface="+mn-ea"/>
                <a:sym typeface="+mn-lt"/>
              </a:rPr>
              <a:t>以担负强国和强省的重任。</a:t>
            </a:r>
          </a:p>
        </p:txBody>
      </p:sp>
      <p:pic>
        <p:nvPicPr>
          <p:cNvPr id="6" name="图片 5"/>
          <p:cNvPicPr>
            <a:picLocks noChangeAspect="1"/>
          </p:cNvPicPr>
          <p:nvPr/>
        </p:nvPicPr>
        <p:blipFill rotWithShape="1">
          <a:blip r:embed="rId2" cstate="screen"/>
          <a:srcRect l="-2"/>
          <a:stretch>
            <a:fillRect/>
          </a:stretch>
        </p:blipFill>
        <p:spPr>
          <a:xfrm>
            <a:off x="545961" y="1014883"/>
            <a:ext cx="2572944" cy="51196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pic>
        <p:nvPicPr>
          <p:cNvPr id="5" name="图片 4"/>
          <p:cNvPicPr>
            <a:picLocks noChangeAspect="1"/>
          </p:cNvPicPr>
          <p:nvPr/>
        </p:nvPicPr>
        <p:blipFill rotWithShape="1">
          <a:blip r:embed="rId3" cstate="screen"/>
          <a:srcRect/>
          <a:stretch>
            <a:fillRect/>
          </a:stretch>
        </p:blipFill>
        <p:spPr>
          <a:xfrm>
            <a:off x="0" y="5752730"/>
            <a:ext cx="12192000" cy="1105270"/>
          </a:xfrm>
          <a:prstGeom prst="rect">
            <a:avLst/>
          </a:prstGeom>
        </p:spPr>
      </p:pic>
      <p:sp>
        <p:nvSpPr>
          <p:cNvPr id="6" name="文本框 5"/>
          <p:cNvSpPr txBox="1"/>
          <p:nvPr/>
        </p:nvSpPr>
        <p:spPr>
          <a:xfrm>
            <a:off x="10667570" y="123311"/>
            <a:ext cx="1322773" cy="523220"/>
          </a:xfrm>
          <a:prstGeom prst="rect">
            <a:avLst/>
          </a:prstGeom>
          <a:noFill/>
        </p:spPr>
        <p:txBody>
          <a:bodyPr wrap="square" rtlCol="0">
            <a:spAutoFit/>
          </a:bodyPr>
          <a:lstStyle/>
          <a:p>
            <a:pPr algn="dist"/>
            <a:r>
              <a:rPr lang="zh-CN" altLang="en-US" sz="1400" dirty="0">
                <a:solidFill>
                  <a:schemeClr val="bg1"/>
                </a:solidFill>
                <a:cs typeface="+mn-ea"/>
                <a:sym typeface="+mn-lt"/>
              </a:rPr>
              <a:t>致敬劳动人民</a:t>
            </a:r>
            <a:endParaRPr lang="en-US" altLang="zh-CN" sz="1400" dirty="0">
              <a:solidFill>
                <a:schemeClr val="bg1"/>
              </a:solidFill>
              <a:cs typeface="+mn-ea"/>
              <a:sym typeface="+mn-lt"/>
            </a:endParaRPr>
          </a:p>
          <a:p>
            <a:pPr algn="dist"/>
            <a:r>
              <a:rPr lang="en-US" altLang="zh-CN" sz="1400" dirty="0" smtClean="0">
                <a:solidFill>
                  <a:schemeClr val="bg1"/>
                </a:solidFill>
                <a:cs typeface="+mn-ea"/>
                <a:sym typeface="+mn-lt"/>
              </a:rPr>
              <a:t>20XX/05/01</a:t>
            </a:r>
            <a:endParaRPr lang="zh-CN" altLang="en-US" sz="1400" dirty="0">
              <a:solidFill>
                <a:schemeClr val="bg1"/>
              </a:solidFill>
              <a:cs typeface="+mn-ea"/>
              <a:sym typeface="+mn-lt"/>
            </a:endParaRPr>
          </a:p>
        </p:txBody>
      </p:sp>
      <p:sp>
        <p:nvSpPr>
          <p:cNvPr id="7" name="文本框 6"/>
          <p:cNvSpPr txBox="1"/>
          <p:nvPr/>
        </p:nvSpPr>
        <p:spPr>
          <a:xfrm>
            <a:off x="152627" y="1146528"/>
            <a:ext cx="400110" cy="2020862"/>
          </a:xfrm>
          <a:prstGeom prst="rect">
            <a:avLst/>
          </a:prstGeom>
          <a:noFill/>
        </p:spPr>
        <p:txBody>
          <a:bodyPr vert="eaVert" wrap="square" rtlCol="0">
            <a:spAutoFit/>
          </a:bodyPr>
          <a:lstStyle/>
          <a:p>
            <a:pPr algn="dist"/>
            <a:r>
              <a:rPr lang="zh-CN" altLang="en-US" sz="1400" dirty="0">
                <a:solidFill>
                  <a:schemeClr val="bg1"/>
                </a:solidFill>
                <a:cs typeface="+mn-ea"/>
                <a:sym typeface="+mn-lt"/>
              </a:rPr>
              <a:t>撸起袖子加油干</a:t>
            </a:r>
          </a:p>
        </p:txBody>
      </p:sp>
      <p:sp>
        <p:nvSpPr>
          <p:cNvPr id="8" name="文本框 7"/>
          <p:cNvSpPr txBox="1"/>
          <p:nvPr/>
        </p:nvSpPr>
        <p:spPr>
          <a:xfrm>
            <a:off x="152627" y="28144"/>
            <a:ext cx="902449" cy="830997"/>
          </a:xfrm>
          <a:prstGeom prst="rect">
            <a:avLst/>
          </a:prstGeom>
          <a:noFill/>
        </p:spPr>
        <p:txBody>
          <a:bodyPr wrap="square" rtlCol="0">
            <a:spAutoFit/>
          </a:bodyPr>
          <a:lstStyle>
            <a:defPPr>
              <a:defRPr lang="zh-CN"/>
            </a:defPPr>
            <a:lvl1pPr>
              <a:defRPr sz="1600">
                <a:solidFill>
                  <a:schemeClr val="bg1"/>
                </a:solidFill>
                <a:cs typeface="+mn-ea"/>
              </a:defRPr>
            </a:lvl1pPr>
          </a:lstStyle>
          <a:p>
            <a:r>
              <a:rPr lang="en-US" altLang="zh-CN" dirty="0">
                <a:sym typeface="+mn-lt"/>
              </a:rPr>
              <a:t>20XX</a:t>
            </a:r>
          </a:p>
          <a:p>
            <a:r>
              <a:rPr lang="en-US" altLang="zh-CN" dirty="0" err="1">
                <a:sym typeface="+mn-lt"/>
              </a:rPr>
              <a:t>Larber</a:t>
            </a:r>
            <a:endParaRPr lang="en-US" altLang="zh-CN" dirty="0">
              <a:sym typeface="+mn-lt"/>
            </a:endParaRPr>
          </a:p>
          <a:p>
            <a:r>
              <a:rPr lang="en-US" altLang="zh-CN" dirty="0">
                <a:sym typeface="+mn-lt"/>
              </a:rPr>
              <a:t>day</a:t>
            </a:r>
            <a:endParaRPr lang="zh-CN" altLang="en-US" dirty="0">
              <a:sym typeface="+mn-lt"/>
            </a:endParaRPr>
          </a:p>
        </p:txBody>
      </p:sp>
      <p:pic>
        <p:nvPicPr>
          <p:cNvPr id="14" name="图片 13"/>
          <p:cNvPicPr>
            <a:picLocks noChangeAspect="1"/>
          </p:cNvPicPr>
          <p:nvPr/>
        </p:nvPicPr>
        <p:blipFill rotWithShape="1">
          <a:blip r:embed="rId4" cstate="screen"/>
          <a:srcRect/>
          <a:stretch>
            <a:fillRect/>
          </a:stretch>
        </p:blipFill>
        <p:spPr>
          <a:xfrm>
            <a:off x="323032" y="0"/>
            <a:ext cx="4131828" cy="6370802"/>
          </a:xfrm>
          <a:prstGeom prst="rect">
            <a:avLst/>
          </a:prstGeom>
        </p:spPr>
      </p:pic>
      <p:pic>
        <p:nvPicPr>
          <p:cNvPr id="15" name="图片 14"/>
          <p:cNvPicPr>
            <a:picLocks noChangeAspect="1"/>
          </p:cNvPicPr>
          <p:nvPr/>
        </p:nvPicPr>
        <p:blipFill rotWithShape="1">
          <a:blip r:embed="rId5" cstate="screen"/>
          <a:srcRect/>
          <a:stretch>
            <a:fillRect/>
          </a:stretch>
        </p:blipFill>
        <p:spPr>
          <a:xfrm>
            <a:off x="0" y="5036250"/>
            <a:ext cx="4571570" cy="1850994"/>
          </a:xfrm>
          <a:prstGeom prst="rect">
            <a:avLst/>
          </a:prstGeom>
        </p:spPr>
      </p:pic>
      <p:pic>
        <p:nvPicPr>
          <p:cNvPr id="16" name="图片 15"/>
          <p:cNvPicPr>
            <a:picLocks noChangeAspect="1"/>
          </p:cNvPicPr>
          <p:nvPr/>
        </p:nvPicPr>
        <p:blipFill rotWithShape="1">
          <a:blip r:embed="rId5" cstate="screen"/>
          <a:srcRect/>
          <a:stretch>
            <a:fillRect/>
          </a:stretch>
        </p:blipFill>
        <p:spPr>
          <a:xfrm>
            <a:off x="4571570" y="5036250"/>
            <a:ext cx="4571570" cy="1850994"/>
          </a:xfrm>
          <a:prstGeom prst="rect">
            <a:avLst/>
          </a:prstGeom>
        </p:spPr>
      </p:pic>
      <p:pic>
        <p:nvPicPr>
          <p:cNvPr id="17" name="图片 16"/>
          <p:cNvPicPr>
            <a:picLocks noChangeAspect="1"/>
          </p:cNvPicPr>
          <p:nvPr/>
        </p:nvPicPr>
        <p:blipFill rotWithShape="1">
          <a:blip r:embed="rId6" cstate="screen"/>
          <a:srcRect/>
          <a:stretch>
            <a:fillRect/>
          </a:stretch>
        </p:blipFill>
        <p:spPr>
          <a:xfrm>
            <a:off x="9143140" y="5036250"/>
            <a:ext cx="3048860" cy="1850994"/>
          </a:xfrm>
          <a:prstGeom prst="rect">
            <a:avLst/>
          </a:prstGeom>
        </p:spPr>
      </p:pic>
      <p:pic>
        <p:nvPicPr>
          <p:cNvPr id="18" name="图片 17"/>
          <p:cNvPicPr>
            <a:picLocks noChangeAspect="1"/>
          </p:cNvPicPr>
          <p:nvPr/>
        </p:nvPicPr>
        <p:blipFill rotWithShape="1">
          <a:blip r:embed="rId3" cstate="screen"/>
          <a:srcRect/>
          <a:stretch>
            <a:fillRect/>
          </a:stretch>
        </p:blipFill>
        <p:spPr>
          <a:xfrm>
            <a:off x="0" y="5781974"/>
            <a:ext cx="12192000" cy="1105270"/>
          </a:xfrm>
          <a:prstGeom prst="rect">
            <a:avLst/>
          </a:prstGeom>
        </p:spPr>
      </p:pic>
      <p:sp>
        <p:nvSpPr>
          <p:cNvPr id="19" name="TextBox 5"/>
          <p:cNvSpPr txBox="1">
            <a:spLocks noChangeArrowheads="1"/>
          </p:cNvSpPr>
          <p:nvPr/>
        </p:nvSpPr>
        <p:spPr bwMode="auto">
          <a:xfrm>
            <a:off x="4571570" y="3158253"/>
            <a:ext cx="6191908" cy="830997"/>
          </a:xfrm>
          <a:prstGeom prst="rect">
            <a:avLst/>
          </a:prstGeom>
          <a:noFill/>
          <a:ln w="9525">
            <a:noFill/>
            <a:miter lim="800000"/>
          </a:ln>
        </p:spPr>
        <p:txBody>
          <a:bodyPr vert="horz" wrap="square">
            <a:spAutoFit/>
          </a:bodyPr>
          <a:lstStyle/>
          <a:p>
            <a:pPr lvl="0" algn="ctr" defTabSz="1218565"/>
            <a:r>
              <a:rPr lang="zh-CN" altLang="en-US" sz="4800" b="1" spc="300" dirty="0">
                <a:solidFill>
                  <a:schemeClr val="bg1"/>
                </a:solidFill>
                <a:cs typeface="+mn-ea"/>
                <a:sym typeface="+mn-lt"/>
              </a:rPr>
              <a:t>向劳模学习</a:t>
            </a:r>
          </a:p>
        </p:txBody>
      </p:sp>
      <p:sp>
        <p:nvSpPr>
          <p:cNvPr id="22" name="TextBox 5"/>
          <p:cNvSpPr txBox="1">
            <a:spLocks noChangeArrowheads="1"/>
          </p:cNvSpPr>
          <p:nvPr/>
        </p:nvSpPr>
        <p:spPr bwMode="auto">
          <a:xfrm>
            <a:off x="4571570" y="2135120"/>
            <a:ext cx="6191908" cy="769441"/>
          </a:xfrm>
          <a:prstGeom prst="rect">
            <a:avLst/>
          </a:prstGeom>
          <a:noFill/>
          <a:ln w="9525">
            <a:noFill/>
            <a:miter lim="800000"/>
          </a:ln>
        </p:spPr>
        <p:txBody>
          <a:bodyPr vert="horz" wrap="square">
            <a:spAutoFit/>
          </a:bodyPr>
          <a:lstStyle/>
          <a:p>
            <a:pPr algn="ctr" defTabSz="1218565"/>
            <a:r>
              <a:rPr lang="zh-CN" altLang="en-US" sz="4400" b="1" spc="300" dirty="0">
                <a:solidFill>
                  <a:schemeClr val="bg1"/>
                </a:solidFill>
                <a:cs typeface="+mn-ea"/>
                <a:sym typeface="+mn-lt"/>
              </a:rPr>
              <a:t>第四章节</a:t>
            </a:r>
          </a:p>
        </p:txBody>
      </p:sp>
      <p:pic>
        <p:nvPicPr>
          <p:cNvPr id="23" name="图片 22"/>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artisticPhotocopy detail="2"/>
                    </a14:imgEffect>
                  </a14:imgLayer>
                </a14:imgProps>
              </a:ext>
            </a:extLst>
          </a:blip>
          <a:stretch>
            <a:fillRect/>
          </a:stretch>
        </p:blipFill>
        <p:spPr>
          <a:xfrm>
            <a:off x="9053208" y="4021563"/>
            <a:ext cx="2746190" cy="1830793"/>
          </a:xfrm>
          <a:prstGeom prst="rect">
            <a:avLst/>
          </a:prstGeom>
        </p:spPr>
      </p:pic>
      <p:pic>
        <p:nvPicPr>
          <p:cNvPr id="24" name="图片 23"/>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artisticPhotocopy detail="2"/>
                    </a14:imgEffect>
                  </a14:imgLayer>
                </a14:imgProps>
              </a:ext>
            </a:extLst>
          </a:blip>
          <a:stretch>
            <a:fillRect/>
          </a:stretch>
        </p:blipFill>
        <p:spPr>
          <a:xfrm>
            <a:off x="5693950" y="4021563"/>
            <a:ext cx="2746190" cy="18307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699"/>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1+#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65736" y="208716"/>
            <a:ext cx="1531188" cy="369332"/>
          </a:xfrm>
          <a:prstGeom prst="rect">
            <a:avLst/>
          </a:prstGeom>
        </p:spPr>
        <p:txBody>
          <a:bodyPr wrap="none">
            <a:spAutoFit/>
          </a:bodyPr>
          <a:lstStyle/>
          <a:p>
            <a:pPr lvl="0" algn="ctr" defTabSz="1218565"/>
            <a:r>
              <a:rPr lang="zh-CN" altLang="en-US" b="1" spc="300" dirty="0">
                <a:solidFill>
                  <a:schemeClr val="bg1"/>
                </a:solidFill>
                <a:cs typeface="+mn-ea"/>
                <a:sym typeface="+mn-lt"/>
              </a:rPr>
              <a:t>向劳模学习</a:t>
            </a:r>
          </a:p>
        </p:txBody>
      </p:sp>
      <p:sp>
        <p:nvSpPr>
          <p:cNvPr id="5" name="文本框 4"/>
          <p:cNvSpPr txBox="1"/>
          <p:nvPr/>
        </p:nvSpPr>
        <p:spPr>
          <a:xfrm>
            <a:off x="1266439" y="2871006"/>
            <a:ext cx="1337824" cy="400110"/>
          </a:xfrm>
          <a:prstGeom prst="rect">
            <a:avLst/>
          </a:prstGeom>
          <a:noFill/>
        </p:spPr>
        <p:txBody>
          <a:bodyPr wrap="square" rtlCol="0">
            <a:spAutoFit/>
          </a:bodyPr>
          <a:lstStyle/>
          <a:p>
            <a:pPr algn="ctr" defTabSz="914400"/>
            <a:r>
              <a:rPr lang="zh-CN" altLang="en-US" sz="2000" b="1" dirty="0">
                <a:solidFill>
                  <a:schemeClr val="bg1"/>
                </a:solidFill>
                <a:cs typeface="+mn-ea"/>
                <a:sym typeface="+mn-lt"/>
              </a:rPr>
              <a:t>马恩华 </a:t>
            </a:r>
            <a:endParaRPr lang="en-US" altLang="zh-CN" sz="2000" b="1" dirty="0">
              <a:solidFill>
                <a:schemeClr val="bg1"/>
              </a:solidFill>
              <a:cs typeface="+mn-ea"/>
              <a:sym typeface="+mn-lt"/>
            </a:endParaRPr>
          </a:p>
        </p:txBody>
      </p:sp>
      <p:cxnSp>
        <p:nvCxnSpPr>
          <p:cNvPr id="7" name="直接连接符 6"/>
          <p:cNvCxnSpPr/>
          <p:nvPr/>
        </p:nvCxnSpPr>
        <p:spPr>
          <a:xfrm>
            <a:off x="1071842" y="3271116"/>
            <a:ext cx="1676400" cy="0"/>
          </a:xfrm>
          <a:prstGeom prst="line">
            <a:avLst/>
          </a:prstGeom>
          <a:noFill/>
          <a:ln w="6350" cap="flat" cmpd="sng" algn="ctr">
            <a:solidFill>
              <a:sysClr val="window" lastClr="FFFFFF"/>
            </a:solidFill>
            <a:prstDash val="solid"/>
            <a:miter lim="800000"/>
          </a:ln>
          <a:effectLst/>
        </p:spPr>
      </p:cxnSp>
      <p:sp>
        <p:nvSpPr>
          <p:cNvPr id="8" name="矩形 7"/>
          <p:cNvSpPr/>
          <p:nvPr/>
        </p:nvSpPr>
        <p:spPr>
          <a:xfrm>
            <a:off x="909031" y="3251528"/>
            <a:ext cx="2052639" cy="1200329"/>
          </a:xfrm>
          <a:prstGeom prst="rect">
            <a:avLst/>
          </a:prstGeom>
          <a:noFill/>
        </p:spPr>
        <p:txBody>
          <a:bodyPr wrap="square" rtlCol="0">
            <a:spAutoFit/>
          </a:bodyPr>
          <a:lstStyle/>
          <a:p>
            <a:pPr defTabSz="914400">
              <a:lnSpc>
                <a:spcPct val="150000"/>
              </a:lnSpc>
            </a:pPr>
            <a:r>
              <a:rPr lang="zh-CN" altLang="en-US" sz="1200" dirty="0">
                <a:solidFill>
                  <a:schemeClr val="bg1"/>
                </a:solidFill>
                <a:cs typeface="+mn-ea"/>
                <a:sym typeface="+mn-lt"/>
              </a:rPr>
              <a:t>杰出的社会主义企业家。在他入职保定棉厂后由经济效益在省内同行业倒数第一变为当年盈利</a:t>
            </a:r>
            <a:r>
              <a:rPr lang="en-US" altLang="zh-CN" sz="1200" dirty="0">
                <a:solidFill>
                  <a:schemeClr val="bg1"/>
                </a:solidFill>
                <a:cs typeface="+mn-ea"/>
                <a:sym typeface="+mn-lt"/>
              </a:rPr>
              <a:t>800</a:t>
            </a:r>
            <a:r>
              <a:rPr lang="zh-CN" altLang="en-US" sz="1200" dirty="0">
                <a:solidFill>
                  <a:schemeClr val="bg1"/>
                </a:solidFill>
                <a:cs typeface="+mn-ea"/>
                <a:sym typeface="+mn-lt"/>
              </a:rPr>
              <a:t>万元。</a:t>
            </a:r>
          </a:p>
        </p:txBody>
      </p:sp>
      <p:sp>
        <p:nvSpPr>
          <p:cNvPr id="9" name="文本框 8"/>
          <p:cNvSpPr txBox="1"/>
          <p:nvPr/>
        </p:nvSpPr>
        <p:spPr>
          <a:xfrm>
            <a:off x="3805908" y="2871006"/>
            <a:ext cx="1337824" cy="400110"/>
          </a:xfrm>
          <a:prstGeom prst="rect">
            <a:avLst/>
          </a:prstGeom>
          <a:noFill/>
        </p:spPr>
        <p:txBody>
          <a:bodyPr wrap="square" rtlCol="0">
            <a:spAutoFit/>
          </a:bodyPr>
          <a:lstStyle/>
          <a:p>
            <a:pPr algn="ctr" defTabSz="914400"/>
            <a:r>
              <a:rPr lang="zh-CN" altLang="en-US" sz="2000" b="1" dirty="0">
                <a:solidFill>
                  <a:schemeClr val="bg1"/>
                </a:solidFill>
                <a:cs typeface="+mn-ea"/>
                <a:sym typeface="+mn-lt"/>
              </a:rPr>
              <a:t>徐虎 </a:t>
            </a:r>
            <a:endParaRPr lang="en-US" altLang="zh-CN" sz="2000" b="1" dirty="0">
              <a:solidFill>
                <a:schemeClr val="bg1"/>
              </a:solidFill>
              <a:cs typeface="+mn-ea"/>
              <a:sym typeface="+mn-lt"/>
            </a:endParaRPr>
          </a:p>
        </p:txBody>
      </p:sp>
      <p:cxnSp>
        <p:nvCxnSpPr>
          <p:cNvPr id="10" name="直接连接符 9"/>
          <p:cNvCxnSpPr/>
          <p:nvPr/>
        </p:nvCxnSpPr>
        <p:spPr>
          <a:xfrm>
            <a:off x="3611311" y="3271116"/>
            <a:ext cx="1676400" cy="0"/>
          </a:xfrm>
          <a:prstGeom prst="line">
            <a:avLst/>
          </a:prstGeom>
          <a:noFill/>
          <a:ln w="6350" cap="flat" cmpd="sng" algn="ctr">
            <a:solidFill>
              <a:sysClr val="window" lastClr="FFFFFF"/>
            </a:solidFill>
            <a:prstDash val="solid"/>
            <a:miter lim="800000"/>
          </a:ln>
          <a:effectLst/>
        </p:spPr>
      </p:cxnSp>
      <p:sp>
        <p:nvSpPr>
          <p:cNvPr id="11" name="矩形 10"/>
          <p:cNvSpPr/>
          <p:nvPr/>
        </p:nvSpPr>
        <p:spPr>
          <a:xfrm>
            <a:off x="3376733" y="3291816"/>
            <a:ext cx="2203164" cy="1200329"/>
          </a:xfrm>
          <a:prstGeom prst="rect">
            <a:avLst/>
          </a:prstGeom>
          <a:noFill/>
        </p:spPr>
        <p:txBody>
          <a:bodyPr wrap="square" rtlCol="0">
            <a:spAutoFit/>
          </a:bodyPr>
          <a:lstStyle/>
          <a:p>
            <a:pPr defTabSz="914400">
              <a:lnSpc>
                <a:spcPct val="150000"/>
              </a:lnSpc>
            </a:pPr>
            <a:r>
              <a:rPr lang="zh-CN" altLang="en-US" sz="1200" dirty="0">
                <a:solidFill>
                  <a:schemeClr val="bg1"/>
                </a:solidFill>
                <a:cs typeface="+mn-ea"/>
                <a:sym typeface="+mn-lt"/>
              </a:rPr>
              <a:t>专攻房修水电技术，多次被评为全国劳动模范，口号“辛苦我一人，方便千万家。”</a:t>
            </a:r>
          </a:p>
          <a:p>
            <a:pPr defTabSz="914400">
              <a:lnSpc>
                <a:spcPct val="150000"/>
              </a:lnSpc>
            </a:pPr>
            <a:endParaRPr lang="zh-CN" altLang="en-US" sz="1200" dirty="0">
              <a:solidFill>
                <a:schemeClr val="bg1"/>
              </a:solidFill>
              <a:cs typeface="+mn-ea"/>
              <a:sym typeface="+mn-lt"/>
            </a:endParaRPr>
          </a:p>
        </p:txBody>
      </p:sp>
      <p:sp>
        <p:nvSpPr>
          <p:cNvPr id="12" name="文本框 11"/>
          <p:cNvSpPr txBox="1"/>
          <p:nvPr/>
        </p:nvSpPr>
        <p:spPr>
          <a:xfrm>
            <a:off x="6362550" y="2866716"/>
            <a:ext cx="1337824" cy="400110"/>
          </a:xfrm>
          <a:prstGeom prst="rect">
            <a:avLst/>
          </a:prstGeom>
          <a:noFill/>
        </p:spPr>
        <p:txBody>
          <a:bodyPr wrap="square" rtlCol="0">
            <a:spAutoFit/>
          </a:bodyPr>
          <a:lstStyle/>
          <a:p>
            <a:pPr algn="ctr" defTabSz="914400"/>
            <a:r>
              <a:rPr lang="zh-CN" altLang="en-US" sz="2000" b="1" dirty="0">
                <a:solidFill>
                  <a:schemeClr val="bg1"/>
                </a:solidFill>
                <a:cs typeface="+mn-ea"/>
                <a:sym typeface="+mn-lt"/>
              </a:rPr>
              <a:t>吴仁宝 </a:t>
            </a:r>
            <a:endParaRPr lang="en-US" altLang="zh-CN" sz="2000" b="1" dirty="0">
              <a:solidFill>
                <a:schemeClr val="bg1"/>
              </a:solidFill>
              <a:cs typeface="+mn-ea"/>
              <a:sym typeface="+mn-lt"/>
            </a:endParaRPr>
          </a:p>
        </p:txBody>
      </p:sp>
      <p:cxnSp>
        <p:nvCxnSpPr>
          <p:cNvPr id="13" name="直接连接符 12"/>
          <p:cNvCxnSpPr/>
          <p:nvPr/>
        </p:nvCxnSpPr>
        <p:spPr>
          <a:xfrm>
            <a:off x="6167953" y="3266826"/>
            <a:ext cx="1676400" cy="0"/>
          </a:xfrm>
          <a:prstGeom prst="line">
            <a:avLst/>
          </a:prstGeom>
          <a:noFill/>
          <a:ln w="6350" cap="flat" cmpd="sng" algn="ctr">
            <a:solidFill>
              <a:sysClr val="window" lastClr="FFFFFF"/>
            </a:solidFill>
            <a:prstDash val="solid"/>
            <a:miter lim="800000"/>
          </a:ln>
          <a:effectLst/>
        </p:spPr>
      </p:cxnSp>
      <p:sp>
        <p:nvSpPr>
          <p:cNvPr id="14" name="矩形 13"/>
          <p:cNvSpPr/>
          <p:nvPr/>
        </p:nvSpPr>
        <p:spPr>
          <a:xfrm>
            <a:off x="5987970" y="3251528"/>
            <a:ext cx="2052639" cy="1200329"/>
          </a:xfrm>
          <a:prstGeom prst="rect">
            <a:avLst/>
          </a:prstGeom>
          <a:noFill/>
        </p:spPr>
        <p:txBody>
          <a:bodyPr wrap="square" rtlCol="0">
            <a:spAutoFit/>
          </a:bodyPr>
          <a:lstStyle/>
          <a:p>
            <a:pPr defTabSz="914400">
              <a:lnSpc>
                <a:spcPct val="150000"/>
              </a:lnSpc>
            </a:pPr>
            <a:r>
              <a:rPr lang="zh-CN" altLang="en-US" sz="1200" dirty="0">
                <a:solidFill>
                  <a:schemeClr val="bg1"/>
                </a:solidFill>
                <a:cs typeface="+mn-ea"/>
                <a:sym typeface="+mn-lt"/>
              </a:rPr>
              <a:t>华西村</a:t>
            </a:r>
            <a:r>
              <a:rPr lang="en-US" altLang="zh-CN" sz="1200" dirty="0">
                <a:solidFill>
                  <a:schemeClr val="bg1"/>
                </a:solidFill>
                <a:cs typeface="+mn-ea"/>
                <a:sym typeface="+mn-lt"/>
              </a:rPr>
              <a:t>30</a:t>
            </a:r>
            <a:r>
              <a:rPr lang="zh-CN" altLang="en-US" sz="1200" dirty="0">
                <a:solidFill>
                  <a:schemeClr val="bg1"/>
                </a:solidFill>
                <a:cs typeface="+mn-ea"/>
                <a:sym typeface="+mn-lt"/>
              </a:rPr>
              <a:t>多年的当家人，把华西村从苏南一个默默无闻的乡村变为闻名全世界的第一乡村。</a:t>
            </a:r>
          </a:p>
        </p:txBody>
      </p:sp>
      <p:cxnSp>
        <p:nvCxnSpPr>
          <p:cNvPr id="15" name="直接连接符 14"/>
          <p:cNvCxnSpPr/>
          <p:nvPr/>
        </p:nvCxnSpPr>
        <p:spPr>
          <a:xfrm>
            <a:off x="8700145" y="3266826"/>
            <a:ext cx="1676400" cy="0"/>
          </a:xfrm>
          <a:prstGeom prst="line">
            <a:avLst/>
          </a:prstGeom>
          <a:noFill/>
          <a:ln w="6350" cap="flat" cmpd="sng" algn="ctr">
            <a:solidFill>
              <a:sysClr val="window" lastClr="FFFFFF"/>
            </a:solidFill>
            <a:prstDash val="solid"/>
            <a:miter lim="800000"/>
          </a:ln>
          <a:effectLst/>
        </p:spPr>
      </p:cxnSp>
      <p:sp>
        <p:nvSpPr>
          <p:cNvPr id="16" name="矩形 15"/>
          <p:cNvSpPr/>
          <p:nvPr/>
        </p:nvSpPr>
        <p:spPr>
          <a:xfrm>
            <a:off x="8556874" y="3260476"/>
            <a:ext cx="2052639" cy="1200329"/>
          </a:xfrm>
          <a:prstGeom prst="rect">
            <a:avLst/>
          </a:prstGeom>
          <a:noFill/>
        </p:spPr>
        <p:txBody>
          <a:bodyPr wrap="square" rtlCol="0">
            <a:spAutoFit/>
          </a:bodyPr>
          <a:lstStyle/>
          <a:p>
            <a:pPr defTabSz="914400">
              <a:lnSpc>
                <a:spcPct val="150000"/>
              </a:lnSpc>
            </a:pPr>
            <a:r>
              <a:rPr lang="zh-CN" altLang="en-US" sz="1200" dirty="0">
                <a:solidFill>
                  <a:schemeClr val="bg1"/>
                </a:solidFill>
                <a:cs typeface="+mn-ea"/>
                <a:sym typeface="+mn-lt"/>
              </a:rPr>
              <a:t>中国石油工人的光辉典范，他为祖国石油工业的发展和社会主义建设立下了不朽的功勋，劳模典范。</a:t>
            </a:r>
          </a:p>
        </p:txBody>
      </p:sp>
      <p:sp>
        <p:nvSpPr>
          <p:cNvPr id="17" name="文本框 16"/>
          <p:cNvSpPr txBox="1"/>
          <p:nvPr/>
        </p:nvSpPr>
        <p:spPr>
          <a:xfrm>
            <a:off x="8894742" y="2866716"/>
            <a:ext cx="1337824" cy="400110"/>
          </a:xfrm>
          <a:prstGeom prst="rect">
            <a:avLst/>
          </a:prstGeom>
          <a:noFill/>
        </p:spPr>
        <p:txBody>
          <a:bodyPr wrap="square" rtlCol="0">
            <a:spAutoFit/>
          </a:bodyPr>
          <a:lstStyle/>
          <a:p>
            <a:pPr algn="ctr" defTabSz="914400"/>
            <a:r>
              <a:rPr lang="zh-CN" altLang="en-US" sz="2000" b="1" dirty="0">
                <a:solidFill>
                  <a:schemeClr val="bg1"/>
                </a:solidFill>
                <a:cs typeface="+mn-ea"/>
                <a:sym typeface="+mn-lt"/>
              </a:rPr>
              <a:t>王进喜 </a:t>
            </a:r>
            <a:endParaRPr lang="en-US" altLang="zh-CN" sz="20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P spid="12" grpId="0"/>
      <p:bldP spid="14"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65736" y="208716"/>
            <a:ext cx="1531188" cy="369332"/>
          </a:xfrm>
          <a:prstGeom prst="rect">
            <a:avLst/>
          </a:prstGeom>
        </p:spPr>
        <p:txBody>
          <a:bodyPr wrap="none">
            <a:spAutoFit/>
          </a:bodyPr>
          <a:lstStyle/>
          <a:p>
            <a:pPr lvl="0" algn="ctr" defTabSz="1218565"/>
            <a:r>
              <a:rPr lang="zh-CN" altLang="en-US" b="1" spc="300" dirty="0">
                <a:solidFill>
                  <a:schemeClr val="bg1"/>
                </a:solidFill>
                <a:cs typeface="+mn-ea"/>
                <a:sym typeface="+mn-lt"/>
              </a:rPr>
              <a:t>向劳模学习</a:t>
            </a:r>
          </a:p>
        </p:txBody>
      </p:sp>
      <p:sp>
        <p:nvSpPr>
          <p:cNvPr id="18" name="TextBox 3"/>
          <p:cNvSpPr>
            <a:spLocks noChangeArrowheads="1"/>
          </p:cNvSpPr>
          <p:nvPr/>
        </p:nvSpPr>
        <p:spPr bwMode="auto">
          <a:xfrm>
            <a:off x="1159072" y="1429979"/>
            <a:ext cx="2797010" cy="5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8565">
              <a:lnSpc>
                <a:spcPct val="150000"/>
              </a:lnSpc>
            </a:pPr>
            <a:r>
              <a:rPr lang="zh-CN" altLang="en-US" sz="2400" b="1" dirty="0">
                <a:solidFill>
                  <a:prstClr val="white"/>
                </a:solidFill>
                <a:latin typeface="+mn-lt"/>
                <a:ea typeface="+mn-ea"/>
                <a:cs typeface="+mn-ea"/>
                <a:sym typeface="+mn-lt"/>
              </a:rPr>
              <a:t>邓稼先</a:t>
            </a:r>
            <a:endParaRPr lang="en-US" altLang="zh-CN" sz="2400" b="1" dirty="0">
              <a:solidFill>
                <a:prstClr val="white"/>
              </a:solidFill>
              <a:latin typeface="+mn-lt"/>
              <a:ea typeface="+mn-ea"/>
              <a:cs typeface="+mn-ea"/>
              <a:sym typeface="+mn-lt"/>
            </a:endParaRPr>
          </a:p>
        </p:txBody>
      </p:sp>
      <p:sp>
        <p:nvSpPr>
          <p:cNvPr id="20" name="TextBox 3"/>
          <p:cNvSpPr>
            <a:spLocks noChangeArrowheads="1"/>
          </p:cNvSpPr>
          <p:nvPr/>
        </p:nvSpPr>
        <p:spPr bwMode="auto">
          <a:xfrm>
            <a:off x="1389247" y="2032268"/>
            <a:ext cx="2379629" cy="120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a:lnSpc>
                <a:spcPct val="150000"/>
              </a:lnSpc>
            </a:pPr>
            <a:r>
              <a:rPr lang="zh-CN" altLang="en-US" sz="1200" b="1" dirty="0">
                <a:solidFill>
                  <a:prstClr val="white"/>
                </a:solidFill>
                <a:latin typeface="+mn-lt"/>
                <a:ea typeface="+mn-ea"/>
                <a:cs typeface="+mn-ea"/>
                <a:sym typeface="+mn-lt"/>
              </a:rPr>
              <a:t>中国科学院院士，著名核物理学家，中国核武器研制工作的开拓者和奠基者，为中国核武器、原子武器的研发做出了重要贡献。</a:t>
            </a:r>
          </a:p>
        </p:txBody>
      </p:sp>
      <p:sp>
        <p:nvSpPr>
          <p:cNvPr id="22" name="TextBox 3"/>
          <p:cNvSpPr>
            <a:spLocks noChangeArrowheads="1"/>
          </p:cNvSpPr>
          <p:nvPr/>
        </p:nvSpPr>
        <p:spPr bwMode="auto">
          <a:xfrm>
            <a:off x="1813918" y="3414833"/>
            <a:ext cx="1530286" cy="58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8565">
              <a:lnSpc>
                <a:spcPct val="150000"/>
              </a:lnSpc>
            </a:pPr>
            <a:r>
              <a:rPr lang="zh-CN" altLang="en-US" sz="2400" b="1" dirty="0">
                <a:solidFill>
                  <a:prstClr val="white"/>
                </a:solidFill>
                <a:latin typeface="+mn-lt"/>
                <a:ea typeface="+mn-ea"/>
                <a:cs typeface="+mn-ea"/>
                <a:sym typeface="+mn-lt"/>
              </a:rPr>
              <a:t>时传祥   </a:t>
            </a:r>
          </a:p>
        </p:txBody>
      </p:sp>
      <p:sp>
        <p:nvSpPr>
          <p:cNvPr id="24" name="TextBox 3"/>
          <p:cNvSpPr>
            <a:spLocks noChangeArrowheads="1"/>
          </p:cNvSpPr>
          <p:nvPr/>
        </p:nvSpPr>
        <p:spPr bwMode="auto">
          <a:xfrm>
            <a:off x="1322693" y="4007932"/>
            <a:ext cx="2446183" cy="148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000" tIns="48000" rIns="48000" bIns="4800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a:lnSpc>
                <a:spcPct val="150000"/>
              </a:lnSpc>
            </a:pPr>
            <a:r>
              <a:rPr lang="zh-CN" altLang="en-US" sz="1200" b="1" dirty="0">
                <a:solidFill>
                  <a:prstClr val="white"/>
                </a:solidFill>
                <a:latin typeface="+mn-lt"/>
                <a:ea typeface="+mn-ea"/>
                <a:cs typeface="+mn-ea"/>
                <a:sym typeface="+mn-lt"/>
              </a:rPr>
              <a:t>“宁肯一人脏，换来万户净” ，他的毫不利己、专门利人的崇高精神，曾受到了党和人民的高度赞扬，</a:t>
            </a:r>
            <a:r>
              <a:rPr lang="en-US" altLang="zh-CN" sz="1200" b="1" dirty="0">
                <a:solidFill>
                  <a:prstClr val="white"/>
                </a:solidFill>
                <a:latin typeface="+mn-lt"/>
                <a:ea typeface="+mn-ea"/>
                <a:cs typeface="+mn-ea"/>
                <a:sym typeface="+mn-lt"/>
              </a:rPr>
              <a:t>1952</a:t>
            </a:r>
            <a:r>
              <a:rPr lang="zh-CN" altLang="en-US" sz="1200" b="1" dirty="0">
                <a:solidFill>
                  <a:prstClr val="white"/>
                </a:solidFill>
                <a:latin typeface="+mn-lt"/>
                <a:ea typeface="+mn-ea"/>
                <a:cs typeface="+mn-ea"/>
                <a:sym typeface="+mn-lt"/>
              </a:rPr>
              <a:t>年在北京市崇文区清洁队工作。随后被评为全国著名劳动模范</a:t>
            </a:r>
          </a:p>
        </p:txBody>
      </p:sp>
      <p:pic>
        <p:nvPicPr>
          <p:cNvPr id="25" name="图片 24"/>
          <p:cNvPicPr>
            <a:picLocks noChangeAspect="1"/>
          </p:cNvPicPr>
          <p:nvPr/>
        </p:nvPicPr>
        <p:blipFill>
          <a:blip r:embed="rId2" cstate="screen"/>
          <a:stretch>
            <a:fillRect/>
          </a:stretch>
        </p:blipFill>
        <p:spPr>
          <a:xfrm rot="302020">
            <a:off x="5274576" y="850965"/>
            <a:ext cx="5156069" cy="51560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465736" y="208716"/>
            <a:ext cx="1531188" cy="369332"/>
          </a:xfrm>
          <a:prstGeom prst="rect">
            <a:avLst/>
          </a:prstGeom>
        </p:spPr>
        <p:txBody>
          <a:bodyPr wrap="none">
            <a:spAutoFit/>
          </a:bodyPr>
          <a:lstStyle/>
          <a:p>
            <a:pPr lvl="0" algn="ctr" defTabSz="1218565"/>
            <a:r>
              <a:rPr lang="zh-CN" altLang="en-US" b="1" spc="300" dirty="0">
                <a:solidFill>
                  <a:schemeClr val="bg1"/>
                </a:solidFill>
                <a:cs typeface="+mn-ea"/>
                <a:sym typeface="+mn-lt"/>
              </a:rPr>
              <a:t>向劳模学习</a:t>
            </a:r>
          </a:p>
        </p:txBody>
      </p:sp>
      <p:sp>
        <p:nvSpPr>
          <p:cNvPr id="2" name="矩形 1"/>
          <p:cNvSpPr/>
          <p:nvPr/>
        </p:nvSpPr>
        <p:spPr>
          <a:xfrm>
            <a:off x="5720861" y="2258017"/>
            <a:ext cx="6096000" cy="2169825"/>
          </a:xfrm>
          <a:prstGeom prst="rect">
            <a:avLst/>
          </a:prstGeom>
        </p:spPr>
        <p:txBody>
          <a:bodyPr>
            <a:spAutoFit/>
          </a:bodyPr>
          <a:lstStyle/>
          <a:p>
            <a:pPr>
              <a:lnSpc>
                <a:spcPct val="150000"/>
              </a:lnSpc>
              <a:spcBef>
                <a:spcPct val="0"/>
              </a:spcBef>
            </a:pPr>
            <a:r>
              <a:rPr lang="zh-CN" altLang="en-US" dirty="0">
                <a:solidFill>
                  <a:schemeClr val="bg1"/>
                </a:solidFill>
                <a:cs typeface="+mn-ea"/>
                <a:sym typeface="+mn-lt"/>
              </a:rPr>
              <a:t>学劳模</a:t>
            </a:r>
            <a:r>
              <a:rPr lang="en-US" altLang="zh-CN" dirty="0">
                <a:solidFill>
                  <a:schemeClr val="bg1"/>
                </a:solidFill>
                <a:cs typeface="+mn-ea"/>
                <a:sym typeface="+mn-lt"/>
              </a:rPr>
              <a:t>,</a:t>
            </a:r>
            <a:r>
              <a:rPr lang="zh-CN" altLang="en-US" dirty="0">
                <a:solidFill>
                  <a:schemeClr val="bg1"/>
                </a:solidFill>
                <a:cs typeface="+mn-ea"/>
                <a:sym typeface="+mn-lt"/>
              </a:rPr>
              <a:t>就要学习他们爱岗敬业、为国为民的主人翁精神</a:t>
            </a:r>
            <a:r>
              <a:rPr lang="en-US" altLang="zh-CN" dirty="0">
                <a:solidFill>
                  <a:schemeClr val="bg1"/>
                </a:solidFill>
                <a:cs typeface="+mn-ea"/>
                <a:sym typeface="+mn-lt"/>
              </a:rPr>
              <a:t>,</a:t>
            </a:r>
            <a:r>
              <a:rPr lang="zh-CN" altLang="en-US" dirty="0">
                <a:solidFill>
                  <a:schemeClr val="bg1"/>
                </a:solidFill>
                <a:cs typeface="+mn-ea"/>
                <a:sym typeface="+mn-lt"/>
              </a:rPr>
              <a:t>争创一流、与时俱进的进取精神</a:t>
            </a:r>
            <a:r>
              <a:rPr lang="en-US" altLang="zh-CN" dirty="0">
                <a:solidFill>
                  <a:schemeClr val="bg1"/>
                </a:solidFill>
                <a:cs typeface="+mn-ea"/>
                <a:sym typeface="+mn-lt"/>
              </a:rPr>
              <a:t>,</a:t>
            </a:r>
            <a:r>
              <a:rPr lang="zh-CN" altLang="en-US" dirty="0">
                <a:solidFill>
                  <a:schemeClr val="bg1"/>
                </a:solidFill>
                <a:cs typeface="+mn-ea"/>
                <a:sym typeface="+mn-lt"/>
              </a:rPr>
              <a:t>艰苦奋斗、艰难创业的拼搏精神</a:t>
            </a:r>
            <a:r>
              <a:rPr lang="en-US" altLang="zh-CN" dirty="0">
                <a:solidFill>
                  <a:schemeClr val="bg1"/>
                </a:solidFill>
                <a:cs typeface="+mn-ea"/>
                <a:sym typeface="+mn-lt"/>
              </a:rPr>
              <a:t>,</a:t>
            </a:r>
            <a:r>
              <a:rPr lang="zh-CN" altLang="en-US" dirty="0">
                <a:solidFill>
                  <a:schemeClr val="bg1"/>
                </a:solidFill>
                <a:cs typeface="+mn-ea"/>
                <a:sym typeface="+mn-lt"/>
              </a:rPr>
              <a:t>勇于创新、不断改进的开拓精神</a:t>
            </a:r>
            <a:r>
              <a:rPr lang="en-US" altLang="zh-CN" dirty="0">
                <a:solidFill>
                  <a:schemeClr val="bg1"/>
                </a:solidFill>
                <a:cs typeface="+mn-ea"/>
                <a:sym typeface="+mn-lt"/>
              </a:rPr>
              <a:t>,</a:t>
            </a:r>
            <a:r>
              <a:rPr lang="zh-CN" altLang="en-US" dirty="0">
                <a:solidFill>
                  <a:schemeClr val="bg1"/>
                </a:solidFill>
                <a:cs typeface="+mn-ea"/>
                <a:sym typeface="+mn-lt"/>
              </a:rPr>
              <a:t>淡泊名利、默默耕耘的“老黄牛”精神</a:t>
            </a:r>
            <a:r>
              <a:rPr lang="en-US" altLang="zh-CN" dirty="0">
                <a:solidFill>
                  <a:schemeClr val="bg1"/>
                </a:solidFill>
                <a:cs typeface="+mn-ea"/>
                <a:sym typeface="+mn-lt"/>
              </a:rPr>
              <a:t>,</a:t>
            </a:r>
            <a:r>
              <a:rPr lang="zh-CN" altLang="en-US" dirty="0">
                <a:solidFill>
                  <a:schemeClr val="bg1"/>
                </a:solidFill>
                <a:cs typeface="+mn-ea"/>
                <a:sym typeface="+mn-lt"/>
              </a:rPr>
              <a:t>甘于奉献、乐于服务的忘我精神</a:t>
            </a:r>
            <a:r>
              <a:rPr lang="en-US" altLang="zh-CN" dirty="0">
                <a:solidFill>
                  <a:schemeClr val="bg1"/>
                </a:solidFill>
                <a:cs typeface="+mn-ea"/>
                <a:sym typeface="+mn-lt"/>
              </a:rPr>
              <a:t>,</a:t>
            </a:r>
            <a:r>
              <a:rPr lang="zh-CN" altLang="en-US" dirty="0">
                <a:solidFill>
                  <a:schemeClr val="bg1"/>
                </a:solidFill>
                <a:cs typeface="+mn-ea"/>
                <a:sym typeface="+mn-lt"/>
              </a:rPr>
              <a:t>紧密协作、相互关爱的团队精神。</a:t>
            </a:r>
          </a:p>
        </p:txBody>
      </p:sp>
      <p:pic>
        <p:nvPicPr>
          <p:cNvPr id="4" name="图片 3"/>
          <p:cNvPicPr>
            <a:picLocks noChangeAspect="1"/>
          </p:cNvPicPr>
          <p:nvPr/>
        </p:nvPicPr>
        <p:blipFill>
          <a:blip r:embed="rId2" cstate="screen"/>
          <a:stretch>
            <a:fillRect/>
          </a:stretch>
        </p:blipFill>
        <p:spPr>
          <a:xfrm>
            <a:off x="0" y="298763"/>
            <a:ext cx="6039409" cy="60394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pic>
        <p:nvPicPr>
          <p:cNvPr id="5" name="图片 4"/>
          <p:cNvPicPr>
            <a:picLocks noChangeAspect="1"/>
          </p:cNvPicPr>
          <p:nvPr/>
        </p:nvPicPr>
        <p:blipFill rotWithShape="1">
          <a:blip r:embed="rId3" cstate="screen"/>
          <a:srcRect/>
          <a:stretch>
            <a:fillRect/>
          </a:stretch>
        </p:blipFill>
        <p:spPr>
          <a:xfrm>
            <a:off x="0" y="5752730"/>
            <a:ext cx="12192000" cy="1105270"/>
          </a:xfrm>
          <a:prstGeom prst="rect">
            <a:avLst/>
          </a:prstGeom>
        </p:spPr>
      </p:pic>
      <p:sp>
        <p:nvSpPr>
          <p:cNvPr id="6" name="文本框 5"/>
          <p:cNvSpPr txBox="1"/>
          <p:nvPr/>
        </p:nvSpPr>
        <p:spPr>
          <a:xfrm>
            <a:off x="10667570" y="123311"/>
            <a:ext cx="1322773" cy="523220"/>
          </a:xfrm>
          <a:prstGeom prst="rect">
            <a:avLst/>
          </a:prstGeom>
          <a:noFill/>
        </p:spPr>
        <p:txBody>
          <a:bodyPr wrap="square" rtlCol="0">
            <a:spAutoFit/>
          </a:bodyPr>
          <a:lstStyle/>
          <a:p>
            <a:pPr algn="dist"/>
            <a:r>
              <a:rPr lang="zh-CN" altLang="en-US" sz="1400" dirty="0">
                <a:solidFill>
                  <a:schemeClr val="bg1"/>
                </a:solidFill>
                <a:cs typeface="+mn-ea"/>
                <a:sym typeface="+mn-lt"/>
              </a:rPr>
              <a:t>致敬劳动人民</a:t>
            </a:r>
            <a:endParaRPr lang="en-US" altLang="zh-CN" sz="1400" dirty="0">
              <a:solidFill>
                <a:schemeClr val="bg1"/>
              </a:solidFill>
              <a:cs typeface="+mn-ea"/>
              <a:sym typeface="+mn-lt"/>
            </a:endParaRPr>
          </a:p>
          <a:p>
            <a:pPr algn="dist"/>
            <a:r>
              <a:rPr lang="en-US" altLang="zh-CN" sz="1400" dirty="0" smtClean="0">
                <a:solidFill>
                  <a:schemeClr val="bg1"/>
                </a:solidFill>
                <a:cs typeface="+mn-ea"/>
                <a:sym typeface="+mn-lt"/>
              </a:rPr>
              <a:t>20XX/05/01</a:t>
            </a:r>
            <a:endParaRPr lang="zh-CN" altLang="en-US" sz="1400" dirty="0">
              <a:solidFill>
                <a:schemeClr val="bg1"/>
              </a:solidFill>
              <a:cs typeface="+mn-ea"/>
              <a:sym typeface="+mn-lt"/>
            </a:endParaRPr>
          </a:p>
        </p:txBody>
      </p:sp>
      <p:sp>
        <p:nvSpPr>
          <p:cNvPr id="7" name="文本框 6"/>
          <p:cNvSpPr txBox="1"/>
          <p:nvPr/>
        </p:nvSpPr>
        <p:spPr>
          <a:xfrm>
            <a:off x="152627" y="1146528"/>
            <a:ext cx="400110" cy="2020862"/>
          </a:xfrm>
          <a:prstGeom prst="rect">
            <a:avLst/>
          </a:prstGeom>
          <a:noFill/>
        </p:spPr>
        <p:txBody>
          <a:bodyPr vert="eaVert" wrap="square" rtlCol="0">
            <a:spAutoFit/>
          </a:bodyPr>
          <a:lstStyle/>
          <a:p>
            <a:pPr algn="dist"/>
            <a:r>
              <a:rPr lang="zh-CN" altLang="en-US" sz="1400" dirty="0">
                <a:solidFill>
                  <a:schemeClr val="bg1"/>
                </a:solidFill>
                <a:cs typeface="+mn-ea"/>
                <a:sym typeface="+mn-lt"/>
              </a:rPr>
              <a:t>撸起袖子加油干</a:t>
            </a:r>
          </a:p>
        </p:txBody>
      </p:sp>
      <p:sp>
        <p:nvSpPr>
          <p:cNvPr id="8" name="文本框 7"/>
          <p:cNvSpPr txBox="1"/>
          <p:nvPr/>
        </p:nvSpPr>
        <p:spPr>
          <a:xfrm>
            <a:off x="152627" y="28144"/>
            <a:ext cx="902449" cy="830997"/>
          </a:xfrm>
          <a:prstGeom prst="rect">
            <a:avLst/>
          </a:prstGeom>
          <a:noFill/>
        </p:spPr>
        <p:txBody>
          <a:bodyPr wrap="square" rtlCol="0">
            <a:spAutoFit/>
          </a:bodyPr>
          <a:lstStyle>
            <a:defPPr>
              <a:defRPr lang="zh-CN"/>
            </a:defPPr>
            <a:lvl1pPr>
              <a:defRPr sz="1600">
                <a:solidFill>
                  <a:schemeClr val="bg1"/>
                </a:solidFill>
                <a:cs typeface="+mn-ea"/>
              </a:defRPr>
            </a:lvl1pPr>
          </a:lstStyle>
          <a:p>
            <a:r>
              <a:rPr lang="en-US" altLang="zh-CN" dirty="0">
                <a:sym typeface="+mn-lt"/>
              </a:rPr>
              <a:t>20XX</a:t>
            </a:r>
          </a:p>
          <a:p>
            <a:r>
              <a:rPr lang="en-US" altLang="zh-CN" dirty="0" err="1">
                <a:sym typeface="+mn-lt"/>
              </a:rPr>
              <a:t>Larber</a:t>
            </a:r>
            <a:endParaRPr lang="en-US" altLang="zh-CN" dirty="0">
              <a:sym typeface="+mn-lt"/>
            </a:endParaRPr>
          </a:p>
          <a:p>
            <a:r>
              <a:rPr lang="en-US" altLang="zh-CN" dirty="0">
                <a:sym typeface="+mn-lt"/>
              </a:rPr>
              <a:t>day</a:t>
            </a:r>
            <a:endParaRPr lang="zh-CN" altLang="en-US" dirty="0">
              <a:sym typeface="+mn-lt"/>
            </a:endParaRPr>
          </a:p>
        </p:txBody>
      </p:sp>
      <p:sp>
        <p:nvSpPr>
          <p:cNvPr id="9" name="标题 7"/>
          <p:cNvSpPr txBox="1"/>
          <p:nvPr/>
        </p:nvSpPr>
        <p:spPr>
          <a:xfrm>
            <a:off x="6389991" y="523391"/>
            <a:ext cx="2694302" cy="150525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0" b="1" spc="600" dirty="0">
                <a:solidFill>
                  <a:schemeClr val="bg1"/>
                </a:solidFill>
                <a:latin typeface="+mn-lt"/>
                <a:ea typeface="+mn-ea"/>
                <a:cs typeface="+mn-ea"/>
                <a:sym typeface="+mn-lt"/>
              </a:rPr>
              <a:t>目录</a:t>
            </a:r>
          </a:p>
        </p:txBody>
      </p:sp>
      <p:sp>
        <p:nvSpPr>
          <p:cNvPr id="10" name="TextBox 5"/>
          <p:cNvSpPr txBox="1">
            <a:spLocks noChangeArrowheads="1"/>
          </p:cNvSpPr>
          <p:nvPr/>
        </p:nvSpPr>
        <p:spPr bwMode="auto">
          <a:xfrm>
            <a:off x="6096000" y="2178385"/>
            <a:ext cx="3974841" cy="523220"/>
          </a:xfrm>
          <a:prstGeom prst="rect">
            <a:avLst/>
          </a:prstGeom>
          <a:noFill/>
          <a:ln w="9525">
            <a:noFill/>
            <a:miter lim="800000"/>
          </a:ln>
        </p:spPr>
        <p:txBody>
          <a:bodyPr vert="horz" wrap="square">
            <a:spAutoFit/>
          </a:bodyPr>
          <a:lstStyle/>
          <a:p>
            <a:pPr defTabSz="1218565"/>
            <a:r>
              <a:rPr lang="en-US" altLang="zh-CN" sz="2800" dirty="0">
                <a:solidFill>
                  <a:schemeClr val="bg1"/>
                </a:solidFill>
                <a:cs typeface="+mn-ea"/>
                <a:sym typeface="+mn-lt"/>
              </a:rPr>
              <a:t>01</a:t>
            </a:r>
            <a:r>
              <a:rPr lang="zh-CN" altLang="en-US" sz="2800" dirty="0">
                <a:solidFill>
                  <a:schemeClr val="bg1"/>
                </a:solidFill>
                <a:cs typeface="+mn-ea"/>
                <a:sym typeface="+mn-lt"/>
              </a:rPr>
              <a:t>：五一劳动节简介</a:t>
            </a:r>
          </a:p>
        </p:txBody>
      </p:sp>
      <p:sp>
        <p:nvSpPr>
          <p:cNvPr id="11" name="TextBox 5"/>
          <p:cNvSpPr txBox="1">
            <a:spLocks noChangeArrowheads="1"/>
          </p:cNvSpPr>
          <p:nvPr/>
        </p:nvSpPr>
        <p:spPr bwMode="auto">
          <a:xfrm>
            <a:off x="6096000" y="2844456"/>
            <a:ext cx="4591868" cy="523220"/>
          </a:xfrm>
          <a:prstGeom prst="rect">
            <a:avLst/>
          </a:prstGeom>
          <a:noFill/>
          <a:ln w="9525">
            <a:noFill/>
            <a:miter lim="800000"/>
          </a:ln>
        </p:spPr>
        <p:txBody>
          <a:bodyPr vert="horz" wrap="square">
            <a:spAutoFit/>
          </a:bodyPr>
          <a:lstStyle/>
          <a:p>
            <a:pPr defTabSz="1218565"/>
            <a:r>
              <a:rPr lang="en-US" altLang="zh-CN" sz="2800" dirty="0">
                <a:solidFill>
                  <a:schemeClr val="bg1"/>
                </a:solidFill>
                <a:cs typeface="+mn-ea"/>
                <a:sym typeface="+mn-lt"/>
              </a:rPr>
              <a:t>02</a:t>
            </a:r>
            <a:r>
              <a:rPr lang="zh-CN" altLang="en-US" sz="2800" dirty="0">
                <a:solidFill>
                  <a:schemeClr val="bg1"/>
                </a:solidFill>
                <a:cs typeface="+mn-ea"/>
                <a:sym typeface="+mn-lt"/>
              </a:rPr>
              <a:t>：幸福都是奋斗出来的</a:t>
            </a:r>
          </a:p>
        </p:txBody>
      </p:sp>
      <p:sp>
        <p:nvSpPr>
          <p:cNvPr id="12" name="TextBox 5"/>
          <p:cNvSpPr txBox="1">
            <a:spLocks noChangeArrowheads="1"/>
          </p:cNvSpPr>
          <p:nvPr/>
        </p:nvSpPr>
        <p:spPr bwMode="auto">
          <a:xfrm>
            <a:off x="6096583" y="3510527"/>
            <a:ext cx="5627929" cy="523220"/>
          </a:xfrm>
          <a:prstGeom prst="rect">
            <a:avLst/>
          </a:prstGeom>
          <a:noFill/>
          <a:ln w="9525">
            <a:noFill/>
            <a:miter lim="800000"/>
          </a:ln>
        </p:spPr>
        <p:txBody>
          <a:bodyPr vert="horz" wrap="square">
            <a:spAutoFit/>
          </a:bodyPr>
          <a:lstStyle/>
          <a:p>
            <a:pPr defTabSz="1218565"/>
            <a:r>
              <a:rPr lang="en-US" altLang="zh-CN" sz="2800" dirty="0">
                <a:solidFill>
                  <a:schemeClr val="bg1"/>
                </a:solidFill>
                <a:cs typeface="+mn-ea"/>
                <a:sym typeface="+mn-lt"/>
              </a:rPr>
              <a:t>03</a:t>
            </a:r>
            <a:r>
              <a:rPr lang="zh-CN" altLang="en-US" sz="2800" dirty="0">
                <a:solidFill>
                  <a:schemeClr val="bg1"/>
                </a:solidFill>
                <a:cs typeface="+mn-ea"/>
                <a:sym typeface="+mn-lt"/>
              </a:rPr>
              <a:t>：弘扬劳动精神 为新时代讴歌</a:t>
            </a:r>
          </a:p>
        </p:txBody>
      </p:sp>
      <p:sp>
        <p:nvSpPr>
          <p:cNvPr id="13" name="TextBox 5"/>
          <p:cNvSpPr txBox="1">
            <a:spLocks noChangeArrowheads="1"/>
          </p:cNvSpPr>
          <p:nvPr/>
        </p:nvSpPr>
        <p:spPr bwMode="auto">
          <a:xfrm>
            <a:off x="6119854" y="4176597"/>
            <a:ext cx="3622883" cy="523220"/>
          </a:xfrm>
          <a:prstGeom prst="rect">
            <a:avLst/>
          </a:prstGeom>
          <a:noFill/>
          <a:ln w="9525">
            <a:noFill/>
            <a:miter lim="800000"/>
          </a:ln>
        </p:spPr>
        <p:txBody>
          <a:bodyPr vert="horz" wrap="square">
            <a:spAutoFit/>
          </a:bodyPr>
          <a:lstStyle/>
          <a:p>
            <a:pPr defTabSz="1218565"/>
            <a:r>
              <a:rPr lang="en-US" altLang="zh-CN" sz="2800" dirty="0">
                <a:solidFill>
                  <a:schemeClr val="bg1"/>
                </a:solidFill>
                <a:cs typeface="+mn-ea"/>
                <a:sym typeface="+mn-lt"/>
              </a:rPr>
              <a:t>04</a:t>
            </a:r>
            <a:r>
              <a:rPr lang="zh-CN" altLang="en-US" sz="2800" dirty="0">
                <a:solidFill>
                  <a:schemeClr val="bg1"/>
                </a:solidFill>
                <a:cs typeface="+mn-ea"/>
                <a:sym typeface="+mn-lt"/>
              </a:rPr>
              <a:t>：向劳模学习</a:t>
            </a:r>
          </a:p>
        </p:txBody>
      </p:sp>
      <p:pic>
        <p:nvPicPr>
          <p:cNvPr id="14" name="图片 13"/>
          <p:cNvPicPr>
            <a:picLocks noChangeAspect="1"/>
          </p:cNvPicPr>
          <p:nvPr/>
        </p:nvPicPr>
        <p:blipFill rotWithShape="1">
          <a:blip r:embed="rId4" cstate="screen"/>
          <a:srcRect/>
          <a:stretch>
            <a:fillRect/>
          </a:stretch>
        </p:blipFill>
        <p:spPr>
          <a:xfrm>
            <a:off x="317291" y="0"/>
            <a:ext cx="4131828" cy="6370802"/>
          </a:xfrm>
          <a:prstGeom prst="rect">
            <a:avLst/>
          </a:prstGeom>
          <a:noFill/>
        </p:spPr>
      </p:pic>
      <p:pic>
        <p:nvPicPr>
          <p:cNvPr id="15" name="图片 14"/>
          <p:cNvPicPr>
            <a:picLocks noChangeAspect="1"/>
          </p:cNvPicPr>
          <p:nvPr/>
        </p:nvPicPr>
        <p:blipFill rotWithShape="1">
          <a:blip r:embed="rId5" cstate="screen"/>
          <a:srcRect/>
          <a:stretch>
            <a:fillRect/>
          </a:stretch>
        </p:blipFill>
        <p:spPr>
          <a:xfrm>
            <a:off x="0" y="5036250"/>
            <a:ext cx="4571570" cy="1850994"/>
          </a:xfrm>
          <a:prstGeom prst="rect">
            <a:avLst/>
          </a:prstGeom>
        </p:spPr>
      </p:pic>
      <p:pic>
        <p:nvPicPr>
          <p:cNvPr id="16" name="图片 15"/>
          <p:cNvPicPr>
            <a:picLocks noChangeAspect="1"/>
          </p:cNvPicPr>
          <p:nvPr/>
        </p:nvPicPr>
        <p:blipFill rotWithShape="1">
          <a:blip r:embed="rId5" cstate="screen"/>
          <a:srcRect/>
          <a:stretch>
            <a:fillRect/>
          </a:stretch>
        </p:blipFill>
        <p:spPr>
          <a:xfrm>
            <a:off x="4571570" y="5036250"/>
            <a:ext cx="4571570" cy="1850994"/>
          </a:xfrm>
          <a:prstGeom prst="rect">
            <a:avLst/>
          </a:prstGeom>
        </p:spPr>
      </p:pic>
      <p:pic>
        <p:nvPicPr>
          <p:cNvPr id="17" name="图片 16"/>
          <p:cNvPicPr>
            <a:picLocks noChangeAspect="1"/>
          </p:cNvPicPr>
          <p:nvPr/>
        </p:nvPicPr>
        <p:blipFill rotWithShape="1">
          <a:blip r:embed="rId6" cstate="screen"/>
          <a:srcRect/>
          <a:stretch>
            <a:fillRect/>
          </a:stretch>
        </p:blipFill>
        <p:spPr>
          <a:xfrm>
            <a:off x="9143140" y="5036250"/>
            <a:ext cx="3048860" cy="1850994"/>
          </a:xfrm>
          <a:prstGeom prst="rect">
            <a:avLst/>
          </a:prstGeom>
        </p:spPr>
      </p:pic>
      <p:pic>
        <p:nvPicPr>
          <p:cNvPr id="18" name="图片 17"/>
          <p:cNvPicPr>
            <a:picLocks noChangeAspect="1"/>
          </p:cNvPicPr>
          <p:nvPr/>
        </p:nvPicPr>
        <p:blipFill rotWithShape="1">
          <a:blip r:embed="rId3" cstate="screen"/>
          <a:srcRect/>
          <a:stretch>
            <a:fillRect/>
          </a:stretch>
        </p:blipFill>
        <p:spPr>
          <a:xfrm>
            <a:off x="0" y="5781974"/>
            <a:ext cx="12192000" cy="1105270"/>
          </a:xfrm>
          <a:prstGeom prst="rect">
            <a:avLst/>
          </a:prstGeom>
        </p:spPr>
      </p:pic>
      <p:pic>
        <p:nvPicPr>
          <p:cNvPr id="19" name="图片 18"/>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artisticPhotocopy detail="2"/>
                    </a14:imgEffect>
                  </a14:imgLayer>
                </a14:imgProps>
              </a:ext>
            </a:extLst>
          </a:blip>
          <a:stretch>
            <a:fillRect/>
          </a:stretch>
        </p:blipFill>
        <p:spPr>
          <a:xfrm>
            <a:off x="9053208" y="4021563"/>
            <a:ext cx="2746190" cy="1830793"/>
          </a:xfrm>
          <a:prstGeom prst="rect">
            <a:avLst/>
          </a:prstGeom>
        </p:spPr>
      </p:pic>
      <p:pic>
        <p:nvPicPr>
          <p:cNvPr id="20" name="图片 19"/>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artisticPhotocopy detail="2"/>
                    </a14:imgEffect>
                  </a14:imgLayer>
                </a14:imgProps>
              </a:ext>
            </a:extLst>
          </a:blip>
          <a:stretch>
            <a:fillRect/>
          </a:stretch>
        </p:blipFill>
        <p:spPr>
          <a:xfrm>
            <a:off x="5693950" y="4021563"/>
            <a:ext cx="2746190" cy="18307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par>
                                <p:cTn id="55" presetID="16" presetClass="entr" presetSubtype="21"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screen"/>
          <a:srcRect/>
          <a:stretch>
            <a:fillRect/>
          </a:stretch>
        </p:blipFill>
        <p:spPr>
          <a:xfrm>
            <a:off x="0" y="5007006"/>
            <a:ext cx="4571570" cy="1850994"/>
          </a:xfrm>
          <a:prstGeom prst="rect">
            <a:avLst/>
          </a:prstGeom>
        </p:spPr>
      </p:pic>
      <p:pic>
        <p:nvPicPr>
          <p:cNvPr id="10" name="图片 9"/>
          <p:cNvPicPr>
            <a:picLocks noChangeAspect="1"/>
          </p:cNvPicPr>
          <p:nvPr/>
        </p:nvPicPr>
        <p:blipFill rotWithShape="1">
          <a:blip r:embed="rId2" cstate="screen"/>
          <a:srcRect/>
          <a:stretch>
            <a:fillRect/>
          </a:stretch>
        </p:blipFill>
        <p:spPr>
          <a:xfrm>
            <a:off x="4571570" y="5007006"/>
            <a:ext cx="4571570" cy="1850994"/>
          </a:xfrm>
          <a:prstGeom prst="rect">
            <a:avLst/>
          </a:prstGeom>
        </p:spPr>
      </p:pic>
      <p:pic>
        <p:nvPicPr>
          <p:cNvPr id="11" name="图片 10"/>
          <p:cNvPicPr>
            <a:picLocks noChangeAspect="1"/>
          </p:cNvPicPr>
          <p:nvPr/>
        </p:nvPicPr>
        <p:blipFill rotWithShape="1">
          <a:blip r:embed="rId3" cstate="screen"/>
          <a:srcRect/>
          <a:stretch>
            <a:fillRect/>
          </a:stretch>
        </p:blipFill>
        <p:spPr>
          <a:xfrm>
            <a:off x="9143140" y="5007006"/>
            <a:ext cx="3048860" cy="1850994"/>
          </a:xfrm>
          <a:prstGeom prst="rect">
            <a:avLst/>
          </a:prstGeom>
        </p:spPr>
      </p:pic>
      <p:pic>
        <p:nvPicPr>
          <p:cNvPr id="13" name="图片 12"/>
          <p:cNvPicPr>
            <a:picLocks noChangeAspect="1"/>
          </p:cNvPicPr>
          <p:nvPr/>
        </p:nvPicPr>
        <p:blipFill rotWithShape="1">
          <a:blip r:embed="rId4" cstate="screen"/>
          <a:srcRect/>
          <a:stretch>
            <a:fillRect/>
          </a:stretch>
        </p:blipFill>
        <p:spPr>
          <a:xfrm>
            <a:off x="0" y="5752730"/>
            <a:ext cx="12192000" cy="1105270"/>
          </a:xfrm>
          <a:prstGeom prst="rect">
            <a:avLst/>
          </a:prstGeom>
        </p:spPr>
      </p:pic>
      <p:pic>
        <p:nvPicPr>
          <p:cNvPr id="15" name="图片 14"/>
          <p:cNvPicPr>
            <a:picLocks noChangeAspect="1"/>
          </p:cNvPicPr>
          <p:nvPr/>
        </p:nvPicPr>
        <p:blipFill rotWithShape="1">
          <a:blip r:embed="rId5" cstate="screen"/>
          <a:srcRect/>
          <a:stretch>
            <a:fillRect/>
          </a:stretch>
        </p:blipFill>
        <p:spPr>
          <a:xfrm>
            <a:off x="323032" y="0"/>
            <a:ext cx="4131828" cy="6370802"/>
          </a:xfrm>
          <a:prstGeom prst="rect">
            <a:avLst/>
          </a:prstGeom>
        </p:spPr>
      </p:pic>
      <p:pic>
        <p:nvPicPr>
          <p:cNvPr id="32" name="图片 31"/>
          <p:cNvPicPr>
            <a:picLocks noChangeAspect="1"/>
          </p:cNvPicPr>
          <p:nvPr/>
        </p:nvPicPr>
        <p:blipFill>
          <a:blip r:embed="rId6" cstate="screen"/>
          <a:stretch>
            <a:fillRect/>
          </a:stretch>
        </p:blipFill>
        <p:spPr>
          <a:xfrm>
            <a:off x="5504996" y="4083364"/>
            <a:ext cx="4112437" cy="215813"/>
          </a:xfrm>
          <a:prstGeom prst="rect">
            <a:avLst/>
          </a:prstGeom>
        </p:spPr>
      </p:pic>
      <p:pic>
        <p:nvPicPr>
          <p:cNvPr id="35" name="图片 34"/>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artisticPhotocopy detail="2"/>
                    </a14:imgEffect>
                  </a14:imgLayer>
                </a14:imgProps>
              </a:ext>
            </a:extLst>
          </a:blip>
          <a:stretch>
            <a:fillRect/>
          </a:stretch>
        </p:blipFill>
        <p:spPr>
          <a:xfrm>
            <a:off x="9085821" y="4214920"/>
            <a:ext cx="2746190" cy="1830793"/>
          </a:xfrm>
          <a:prstGeom prst="rect">
            <a:avLst/>
          </a:prstGeom>
        </p:spPr>
      </p:pic>
      <p:pic>
        <p:nvPicPr>
          <p:cNvPr id="36" name="图片 35"/>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artisticPhotocopy detail="2"/>
                    </a14:imgEffect>
                  </a14:imgLayer>
                </a14:imgProps>
              </a:ext>
            </a:extLst>
          </a:blip>
          <a:stretch>
            <a:fillRect/>
          </a:stretch>
        </p:blipFill>
        <p:spPr>
          <a:xfrm>
            <a:off x="4722628" y="4298740"/>
            <a:ext cx="2746190" cy="1830793"/>
          </a:xfrm>
          <a:prstGeom prst="rect">
            <a:avLst/>
          </a:prstGeom>
        </p:spPr>
      </p:pic>
      <p:sp>
        <p:nvSpPr>
          <p:cNvPr id="37" name="文本框 36"/>
          <p:cNvSpPr txBox="1"/>
          <p:nvPr/>
        </p:nvSpPr>
        <p:spPr>
          <a:xfrm>
            <a:off x="10667570" y="123311"/>
            <a:ext cx="1322773" cy="523220"/>
          </a:xfrm>
          <a:prstGeom prst="rect">
            <a:avLst/>
          </a:prstGeom>
          <a:noFill/>
        </p:spPr>
        <p:txBody>
          <a:bodyPr wrap="square" rtlCol="0">
            <a:spAutoFit/>
          </a:bodyPr>
          <a:lstStyle/>
          <a:p>
            <a:pPr algn="dist"/>
            <a:r>
              <a:rPr lang="zh-CN" altLang="en-US" sz="1400" dirty="0">
                <a:solidFill>
                  <a:schemeClr val="bg1"/>
                </a:solidFill>
                <a:cs typeface="+mn-ea"/>
                <a:sym typeface="+mn-lt"/>
              </a:rPr>
              <a:t>致敬劳动人民</a:t>
            </a:r>
            <a:endParaRPr lang="en-US" altLang="zh-CN" sz="1400" dirty="0">
              <a:solidFill>
                <a:schemeClr val="bg1"/>
              </a:solidFill>
              <a:cs typeface="+mn-ea"/>
              <a:sym typeface="+mn-lt"/>
            </a:endParaRPr>
          </a:p>
          <a:p>
            <a:pPr algn="dist"/>
            <a:r>
              <a:rPr lang="en-US" altLang="zh-CN" sz="1400" dirty="0" smtClean="0">
                <a:solidFill>
                  <a:schemeClr val="bg1"/>
                </a:solidFill>
                <a:cs typeface="+mn-ea"/>
                <a:sym typeface="+mn-lt"/>
              </a:rPr>
              <a:t>20XX/05/01</a:t>
            </a:r>
            <a:endParaRPr lang="zh-CN" altLang="en-US" sz="1400" dirty="0">
              <a:solidFill>
                <a:schemeClr val="bg1"/>
              </a:solidFill>
              <a:cs typeface="+mn-ea"/>
              <a:sym typeface="+mn-lt"/>
            </a:endParaRPr>
          </a:p>
        </p:txBody>
      </p:sp>
      <p:sp>
        <p:nvSpPr>
          <p:cNvPr id="38" name="文本框 37"/>
          <p:cNvSpPr txBox="1"/>
          <p:nvPr/>
        </p:nvSpPr>
        <p:spPr>
          <a:xfrm>
            <a:off x="152627" y="1146528"/>
            <a:ext cx="400110" cy="2020862"/>
          </a:xfrm>
          <a:prstGeom prst="rect">
            <a:avLst/>
          </a:prstGeom>
          <a:noFill/>
        </p:spPr>
        <p:txBody>
          <a:bodyPr vert="eaVert" wrap="square" rtlCol="0">
            <a:spAutoFit/>
          </a:bodyPr>
          <a:lstStyle/>
          <a:p>
            <a:pPr algn="dist"/>
            <a:r>
              <a:rPr lang="zh-CN" altLang="en-US" sz="1400" dirty="0">
                <a:solidFill>
                  <a:schemeClr val="bg1"/>
                </a:solidFill>
                <a:cs typeface="+mn-ea"/>
                <a:sym typeface="+mn-lt"/>
              </a:rPr>
              <a:t>撸起袖子加油干</a:t>
            </a:r>
          </a:p>
        </p:txBody>
      </p:sp>
      <p:sp>
        <p:nvSpPr>
          <p:cNvPr id="39" name="文本框 38"/>
          <p:cNvSpPr txBox="1"/>
          <p:nvPr/>
        </p:nvSpPr>
        <p:spPr>
          <a:xfrm>
            <a:off x="152627" y="28144"/>
            <a:ext cx="902449" cy="830997"/>
          </a:xfrm>
          <a:prstGeom prst="rect">
            <a:avLst/>
          </a:prstGeom>
          <a:noFill/>
        </p:spPr>
        <p:txBody>
          <a:bodyPr wrap="square" rtlCol="0">
            <a:spAutoFit/>
          </a:bodyPr>
          <a:lstStyle>
            <a:defPPr>
              <a:defRPr lang="zh-CN"/>
            </a:defPPr>
            <a:lvl1pPr>
              <a:defRPr sz="1600">
                <a:solidFill>
                  <a:schemeClr val="bg1"/>
                </a:solidFill>
                <a:cs typeface="+mn-ea"/>
              </a:defRPr>
            </a:lvl1pPr>
          </a:lstStyle>
          <a:p>
            <a:r>
              <a:rPr lang="en-US" altLang="zh-CN" dirty="0">
                <a:sym typeface="+mn-lt"/>
              </a:rPr>
              <a:t>20XX</a:t>
            </a:r>
          </a:p>
          <a:p>
            <a:r>
              <a:rPr lang="en-US" altLang="zh-CN" dirty="0" err="1">
                <a:sym typeface="+mn-lt"/>
              </a:rPr>
              <a:t>Larber</a:t>
            </a:r>
            <a:endParaRPr lang="en-US" altLang="zh-CN" dirty="0">
              <a:sym typeface="+mn-lt"/>
            </a:endParaRPr>
          </a:p>
          <a:p>
            <a:r>
              <a:rPr lang="en-US" altLang="zh-CN" dirty="0">
                <a:sym typeface="+mn-lt"/>
              </a:rPr>
              <a:t>day</a:t>
            </a:r>
            <a:endParaRPr lang="zh-CN" altLang="en-US" dirty="0">
              <a:sym typeface="+mn-lt"/>
            </a:endParaRPr>
          </a:p>
        </p:txBody>
      </p:sp>
      <p:pic>
        <p:nvPicPr>
          <p:cNvPr id="18" name="图片 17"/>
          <p:cNvPicPr>
            <a:picLocks noChangeAspect="1"/>
          </p:cNvPicPr>
          <p:nvPr/>
        </p:nvPicPr>
        <p:blipFill>
          <a:blip r:embed="rId9" cstate="screen">
            <a:lum bright="70000" contrast="-70000"/>
            <a:extLst>
              <a:ext uri="{BEBA8EAE-BF5A-486C-A8C5-ECC9F3942E4B}">
                <a14:imgProps xmlns:a14="http://schemas.microsoft.com/office/drawing/2010/main">
                  <a14:imgLayer r:embed="rId10">
                    <a14:imgEffect>
                      <a14:artisticPhotocopy detail="2"/>
                    </a14:imgEffect>
                  </a14:imgLayer>
                </a14:imgProps>
              </a:ext>
            </a:extLst>
          </a:blip>
          <a:stretch>
            <a:fillRect/>
          </a:stretch>
        </p:blipFill>
        <p:spPr>
          <a:xfrm>
            <a:off x="4114983" y="-483405"/>
            <a:ext cx="7193453" cy="53950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pic>
        <p:nvPicPr>
          <p:cNvPr id="5" name="图片 4"/>
          <p:cNvPicPr>
            <a:picLocks noChangeAspect="1"/>
          </p:cNvPicPr>
          <p:nvPr/>
        </p:nvPicPr>
        <p:blipFill rotWithShape="1">
          <a:blip r:embed="rId3" cstate="screen"/>
          <a:srcRect/>
          <a:stretch>
            <a:fillRect/>
          </a:stretch>
        </p:blipFill>
        <p:spPr>
          <a:xfrm>
            <a:off x="0" y="5752730"/>
            <a:ext cx="12192000" cy="1105270"/>
          </a:xfrm>
          <a:prstGeom prst="rect">
            <a:avLst/>
          </a:prstGeom>
        </p:spPr>
      </p:pic>
      <p:sp>
        <p:nvSpPr>
          <p:cNvPr id="6" name="文本框 5"/>
          <p:cNvSpPr txBox="1"/>
          <p:nvPr/>
        </p:nvSpPr>
        <p:spPr>
          <a:xfrm>
            <a:off x="10667570" y="123311"/>
            <a:ext cx="1322773" cy="523220"/>
          </a:xfrm>
          <a:prstGeom prst="rect">
            <a:avLst/>
          </a:prstGeom>
          <a:noFill/>
        </p:spPr>
        <p:txBody>
          <a:bodyPr wrap="square" rtlCol="0">
            <a:spAutoFit/>
          </a:bodyPr>
          <a:lstStyle/>
          <a:p>
            <a:pPr algn="dist"/>
            <a:r>
              <a:rPr lang="zh-CN" altLang="en-US" sz="1400" dirty="0">
                <a:solidFill>
                  <a:schemeClr val="bg1"/>
                </a:solidFill>
                <a:cs typeface="+mn-ea"/>
                <a:sym typeface="+mn-lt"/>
              </a:rPr>
              <a:t>致敬劳动人民</a:t>
            </a:r>
            <a:endParaRPr lang="en-US" altLang="zh-CN" sz="1400" dirty="0">
              <a:solidFill>
                <a:schemeClr val="bg1"/>
              </a:solidFill>
              <a:cs typeface="+mn-ea"/>
              <a:sym typeface="+mn-lt"/>
            </a:endParaRPr>
          </a:p>
          <a:p>
            <a:pPr algn="dist"/>
            <a:r>
              <a:rPr lang="en-US" altLang="zh-CN" sz="1400" dirty="0" smtClean="0">
                <a:solidFill>
                  <a:schemeClr val="bg1"/>
                </a:solidFill>
                <a:cs typeface="+mn-ea"/>
                <a:sym typeface="+mn-lt"/>
              </a:rPr>
              <a:t>20XX/05/01</a:t>
            </a:r>
            <a:endParaRPr lang="zh-CN" altLang="en-US" sz="1400" dirty="0">
              <a:solidFill>
                <a:schemeClr val="bg1"/>
              </a:solidFill>
              <a:cs typeface="+mn-ea"/>
              <a:sym typeface="+mn-lt"/>
            </a:endParaRPr>
          </a:p>
        </p:txBody>
      </p:sp>
      <p:sp>
        <p:nvSpPr>
          <p:cNvPr id="7" name="文本框 6"/>
          <p:cNvSpPr txBox="1"/>
          <p:nvPr/>
        </p:nvSpPr>
        <p:spPr>
          <a:xfrm>
            <a:off x="152627" y="1146528"/>
            <a:ext cx="400110" cy="2020862"/>
          </a:xfrm>
          <a:prstGeom prst="rect">
            <a:avLst/>
          </a:prstGeom>
          <a:noFill/>
        </p:spPr>
        <p:txBody>
          <a:bodyPr vert="eaVert" wrap="square" rtlCol="0">
            <a:spAutoFit/>
          </a:bodyPr>
          <a:lstStyle/>
          <a:p>
            <a:pPr algn="dist"/>
            <a:r>
              <a:rPr lang="zh-CN" altLang="en-US" sz="1400" dirty="0">
                <a:solidFill>
                  <a:schemeClr val="bg1"/>
                </a:solidFill>
                <a:cs typeface="+mn-ea"/>
                <a:sym typeface="+mn-lt"/>
              </a:rPr>
              <a:t>撸起袖子加油干</a:t>
            </a:r>
          </a:p>
        </p:txBody>
      </p:sp>
      <p:sp>
        <p:nvSpPr>
          <p:cNvPr id="8" name="文本框 7"/>
          <p:cNvSpPr txBox="1"/>
          <p:nvPr/>
        </p:nvSpPr>
        <p:spPr>
          <a:xfrm>
            <a:off x="152627" y="28144"/>
            <a:ext cx="902449" cy="830997"/>
          </a:xfrm>
          <a:prstGeom prst="rect">
            <a:avLst/>
          </a:prstGeom>
          <a:noFill/>
        </p:spPr>
        <p:txBody>
          <a:bodyPr wrap="square" rtlCol="0">
            <a:spAutoFit/>
          </a:bodyPr>
          <a:lstStyle>
            <a:defPPr>
              <a:defRPr lang="zh-CN"/>
            </a:defPPr>
            <a:lvl1pPr>
              <a:defRPr sz="1600">
                <a:solidFill>
                  <a:schemeClr val="bg1"/>
                </a:solidFill>
                <a:cs typeface="+mn-ea"/>
              </a:defRPr>
            </a:lvl1pPr>
          </a:lstStyle>
          <a:p>
            <a:r>
              <a:rPr lang="en-US" altLang="zh-CN" dirty="0">
                <a:sym typeface="+mn-lt"/>
              </a:rPr>
              <a:t>20XX</a:t>
            </a:r>
          </a:p>
          <a:p>
            <a:r>
              <a:rPr lang="en-US" altLang="zh-CN" dirty="0" err="1">
                <a:sym typeface="+mn-lt"/>
              </a:rPr>
              <a:t>Larber</a:t>
            </a:r>
            <a:endParaRPr lang="en-US" altLang="zh-CN" dirty="0">
              <a:sym typeface="+mn-lt"/>
            </a:endParaRPr>
          </a:p>
          <a:p>
            <a:r>
              <a:rPr lang="en-US" altLang="zh-CN" dirty="0">
                <a:sym typeface="+mn-lt"/>
              </a:rPr>
              <a:t>day</a:t>
            </a:r>
            <a:endParaRPr lang="zh-CN" altLang="en-US" dirty="0">
              <a:sym typeface="+mn-lt"/>
            </a:endParaRPr>
          </a:p>
        </p:txBody>
      </p:sp>
      <p:pic>
        <p:nvPicPr>
          <p:cNvPr id="14" name="图片 13"/>
          <p:cNvPicPr>
            <a:picLocks noChangeAspect="1"/>
          </p:cNvPicPr>
          <p:nvPr/>
        </p:nvPicPr>
        <p:blipFill rotWithShape="1">
          <a:blip r:embed="rId4" cstate="screen"/>
          <a:srcRect/>
          <a:stretch>
            <a:fillRect/>
          </a:stretch>
        </p:blipFill>
        <p:spPr>
          <a:xfrm>
            <a:off x="323032" y="0"/>
            <a:ext cx="4131828" cy="6370802"/>
          </a:xfrm>
          <a:prstGeom prst="rect">
            <a:avLst/>
          </a:prstGeom>
          <a:noFill/>
        </p:spPr>
      </p:pic>
      <p:pic>
        <p:nvPicPr>
          <p:cNvPr id="15" name="图片 14"/>
          <p:cNvPicPr>
            <a:picLocks noChangeAspect="1"/>
          </p:cNvPicPr>
          <p:nvPr/>
        </p:nvPicPr>
        <p:blipFill rotWithShape="1">
          <a:blip r:embed="rId5" cstate="screen"/>
          <a:srcRect/>
          <a:stretch>
            <a:fillRect/>
          </a:stretch>
        </p:blipFill>
        <p:spPr>
          <a:xfrm>
            <a:off x="0" y="5036250"/>
            <a:ext cx="4571570" cy="1850994"/>
          </a:xfrm>
          <a:prstGeom prst="rect">
            <a:avLst/>
          </a:prstGeom>
        </p:spPr>
      </p:pic>
      <p:pic>
        <p:nvPicPr>
          <p:cNvPr id="16" name="图片 15"/>
          <p:cNvPicPr>
            <a:picLocks noChangeAspect="1"/>
          </p:cNvPicPr>
          <p:nvPr/>
        </p:nvPicPr>
        <p:blipFill rotWithShape="1">
          <a:blip r:embed="rId5" cstate="screen"/>
          <a:srcRect/>
          <a:stretch>
            <a:fillRect/>
          </a:stretch>
        </p:blipFill>
        <p:spPr>
          <a:xfrm>
            <a:off x="4571570" y="5036250"/>
            <a:ext cx="4571570" cy="1850994"/>
          </a:xfrm>
          <a:prstGeom prst="rect">
            <a:avLst/>
          </a:prstGeom>
        </p:spPr>
      </p:pic>
      <p:pic>
        <p:nvPicPr>
          <p:cNvPr id="17" name="图片 16"/>
          <p:cNvPicPr>
            <a:picLocks noChangeAspect="1"/>
          </p:cNvPicPr>
          <p:nvPr/>
        </p:nvPicPr>
        <p:blipFill rotWithShape="1">
          <a:blip r:embed="rId6" cstate="screen"/>
          <a:srcRect/>
          <a:stretch>
            <a:fillRect/>
          </a:stretch>
        </p:blipFill>
        <p:spPr>
          <a:xfrm>
            <a:off x="9143140" y="5036250"/>
            <a:ext cx="3048860" cy="1850994"/>
          </a:xfrm>
          <a:prstGeom prst="rect">
            <a:avLst/>
          </a:prstGeom>
        </p:spPr>
      </p:pic>
      <p:pic>
        <p:nvPicPr>
          <p:cNvPr id="18" name="图片 17"/>
          <p:cNvPicPr>
            <a:picLocks noChangeAspect="1"/>
          </p:cNvPicPr>
          <p:nvPr/>
        </p:nvPicPr>
        <p:blipFill rotWithShape="1">
          <a:blip r:embed="rId3" cstate="screen"/>
          <a:srcRect/>
          <a:stretch>
            <a:fillRect/>
          </a:stretch>
        </p:blipFill>
        <p:spPr>
          <a:xfrm>
            <a:off x="0" y="5781974"/>
            <a:ext cx="12192000" cy="1105270"/>
          </a:xfrm>
          <a:prstGeom prst="rect">
            <a:avLst/>
          </a:prstGeom>
        </p:spPr>
      </p:pic>
      <p:sp>
        <p:nvSpPr>
          <p:cNvPr id="20" name="TextBox 5"/>
          <p:cNvSpPr txBox="1">
            <a:spLocks noChangeArrowheads="1"/>
          </p:cNvSpPr>
          <p:nvPr/>
        </p:nvSpPr>
        <p:spPr bwMode="auto">
          <a:xfrm>
            <a:off x="4254837" y="3503538"/>
            <a:ext cx="6191908" cy="923330"/>
          </a:xfrm>
          <a:prstGeom prst="rect">
            <a:avLst/>
          </a:prstGeom>
          <a:noFill/>
          <a:ln w="9525">
            <a:noFill/>
            <a:miter lim="800000"/>
          </a:ln>
        </p:spPr>
        <p:txBody>
          <a:bodyPr vert="horz" wrap="square">
            <a:spAutoFit/>
          </a:bodyPr>
          <a:lstStyle/>
          <a:p>
            <a:pPr algn="ctr" defTabSz="1218565"/>
            <a:r>
              <a:rPr lang="zh-CN" altLang="en-US" sz="5400" b="1" spc="300" dirty="0">
                <a:solidFill>
                  <a:schemeClr val="bg1"/>
                </a:solidFill>
                <a:cs typeface="+mn-ea"/>
                <a:sym typeface="+mn-lt"/>
              </a:rPr>
              <a:t>五一劳动节简介</a:t>
            </a:r>
          </a:p>
        </p:txBody>
      </p:sp>
      <p:sp>
        <p:nvSpPr>
          <p:cNvPr id="21" name="TextBox 5"/>
          <p:cNvSpPr txBox="1">
            <a:spLocks noChangeArrowheads="1"/>
          </p:cNvSpPr>
          <p:nvPr/>
        </p:nvSpPr>
        <p:spPr bwMode="auto">
          <a:xfrm>
            <a:off x="4254837" y="2480405"/>
            <a:ext cx="6191908" cy="769441"/>
          </a:xfrm>
          <a:prstGeom prst="rect">
            <a:avLst/>
          </a:prstGeom>
          <a:noFill/>
          <a:ln w="9525">
            <a:noFill/>
            <a:miter lim="800000"/>
          </a:ln>
        </p:spPr>
        <p:txBody>
          <a:bodyPr vert="horz" wrap="square">
            <a:spAutoFit/>
          </a:bodyPr>
          <a:lstStyle/>
          <a:p>
            <a:pPr algn="ctr" defTabSz="1218565"/>
            <a:r>
              <a:rPr lang="zh-CN" altLang="en-US" sz="4400" b="1" spc="300" dirty="0">
                <a:solidFill>
                  <a:schemeClr val="bg1"/>
                </a:solidFill>
                <a:cs typeface="+mn-ea"/>
                <a:sym typeface="+mn-lt"/>
              </a:rPr>
              <a:t>第一章节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1+#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29244"/>
            <a:ext cx="12192000" cy="6858000"/>
          </a:xfrm>
          <a:prstGeom prst="rect">
            <a:avLst/>
          </a:prstGeom>
        </p:spPr>
      </p:pic>
      <p:pic>
        <p:nvPicPr>
          <p:cNvPr id="5" name="图片 4"/>
          <p:cNvPicPr>
            <a:picLocks noChangeAspect="1"/>
          </p:cNvPicPr>
          <p:nvPr/>
        </p:nvPicPr>
        <p:blipFill rotWithShape="1">
          <a:blip r:embed="rId3" cstate="screen"/>
          <a:srcRect/>
          <a:stretch>
            <a:fillRect/>
          </a:stretch>
        </p:blipFill>
        <p:spPr>
          <a:xfrm>
            <a:off x="0" y="5752730"/>
            <a:ext cx="12192000" cy="1105270"/>
          </a:xfrm>
          <a:prstGeom prst="rect">
            <a:avLst/>
          </a:prstGeom>
        </p:spPr>
      </p:pic>
      <p:sp>
        <p:nvSpPr>
          <p:cNvPr id="6" name="矩形 5"/>
          <p:cNvSpPr/>
          <p:nvPr/>
        </p:nvSpPr>
        <p:spPr>
          <a:xfrm>
            <a:off x="391161" y="174627"/>
            <a:ext cx="2069797" cy="369332"/>
          </a:xfrm>
          <a:prstGeom prst="rect">
            <a:avLst/>
          </a:prstGeom>
        </p:spPr>
        <p:txBody>
          <a:bodyPr wrap="none">
            <a:spAutoFit/>
          </a:bodyPr>
          <a:lstStyle/>
          <a:p>
            <a:pPr algn="ctr" defTabSz="1218565"/>
            <a:r>
              <a:rPr lang="zh-CN" altLang="en-US" b="1" spc="300" dirty="0">
                <a:solidFill>
                  <a:schemeClr val="bg1"/>
                </a:solidFill>
                <a:cs typeface="+mn-ea"/>
                <a:sym typeface="+mn-lt"/>
              </a:rPr>
              <a:t>五一劳动节简介</a:t>
            </a:r>
          </a:p>
        </p:txBody>
      </p:sp>
      <p:sp>
        <p:nvSpPr>
          <p:cNvPr id="7" name="矩形 6147"/>
          <p:cNvSpPr/>
          <p:nvPr/>
        </p:nvSpPr>
        <p:spPr>
          <a:xfrm>
            <a:off x="721235" y="1364971"/>
            <a:ext cx="5610042" cy="1815882"/>
          </a:xfrm>
          <a:prstGeom prst="rect">
            <a:avLst/>
          </a:prstGeom>
          <a:noFill/>
          <a:ln w="9525">
            <a:noFill/>
          </a:ln>
        </p:spPr>
        <p:txBody>
          <a:bodyPr wrap="square" anchor="ctr">
            <a:spAutoFit/>
          </a:bodyPr>
          <a:lstStyle/>
          <a:p>
            <a:pPr eaLnBrk="0" hangingPunct="0">
              <a:lnSpc>
                <a:spcPct val="200000"/>
              </a:lnSpc>
              <a:defRPr/>
            </a:pPr>
            <a:r>
              <a:rPr lang="zh-CN" altLang="en-US" sz="1400" noProof="1">
                <a:solidFill>
                  <a:schemeClr val="bg1"/>
                </a:solidFill>
                <a:cs typeface="+mn-ea"/>
                <a:sym typeface="+mn-lt"/>
              </a:rPr>
              <a:t>十八世纪末，美国和欧洲等许多国家，逐步由资本主义发展到帝国主义阶段，为了刺激经济的高速发展，榨取更多的剩余价值，以维护这个高速运转的资本主义机器，资本 五一国际劳动节家不断采取增加劳动时间和劳动强度 的办法来残酷地剥削工人。 </a:t>
            </a:r>
            <a:endParaRPr lang="zh-CN" altLang="en-US" sz="1400" b="1" noProof="1">
              <a:solidFill>
                <a:schemeClr val="bg1"/>
              </a:solidFill>
              <a:cs typeface="+mn-ea"/>
              <a:sym typeface="+mn-lt"/>
            </a:endParaRPr>
          </a:p>
        </p:txBody>
      </p:sp>
      <p:sp>
        <p:nvSpPr>
          <p:cNvPr id="8" name="矩形 6147"/>
          <p:cNvSpPr/>
          <p:nvPr/>
        </p:nvSpPr>
        <p:spPr>
          <a:xfrm>
            <a:off x="721235" y="3327153"/>
            <a:ext cx="5610042" cy="2246769"/>
          </a:xfrm>
          <a:prstGeom prst="rect">
            <a:avLst/>
          </a:prstGeom>
          <a:noFill/>
          <a:ln w="9525">
            <a:noFill/>
          </a:ln>
        </p:spPr>
        <p:txBody>
          <a:bodyPr wrap="square" anchor="ctr">
            <a:spAutoFit/>
          </a:bodyPr>
          <a:lstStyle/>
          <a:p>
            <a:pPr eaLnBrk="0" hangingPunct="0">
              <a:lnSpc>
                <a:spcPct val="200000"/>
              </a:lnSpc>
              <a:defRPr/>
            </a:pPr>
            <a:r>
              <a:rPr lang="zh-CN" altLang="en-US" sz="1400" noProof="1">
                <a:solidFill>
                  <a:schemeClr val="bg1"/>
                </a:solidFill>
                <a:cs typeface="+mn-ea"/>
                <a:sym typeface="+mn-lt"/>
              </a:rPr>
              <a:t>在美国，工人们每天要劳动</a:t>
            </a:r>
            <a:r>
              <a:rPr lang="en-US" altLang="zh-CN" sz="1400" noProof="1">
                <a:solidFill>
                  <a:schemeClr val="bg1"/>
                </a:solidFill>
                <a:cs typeface="+mn-ea"/>
                <a:sym typeface="+mn-lt"/>
              </a:rPr>
              <a:t>14</a:t>
            </a:r>
            <a:r>
              <a:rPr lang="zh-CN" altLang="en-US" sz="1400" noProof="1">
                <a:solidFill>
                  <a:schemeClr val="bg1"/>
                </a:solidFill>
                <a:cs typeface="+mn-ea"/>
                <a:sym typeface="+mn-lt"/>
              </a:rPr>
              <a:t>至</a:t>
            </a:r>
            <a:r>
              <a:rPr lang="en-US" altLang="zh-CN" sz="1400" noProof="1">
                <a:solidFill>
                  <a:schemeClr val="bg1"/>
                </a:solidFill>
                <a:cs typeface="+mn-ea"/>
                <a:sym typeface="+mn-lt"/>
              </a:rPr>
              <a:t>16</a:t>
            </a:r>
            <a:r>
              <a:rPr lang="zh-CN" altLang="en-US" sz="1400" noProof="1">
                <a:solidFill>
                  <a:schemeClr val="bg1"/>
                </a:solidFill>
                <a:cs typeface="+mn-ea"/>
                <a:sym typeface="+mn-lt"/>
              </a:rPr>
              <a:t>个小时，有的甚至长达</a:t>
            </a:r>
            <a:r>
              <a:rPr lang="en-US" altLang="zh-CN" sz="1400" noProof="1">
                <a:solidFill>
                  <a:schemeClr val="bg1"/>
                </a:solidFill>
                <a:cs typeface="+mn-ea"/>
                <a:sym typeface="+mn-lt"/>
              </a:rPr>
              <a:t>18</a:t>
            </a:r>
            <a:r>
              <a:rPr lang="zh-CN" altLang="en-US" sz="1400" noProof="1">
                <a:solidFill>
                  <a:schemeClr val="bg1"/>
                </a:solidFill>
                <a:cs typeface="+mn-ea"/>
                <a:sym typeface="+mn-lt"/>
              </a:rPr>
              <a:t>个小时，但工资却很低。沉重的阶级压迫激起了无产者巨大的愤怒。他们知道，要争取生存的条件，就只有团结起来，通过罢工运动与资本家作斗争。工人们提出的罢工口号，就是要求实行八小时工作制。</a:t>
            </a:r>
            <a:r>
              <a:rPr sz="1400" dirty="0">
                <a:solidFill>
                  <a:schemeClr val="bg1"/>
                </a:solidFill>
                <a:cs typeface="+mn-ea"/>
                <a:sym typeface="+mn-lt"/>
              </a:rPr>
              <a:t/>
            </a:r>
            <a:br>
              <a:rPr sz="1400" dirty="0">
                <a:solidFill>
                  <a:schemeClr val="bg1"/>
                </a:solidFill>
                <a:cs typeface="+mn-ea"/>
                <a:sym typeface="+mn-lt"/>
              </a:rPr>
            </a:br>
            <a:r>
              <a:rPr sz="1400" noProof="1">
                <a:solidFill>
                  <a:schemeClr val="bg1"/>
                </a:solidFill>
                <a:cs typeface="+mn-ea"/>
                <a:sym typeface="+mn-lt"/>
              </a:rPr>
              <a:t>　　</a:t>
            </a:r>
          </a:p>
        </p:txBody>
      </p:sp>
      <p:pic>
        <p:nvPicPr>
          <p:cNvPr id="10" name="图片 9"/>
          <p:cNvPicPr>
            <a:picLocks noChangeAspect="1"/>
          </p:cNvPicPr>
          <p:nvPr/>
        </p:nvPicPr>
        <p:blipFill>
          <a:blip r:embed="rId4" cstate="screen"/>
          <a:stretch>
            <a:fillRect/>
          </a:stretch>
        </p:blipFill>
        <p:spPr>
          <a:xfrm>
            <a:off x="6834210" y="830066"/>
            <a:ext cx="4636555" cy="4636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1161" y="174627"/>
            <a:ext cx="2069797" cy="369332"/>
          </a:xfrm>
          <a:prstGeom prst="rect">
            <a:avLst/>
          </a:prstGeom>
        </p:spPr>
        <p:txBody>
          <a:bodyPr wrap="none">
            <a:spAutoFit/>
          </a:bodyPr>
          <a:lstStyle/>
          <a:p>
            <a:pPr algn="ctr" defTabSz="1218565"/>
            <a:r>
              <a:rPr lang="zh-CN" altLang="en-US" b="1" spc="300" dirty="0">
                <a:solidFill>
                  <a:schemeClr val="bg1"/>
                </a:solidFill>
                <a:cs typeface="+mn-ea"/>
                <a:sym typeface="+mn-lt"/>
              </a:rPr>
              <a:t>五一劳动节简介</a:t>
            </a:r>
          </a:p>
        </p:txBody>
      </p:sp>
      <p:sp>
        <p:nvSpPr>
          <p:cNvPr id="9" name="矩形 8"/>
          <p:cNvSpPr/>
          <p:nvPr/>
        </p:nvSpPr>
        <p:spPr>
          <a:xfrm>
            <a:off x="678115" y="2291023"/>
            <a:ext cx="3869131" cy="3046980"/>
          </a:xfrm>
          <a:prstGeom prst="rect">
            <a:avLst/>
          </a:prstGeom>
          <a:noFill/>
          <a:ln w="9525">
            <a:solidFill>
              <a:schemeClr val="bg1"/>
            </a:solidFill>
            <a:prstDash val="dash"/>
            <a:miter lim="800000"/>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p>
            <a:pPr defTabSz="1219200">
              <a:lnSpc>
                <a:spcPct val="150000"/>
              </a:lnSpc>
              <a:spcBef>
                <a:spcPct val="20000"/>
              </a:spcBef>
            </a:pPr>
            <a:r>
              <a:rPr lang="en-US" altLang="zh-CN" sz="1600" dirty="0">
                <a:solidFill>
                  <a:schemeClr val="bg1"/>
                </a:solidFill>
                <a:cs typeface="+mn-ea"/>
                <a:sym typeface="+mn-lt"/>
              </a:rPr>
              <a:t>1884</a:t>
            </a:r>
            <a:r>
              <a:rPr lang="zh-CN" altLang="en-US" sz="1600" dirty="0">
                <a:solidFill>
                  <a:schemeClr val="bg1"/>
                </a:solidFill>
                <a:cs typeface="+mn-ea"/>
                <a:sym typeface="+mn-lt"/>
              </a:rPr>
              <a:t>年</a:t>
            </a:r>
            <a:r>
              <a:rPr lang="en-US" altLang="zh-CN" sz="1600" dirty="0">
                <a:solidFill>
                  <a:schemeClr val="bg1"/>
                </a:solidFill>
                <a:cs typeface="+mn-ea"/>
                <a:sym typeface="+mn-lt"/>
              </a:rPr>
              <a:t>10</a:t>
            </a:r>
            <a:r>
              <a:rPr lang="zh-CN" altLang="en-US" sz="1600" dirty="0">
                <a:solidFill>
                  <a:schemeClr val="bg1"/>
                </a:solidFill>
                <a:cs typeface="+mn-ea"/>
                <a:sym typeface="+mn-lt"/>
              </a:rPr>
              <a:t>月，美国和加拿大的八个国际性和全国性工人团体，在美国芝加哥举行一个集会，决定于</a:t>
            </a:r>
            <a:r>
              <a:rPr lang="en-US" altLang="zh-CN" sz="1600" dirty="0">
                <a:solidFill>
                  <a:schemeClr val="bg1"/>
                </a:solidFill>
                <a:cs typeface="+mn-ea"/>
                <a:sym typeface="+mn-lt"/>
              </a:rPr>
              <a:t>1886</a:t>
            </a:r>
            <a:r>
              <a:rPr lang="zh-CN" altLang="en-US" sz="1600" dirty="0">
                <a:solidFill>
                  <a:schemeClr val="bg1"/>
                </a:solidFill>
                <a:cs typeface="+mn-ea"/>
                <a:sym typeface="+mn-lt"/>
              </a:rPr>
              <a:t>年</a:t>
            </a:r>
            <a:r>
              <a:rPr lang="en-US" altLang="zh-CN" sz="1600" dirty="0">
                <a:solidFill>
                  <a:schemeClr val="bg1"/>
                </a:solidFill>
                <a:cs typeface="+mn-ea"/>
                <a:sym typeface="+mn-lt"/>
              </a:rPr>
              <a:t>5</a:t>
            </a:r>
            <a:r>
              <a:rPr lang="zh-CN" altLang="en-US" sz="1600" dirty="0">
                <a:solidFill>
                  <a:schemeClr val="bg1"/>
                </a:solidFill>
                <a:cs typeface="+mn-ea"/>
                <a:sym typeface="+mn-lt"/>
              </a:rPr>
              <a:t>月</a:t>
            </a:r>
            <a:r>
              <a:rPr lang="en-US" altLang="zh-CN" sz="1600" dirty="0">
                <a:solidFill>
                  <a:schemeClr val="bg1"/>
                </a:solidFill>
                <a:cs typeface="+mn-ea"/>
                <a:sym typeface="+mn-lt"/>
              </a:rPr>
              <a:t>1</a:t>
            </a:r>
            <a:r>
              <a:rPr lang="zh-CN" altLang="en-US" sz="1600" dirty="0">
                <a:solidFill>
                  <a:schemeClr val="bg1"/>
                </a:solidFill>
                <a:cs typeface="+mn-ea"/>
                <a:sym typeface="+mn-lt"/>
              </a:rPr>
              <a:t>日举行总罢工，迫使资本家实施八小时工作制。这一天终于来到了。</a:t>
            </a:r>
            <a:r>
              <a:rPr lang="en-US" altLang="zh-CN" sz="1600" dirty="0">
                <a:solidFill>
                  <a:schemeClr val="bg1"/>
                </a:solidFill>
                <a:cs typeface="+mn-ea"/>
                <a:sym typeface="+mn-lt"/>
              </a:rPr>
              <a:t>5</a:t>
            </a:r>
            <a:r>
              <a:rPr lang="zh-CN" altLang="en-US" sz="1600" dirty="0">
                <a:solidFill>
                  <a:schemeClr val="bg1"/>
                </a:solidFill>
                <a:cs typeface="+mn-ea"/>
                <a:sym typeface="+mn-lt"/>
              </a:rPr>
              <a:t>月</a:t>
            </a:r>
            <a:r>
              <a:rPr lang="en-US" altLang="zh-CN" sz="1600" dirty="0">
                <a:solidFill>
                  <a:schemeClr val="bg1"/>
                </a:solidFill>
                <a:cs typeface="+mn-ea"/>
                <a:sym typeface="+mn-lt"/>
              </a:rPr>
              <a:t>1</a:t>
            </a:r>
            <a:r>
              <a:rPr lang="zh-CN" altLang="en-US" sz="1600" dirty="0">
                <a:solidFill>
                  <a:schemeClr val="bg1"/>
                </a:solidFill>
                <a:cs typeface="+mn-ea"/>
                <a:sym typeface="+mn-lt"/>
              </a:rPr>
              <a:t>日，美国</a:t>
            </a:r>
            <a:r>
              <a:rPr lang="en-US" altLang="zh-CN" sz="1600" dirty="0">
                <a:solidFill>
                  <a:schemeClr val="bg1"/>
                </a:solidFill>
                <a:cs typeface="+mn-ea"/>
                <a:sym typeface="+mn-lt"/>
              </a:rPr>
              <a:t>2</a:t>
            </a:r>
            <a:r>
              <a:rPr lang="zh-CN" altLang="en-US" sz="1600" dirty="0">
                <a:solidFill>
                  <a:schemeClr val="bg1"/>
                </a:solidFill>
                <a:cs typeface="+mn-ea"/>
                <a:sym typeface="+mn-lt"/>
              </a:rPr>
              <a:t>万多个企业的</a:t>
            </a:r>
            <a:r>
              <a:rPr lang="en-US" altLang="zh-CN" sz="1600" dirty="0">
                <a:solidFill>
                  <a:schemeClr val="bg1"/>
                </a:solidFill>
                <a:cs typeface="+mn-ea"/>
                <a:sym typeface="+mn-lt"/>
              </a:rPr>
              <a:t>35</a:t>
            </a:r>
            <a:r>
              <a:rPr lang="zh-CN" altLang="en-US" sz="1600" dirty="0">
                <a:solidFill>
                  <a:schemeClr val="bg1"/>
                </a:solidFill>
                <a:cs typeface="+mn-ea"/>
                <a:sym typeface="+mn-lt"/>
              </a:rPr>
              <a:t>万工人停工上街，举行了声势浩大的示威游行，各种肤色，各个工种的工人一齐进行总罢工。</a:t>
            </a:r>
          </a:p>
        </p:txBody>
      </p:sp>
      <p:sp>
        <p:nvSpPr>
          <p:cNvPr id="11" name="矩形: 圆角 10"/>
          <p:cNvSpPr/>
          <p:nvPr/>
        </p:nvSpPr>
        <p:spPr>
          <a:xfrm>
            <a:off x="678115" y="1284085"/>
            <a:ext cx="1708160" cy="602988"/>
          </a:xfrm>
          <a:prstGeom prst="roundRect">
            <a:avLst>
              <a:gd name="adj" fmla="val 84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矩形 11"/>
          <p:cNvSpPr/>
          <p:nvPr/>
        </p:nvSpPr>
        <p:spPr>
          <a:xfrm>
            <a:off x="841370" y="1256601"/>
            <a:ext cx="1381650" cy="58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dist" defTabSz="1219200">
              <a:lnSpc>
                <a:spcPct val="150000"/>
              </a:lnSpc>
              <a:spcBef>
                <a:spcPct val="20000"/>
              </a:spcBef>
            </a:pPr>
            <a:r>
              <a:rPr lang="zh-CN" altLang="en-US" sz="2400" dirty="0">
                <a:solidFill>
                  <a:schemeClr val="bg1"/>
                </a:solidFill>
                <a:cs typeface="+mn-ea"/>
                <a:sym typeface="+mn-lt"/>
              </a:rPr>
              <a:t>大罢工</a:t>
            </a:r>
          </a:p>
        </p:txBody>
      </p:sp>
      <p:sp>
        <p:nvSpPr>
          <p:cNvPr id="13" name="矩形 12"/>
          <p:cNvSpPr/>
          <p:nvPr/>
        </p:nvSpPr>
        <p:spPr>
          <a:xfrm>
            <a:off x="8292869" y="2306665"/>
            <a:ext cx="2919565" cy="2677648"/>
          </a:xfrm>
          <a:prstGeom prst="rect">
            <a:avLst/>
          </a:prstGeom>
          <a:noFill/>
          <a:ln w="9525">
            <a:solidFill>
              <a:schemeClr val="bg1"/>
            </a:solidFill>
            <a:prstDash val="dash"/>
            <a:miter lim="800000"/>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p>
            <a:pPr defTabSz="1219200">
              <a:lnSpc>
                <a:spcPct val="150000"/>
              </a:lnSpc>
              <a:spcBef>
                <a:spcPct val="20000"/>
              </a:spcBef>
            </a:pPr>
            <a:r>
              <a:rPr lang="zh-CN" altLang="en-US" sz="1600" dirty="0">
                <a:solidFill>
                  <a:schemeClr val="bg1"/>
                </a:solidFill>
                <a:cs typeface="+mn-ea"/>
                <a:sym typeface="+mn-lt"/>
              </a:rPr>
              <a:t>为纪念这次伟大的工人运动，</a:t>
            </a:r>
            <a:r>
              <a:rPr lang="en-US" altLang="zh-CN" sz="1600" dirty="0">
                <a:solidFill>
                  <a:schemeClr val="bg1"/>
                </a:solidFill>
                <a:cs typeface="+mn-ea"/>
                <a:sym typeface="+mn-lt"/>
              </a:rPr>
              <a:t>1889</a:t>
            </a:r>
            <a:r>
              <a:rPr lang="zh-CN" altLang="en-US" sz="1600" dirty="0">
                <a:solidFill>
                  <a:schemeClr val="bg1"/>
                </a:solidFill>
                <a:cs typeface="+mn-ea"/>
                <a:sym typeface="+mn-lt"/>
              </a:rPr>
              <a:t>年</a:t>
            </a:r>
            <a:r>
              <a:rPr lang="en-US" altLang="zh-CN" sz="1600" dirty="0">
                <a:solidFill>
                  <a:schemeClr val="bg1"/>
                </a:solidFill>
                <a:cs typeface="+mn-ea"/>
                <a:sym typeface="+mn-lt"/>
              </a:rPr>
              <a:t>7</a:t>
            </a:r>
            <a:r>
              <a:rPr lang="zh-CN" altLang="en-US" sz="1600" dirty="0">
                <a:solidFill>
                  <a:schemeClr val="bg1"/>
                </a:solidFill>
                <a:cs typeface="+mn-ea"/>
                <a:sym typeface="+mn-lt"/>
              </a:rPr>
              <a:t>月，在恩格斯组织召开的第 二国际成立大会上宣布将每年的五月一日定为国际劳动节，简称“五一”。这一决定立即得到世界各国工人的积极响应。  </a:t>
            </a:r>
          </a:p>
        </p:txBody>
      </p:sp>
      <p:sp>
        <p:nvSpPr>
          <p:cNvPr id="14" name="矩形: 圆角 13"/>
          <p:cNvSpPr/>
          <p:nvPr/>
        </p:nvSpPr>
        <p:spPr>
          <a:xfrm>
            <a:off x="8292869" y="1341713"/>
            <a:ext cx="1708160" cy="602988"/>
          </a:xfrm>
          <a:prstGeom prst="roundRect">
            <a:avLst>
              <a:gd name="adj" fmla="val 847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5" name="矩形 14"/>
          <p:cNvSpPr/>
          <p:nvPr/>
        </p:nvSpPr>
        <p:spPr>
          <a:xfrm>
            <a:off x="8320686" y="1314229"/>
            <a:ext cx="1583440" cy="58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dist" defTabSz="1219200">
              <a:lnSpc>
                <a:spcPct val="150000"/>
              </a:lnSpc>
              <a:spcBef>
                <a:spcPct val="20000"/>
              </a:spcBef>
            </a:pPr>
            <a:r>
              <a:rPr lang="zh-CN" altLang="en-US" sz="2400" dirty="0">
                <a:solidFill>
                  <a:schemeClr val="bg1"/>
                </a:solidFill>
                <a:cs typeface="+mn-ea"/>
                <a:sym typeface="+mn-lt"/>
              </a:rPr>
              <a:t>节日确定</a:t>
            </a:r>
          </a:p>
        </p:txBody>
      </p:sp>
      <p:pic>
        <p:nvPicPr>
          <p:cNvPr id="3" name="图片 2"/>
          <p:cNvPicPr>
            <a:picLocks noChangeAspect="1"/>
          </p:cNvPicPr>
          <p:nvPr/>
        </p:nvPicPr>
        <p:blipFill>
          <a:blip r:embed="rId2" cstate="screen"/>
          <a:stretch>
            <a:fillRect/>
          </a:stretch>
        </p:blipFill>
        <p:spPr>
          <a:xfrm>
            <a:off x="4603818" y="1612760"/>
            <a:ext cx="3632479" cy="36324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3" grpId="0" animBg="1"/>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192000" cy="6858000"/>
          </a:xfrm>
          <a:prstGeom prst="rect">
            <a:avLst/>
          </a:prstGeom>
        </p:spPr>
      </p:pic>
      <p:pic>
        <p:nvPicPr>
          <p:cNvPr id="5" name="图片 4"/>
          <p:cNvPicPr>
            <a:picLocks noChangeAspect="1"/>
          </p:cNvPicPr>
          <p:nvPr/>
        </p:nvPicPr>
        <p:blipFill rotWithShape="1">
          <a:blip r:embed="rId3" cstate="screen"/>
          <a:srcRect/>
          <a:stretch>
            <a:fillRect/>
          </a:stretch>
        </p:blipFill>
        <p:spPr>
          <a:xfrm>
            <a:off x="0" y="5752730"/>
            <a:ext cx="12192000" cy="1105270"/>
          </a:xfrm>
          <a:prstGeom prst="rect">
            <a:avLst/>
          </a:prstGeom>
        </p:spPr>
      </p:pic>
      <p:sp>
        <p:nvSpPr>
          <p:cNvPr id="6" name="文本框 5"/>
          <p:cNvSpPr txBox="1"/>
          <p:nvPr/>
        </p:nvSpPr>
        <p:spPr>
          <a:xfrm>
            <a:off x="10667570" y="123311"/>
            <a:ext cx="1322773" cy="523220"/>
          </a:xfrm>
          <a:prstGeom prst="rect">
            <a:avLst/>
          </a:prstGeom>
          <a:noFill/>
        </p:spPr>
        <p:txBody>
          <a:bodyPr wrap="square" rtlCol="0">
            <a:spAutoFit/>
          </a:bodyPr>
          <a:lstStyle/>
          <a:p>
            <a:pPr algn="dist"/>
            <a:r>
              <a:rPr lang="zh-CN" altLang="en-US" sz="1400" dirty="0">
                <a:solidFill>
                  <a:schemeClr val="bg1"/>
                </a:solidFill>
                <a:cs typeface="+mn-ea"/>
                <a:sym typeface="+mn-lt"/>
              </a:rPr>
              <a:t>致敬劳动人民</a:t>
            </a:r>
            <a:endParaRPr lang="en-US" altLang="zh-CN" sz="1400" dirty="0">
              <a:solidFill>
                <a:schemeClr val="bg1"/>
              </a:solidFill>
              <a:cs typeface="+mn-ea"/>
              <a:sym typeface="+mn-lt"/>
            </a:endParaRPr>
          </a:p>
          <a:p>
            <a:pPr algn="dist"/>
            <a:r>
              <a:rPr lang="en-US" altLang="zh-CN" sz="1400" dirty="0" smtClean="0">
                <a:solidFill>
                  <a:schemeClr val="bg1"/>
                </a:solidFill>
                <a:cs typeface="+mn-ea"/>
                <a:sym typeface="+mn-lt"/>
              </a:rPr>
              <a:t>20XX/05/01</a:t>
            </a:r>
            <a:endParaRPr lang="zh-CN" altLang="en-US" sz="1400" dirty="0">
              <a:solidFill>
                <a:schemeClr val="bg1"/>
              </a:solidFill>
              <a:cs typeface="+mn-ea"/>
              <a:sym typeface="+mn-lt"/>
            </a:endParaRPr>
          </a:p>
        </p:txBody>
      </p:sp>
      <p:sp>
        <p:nvSpPr>
          <p:cNvPr id="7" name="文本框 6"/>
          <p:cNvSpPr txBox="1"/>
          <p:nvPr/>
        </p:nvSpPr>
        <p:spPr>
          <a:xfrm>
            <a:off x="152627" y="1146528"/>
            <a:ext cx="400110" cy="2020862"/>
          </a:xfrm>
          <a:prstGeom prst="rect">
            <a:avLst/>
          </a:prstGeom>
          <a:noFill/>
        </p:spPr>
        <p:txBody>
          <a:bodyPr vert="eaVert" wrap="square" rtlCol="0">
            <a:spAutoFit/>
          </a:bodyPr>
          <a:lstStyle/>
          <a:p>
            <a:pPr algn="dist"/>
            <a:r>
              <a:rPr lang="zh-CN" altLang="en-US" sz="1400" dirty="0">
                <a:solidFill>
                  <a:schemeClr val="bg1"/>
                </a:solidFill>
                <a:cs typeface="+mn-ea"/>
                <a:sym typeface="+mn-lt"/>
              </a:rPr>
              <a:t>撸起袖子加油干</a:t>
            </a:r>
          </a:p>
        </p:txBody>
      </p:sp>
      <p:sp>
        <p:nvSpPr>
          <p:cNvPr id="8" name="文本框 7"/>
          <p:cNvSpPr txBox="1"/>
          <p:nvPr/>
        </p:nvSpPr>
        <p:spPr>
          <a:xfrm>
            <a:off x="152627" y="28144"/>
            <a:ext cx="902449" cy="830997"/>
          </a:xfrm>
          <a:prstGeom prst="rect">
            <a:avLst/>
          </a:prstGeom>
          <a:noFill/>
        </p:spPr>
        <p:txBody>
          <a:bodyPr wrap="square" rtlCol="0">
            <a:spAutoFit/>
          </a:bodyPr>
          <a:lstStyle>
            <a:defPPr>
              <a:defRPr lang="zh-CN"/>
            </a:defPPr>
            <a:lvl1pPr>
              <a:defRPr sz="1600">
                <a:solidFill>
                  <a:schemeClr val="bg1"/>
                </a:solidFill>
                <a:cs typeface="+mn-ea"/>
              </a:defRPr>
            </a:lvl1pPr>
          </a:lstStyle>
          <a:p>
            <a:r>
              <a:rPr lang="en-US" altLang="zh-CN" dirty="0">
                <a:sym typeface="+mn-lt"/>
              </a:rPr>
              <a:t>20XX</a:t>
            </a:r>
          </a:p>
          <a:p>
            <a:r>
              <a:rPr lang="en-US" altLang="zh-CN" dirty="0" err="1">
                <a:sym typeface="+mn-lt"/>
              </a:rPr>
              <a:t>Larber</a:t>
            </a:r>
            <a:endParaRPr lang="en-US" altLang="zh-CN" dirty="0">
              <a:sym typeface="+mn-lt"/>
            </a:endParaRPr>
          </a:p>
          <a:p>
            <a:r>
              <a:rPr lang="en-US" altLang="zh-CN" dirty="0">
                <a:sym typeface="+mn-lt"/>
              </a:rPr>
              <a:t>day</a:t>
            </a:r>
            <a:endParaRPr lang="zh-CN" altLang="en-US" dirty="0">
              <a:sym typeface="+mn-lt"/>
            </a:endParaRPr>
          </a:p>
        </p:txBody>
      </p:sp>
      <p:pic>
        <p:nvPicPr>
          <p:cNvPr id="14" name="图片 13"/>
          <p:cNvPicPr>
            <a:picLocks noChangeAspect="1"/>
          </p:cNvPicPr>
          <p:nvPr/>
        </p:nvPicPr>
        <p:blipFill rotWithShape="1">
          <a:blip r:embed="rId4" cstate="screen"/>
          <a:srcRect/>
          <a:stretch>
            <a:fillRect/>
          </a:stretch>
        </p:blipFill>
        <p:spPr>
          <a:xfrm>
            <a:off x="323032" y="0"/>
            <a:ext cx="4131828" cy="6370802"/>
          </a:xfrm>
          <a:prstGeom prst="rect">
            <a:avLst/>
          </a:prstGeom>
        </p:spPr>
      </p:pic>
      <p:pic>
        <p:nvPicPr>
          <p:cNvPr id="15" name="图片 14"/>
          <p:cNvPicPr>
            <a:picLocks noChangeAspect="1"/>
          </p:cNvPicPr>
          <p:nvPr/>
        </p:nvPicPr>
        <p:blipFill rotWithShape="1">
          <a:blip r:embed="rId5" cstate="screen"/>
          <a:srcRect/>
          <a:stretch>
            <a:fillRect/>
          </a:stretch>
        </p:blipFill>
        <p:spPr>
          <a:xfrm>
            <a:off x="0" y="5036250"/>
            <a:ext cx="4571570" cy="1850994"/>
          </a:xfrm>
          <a:prstGeom prst="rect">
            <a:avLst/>
          </a:prstGeom>
        </p:spPr>
      </p:pic>
      <p:pic>
        <p:nvPicPr>
          <p:cNvPr id="16" name="图片 15"/>
          <p:cNvPicPr>
            <a:picLocks noChangeAspect="1"/>
          </p:cNvPicPr>
          <p:nvPr/>
        </p:nvPicPr>
        <p:blipFill rotWithShape="1">
          <a:blip r:embed="rId5" cstate="screen"/>
          <a:srcRect/>
          <a:stretch>
            <a:fillRect/>
          </a:stretch>
        </p:blipFill>
        <p:spPr>
          <a:xfrm>
            <a:off x="4571570" y="5036250"/>
            <a:ext cx="4571570" cy="1850994"/>
          </a:xfrm>
          <a:prstGeom prst="rect">
            <a:avLst/>
          </a:prstGeom>
        </p:spPr>
      </p:pic>
      <p:pic>
        <p:nvPicPr>
          <p:cNvPr id="17" name="图片 16"/>
          <p:cNvPicPr>
            <a:picLocks noChangeAspect="1"/>
          </p:cNvPicPr>
          <p:nvPr/>
        </p:nvPicPr>
        <p:blipFill rotWithShape="1">
          <a:blip r:embed="rId6" cstate="screen"/>
          <a:srcRect/>
          <a:stretch>
            <a:fillRect/>
          </a:stretch>
        </p:blipFill>
        <p:spPr>
          <a:xfrm>
            <a:off x="9143140" y="5036250"/>
            <a:ext cx="3048860" cy="1850994"/>
          </a:xfrm>
          <a:prstGeom prst="rect">
            <a:avLst/>
          </a:prstGeom>
        </p:spPr>
      </p:pic>
      <p:pic>
        <p:nvPicPr>
          <p:cNvPr id="18" name="图片 17"/>
          <p:cNvPicPr>
            <a:picLocks noChangeAspect="1"/>
          </p:cNvPicPr>
          <p:nvPr/>
        </p:nvPicPr>
        <p:blipFill rotWithShape="1">
          <a:blip r:embed="rId3" cstate="screen"/>
          <a:srcRect/>
          <a:stretch>
            <a:fillRect/>
          </a:stretch>
        </p:blipFill>
        <p:spPr>
          <a:xfrm>
            <a:off x="0" y="5781974"/>
            <a:ext cx="12192000" cy="1105270"/>
          </a:xfrm>
          <a:prstGeom prst="rect">
            <a:avLst/>
          </a:prstGeom>
        </p:spPr>
      </p:pic>
      <p:sp>
        <p:nvSpPr>
          <p:cNvPr id="19" name="TextBox 5"/>
          <p:cNvSpPr txBox="1">
            <a:spLocks noChangeArrowheads="1"/>
          </p:cNvSpPr>
          <p:nvPr/>
        </p:nvSpPr>
        <p:spPr bwMode="auto">
          <a:xfrm>
            <a:off x="4571570" y="3428447"/>
            <a:ext cx="6191908" cy="830997"/>
          </a:xfrm>
          <a:prstGeom prst="rect">
            <a:avLst/>
          </a:prstGeom>
          <a:noFill/>
          <a:ln w="9525">
            <a:noFill/>
            <a:miter lim="800000"/>
          </a:ln>
        </p:spPr>
        <p:txBody>
          <a:bodyPr vert="horz" wrap="square">
            <a:spAutoFit/>
          </a:bodyPr>
          <a:lstStyle/>
          <a:p>
            <a:pPr lvl="0" algn="ctr" defTabSz="1218565"/>
            <a:r>
              <a:rPr lang="zh-CN" altLang="en-US" sz="4800" b="1" spc="300" dirty="0">
                <a:solidFill>
                  <a:schemeClr val="bg1"/>
                </a:solidFill>
                <a:cs typeface="+mn-ea"/>
                <a:sym typeface="+mn-lt"/>
              </a:rPr>
              <a:t>幸福都是奋斗出来的</a:t>
            </a:r>
          </a:p>
        </p:txBody>
      </p:sp>
      <p:sp>
        <p:nvSpPr>
          <p:cNvPr id="22" name="TextBox 5"/>
          <p:cNvSpPr txBox="1">
            <a:spLocks noChangeArrowheads="1"/>
          </p:cNvSpPr>
          <p:nvPr/>
        </p:nvSpPr>
        <p:spPr bwMode="auto">
          <a:xfrm>
            <a:off x="4571570" y="2405314"/>
            <a:ext cx="6191908" cy="769441"/>
          </a:xfrm>
          <a:prstGeom prst="rect">
            <a:avLst/>
          </a:prstGeom>
          <a:noFill/>
          <a:ln w="9525">
            <a:noFill/>
            <a:miter lim="800000"/>
          </a:ln>
        </p:spPr>
        <p:txBody>
          <a:bodyPr vert="horz" wrap="square">
            <a:spAutoFit/>
          </a:bodyPr>
          <a:lstStyle/>
          <a:p>
            <a:pPr algn="ctr" defTabSz="1218565"/>
            <a:r>
              <a:rPr lang="zh-CN" altLang="en-US" sz="4400" b="1" spc="300" dirty="0">
                <a:solidFill>
                  <a:schemeClr val="bg1"/>
                </a:solidFill>
                <a:cs typeface="+mn-ea"/>
                <a:sym typeface="+mn-lt"/>
              </a:rPr>
              <a:t>第二章节</a:t>
            </a:r>
          </a:p>
        </p:txBody>
      </p:sp>
      <p:pic>
        <p:nvPicPr>
          <p:cNvPr id="23" name="图片 22"/>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artisticPhotocopy detail="2"/>
                    </a14:imgEffect>
                  </a14:imgLayer>
                </a14:imgProps>
              </a:ext>
            </a:extLst>
          </a:blip>
          <a:stretch>
            <a:fillRect/>
          </a:stretch>
        </p:blipFill>
        <p:spPr>
          <a:xfrm>
            <a:off x="9053208" y="4021563"/>
            <a:ext cx="2746190" cy="1830793"/>
          </a:xfrm>
          <a:prstGeom prst="rect">
            <a:avLst/>
          </a:prstGeom>
        </p:spPr>
      </p:pic>
      <p:pic>
        <p:nvPicPr>
          <p:cNvPr id="24" name="图片 23"/>
          <p:cNvPicPr>
            <a:picLocks noChangeAspect="1"/>
          </p:cNvPicPr>
          <p:nvPr/>
        </p:nvPicPr>
        <p:blipFill>
          <a:blip r:embed="rId7" cstate="screen">
            <a:lum bright="70000" contrast="-70000"/>
            <a:extLst>
              <a:ext uri="{BEBA8EAE-BF5A-486C-A8C5-ECC9F3942E4B}">
                <a14:imgProps xmlns:a14="http://schemas.microsoft.com/office/drawing/2010/main">
                  <a14:imgLayer r:embed="rId8">
                    <a14:imgEffect>
                      <a14:artisticPhotocopy detail="2"/>
                    </a14:imgEffect>
                  </a14:imgLayer>
                </a14:imgProps>
              </a:ext>
            </a:extLst>
          </a:blip>
          <a:stretch>
            <a:fillRect/>
          </a:stretch>
        </p:blipFill>
        <p:spPr>
          <a:xfrm>
            <a:off x="5693950" y="4021563"/>
            <a:ext cx="2746190" cy="18307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899"/>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1+#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4964818" y="2180657"/>
            <a:ext cx="6438506" cy="3392487"/>
          </a:xfrm>
          <a:prstGeom prst="rect">
            <a:avLst/>
          </a:prstGeom>
          <a:noFill/>
        </p:spPr>
        <p:txBody>
          <a:bodyPr lIns="90000" tIns="46800" rIns="90000" bIns="46800">
            <a:normAutofit/>
          </a:bodyPr>
          <a:lstStyle>
            <a:defPPr>
              <a:defRPr lang="zh-CN"/>
            </a:defPPr>
            <a:lvl1pPr>
              <a:defRPr>
                <a:solidFill>
                  <a:schemeClr val="tx1">
                    <a:lumMod val="75000"/>
                    <a:lumOff val="25000"/>
                  </a:schemeClr>
                </a:solidFill>
                <a:latin typeface="+mn-ea"/>
              </a:defRPr>
            </a:lvl1pPr>
          </a:lstStyle>
          <a:p>
            <a:pPr eaLnBrk="0" hangingPunct="0">
              <a:lnSpc>
                <a:spcPct val="200000"/>
              </a:lnSpc>
              <a:defRPr/>
            </a:pPr>
            <a:r>
              <a:rPr lang="zh-CN" altLang="en-US" sz="1600" noProof="1">
                <a:solidFill>
                  <a:schemeClr val="bg1"/>
                </a:solidFill>
                <a:latin typeface="+mn-lt"/>
                <a:cs typeface="+mn-ea"/>
                <a:sym typeface="+mn-lt"/>
              </a:rPr>
              <a:t>把蓝图变为现实，将改革进行到底，无不呼唤不驰于空想、不骛于虚声的奋斗精神，无不需要一步一个脚印踏踏实实干好工作。天道酬勤，日新月异。</a:t>
            </a:r>
            <a:r>
              <a:rPr lang="en-US" altLang="zh-CN" sz="1600" noProof="1">
                <a:solidFill>
                  <a:schemeClr val="bg1"/>
                </a:solidFill>
                <a:latin typeface="+mn-lt"/>
                <a:cs typeface="+mn-ea"/>
                <a:sym typeface="+mn-lt"/>
              </a:rPr>
              <a:t>2018</a:t>
            </a:r>
            <a:r>
              <a:rPr lang="zh-CN" altLang="en-US" sz="1600" noProof="1">
                <a:solidFill>
                  <a:schemeClr val="bg1"/>
                </a:solidFill>
                <a:latin typeface="+mn-lt"/>
                <a:cs typeface="+mn-ea"/>
                <a:sym typeface="+mn-lt"/>
              </a:rPr>
              <a:t>年是全面贯彻党的十九大精神的开局之年，将迎来改革开放</a:t>
            </a:r>
            <a:r>
              <a:rPr lang="en-US" altLang="zh-CN" sz="1600" noProof="1">
                <a:solidFill>
                  <a:schemeClr val="bg1"/>
                </a:solidFill>
                <a:latin typeface="+mn-lt"/>
                <a:cs typeface="+mn-ea"/>
                <a:sym typeface="+mn-lt"/>
              </a:rPr>
              <a:t>40</a:t>
            </a:r>
            <a:r>
              <a:rPr lang="zh-CN" altLang="en-US" sz="1600" noProof="1">
                <a:solidFill>
                  <a:schemeClr val="bg1"/>
                </a:solidFill>
                <a:latin typeface="+mn-lt"/>
                <a:cs typeface="+mn-ea"/>
                <a:sym typeface="+mn-lt"/>
              </a:rPr>
              <a:t>周年，也更需要激荡创造伟力、昂扬奋斗决心。极不平凡的</a:t>
            </a:r>
            <a:r>
              <a:rPr lang="en-US" altLang="zh-CN" sz="1600" noProof="1">
                <a:solidFill>
                  <a:schemeClr val="bg1"/>
                </a:solidFill>
                <a:latin typeface="+mn-lt"/>
                <a:cs typeface="+mn-ea"/>
                <a:sym typeface="+mn-lt"/>
              </a:rPr>
              <a:t>2017</a:t>
            </a:r>
            <a:r>
              <a:rPr lang="zh-CN" altLang="en-US" sz="1600" noProof="1">
                <a:solidFill>
                  <a:schemeClr val="bg1"/>
                </a:solidFill>
                <a:latin typeface="+mn-lt"/>
                <a:cs typeface="+mn-ea"/>
                <a:sym typeface="+mn-lt"/>
              </a:rPr>
              <a:t>年书写下难以磨灭的精彩回忆，超乎寻常的</a:t>
            </a:r>
            <a:r>
              <a:rPr lang="en-US" altLang="zh-CN" sz="1600" noProof="1">
                <a:solidFill>
                  <a:schemeClr val="bg1"/>
                </a:solidFill>
                <a:latin typeface="+mn-lt"/>
                <a:cs typeface="+mn-ea"/>
                <a:sym typeface="+mn-lt"/>
              </a:rPr>
              <a:t>2018</a:t>
            </a:r>
            <a:r>
              <a:rPr lang="zh-CN" altLang="en-US" sz="1600" noProof="1">
                <a:solidFill>
                  <a:schemeClr val="bg1"/>
                </a:solidFill>
                <a:latin typeface="+mn-lt"/>
                <a:cs typeface="+mn-ea"/>
                <a:sym typeface="+mn-lt"/>
              </a:rPr>
              <a:t>年也必将记录下中国人民开拓美好未来的壮志雄心。</a:t>
            </a:r>
          </a:p>
        </p:txBody>
      </p:sp>
      <p:grpSp>
        <p:nvGrpSpPr>
          <p:cNvPr id="16" name="组合 15"/>
          <p:cNvGrpSpPr/>
          <p:nvPr/>
        </p:nvGrpSpPr>
        <p:grpSpPr>
          <a:xfrm>
            <a:off x="5090688" y="1995983"/>
            <a:ext cx="6312636" cy="3272876"/>
            <a:chOff x="404264" y="1874160"/>
            <a:chExt cx="6312636" cy="3272876"/>
          </a:xfrm>
        </p:grpSpPr>
        <p:cxnSp>
          <p:nvCxnSpPr>
            <p:cNvPr id="17" name="直接连接符 16"/>
            <p:cNvCxnSpPr/>
            <p:nvPr/>
          </p:nvCxnSpPr>
          <p:spPr>
            <a:xfrm>
              <a:off x="2329840" y="1874160"/>
              <a:ext cx="438706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698199" y="1874160"/>
              <a:ext cx="0" cy="327287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04264" y="5147036"/>
              <a:ext cx="630336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custDataLst>
              <p:tags r:id="rId2"/>
            </p:custDataLst>
          </p:nvPr>
        </p:nvSpPr>
        <p:spPr>
          <a:xfrm>
            <a:off x="4964818" y="1614763"/>
            <a:ext cx="2051446" cy="523220"/>
          </a:xfrm>
          <a:prstGeom prst="rect">
            <a:avLst/>
          </a:prstGeom>
          <a:noFill/>
        </p:spPr>
        <p:txBody>
          <a:bodyPr lIns="90000" tIns="46800" rIns="90000" bIns="46800">
            <a:noAutofit/>
          </a:bodyPr>
          <a:lstStyle>
            <a:defPPr>
              <a:defRPr lang="zh-CN"/>
            </a:defPPr>
            <a:lvl1pPr>
              <a:defRPr>
                <a:solidFill>
                  <a:schemeClr val="tx1">
                    <a:lumMod val="75000"/>
                    <a:lumOff val="25000"/>
                  </a:schemeClr>
                </a:solidFill>
                <a:latin typeface="+mn-ea"/>
              </a:defRPr>
            </a:lvl1pPr>
          </a:lstStyle>
          <a:p>
            <a:pPr eaLnBrk="0" hangingPunct="0">
              <a:lnSpc>
                <a:spcPct val="200000"/>
              </a:lnSpc>
              <a:defRPr/>
            </a:pPr>
            <a:r>
              <a:rPr lang="zh-CN" altLang="en-US" b="1" noProof="1">
                <a:solidFill>
                  <a:schemeClr val="bg1"/>
                </a:solidFill>
                <a:latin typeface="+mn-lt"/>
                <a:cs typeface="+mn-ea"/>
                <a:sym typeface="+mn-lt"/>
              </a:rPr>
              <a:t>幸福是奋斗出来的</a:t>
            </a:r>
          </a:p>
        </p:txBody>
      </p:sp>
      <p:sp>
        <p:nvSpPr>
          <p:cNvPr id="21" name="矩形 20"/>
          <p:cNvSpPr/>
          <p:nvPr/>
        </p:nvSpPr>
        <p:spPr>
          <a:xfrm>
            <a:off x="369255" y="218764"/>
            <a:ext cx="2608406" cy="369332"/>
          </a:xfrm>
          <a:prstGeom prst="rect">
            <a:avLst/>
          </a:prstGeom>
        </p:spPr>
        <p:txBody>
          <a:bodyPr wrap="none">
            <a:spAutoFit/>
          </a:bodyPr>
          <a:lstStyle/>
          <a:p>
            <a:pPr lvl="0" algn="ctr" defTabSz="1218565"/>
            <a:r>
              <a:rPr lang="zh-CN" altLang="en-US" b="1" spc="300" dirty="0">
                <a:solidFill>
                  <a:schemeClr val="bg1"/>
                </a:solidFill>
                <a:cs typeface="+mn-ea"/>
                <a:sym typeface="+mn-lt"/>
              </a:rPr>
              <a:t>幸福都是奋斗出来的</a:t>
            </a:r>
          </a:p>
        </p:txBody>
      </p:sp>
      <p:pic>
        <p:nvPicPr>
          <p:cNvPr id="7" name="图片 6"/>
          <p:cNvPicPr>
            <a:picLocks noChangeAspect="1"/>
          </p:cNvPicPr>
          <p:nvPr/>
        </p:nvPicPr>
        <p:blipFill>
          <a:blip r:embed="rId4" cstate="screen"/>
          <a:stretch>
            <a:fillRect/>
          </a:stretch>
        </p:blipFill>
        <p:spPr>
          <a:xfrm>
            <a:off x="-56713" y="886767"/>
            <a:ext cx="5084466" cy="50844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trips(down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69255" y="218764"/>
            <a:ext cx="2608406" cy="369332"/>
          </a:xfrm>
          <a:prstGeom prst="rect">
            <a:avLst/>
          </a:prstGeom>
        </p:spPr>
        <p:txBody>
          <a:bodyPr wrap="none">
            <a:spAutoFit/>
          </a:bodyPr>
          <a:lstStyle/>
          <a:p>
            <a:pPr lvl="0" algn="ctr" defTabSz="1218565"/>
            <a:r>
              <a:rPr lang="zh-CN" altLang="en-US" b="1" spc="300" dirty="0">
                <a:solidFill>
                  <a:schemeClr val="bg1"/>
                </a:solidFill>
                <a:cs typeface="+mn-ea"/>
                <a:sym typeface="+mn-lt"/>
              </a:rPr>
              <a:t>幸福都是奋斗出来的</a:t>
            </a:r>
          </a:p>
        </p:txBody>
      </p:sp>
      <p:sp>
        <p:nvSpPr>
          <p:cNvPr id="2" name="矩形 1"/>
          <p:cNvSpPr/>
          <p:nvPr/>
        </p:nvSpPr>
        <p:spPr>
          <a:xfrm>
            <a:off x="5499798" y="1693335"/>
            <a:ext cx="6096000" cy="1338828"/>
          </a:xfrm>
          <a:prstGeom prst="rect">
            <a:avLst/>
          </a:prstGeom>
        </p:spPr>
        <p:txBody>
          <a:bodyPr>
            <a:spAutoFit/>
          </a:bodyPr>
          <a:lstStyle/>
          <a:p>
            <a:pPr defTabSz="1219200">
              <a:lnSpc>
                <a:spcPct val="150000"/>
              </a:lnSpc>
              <a:spcBef>
                <a:spcPct val="20000"/>
              </a:spcBef>
            </a:pPr>
            <a:r>
              <a:rPr lang="zh-CN" altLang="en-US" dirty="0">
                <a:solidFill>
                  <a:schemeClr val="bg1"/>
                </a:solidFill>
                <a:cs typeface="+mn-ea"/>
                <a:sym typeface="+mn-lt"/>
              </a:rPr>
              <a:t>我们伟大、可爱的祖国有着辽阔的疆域、美丽的山河、温和的气候、丰富的资产、创造出了令人羡慕的古代文明。我们的祖国像一颗璀璨耀眼的明珠，闪烁在东方。</a:t>
            </a:r>
          </a:p>
        </p:txBody>
      </p:sp>
      <p:pic>
        <p:nvPicPr>
          <p:cNvPr id="4" name="图片 3"/>
          <p:cNvPicPr>
            <a:picLocks noChangeAspect="1"/>
          </p:cNvPicPr>
          <p:nvPr/>
        </p:nvPicPr>
        <p:blipFill>
          <a:blip r:embed="rId2" cstate="screen"/>
          <a:stretch>
            <a:fillRect/>
          </a:stretch>
        </p:blipFill>
        <p:spPr>
          <a:xfrm flipH="1">
            <a:off x="0" y="1522513"/>
            <a:ext cx="8242428" cy="5494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69255" y="218764"/>
            <a:ext cx="2608406" cy="369332"/>
          </a:xfrm>
          <a:prstGeom prst="rect">
            <a:avLst/>
          </a:prstGeom>
        </p:spPr>
        <p:txBody>
          <a:bodyPr wrap="none">
            <a:spAutoFit/>
          </a:bodyPr>
          <a:lstStyle/>
          <a:p>
            <a:pPr lvl="0" algn="ctr" defTabSz="1218565"/>
            <a:r>
              <a:rPr lang="zh-CN" altLang="en-US" b="1" spc="300" dirty="0">
                <a:solidFill>
                  <a:schemeClr val="bg1"/>
                </a:solidFill>
                <a:cs typeface="+mn-ea"/>
                <a:sym typeface="+mn-lt"/>
              </a:rPr>
              <a:t>幸福都是奋斗出来的</a:t>
            </a:r>
          </a:p>
        </p:txBody>
      </p:sp>
      <p:sp>
        <p:nvSpPr>
          <p:cNvPr id="5" name="矩形 4"/>
          <p:cNvSpPr/>
          <p:nvPr/>
        </p:nvSpPr>
        <p:spPr>
          <a:xfrm>
            <a:off x="6628089" y="2534734"/>
            <a:ext cx="4899546" cy="292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defTabSz="1219200">
              <a:lnSpc>
                <a:spcPct val="150000"/>
              </a:lnSpc>
              <a:spcBef>
                <a:spcPct val="20000"/>
              </a:spcBef>
            </a:pPr>
            <a:r>
              <a:rPr lang="zh-CN" altLang="en-US" sz="2000" dirty="0">
                <a:solidFill>
                  <a:schemeClr val="bg1"/>
                </a:solidFill>
                <a:cs typeface="+mn-ea"/>
                <a:sym typeface="+mn-lt"/>
              </a:rPr>
              <a:t>中华民族伟大复兴的中国梦</a:t>
            </a:r>
            <a:r>
              <a:rPr lang="en-US" altLang="zh-CN" sz="2000" dirty="0">
                <a:solidFill>
                  <a:schemeClr val="bg1"/>
                </a:solidFill>
                <a:cs typeface="+mn-ea"/>
                <a:sym typeface="+mn-lt"/>
              </a:rPr>
              <a:t>,</a:t>
            </a:r>
            <a:r>
              <a:rPr lang="zh-CN" altLang="en-US" sz="2000" dirty="0">
                <a:solidFill>
                  <a:schemeClr val="bg1"/>
                </a:solidFill>
                <a:cs typeface="+mn-ea"/>
                <a:sym typeface="+mn-lt"/>
              </a:rPr>
              <a:t>需要一步一个脚印、一代接着一代人去实现。行百里者半九十。中华民族伟大复兴</a:t>
            </a:r>
            <a:r>
              <a:rPr lang="en-US" altLang="zh-CN" sz="2000" dirty="0">
                <a:solidFill>
                  <a:schemeClr val="bg1"/>
                </a:solidFill>
                <a:cs typeface="+mn-ea"/>
                <a:sym typeface="+mn-lt"/>
              </a:rPr>
              <a:t>,</a:t>
            </a:r>
            <a:r>
              <a:rPr lang="zh-CN" altLang="en-US" sz="2000" dirty="0">
                <a:solidFill>
                  <a:schemeClr val="bg1"/>
                </a:solidFill>
                <a:cs typeface="+mn-ea"/>
                <a:sym typeface="+mn-lt"/>
              </a:rPr>
              <a:t>绝不是轻轻松松、敲锣打鼓就能实现的。必须准备付出更为艰巨、更为艰苦的努力。</a:t>
            </a:r>
          </a:p>
          <a:p>
            <a:pPr defTabSz="1219200">
              <a:lnSpc>
                <a:spcPct val="150000"/>
              </a:lnSpc>
              <a:spcBef>
                <a:spcPct val="20000"/>
              </a:spcBef>
            </a:pPr>
            <a:endParaRPr lang="zh-CN" altLang="en-US" sz="2000" dirty="0">
              <a:solidFill>
                <a:schemeClr val="bg1"/>
              </a:solidFill>
              <a:cs typeface="+mn-ea"/>
              <a:sym typeface="+mn-lt"/>
            </a:endParaRPr>
          </a:p>
        </p:txBody>
      </p:sp>
      <p:pic>
        <p:nvPicPr>
          <p:cNvPr id="6" name="图片 5"/>
          <p:cNvPicPr>
            <a:picLocks noChangeAspect="1"/>
          </p:cNvPicPr>
          <p:nvPr/>
        </p:nvPicPr>
        <p:blipFill>
          <a:blip r:embed="rId2" cstate="screen"/>
          <a:stretch>
            <a:fillRect/>
          </a:stretch>
        </p:blipFill>
        <p:spPr>
          <a:xfrm>
            <a:off x="664365" y="588096"/>
            <a:ext cx="5240215" cy="5240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f"/>
  <p:tag name="KSO_WM_UNIT_INDEX" val="1_1"/>
  <p:tag name="KSO_WM_UNIT_LAYERLEVEL" val="1_1"/>
  <p:tag name="KSO_WM_UNIT_VALUE" val="84"/>
  <p:tag name="KSO_WM_UNIT_HIGHLIGHT" val="0"/>
  <p:tag name="KSO_WM_UNIT_COMPATIBLE" val="0"/>
  <p:tag name="KSO_WM_UNIT_CLEAR" val="0"/>
  <p:tag name="KSO_WM_UNIT_PRESET_TEXT" val="请在此输入您的文本。请在此输入您的文本。请在此输入您的文本。请在此输入您的文本。请在此输入您的文本。请在此输入您的文本。请在此输入您的文本。请在此输入您的文本。"/>
  <p:tag name="KSO_WM_TEMPLATE_CATEGORY" val="custom"/>
  <p:tag name="KSO_WM_TEMPLATE_INDEX" val="20177907"/>
  <p:tag name="KSO_WM_UNIT_ID" val="custom20177907_24*h_f*1_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h_f"/>
  <p:tag name="KSO_WM_UNIT_INDEX" val="1_1"/>
  <p:tag name="KSO_WM_UNIT_LAYERLEVEL" val="1_1"/>
  <p:tag name="KSO_WM_UNIT_VALUE" val="84"/>
  <p:tag name="KSO_WM_UNIT_HIGHLIGHT" val="0"/>
  <p:tag name="KSO_WM_UNIT_COMPATIBLE" val="0"/>
  <p:tag name="KSO_WM_UNIT_CLEAR" val="0"/>
  <p:tag name="KSO_WM_UNIT_PRESET_TEXT" val="请在此输入您的文本。请在此输入您的文本。请在此输入您的文本。请在此输入您的文本。请在此输入您的文本。请在此输入您的文本。请在此输入您的文本。请在此输入您的文本。"/>
  <p:tag name="KSO_WM_TEMPLATE_CATEGORY" val="custom"/>
  <p:tag name="KSO_WM_TEMPLATE_INDEX" val="20177907"/>
  <p:tag name="KSO_WM_UNIT_ID" val="custom20177907_24*h_f*1_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qiiwam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1509</Words>
  <Application>Microsoft Office PowerPoint</Application>
  <PresentationFormat>宽屏</PresentationFormat>
  <Paragraphs>103</Paragraphs>
  <Slides>20</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20</vt:i4>
      </vt:variant>
    </vt:vector>
  </HeadingPairs>
  <TitlesOfParts>
    <vt:vector size="27" baseType="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2022-03-09T05:50:41Z</dcterms:created>
  <dcterms:modified xsi:type="dcterms:W3CDTF">2023-01-10T11:55:11Z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DBA6CD689EE94B26A690EF25A6025763</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