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6"/>
  </p:notesMasterIdLst>
  <p:sldIdLst>
    <p:sldId id="546" r:id="rId2"/>
    <p:sldId id="510" r:id="rId3"/>
    <p:sldId id="524" r:id="rId4"/>
    <p:sldId id="518" r:id="rId5"/>
    <p:sldId id="502" r:id="rId6"/>
    <p:sldId id="538" r:id="rId7"/>
    <p:sldId id="540" r:id="rId8"/>
    <p:sldId id="541" r:id="rId9"/>
    <p:sldId id="542" r:id="rId10"/>
    <p:sldId id="544" r:id="rId11"/>
    <p:sldId id="543" r:id="rId12"/>
    <p:sldId id="545" r:id="rId13"/>
    <p:sldId id="507" r:id="rId14"/>
    <p:sldId id="501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华文楷体" panose="02010600040101010101" pitchFamily="2" charset="-122"/>
      <p:regular r:id="rId21"/>
    </p:embeddedFont>
    <p:embeddedFont>
      <p:font typeface="黑体" panose="02010609060101010101" pitchFamily="49" charset="-122"/>
      <p:regular r:id="rId22"/>
    </p:embeddedFont>
    <p:embeddedFont>
      <p:font typeface="楷体" panose="02010609060101010101" pitchFamily="49" charset="-122"/>
      <p:regular r:id="rId23"/>
    </p:embeddedFont>
    <p:embeddedFont>
      <p:font typeface="微软雅黑" panose="020B0503020204020204" pitchFamily="34" charset="-122"/>
      <p:regular r:id="rId24"/>
      <p:bold r:id="rId25"/>
    </p:embeddedFont>
    <p:embeddedFont>
      <p:font typeface="幼圆" panose="02010509060101010101" pitchFamily="49" charset="-122"/>
      <p:regular r:id="rId26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F8F8F8"/>
    <a:srgbClr val="B56CCC"/>
    <a:srgbClr val="FF6600"/>
    <a:srgbClr val="AFF22A"/>
    <a:srgbClr val="FF9933"/>
    <a:srgbClr val="009900"/>
    <a:srgbClr val="0000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9556" autoAdjust="0"/>
  </p:normalViewPr>
  <p:slideViewPr>
    <p:cSldViewPr>
      <p:cViewPr varScale="1">
        <p:scale>
          <a:sx n="154" d="100"/>
          <a:sy n="154" d="100"/>
        </p:scale>
        <p:origin x="-384" y="-84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8EEE99F-4578-487E-8BA5-571807A29C0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14E0CF9-D8C9-4A7C-BB21-5B636C65E8C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2023-01-17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05172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1492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圆 圆的周长（</a:t>
            </a:r>
            <a:r>
              <a:rPr lang="en-US" altLang="zh-CN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2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wmf"/><Relationship Id="rId10" Type="http://schemas.openxmlformats.org/officeDocument/2006/relationships/slide" Target="slide1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2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slide" Target="slide2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slide" Target="slide1.xml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五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" action="ppaction://noaction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2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3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987574"/>
            <a:ext cx="9144000" cy="186974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圆的周长</a:t>
            </a:r>
            <a:endParaRPr lang="en-US" altLang="zh-CN" sz="5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2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课时</a:t>
            </a: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1002162" y="529822"/>
            <a:ext cx="653064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4000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圆</a:t>
            </a:r>
            <a:endParaRPr lang="zh-CN" altLang="en-US" sz="4000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3500" b="1" dirty="0" smtClean="0">
                  <a:solidFill>
                    <a:srgbClr val="0050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182036" y="4361172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9154" name="文本框 19"/>
          <p:cNvSpPr txBox="1">
            <a:spLocks noChangeArrowheads="1"/>
          </p:cNvSpPr>
          <p:nvPr/>
        </p:nvSpPr>
        <p:spPr bwMode="auto">
          <a:xfrm>
            <a:off x="433388" y="280988"/>
            <a:ext cx="1104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sp>
        <p:nvSpPr>
          <p:cNvPr id="36" name="TextBox 22"/>
          <p:cNvSpPr txBox="1">
            <a:spLocks noChangeArrowheads="1"/>
          </p:cNvSpPr>
          <p:nvPr/>
        </p:nvSpPr>
        <p:spPr bwMode="auto">
          <a:xfrm>
            <a:off x="936375" y="1227405"/>
            <a:ext cx="716791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人类对圆周率的研究历史非常久远。在古代，人们大都认为圆的周长是直径的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倍，我国古代的数学著作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《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周髀算经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》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中就有“周三径一”的记载。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252413" y="475077"/>
            <a:ext cx="2448272" cy="68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899592" y="2787253"/>
            <a:ext cx="7272808" cy="1296665"/>
            <a:chOff x="899592" y="2211710"/>
            <a:chExt cx="7272808" cy="1296665"/>
          </a:xfrm>
        </p:grpSpPr>
        <p:sp>
          <p:nvSpPr>
            <p:cNvPr id="16" name="TextBox 22"/>
            <p:cNvSpPr txBox="1">
              <a:spLocks noChangeArrowheads="1"/>
            </p:cNvSpPr>
            <p:nvPr/>
          </p:nvSpPr>
          <p:spPr bwMode="auto">
            <a:xfrm>
              <a:off x="899592" y="2211710"/>
              <a:ext cx="7272808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    古希腊数学家阿基米德发现，当正多边形的边数增加时，它的形状就越来越接近圆。他依据这个想法求出圆周率介于   和   之间。   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graphicFrame>
          <p:nvGraphicFramePr>
            <p:cNvPr id="14" name="对象 13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3113038" y="2906713"/>
            <a:ext cx="450850" cy="601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2" name="公式" r:id="rId4" imgW="292100" imgH="393700" progId="Equation.3">
                    <p:embed/>
                  </p:oleObj>
                </mc:Choice>
                <mc:Fallback>
                  <p:oleObj name="公式" r:id="rId4" imgW="292100" imgH="393700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3038" y="2906713"/>
                          <a:ext cx="450850" cy="601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对象 1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3954463" y="2906713"/>
            <a:ext cx="352425" cy="601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3" name="公式" r:id="rId6" imgW="228600" imgH="393700" progId="Equation.3">
                    <p:embed/>
                  </p:oleObj>
                </mc:Choice>
                <mc:Fallback>
                  <p:oleObj name="公式" r:id="rId6" imgW="228600" imgH="39370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4463" y="2906713"/>
                          <a:ext cx="352425" cy="601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组合 1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3" name="图片 12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10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9154" name="文本框 19"/>
          <p:cNvSpPr txBox="1">
            <a:spLocks noChangeArrowheads="1"/>
          </p:cNvSpPr>
          <p:nvPr/>
        </p:nvSpPr>
        <p:spPr bwMode="auto">
          <a:xfrm>
            <a:off x="433388" y="280988"/>
            <a:ext cx="1104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6879" y="1203598"/>
            <a:ext cx="72046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我国魏晋时期数学家刘徽采用“割圆术”来求圆的周长的近似值。他从圆的内接正六边形算起，逐渐把边数加倍，正十二边形，正二十四边形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求得圆周率的近似值是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3.14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138113" y="469447"/>
            <a:ext cx="2448272" cy="68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2987788"/>
            <a:ext cx="6610696" cy="13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0" name="图片 9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1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9154" name="文本框 19"/>
          <p:cNvSpPr txBox="1">
            <a:spLocks noChangeArrowheads="1"/>
          </p:cNvSpPr>
          <p:nvPr/>
        </p:nvSpPr>
        <p:spPr bwMode="auto">
          <a:xfrm>
            <a:off x="433388" y="280988"/>
            <a:ext cx="1104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6878" y="1203598"/>
            <a:ext cx="74175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大约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1500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年前，我国南北朝科学家祖冲之使用刘徽的方法算出圆周率</a:t>
            </a:r>
            <a:r>
              <a:rPr lang="zh-CN" altLang="en-US" sz="2400" b="1" i="1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π</a:t>
            </a:r>
            <a:r>
              <a:rPr lang="zh-CN" altLang="en-US" sz="2400" b="1" i="1" noProof="1"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b="1" noProof="1" smtClean="0"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大约在</a:t>
            </a:r>
            <a:r>
              <a:rPr lang="en-US" altLang="zh-CN" sz="2400" b="1" noProof="1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3.1415926</a:t>
            </a:r>
            <a:r>
              <a:rPr lang="zh-CN" altLang="en-US" sz="2400" b="1" noProof="1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lang="en-US" altLang="zh-CN" sz="2400" b="1" noProof="1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3.1415927</a:t>
            </a:r>
            <a:r>
              <a:rPr lang="zh-CN" altLang="en-US" sz="2400" b="1" noProof="1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之间，成为世界上第一个把圆周率的精确值到小数点后</a:t>
            </a:r>
            <a:r>
              <a:rPr lang="en-US" altLang="zh-CN" sz="2400" b="1" noProof="1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7</a:t>
            </a:r>
            <a:r>
              <a:rPr lang="zh-CN" altLang="en-US" sz="2400" b="1" noProof="1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位的人。他还发现一个与</a:t>
            </a:r>
            <a:r>
              <a:rPr lang="zh-CN" altLang="en-US" sz="2400" b="1" i="1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π</a:t>
            </a:r>
            <a:r>
              <a:rPr lang="zh-CN" altLang="en-US" sz="2400" b="1" i="1" noProof="1"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b="1" noProof="1" smtClean="0"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值非常接近的分数 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（约等于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3.1415929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），这一研究成果比国外数学家早了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1000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多年。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252413" y="428625"/>
            <a:ext cx="2448272" cy="68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对象 12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7361510" y="2258120"/>
          <a:ext cx="45085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公式" r:id="rId4" imgW="292100" imgH="393700" progId="Equation.3">
                  <p:embed/>
                </p:oleObj>
              </mc:Choice>
              <mc:Fallback>
                <p:oleObj name="公式" r:id="rId4" imgW="292100" imgH="3937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1510" y="2258120"/>
                        <a:ext cx="450850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26879" y="3435846"/>
            <a:ext cx="7129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随着数学的发展，特别是计算机的问世，圆周率的精确度被算得越来越高。现在，人们已经能够把圆周率精确到小数点后数万亿位。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1" name="图片 10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2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899592" y="2215629"/>
            <a:ext cx="7068847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我学会了根据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圆的周长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计算圆的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直径或半径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184" name="矩形 19"/>
          <p:cNvSpPr>
            <a:spLocks noChangeArrowheads="1"/>
          </p:cNvSpPr>
          <p:nvPr/>
        </p:nvSpPr>
        <p:spPr bwMode="auto">
          <a:xfrm>
            <a:off x="1259632" y="2499742"/>
            <a:ext cx="60483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2951671" y="2987973"/>
            <a:ext cx="2664296" cy="8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b="1" i="1" noProof="1" smtClean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 </a:t>
            </a:r>
            <a:r>
              <a:rPr lang="en-US" altLang="zh-CN" sz="2400" b="1" noProof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÷ </a:t>
            </a:r>
            <a:r>
              <a:rPr lang="zh-CN" altLang="en-US" sz="2400" b="1" i="1" noProof="1" smtClean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π</a:t>
            </a:r>
            <a:r>
              <a:rPr lang="en-US" altLang="zh-CN" sz="2400" b="1" i="1" noProof="1" smtClean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=d </a:t>
            </a:r>
            <a:endParaRPr lang="en-US" altLang="zh-CN" sz="2400" b="1" noProof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400" b="1" i="1" noProof="1" smtClean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 </a:t>
            </a:r>
            <a:r>
              <a:rPr lang="en-US" altLang="zh-CN" sz="2400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÷ </a:t>
            </a:r>
            <a:r>
              <a:rPr lang="zh-CN" altLang="en-US" sz="2400" b="1" i="1" noProof="1" smtClean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π</a:t>
            </a:r>
            <a:r>
              <a:rPr lang="en-US" altLang="zh-CN" sz="2400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÷ </a:t>
            </a:r>
            <a:r>
              <a:rPr lang="en-US" altLang="zh-CN" sz="2400" b="1" noProof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2= </a:t>
            </a:r>
            <a:r>
              <a:rPr lang="en-US" altLang="zh-CN" sz="2400" b="1" i="1" noProof="1" smtClean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r</a:t>
            </a:r>
            <a:r>
              <a:rPr lang="zh-CN" altLang="en-US" sz="2400" b="1" noProof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8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0184" grpId="0"/>
      <p:bldP spid="50197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1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3563888" y="1779662"/>
            <a:ext cx="194421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对应练习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童晓芳\个人专业成长\各类撰稿\20180605路编1-6下册《课件》\课件专用人物图\75.jpg"/>
          <p:cNvPicPr>
            <a:picLocks noChangeAspect="1" noChangeArrowheads="1"/>
          </p:cNvPicPr>
          <p:nvPr/>
        </p:nvPicPr>
        <p:blipFill rotWithShape="1">
          <a:blip r:embed="rId2" cstate="email"/>
          <a:srcRect l="3464" t="4139" r="9238" b="6462"/>
          <a:stretch>
            <a:fillRect/>
          </a:stretch>
        </p:blipFill>
        <p:spPr bwMode="auto">
          <a:xfrm>
            <a:off x="0" y="1803609"/>
            <a:ext cx="1598389" cy="1311216"/>
          </a:xfrm>
          <a:prstGeom prst="rect">
            <a:avLst/>
          </a:prstGeom>
          <a:noFill/>
        </p:spPr>
      </p:pic>
      <p:sp>
        <p:nvSpPr>
          <p:cNvPr id="15" name="圆角矩形标注 14"/>
          <p:cNvSpPr>
            <a:spLocks noChangeArrowheads="1"/>
          </p:cNvSpPr>
          <p:nvPr/>
        </p:nvSpPr>
        <p:spPr bwMode="auto">
          <a:xfrm>
            <a:off x="1403648" y="1309009"/>
            <a:ext cx="3024336" cy="605376"/>
          </a:xfrm>
          <a:prstGeom prst="wedgeRoundRectCallout">
            <a:avLst>
              <a:gd name="adj1" fmla="val -45391"/>
              <a:gd name="adj2" fmla="val 81105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圆的周长怎么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算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圆角矩形标注 21"/>
          <p:cNvSpPr>
            <a:spLocks noChangeArrowheads="1"/>
          </p:cNvSpPr>
          <p:nvPr/>
        </p:nvSpPr>
        <p:spPr bwMode="auto">
          <a:xfrm>
            <a:off x="1166340" y="3507208"/>
            <a:ext cx="3765700" cy="936750"/>
          </a:xfrm>
          <a:prstGeom prst="wedgeRoundRectCallout">
            <a:avLst>
              <a:gd name="adj1" fmla="val -47544"/>
              <a:gd name="adj2" fmla="val -81086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知道圆的周长，怎么算直径或半径呢？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圆角矩形标注 16"/>
          <p:cNvSpPr>
            <a:spLocks noChangeArrowheads="1"/>
          </p:cNvSpPr>
          <p:nvPr/>
        </p:nvSpPr>
        <p:spPr bwMode="auto">
          <a:xfrm>
            <a:off x="4712480" y="1644939"/>
            <a:ext cx="3315904" cy="710787"/>
          </a:xfrm>
          <a:prstGeom prst="wedgeRoundRectCallout">
            <a:avLst>
              <a:gd name="adj1" fmla="val 33515"/>
              <a:gd name="adj2" fmla="val 66544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en-US" altLang="zh-CN" sz="2800" b="1" i="1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 = </a:t>
            </a:r>
            <a:r>
              <a:rPr lang="zh-CN" altLang="en-US" sz="2800" b="1" i="1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π</a:t>
            </a:r>
            <a:r>
              <a:rPr lang="en-US" altLang="zh-CN" sz="2800" b="1" i="1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d </a:t>
            </a:r>
            <a:r>
              <a:rPr lang="zh-CN" altLang="en-US" sz="28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或</a:t>
            </a:r>
            <a:r>
              <a:rPr lang="en-US" altLang="zh-CN" sz="2800" b="1" i="1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 = 2</a:t>
            </a:r>
            <a:r>
              <a:rPr lang="zh-CN" altLang="en-US" sz="2800" b="1" i="1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π</a:t>
            </a:r>
            <a:r>
              <a:rPr lang="en-US" altLang="zh-CN" sz="2800" b="1" i="1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r</a:t>
            </a:r>
            <a:endParaRPr lang="zh-CN" altLang="en-US" sz="28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3" cstate="email"/>
          <a:srcRect l="30410" t="9934" r="25162" b="24128"/>
          <a:stretch>
            <a:fillRect/>
          </a:stretch>
        </p:blipFill>
        <p:spPr bwMode="auto">
          <a:xfrm>
            <a:off x="7668344" y="2450688"/>
            <a:ext cx="1007442" cy="1194549"/>
          </a:xfrm>
          <a:prstGeom prst="rect">
            <a:avLst/>
          </a:prstGeom>
          <a:noFill/>
        </p:spPr>
      </p:pic>
      <p:sp>
        <p:nvSpPr>
          <p:cNvPr id="8" name="椭圆 7"/>
          <p:cNvSpPr/>
          <p:nvPr/>
        </p:nvSpPr>
        <p:spPr>
          <a:xfrm>
            <a:off x="2699792" y="1995686"/>
            <a:ext cx="1440160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2" name="图片 11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6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1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2" cstate="email"/>
          <a:srcRect l="30410" t="9934" r="25162" b="24128"/>
          <a:stretch>
            <a:fillRect/>
          </a:stretch>
        </p:blipFill>
        <p:spPr bwMode="auto">
          <a:xfrm>
            <a:off x="7884368" y="2781648"/>
            <a:ext cx="1007442" cy="119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图片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1910" y="1453689"/>
            <a:ext cx="2300288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22"/>
          <p:cNvSpPr txBox="1"/>
          <p:nvPr/>
        </p:nvSpPr>
        <p:spPr>
          <a:xfrm>
            <a:off x="2411760" y="411510"/>
            <a:ext cx="61989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/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一个圆形花坛的周长是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251.2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米，花坛的直径是多少米？</a:t>
            </a:r>
          </a:p>
        </p:txBody>
      </p:sp>
      <p:sp>
        <p:nvSpPr>
          <p:cNvPr id="35" name="TextBox 22"/>
          <p:cNvSpPr txBox="1"/>
          <p:nvPr/>
        </p:nvSpPr>
        <p:spPr>
          <a:xfrm>
            <a:off x="1979712" y="1394470"/>
            <a:ext cx="450731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/>
            <a:r>
              <a:rPr 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根据</a:t>
            </a:r>
            <a:r>
              <a:rPr lang="en-US" altLang="zh-CN" sz="2400" b="1" i="1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 = </a:t>
            </a:r>
            <a:r>
              <a:rPr lang="zh-CN" altLang="en-US" sz="2400" b="1" i="1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π</a:t>
            </a:r>
            <a:r>
              <a:rPr lang="en-US" altLang="zh-CN" sz="2400" b="1" i="1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d 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，可以列方程解答。</a:t>
            </a:r>
            <a:endParaRPr lang="zh-CN" sz="2400" b="1" noProof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7" name="TextBox 22"/>
          <p:cNvSpPr txBox="1"/>
          <p:nvPr/>
        </p:nvSpPr>
        <p:spPr>
          <a:xfrm>
            <a:off x="971600" y="1898526"/>
            <a:ext cx="5659438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解：设花坛的直径是</a:t>
            </a:r>
            <a:r>
              <a:rPr lang="en-US" altLang="zh-CN" sz="2400" b="1" i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2400" b="1" i="1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x 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米。</a:t>
            </a:r>
            <a:endParaRPr lang="zh-CN" sz="2400" b="1" noProof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691680" y="2275458"/>
            <a:ext cx="2630487" cy="506190"/>
            <a:chOff x="2765871" y="2851522"/>
            <a:chExt cx="2630487" cy="506190"/>
          </a:xfrm>
        </p:grpSpPr>
        <p:pic>
          <p:nvPicPr>
            <p:cNvPr id="36" name="图片 3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076056" y="2851522"/>
              <a:ext cx="2159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22"/>
            <p:cNvSpPr txBox="1"/>
            <p:nvPr/>
          </p:nvSpPr>
          <p:spPr>
            <a:xfrm>
              <a:off x="2765871" y="2900512"/>
              <a:ext cx="2630487" cy="457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3.14</a:t>
              </a:r>
              <a:r>
                <a:rPr lang="en-US" altLang="zh-CN" sz="2400" b="1" i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 </a:t>
              </a:r>
              <a:r>
                <a:rPr lang="en-US" altLang="zh-CN" sz="2400" b="1" i="1" noProof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x</a:t>
              </a:r>
              <a:r>
                <a:rPr lang="en-US" altLang="zh-CN" sz="2400" b="1" noProof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= 251.2</a:t>
              </a:r>
              <a:endParaRPr 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  <p:sp>
        <p:nvSpPr>
          <p:cNvPr id="39" name="文本框 18"/>
          <p:cNvSpPr txBox="1"/>
          <p:nvPr/>
        </p:nvSpPr>
        <p:spPr>
          <a:xfrm>
            <a:off x="2368227" y="2715766"/>
            <a:ext cx="2563813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en-US" altLang="zh-CN" sz="2400" b="1" i="1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= 251.2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÷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14</a:t>
            </a:r>
          </a:p>
        </p:txBody>
      </p:sp>
      <p:sp>
        <p:nvSpPr>
          <p:cNvPr id="41" name="文本框 19"/>
          <p:cNvSpPr txBox="1"/>
          <p:nvPr/>
        </p:nvSpPr>
        <p:spPr>
          <a:xfrm>
            <a:off x="2368228" y="3075806"/>
            <a:ext cx="2563812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en-US" altLang="zh-CN" sz="2400" b="1" i="1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= </a:t>
            </a:r>
            <a:r>
              <a:rPr 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80</a:t>
            </a:r>
            <a:endParaRPr lang="en-US" sz="2400" b="1" noProof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52866" y="4371950"/>
            <a:ext cx="6879151" cy="457200"/>
            <a:chOff x="752866" y="4629937"/>
            <a:chExt cx="6879151" cy="457200"/>
          </a:xfrm>
        </p:grpSpPr>
        <p:pic>
          <p:nvPicPr>
            <p:cNvPr id="45" name="图片 4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52866" y="4651722"/>
              <a:ext cx="2159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943879" y="4629937"/>
              <a:ext cx="6688138" cy="457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zh-CN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今后遇到数据较大的计算，一般可以使用计算器。</a:t>
              </a:r>
            </a:p>
          </p:txBody>
        </p:sp>
      </p:grpSp>
      <p:grpSp>
        <p:nvGrpSpPr>
          <p:cNvPr id="47" name="组合 46"/>
          <p:cNvGrpSpPr/>
          <p:nvPr/>
        </p:nvGrpSpPr>
        <p:grpSpPr bwMode="auto">
          <a:xfrm>
            <a:off x="5472831" y="3075806"/>
            <a:ext cx="2195513" cy="953236"/>
            <a:chOff x="6798" y="966"/>
            <a:chExt cx="4468" cy="1911"/>
          </a:xfrm>
          <a:noFill/>
        </p:grpSpPr>
        <p:sp>
          <p:nvSpPr>
            <p:cNvPr id="48" name="AutoShape 34"/>
            <p:cNvSpPr>
              <a:spLocks noChangeArrowheads="1"/>
            </p:cNvSpPr>
            <p:nvPr/>
          </p:nvSpPr>
          <p:spPr bwMode="auto">
            <a:xfrm>
              <a:off x="6798" y="966"/>
              <a:ext cx="4380" cy="1809"/>
            </a:xfrm>
            <a:prstGeom prst="wedgeRoundRectCallout">
              <a:avLst>
                <a:gd name="adj1" fmla="val 60931"/>
                <a:gd name="adj2" fmla="val -7287"/>
                <a:gd name="adj3" fmla="val 16667"/>
              </a:avLst>
            </a:prstGeom>
            <a:grpFill/>
            <a:ln w="12700">
              <a:solidFill>
                <a:srgbClr val="FDD51E"/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9" name="文本框 27"/>
            <p:cNvSpPr txBox="1">
              <a:spLocks noChangeArrowheads="1"/>
            </p:cNvSpPr>
            <p:nvPr/>
          </p:nvSpPr>
          <p:spPr bwMode="auto">
            <a:xfrm>
              <a:off x="6798" y="1034"/>
              <a:ext cx="4468" cy="1843"/>
            </a:xfrm>
            <a:prstGeom prst="wedgeRoundRectCallou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还可以怎样求花坛的直径？</a:t>
              </a:r>
            </a:p>
          </p:txBody>
        </p:sp>
      </p:grpSp>
      <p:sp>
        <p:nvSpPr>
          <p:cNvPr id="51" name="文本框 30"/>
          <p:cNvSpPr txBox="1"/>
          <p:nvPr/>
        </p:nvSpPr>
        <p:spPr>
          <a:xfrm>
            <a:off x="1619672" y="3482702"/>
            <a:ext cx="4211638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251.2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÷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14 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= 80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（米）</a:t>
            </a:r>
            <a:endParaRPr lang="zh-CN" altLang="en-US" sz="2400" b="1" noProof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52" name="组合 51"/>
          <p:cNvGrpSpPr/>
          <p:nvPr/>
        </p:nvGrpSpPr>
        <p:grpSpPr bwMode="auto">
          <a:xfrm>
            <a:off x="1484698" y="3939902"/>
            <a:ext cx="4533900" cy="508000"/>
            <a:chOff x="5199" y="7147"/>
            <a:chExt cx="7142" cy="800"/>
          </a:xfrm>
        </p:grpSpPr>
        <p:sp>
          <p:nvSpPr>
            <p:cNvPr id="53" name="文本框 32"/>
            <p:cNvSpPr txBox="1"/>
            <p:nvPr/>
          </p:nvSpPr>
          <p:spPr>
            <a:xfrm>
              <a:off x="5199" y="7147"/>
              <a:ext cx="7142" cy="7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zh-CN" altLang="en-US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答：花坛的直径是       米。</a:t>
              </a:r>
            </a:p>
          </p:txBody>
        </p:sp>
        <p:pic>
          <p:nvPicPr>
            <p:cNvPr id="54" name="图片 3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05" y="7677"/>
              <a:ext cx="150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" name="文本框 35"/>
          <p:cNvSpPr txBox="1"/>
          <p:nvPr/>
        </p:nvSpPr>
        <p:spPr>
          <a:xfrm>
            <a:off x="4217765" y="3939902"/>
            <a:ext cx="49244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/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80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31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83568" y="931135"/>
            <a:ext cx="1166673" cy="1064551"/>
            <a:chOff x="670145" y="1457273"/>
            <a:chExt cx="1555361" cy="1419401"/>
          </a:xfrm>
        </p:grpSpPr>
        <p:pic>
          <p:nvPicPr>
            <p:cNvPr id="29" name="图片 28" descr="28Z58PICt4r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矩形 39"/>
            <p:cNvSpPr/>
            <p:nvPr/>
          </p:nvSpPr>
          <p:spPr>
            <a:xfrm>
              <a:off x="921335" y="2322677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6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3" name="图片 42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4" name="文本框 26">
              <a:hlinkClick r:id="rId10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9" grpId="0"/>
      <p:bldP spid="41" grpId="0"/>
      <p:bldP spid="51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5" name="文本框 19"/>
          <p:cNvSpPr txBox="1">
            <a:spLocks noChangeArrowheads="1"/>
          </p:cNvSpPr>
          <p:nvPr/>
        </p:nvSpPr>
        <p:spPr bwMode="auto">
          <a:xfrm>
            <a:off x="433388" y="280988"/>
            <a:ext cx="1104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pic>
        <p:nvPicPr>
          <p:cNvPr id="42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2" cstate="email"/>
          <a:srcRect l="15324" t="8574" r="24207" b="17332"/>
          <a:stretch>
            <a:fillRect/>
          </a:stretch>
        </p:blipFill>
        <p:spPr bwMode="auto">
          <a:xfrm>
            <a:off x="7326604" y="3291830"/>
            <a:ext cx="1045029" cy="102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22"/>
          <p:cNvSpPr txBox="1"/>
          <p:nvPr/>
        </p:nvSpPr>
        <p:spPr>
          <a:xfrm>
            <a:off x="683568" y="1085850"/>
            <a:ext cx="565943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en-US" altLang="zh-CN" sz="3200" b="1" noProof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sz="3200" b="1" noProof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先</a:t>
            </a:r>
            <a:r>
              <a:rPr lang="zh-CN" sz="32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估计，再求出圆的直径。</a:t>
            </a:r>
          </a:p>
        </p:txBody>
      </p:sp>
      <p:sp>
        <p:nvSpPr>
          <p:cNvPr id="41" name="TextBox 22"/>
          <p:cNvSpPr txBox="1"/>
          <p:nvPr/>
        </p:nvSpPr>
        <p:spPr>
          <a:xfrm>
            <a:off x="790575" y="2032000"/>
            <a:ext cx="384175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en-US" altLang="zh-CN" sz="2400" b="1" i="1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 sz="2400" b="1" i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= </a:t>
            </a:r>
            <a:r>
              <a:rPr lang="en-US" sz="2400" b="1" noProof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12.56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米</a:t>
            </a:r>
          </a:p>
        </p:txBody>
      </p:sp>
      <p:sp>
        <p:nvSpPr>
          <p:cNvPr id="53" name="TextBox 22"/>
          <p:cNvSpPr txBox="1"/>
          <p:nvPr/>
        </p:nvSpPr>
        <p:spPr>
          <a:xfrm>
            <a:off x="790575" y="2601913"/>
            <a:ext cx="384175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en-US" altLang="zh-CN" sz="2400" b="1" i="1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 sz="2400" b="1" i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= </a:t>
            </a:r>
            <a:r>
              <a:rPr lang="en-US" sz="2400" b="1" noProof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15.7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厘米</a:t>
            </a:r>
          </a:p>
        </p:txBody>
      </p:sp>
      <p:sp>
        <p:nvSpPr>
          <p:cNvPr id="54" name="TextBox 22"/>
          <p:cNvSpPr txBox="1"/>
          <p:nvPr/>
        </p:nvSpPr>
        <p:spPr>
          <a:xfrm>
            <a:off x="790575" y="3173413"/>
            <a:ext cx="384175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en-US" altLang="zh-CN" sz="2400" b="1" i="1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 sz="2400" b="1" i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= </a:t>
            </a:r>
            <a:r>
              <a:rPr lang="en-US" sz="2400" b="1" noProof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62.8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厘米</a:t>
            </a:r>
          </a:p>
        </p:txBody>
      </p:sp>
      <p:sp>
        <p:nvSpPr>
          <p:cNvPr id="55" name="文本框 30"/>
          <p:cNvSpPr txBox="1"/>
          <p:nvPr/>
        </p:nvSpPr>
        <p:spPr>
          <a:xfrm>
            <a:off x="3287713" y="2032000"/>
            <a:ext cx="4211637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12.56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÷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14 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= 4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（米）</a:t>
            </a:r>
            <a:endParaRPr lang="zh-CN" altLang="en-US" sz="2400" b="1" noProof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6" name="文本框 9"/>
          <p:cNvSpPr txBox="1"/>
          <p:nvPr/>
        </p:nvSpPr>
        <p:spPr>
          <a:xfrm>
            <a:off x="3287713" y="2601913"/>
            <a:ext cx="4211637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15.7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÷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14 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= 5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（厘米）</a:t>
            </a:r>
            <a:endParaRPr lang="zh-CN" altLang="en-US" sz="2400" b="1" noProof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7" name="文本框 10"/>
          <p:cNvSpPr txBox="1"/>
          <p:nvPr/>
        </p:nvSpPr>
        <p:spPr>
          <a:xfrm>
            <a:off x="3287713" y="3173413"/>
            <a:ext cx="4211637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62.8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÷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14 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= 20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（厘米）</a:t>
            </a:r>
            <a:endParaRPr lang="zh-CN" altLang="en-US" sz="2400" b="1" noProof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7" name="图片 16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0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53" grpId="0"/>
      <p:bldP spid="54" grpId="0"/>
      <p:bldP spid="55" grpId="0"/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414100" y="690831"/>
            <a:ext cx="78120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827584" y="1635647"/>
          <a:ext cx="7632847" cy="1440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0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1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3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半径</a:t>
                      </a:r>
                      <a:r>
                        <a:rPr lang="zh-CN" altLang="en-US" sz="2400" dirty="0" smtClean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（</a:t>
                      </a:r>
                      <a:r>
                        <a:rPr lang="en-US" altLang="zh-CN" sz="2400" i="1" dirty="0" smtClean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zh-CN" altLang="en-US" sz="2400" dirty="0" smtClean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）</a:t>
                      </a:r>
                      <a:endParaRPr lang="zh-CN" altLang="en-US" sz="2400" dirty="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</a:t>
                      </a:r>
                      <a:r>
                        <a:rPr lang="zh-CN" altLang="en-US" sz="24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米</a:t>
                      </a:r>
                      <a:endParaRPr lang="zh-CN" altLang="en-US" sz="2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直径</a:t>
                      </a: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（</a:t>
                      </a:r>
                      <a:r>
                        <a:rPr lang="en-US" altLang="zh-CN" sz="2400" b="1" i="1" dirty="0" smtClean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  <a:r>
                        <a:rPr lang="zh-CN" altLang="en-US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分米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圆周长</a:t>
                      </a: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（</a:t>
                      </a:r>
                      <a:r>
                        <a:rPr lang="en-US" altLang="zh-CN" sz="2400" b="1" i="1" dirty="0" smtClean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）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9.42</a:t>
                      </a:r>
                      <a:r>
                        <a:rPr lang="zh-CN" altLang="en-US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厘米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18.84</a:t>
                      </a:r>
                      <a:r>
                        <a:rPr lang="zh-CN" altLang="en-US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米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950307" y="2139702"/>
            <a:ext cx="111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34283" y="2614141"/>
            <a:ext cx="1333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37.68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58419" y="2643758"/>
            <a:ext cx="1477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3.14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分米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95936" y="1635646"/>
            <a:ext cx="1477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0.5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分米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36096" y="1635646"/>
            <a:ext cx="1477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14603" y="2110085"/>
            <a:ext cx="1477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42795" y="1635646"/>
            <a:ext cx="1477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42795" y="2110085"/>
            <a:ext cx="1477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5" name="图片 14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7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9154" name="文本框 19"/>
          <p:cNvSpPr txBox="1">
            <a:spLocks noChangeArrowheads="1"/>
          </p:cNvSpPr>
          <p:nvPr/>
        </p:nvSpPr>
        <p:spPr bwMode="auto">
          <a:xfrm>
            <a:off x="433388" y="280988"/>
            <a:ext cx="1104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sp>
        <p:nvSpPr>
          <p:cNvPr id="36" name="TextBox 22"/>
          <p:cNvSpPr txBox="1">
            <a:spLocks noChangeArrowheads="1"/>
          </p:cNvSpPr>
          <p:nvPr/>
        </p:nvSpPr>
        <p:spPr bwMode="auto">
          <a:xfrm>
            <a:off x="464533" y="527290"/>
            <a:ext cx="52565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滚铁环是一种有趣的儿童游戏。如果用一根长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厘米的铁片弯成一个圆形铁环，这个铁环的半径大约是多少厘米？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（得数保留整数）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25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2" cstate="email"/>
          <a:srcRect l="15324" t="8574" r="24207" b="17332"/>
          <a:stretch>
            <a:fillRect/>
          </a:stretch>
        </p:blipFill>
        <p:spPr bwMode="auto">
          <a:xfrm>
            <a:off x="7740352" y="3215244"/>
            <a:ext cx="1045029" cy="102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358384" y="397494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答：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这个铁环的半径大约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厘米。</a:t>
            </a:r>
            <a:endParaRPr lang="zh-CN" altLang="en-US" sz="24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7"/>
          <p:cNvSpPr txBox="1">
            <a:spLocks noChangeArrowheads="1"/>
          </p:cNvSpPr>
          <p:nvPr/>
        </p:nvSpPr>
        <p:spPr bwMode="auto">
          <a:xfrm>
            <a:off x="2139342" y="2639094"/>
            <a:ext cx="21852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90÷2÷3.14</a:t>
            </a:r>
          </a:p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 45÷3.14</a:t>
            </a:r>
          </a:p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≈14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（厘米）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3074" name="Picture 2" descr="C:\Users\tongxiaofang\Pictures\j_p94_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489896"/>
            <a:ext cx="2304256" cy="164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9154" name="文本框 19"/>
          <p:cNvSpPr txBox="1">
            <a:spLocks noChangeArrowheads="1"/>
          </p:cNvSpPr>
          <p:nvPr/>
        </p:nvSpPr>
        <p:spPr bwMode="auto">
          <a:xfrm>
            <a:off x="433388" y="280988"/>
            <a:ext cx="1104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sp>
        <p:nvSpPr>
          <p:cNvPr id="36" name="TextBox 22"/>
          <p:cNvSpPr txBox="1">
            <a:spLocks noChangeArrowheads="1"/>
          </p:cNvSpPr>
          <p:nvPr/>
        </p:nvSpPr>
        <p:spPr bwMode="auto">
          <a:xfrm>
            <a:off x="323528" y="651341"/>
            <a:ext cx="48965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用一根绳子绕这棵树的树干，量得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圈的绳长是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12.56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米。这棵树树干横截面的直径大约是多少厘米？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25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2" cstate="email"/>
          <a:srcRect l="15324" t="8574" r="24207" b="17332"/>
          <a:stretch>
            <a:fillRect/>
          </a:stretch>
        </p:blipFill>
        <p:spPr bwMode="auto">
          <a:xfrm>
            <a:off x="6473562" y="2643758"/>
            <a:ext cx="1045029" cy="102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187624" y="3982293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答：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这棵树树干横截面的直径大约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厘米。</a:t>
            </a:r>
            <a:endParaRPr lang="zh-CN" altLang="en-US" sz="24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515" y="542925"/>
            <a:ext cx="29051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文本框 7"/>
          <p:cNvSpPr txBox="1">
            <a:spLocks noChangeArrowheads="1"/>
          </p:cNvSpPr>
          <p:nvPr/>
        </p:nvSpPr>
        <p:spPr bwMode="auto">
          <a:xfrm>
            <a:off x="2139341" y="2268102"/>
            <a:ext cx="280076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12.56÷10÷3.14</a:t>
            </a:r>
          </a:p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 1.256÷3.14</a:t>
            </a:r>
          </a:p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 0.4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（米）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 40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厘米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3" name="图片 1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9154" name="文本框 19"/>
          <p:cNvSpPr txBox="1">
            <a:spLocks noChangeArrowheads="1"/>
          </p:cNvSpPr>
          <p:nvPr/>
        </p:nvSpPr>
        <p:spPr bwMode="auto">
          <a:xfrm>
            <a:off x="433388" y="280988"/>
            <a:ext cx="1104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sp>
        <p:nvSpPr>
          <p:cNvPr id="36" name="TextBox 22"/>
          <p:cNvSpPr txBox="1">
            <a:spLocks noChangeArrowheads="1"/>
          </p:cNvSpPr>
          <p:nvPr/>
        </p:nvSpPr>
        <p:spPr bwMode="auto">
          <a:xfrm>
            <a:off x="540940" y="570042"/>
            <a:ext cx="46071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圆形拱门的高度要在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～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2.7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米之间才符合标准。一个圆形拱门门框的周长大约是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7.85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米。它的高度符合标准吗？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25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2" cstate="email"/>
          <a:srcRect l="15324" t="8574" r="24207" b="17332"/>
          <a:stretch>
            <a:fillRect/>
          </a:stretch>
        </p:blipFill>
        <p:spPr bwMode="auto">
          <a:xfrm>
            <a:off x="6861047" y="3263237"/>
            <a:ext cx="1045029" cy="102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588448" y="3824602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答：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它的高度符合标准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7"/>
          <p:cNvSpPr txBox="1">
            <a:spLocks noChangeArrowheads="1"/>
          </p:cNvSpPr>
          <p:nvPr/>
        </p:nvSpPr>
        <p:spPr bwMode="auto">
          <a:xfrm>
            <a:off x="1763688" y="2830165"/>
            <a:ext cx="36724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7.85÷3.14=2.5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（米）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2.4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＜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2.5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＜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2.7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8510" y="470902"/>
            <a:ext cx="26289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3" name="图片 1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4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9154" name="文本框 19"/>
          <p:cNvSpPr txBox="1">
            <a:spLocks noChangeArrowheads="1"/>
          </p:cNvSpPr>
          <p:nvPr/>
        </p:nvSpPr>
        <p:spPr bwMode="auto">
          <a:xfrm>
            <a:off x="433388" y="280988"/>
            <a:ext cx="1104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sp>
        <p:nvSpPr>
          <p:cNvPr id="36" name="TextBox 22"/>
          <p:cNvSpPr txBox="1">
            <a:spLocks noChangeArrowheads="1"/>
          </p:cNvSpPr>
          <p:nvPr/>
        </p:nvSpPr>
        <p:spPr bwMode="auto">
          <a:xfrm>
            <a:off x="598232" y="614132"/>
            <a:ext cx="71679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一个圆形花圃的直径是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米。沿着它的边线大约每隔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0.5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米种一棵杜鹃花，一共要种多少棵杜鹃花？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25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2" cstate="email"/>
          <a:srcRect l="15324" t="8574" r="24207" b="17332"/>
          <a:stretch>
            <a:fillRect/>
          </a:stretch>
        </p:blipFill>
        <p:spPr bwMode="auto">
          <a:xfrm>
            <a:off x="7059262" y="2787774"/>
            <a:ext cx="1045029" cy="102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588448" y="3824602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答：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一共要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种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157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棵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杜鹃花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7"/>
          <p:cNvSpPr txBox="1">
            <a:spLocks noChangeArrowheads="1"/>
          </p:cNvSpPr>
          <p:nvPr/>
        </p:nvSpPr>
        <p:spPr bwMode="auto">
          <a:xfrm>
            <a:off x="1835696" y="2211710"/>
            <a:ext cx="36724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3.14×25=78.5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（米）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</a:t>
            </a:r>
          </a:p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7.85÷0.5=157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（棵）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4501" y="2859782"/>
            <a:ext cx="1126831" cy="161482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3" name="图片 1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4" grpId="0"/>
      <p:bldP spid="18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774</Words>
  <Application>Microsoft Office PowerPoint</Application>
  <PresentationFormat>全屏显示(16:9)</PresentationFormat>
  <Paragraphs>105</Paragraphs>
  <Slides>14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Calibri</vt:lpstr>
      <vt:lpstr>华文楷体</vt:lpstr>
      <vt:lpstr>黑体</vt:lpstr>
      <vt:lpstr>楷体</vt:lpstr>
      <vt:lpstr>宋体</vt:lpstr>
      <vt:lpstr>Arial</vt:lpstr>
      <vt:lpstr>微软雅黑</vt:lpstr>
      <vt:lpstr>幼圆</vt:lpstr>
      <vt:lpstr>Times New Roman</vt:lpstr>
      <vt:lpstr>WWW.2PPT.COM
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2023-01-16T21:33:08Z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509A2898FFCC4878891C8233B6A4AE47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