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30" r:id="rId2"/>
    <p:sldId id="394" r:id="rId3"/>
    <p:sldId id="452" r:id="rId4"/>
    <p:sldId id="326" r:id="rId5"/>
    <p:sldId id="422" r:id="rId6"/>
    <p:sldId id="453" r:id="rId7"/>
    <p:sldId id="396" r:id="rId8"/>
    <p:sldId id="362" r:id="rId9"/>
    <p:sldId id="417" r:id="rId10"/>
    <p:sldId id="378" r:id="rId11"/>
    <p:sldId id="457" r:id="rId12"/>
    <p:sldId id="455" r:id="rId13"/>
    <p:sldId id="456" r:id="rId14"/>
    <p:sldId id="459" r:id="rId15"/>
    <p:sldId id="458" r:id="rId16"/>
    <p:sldId id="460" r:id="rId17"/>
    <p:sldId id="415" r:id="rId18"/>
    <p:sldId id="469" r:id="rId19"/>
    <p:sldId id="426" r:id="rId20"/>
    <p:sldId id="339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13">
          <p15:clr>
            <a:srgbClr val="A4A3A4"/>
          </p15:clr>
        </p15:guide>
        <p15:guide id="2" pos="38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3F34D4"/>
    <a:srgbClr val="9B13AB"/>
    <a:srgbClr val="3EF5F8"/>
    <a:srgbClr val="08C9CC"/>
    <a:srgbClr val="CC89FC"/>
    <a:srgbClr val="01D757"/>
    <a:srgbClr val="0FF92B"/>
    <a:srgbClr val="0BAAFD"/>
    <a:srgbClr val="DEA4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668" autoAdjust="0"/>
  </p:normalViewPr>
  <p:slideViewPr>
    <p:cSldViewPr snapToGrid="0">
      <p:cViewPr>
        <p:scale>
          <a:sx n="110" d="100"/>
          <a:sy n="110" d="100"/>
        </p:scale>
        <p:origin x="-558" y="-72"/>
      </p:cViewPr>
      <p:guideLst>
        <p:guide orient="horz" pos="2313"/>
        <p:guide pos="38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39C7E-8FDC-4429-B0A1-94175D57364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D6F2C-1050-4696-83AB-26AF6714F43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32.png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rgbClr val="007BD3">
                <a:alpha val="52000"/>
                <a:lumMod val="56000"/>
                <a:lumOff val="44000"/>
              </a:srgbClr>
            </a:gs>
            <a:gs pos="100000">
              <a:srgbClr val="03437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Users\lianxiang\Desktop\花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34308" y="-133485"/>
            <a:ext cx="4956575" cy="2110821"/>
          </a:xfrm>
          <a:prstGeom prst="rect">
            <a:avLst/>
          </a:prstGeom>
          <a:noFill/>
        </p:spPr>
      </p:pic>
      <p:pic>
        <p:nvPicPr>
          <p:cNvPr id="7" name="Picture 4" descr="C:\Users\lianxiang\Desktop\课件用图\2.tif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05259" y="4747770"/>
            <a:ext cx="2297231" cy="1967781"/>
          </a:xfrm>
          <a:prstGeom prst="rect">
            <a:avLst/>
          </a:prstGeom>
          <a:noFill/>
        </p:spPr>
      </p:pic>
      <p:pic>
        <p:nvPicPr>
          <p:cNvPr id="12" name="Picture 9" descr="C:\Users\lianxiang\Desktop\课件用图\4.tif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0338" y="3280518"/>
            <a:ext cx="1907071" cy="1749643"/>
          </a:xfrm>
          <a:prstGeom prst="rect">
            <a:avLst/>
          </a:prstGeom>
          <a:noFill/>
        </p:spPr>
      </p:pic>
      <p:pic>
        <p:nvPicPr>
          <p:cNvPr id="2050" name="Picture 2" descr="C:\Users\lianxiang\Desktop\人物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0682" y="3910965"/>
            <a:ext cx="2578735" cy="3073400"/>
          </a:xfrm>
          <a:prstGeom prst="rect">
            <a:avLst/>
          </a:prstGeom>
          <a:noFill/>
        </p:spPr>
      </p:pic>
      <p:sp>
        <p:nvSpPr>
          <p:cNvPr id="11" name="TextBox 8"/>
          <p:cNvSpPr txBox="1"/>
          <p:nvPr/>
        </p:nvSpPr>
        <p:spPr>
          <a:xfrm>
            <a:off x="0" y="229511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认识含有万级和个级的数</a:t>
            </a:r>
            <a:endParaRPr lang="zh-CN" altLang="en-US" sz="48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3765434" y="1025004"/>
            <a:ext cx="54737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b="1" dirty="0" smtClean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四年级数学</a:t>
            </a:r>
            <a:r>
              <a:rPr lang="en-US" altLang="zh-CN" b="1" dirty="0" smtClean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·</a:t>
            </a:r>
            <a:r>
              <a:rPr lang="zh-CN" altLang="en-US" b="1" dirty="0" smtClean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下    新课标</a:t>
            </a:r>
            <a:r>
              <a:rPr lang="en-US" altLang="zh-CN" b="1" dirty="0" smtClean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[</a:t>
            </a:r>
            <a:r>
              <a:rPr lang="zh-CN" altLang="en-US" b="1" dirty="0" smtClean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江苏</a:t>
            </a:r>
            <a:r>
              <a:rPr lang="en-US" altLang="zh-CN" b="1" dirty="0" smtClean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]    </a:t>
            </a:r>
            <a:r>
              <a:rPr lang="zh-CN" altLang="en-US" b="1" dirty="0" smtClean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第</a:t>
            </a:r>
            <a:r>
              <a:rPr lang="en-US" altLang="zh-CN" b="1" dirty="0" smtClean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2</a:t>
            </a:r>
            <a:r>
              <a:rPr lang="zh-CN" altLang="en-US" b="1" dirty="0" smtClean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单元</a:t>
            </a:r>
            <a:endParaRPr lang="zh-CN" altLang="en-US" b="1" dirty="0">
              <a:solidFill>
                <a:schemeClr val="tx1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0" y="5731659"/>
            <a:ext cx="12192000" cy="565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313" y="144347"/>
            <a:ext cx="3301121" cy="92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" name="zsgnx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6626" y="1299212"/>
            <a:ext cx="10281285" cy="160718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118235" y="1317626"/>
            <a:ext cx="9650731" cy="1384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读数时,万级和个级末尾的0不读;写数时,哪个数位上一个计数单位也没有,就在那个数位上写0。</a:t>
            </a:r>
          </a:p>
        </p:txBody>
      </p:sp>
      <p:pic>
        <p:nvPicPr>
          <p:cNvPr id="6" name="图片 5" descr="c144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CC">
                  <a:alpha val="100000"/>
                </a:srgbClr>
              </a:clrFrom>
              <a:clrTo>
                <a:srgbClr val="FFFFCC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4011" y="2906397"/>
            <a:ext cx="2883535" cy="28835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716020" y="5789932"/>
            <a:ext cx="4455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1003000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读作：一百万三千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35585" y="304801"/>
            <a:ext cx="9088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知识点</a:t>
            </a:r>
            <a:r>
              <a:rPr 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</a:t>
            </a:r>
            <a:r>
              <a:rPr 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万级、个级中间有0的数的读、写法</a:t>
            </a:r>
          </a:p>
        </p:txBody>
      </p:sp>
      <p:pic>
        <p:nvPicPr>
          <p:cNvPr id="1028" name="Picture 4" descr="C:\Users\lianxiang\Desktop\解读做ppt图标\问题导入.tif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819" y="1011089"/>
            <a:ext cx="1895421" cy="554757"/>
          </a:xfrm>
          <a:prstGeom prst="rect">
            <a:avLst/>
          </a:prstGeom>
          <a:noFill/>
        </p:spPr>
      </p:pic>
      <p:sp>
        <p:nvSpPr>
          <p:cNvPr id="6" name="文本框 5"/>
          <p:cNvSpPr txBox="1"/>
          <p:nvPr/>
        </p:nvSpPr>
        <p:spPr>
          <a:xfrm>
            <a:off x="525145" y="1651635"/>
            <a:ext cx="11315918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先说说下面的数是由多少个万和多少个一组成的，再写一写、读一读。</a:t>
            </a:r>
          </a:p>
        </p:txBody>
      </p:sp>
      <p:pic>
        <p:nvPicPr>
          <p:cNvPr id="4102" name="Picture 13" descr="C:\Users\acer\Desktop\四下 ppt 陆小蓓\4下\u2\d_p12_3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36721" y="2228850"/>
            <a:ext cx="3912871" cy="27927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7" name="TextBox 2"/>
          <p:cNvSpPr txBox="1"/>
          <p:nvPr/>
        </p:nvSpPr>
        <p:spPr>
          <a:xfrm>
            <a:off x="5818330" y="3096895"/>
            <a:ext cx="356188" cy="29777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1335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万</a:t>
            </a:r>
          </a:p>
        </p:txBody>
      </p:sp>
      <p:sp>
        <p:nvSpPr>
          <p:cNvPr id="4112" name="TextBox 2"/>
          <p:cNvSpPr txBox="1"/>
          <p:nvPr/>
        </p:nvSpPr>
        <p:spPr>
          <a:xfrm>
            <a:off x="7562887" y="3065568"/>
            <a:ext cx="354331" cy="2971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1335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个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107" grpId="0"/>
      <p:bldP spid="41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7" descr="C:\Users\lianxiang\Desktop\解读做ppt图标\过程解读.tif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312" y="160523"/>
            <a:ext cx="1895421" cy="554757"/>
          </a:xfrm>
          <a:prstGeom prst="rect">
            <a:avLst/>
          </a:prstGeom>
          <a:noFill/>
        </p:spPr>
      </p:pic>
      <p:pic>
        <p:nvPicPr>
          <p:cNvPr id="4102" name="Picture 13" descr="C:\Users\acer\Desktop\四下 ppt 陆小蓓\4下\u2\d_p12_3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16070" y="288925"/>
            <a:ext cx="3912871" cy="27927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7" name="TextBox 2"/>
          <p:cNvSpPr txBox="1"/>
          <p:nvPr/>
        </p:nvSpPr>
        <p:spPr>
          <a:xfrm>
            <a:off x="5697680" y="1156970"/>
            <a:ext cx="356188" cy="29777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1335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万</a:t>
            </a:r>
          </a:p>
        </p:txBody>
      </p:sp>
      <p:sp>
        <p:nvSpPr>
          <p:cNvPr id="4112" name="TextBox 2"/>
          <p:cNvSpPr txBox="1"/>
          <p:nvPr/>
        </p:nvSpPr>
        <p:spPr>
          <a:xfrm>
            <a:off x="7442237" y="1125643"/>
            <a:ext cx="354331" cy="2971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1335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个</a:t>
            </a:r>
          </a:p>
        </p:txBody>
      </p:sp>
      <p:sp>
        <p:nvSpPr>
          <p:cNvPr id="17" name="TextBox 2"/>
          <p:cNvSpPr/>
          <p:nvPr/>
        </p:nvSpPr>
        <p:spPr>
          <a:xfrm>
            <a:off x="4832985" y="2734945"/>
            <a:ext cx="1266191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dist" eaLnBrk="0" hangingPunct="0">
              <a:spcBef>
                <a:spcPct val="0"/>
              </a:spcBef>
            </a:pPr>
            <a:r>
              <a:rPr lang="en-US" altLang="zh-CN" sz="3600">
                <a:solidFill>
                  <a:srgbClr val="FF66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308</a:t>
            </a:r>
            <a:endParaRPr lang="en-US" altLang="zh-CN" sz="3600" dirty="0">
              <a:solidFill>
                <a:srgbClr val="FF66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TextBox 2"/>
          <p:cNvSpPr/>
          <p:nvPr/>
        </p:nvSpPr>
        <p:spPr>
          <a:xfrm>
            <a:off x="6099177" y="2734945"/>
            <a:ext cx="178625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dist" eaLnBrk="0" hangingPunct="0">
              <a:spcBef>
                <a:spcPct val="0"/>
              </a:spcBef>
            </a:pPr>
            <a:r>
              <a:rPr lang="en-US" altLang="zh-CN" sz="3600">
                <a:solidFill>
                  <a:srgbClr val="3F34D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0007 </a:t>
            </a:r>
            <a:endParaRPr lang="en-US" altLang="zh-CN" sz="3600" dirty="0">
              <a:solidFill>
                <a:srgbClr val="3F34D4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6436" name="TextBox 4"/>
          <p:cNvSpPr/>
          <p:nvPr/>
        </p:nvSpPr>
        <p:spPr>
          <a:xfrm>
            <a:off x="2901315" y="3632201"/>
            <a:ext cx="6408420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zh-CN" altLang="en-US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这个数由</a:t>
            </a:r>
            <a:r>
              <a:rPr lang="en-US" altLang="zh-CN" sz="3200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308</a:t>
            </a:r>
            <a:r>
              <a:rPr lang="zh-CN" altLang="en-US" sz="3200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个万</a:t>
            </a:r>
            <a:r>
              <a:rPr lang="zh-CN" altLang="en-US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和</a:t>
            </a:r>
            <a:r>
              <a:rPr lang="en-US" altLang="zh-CN" sz="3200" dirty="0">
                <a:solidFill>
                  <a:srgbClr val="3F34D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</a:t>
            </a:r>
            <a:r>
              <a:rPr lang="zh-CN" altLang="en-US" sz="3200" dirty="0">
                <a:solidFill>
                  <a:srgbClr val="3F34D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个一</a:t>
            </a:r>
            <a:r>
              <a:rPr lang="zh-CN" altLang="en-US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组成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998222" y="4422141"/>
            <a:ext cx="10147935" cy="1384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lang="zh-CN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按数级来看</a:t>
            </a:r>
            <a:r>
              <a:rPr lang="en-US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这个数万级是</a:t>
            </a:r>
            <a:r>
              <a:rPr lang="en-US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308,</a:t>
            </a:r>
            <a:r>
              <a:rPr lang="zh-CN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即</a:t>
            </a:r>
            <a:r>
              <a:rPr lang="en-US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308</a:t>
            </a:r>
            <a:r>
              <a:rPr lang="zh-CN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个万</a:t>
            </a:r>
            <a:r>
              <a:rPr lang="en-US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个级是</a:t>
            </a:r>
            <a:r>
              <a:rPr lang="en-US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7,</a:t>
            </a:r>
            <a:r>
              <a:rPr lang="zh-CN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即</a:t>
            </a:r>
            <a:r>
              <a:rPr lang="en-US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</a:t>
            </a:r>
            <a:r>
              <a:rPr lang="zh-CN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个一。</a:t>
            </a:r>
          </a:p>
          <a:p>
            <a:pPr indent="0">
              <a:lnSpc>
                <a:spcPct val="150000"/>
              </a:lnSpc>
            </a:pPr>
            <a:r>
              <a:rPr lang="zh-CN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写数时</a:t>
            </a:r>
            <a:r>
              <a:rPr lang="en-US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万级写</a:t>
            </a:r>
            <a:r>
              <a:rPr lang="en-US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“308”,</a:t>
            </a:r>
            <a:r>
              <a:rPr lang="zh-CN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个级写</a:t>
            </a:r>
            <a:r>
              <a:rPr lang="en-US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“0007”,</a:t>
            </a:r>
            <a:r>
              <a:rPr lang="zh-CN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合起来是</a:t>
            </a:r>
            <a:r>
              <a:rPr lang="en-US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3080007</a:t>
            </a:r>
            <a:r>
              <a:rPr lang="zh-CN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7" grpId="0"/>
      <p:bldP spid="4112" grpId="0"/>
      <p:bldP spid="17" grpId="0" bldLvl="0"/>
      <p:bldP spid="6" grpId="0" bldLvl="0"/>
      <p:bldP spid="146436" grpId="0" bldLvl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图片2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47162" y="4547235"/>
            <a:ext cx="5560695" cy="1869440"/>
          </a:xfrm>
          <a:prstGeom prst="rect">
            <a:avLst/>
          </a:prstGeom>
        </p:spPr>
      </p:pic>
      <p:pic>
        <p:nvPicPr>
          <p:cNvPr id="25" name="ydt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DD7">
                  <a:alpha val="100000"/>
                </a:srgbClr>
              </a:clrFrom>
              <a:clrTo>
                <a:srgbClr val="FFFDD7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2051" y="4324985"/>
            <a:ext cx="3510915" cy="72009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4432301" y="5045077"/>
            <a:ext cx="4711700" cy="12126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30000"/>
              </a:lnSpc>
            </a:pP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每级中间有一个0或连续几个0,都只读一个“零”。</a:t>
            </a:r>
          </a:p>
        </p:txBody>
      </p:sp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4"/>
          <p:cNvSpPr/>
          <p:nvPr/>
        </p:nvSpPr>
        <p:spPr>
          <a:xfrm>
            <a:off x="4603750" y="3561081"/>
            <a:ext cx="4573271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zh-CN" altLang="en-US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读作：三百零八万零七</a:t>
            </a:r>
          </a:p>
        </p:txBody>
      </p:sp>
      <p:pic>
        <p:nvPicPr>
          <p:cNvPr id="4102" name="Picture 13" descr="C:\Users\acer\Desktop\四下 ppt 陆小蓓\4下\u2\d_p12_3.pn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58690" y="139065"/>
            <a:ext cx="3912871" cy="27927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7" name="TextBox 2"/>
          <p:cNvSpPr txBox="1"/>
          <p:nvPr/>
        </p:nvSpPr>
        <p:spPr>
          <a:xfrm>
            <a:off x="6351730" y="1007110"/>
            <a:ext cx="356188" cy="29777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1335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万</a:t>
            </a:r>
          </a:p>
        </p:txBody>
      </p:sp>
      <p:sp>
        <p:nvSpPr>
          <p:cNvPr id="4112" name="TextBox 2"/>
          <p:cNvSpPr txBox="1"/>
          <p:nvPr/>
        </p:nvSpPr>
        <p:spPr>
          <a:xfrm>
            <a:off x="8096287" y="975783"/>
            <a:ext cx="354331" cy="2971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1335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个</a:t>
            </a:r>
          </a:p>
        </p:txBody>
      </p:sp>
      <p:sp>
        <p:nvSpPr>
          <p:cNvPr id="24585" name="直接连接符 24584"/>
          <p:cNvSpPr/>
          <p:nvPr/>
        </p:nvSpPr>
        <p:spPr>
          <a:xfrm flipH="1">
            <a:off x="6724016" y="2588260"/>
            <a:ext cx="4445" cy="849630"/>
          </a:xfrm>
          <a:prstGeom prst="line">
            <a:avLst/>
          </a:prstGeom>
          <a:ln w="44450" cap="flat" cmpd="sng">
            <a:solidFill>
              <a:srgbClr val="3F34D4"/>
            </a:solidFill>
            <a:prstDash val="sysDot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41" name="直接箭头连接符 40"/>
          <p:cNvCxnSpPr>
            <a:endCxn id="42" idx="0"/>
          </p:cNvCxnSpPr>
          <p:nvPr/>
        </p:nvCxnSpPr>
        <p:spPr>
          <a:xfrm flipH="1">
            <a:off x="1240474" y="1854201"/>
            <a:ext cx="4438968" cy="2470785"/>
          </a:xfrm>
          <a:prstGeom prst="straightConnector1">
            <a:avLst/>
          </a:prstGeom>
          <a:ln w="19050">
            <a:solidFill>
              <a:srgbClr val="0070C0"/>
            </a:solidFill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399416" y="4324986"/>
            <a:ext cx="1682115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百万位上是</a:t>
            </a:r>
            <a:r>
              <a:rPr lang="en-US" altLang="zh-CN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，即</a:t>
            </a:r>
            <a:r>
              <a:rPr lang="en-US" altLang="zh-CN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个百万，百万位写</a:t>
            </a:r>
            <a:r>
              <a:rPr lang="en-US" altLang="zh-CN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</a:p>
        </p:txBody>
      </p:sp>
      <p:cxnSp>
        <p:nvCxnSpPr>
          <p:cNvPr id="12" name="直接箭头连接符 11"/>
          <p:cNvCxnSpPr/>
          <p:nvPr/>
        </p:nvCxnSpPr>
        <p:spPr>
          <a:xfrm>
            <a:off x="6544945" y="1854202"/>
            <a:ext cx="0" cy="2470785"/>
          </a:xfrm>
          <a:prstGeom prst="straightConnector1">
            <a:avLst/>
          </a:prstGeom>
          <a:ln w="19050">
            <a:solidFill>
              <a:srgbClr val="0070C0"/>
            </a:solidFill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5661660" y="4324985"/>
            <a:ext cx="1682115" cy="9220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万位上是</a:t>
            </a:r>
            <a:r>
              <a:rPr lang="en-US" altLang="zh-CN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</a:t>
            </a: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，即</a:t>
            </a:r>
            <a:r>
              <a:rPr lang="en-US" altLang="zh-CN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</a:t>
            </a: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个万，万位写</a:t>
            </a:r>
            <a:r>
              <a:rPr lang="en-US" altLang="zh-CN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</a:t>
            </a:r>
          </a:p>
        </p:txBody>
      </p:sp>
      <p:cxnSp>
        <p:nvCxnSpPr>
          <p:cNvPr id="14" name="直接箭头连接符 13"/>
          <p:cNvCxnSpPr/>
          <p:nvPr/>
        </p:nvCxnSpPr>
        <p:spPr>
          <a:xfrm>
            <a:off x="8404225" y="1588135"/>
            <a:ext cx="772795" cy="2736850"/>
          </a:xfrm>
          <a:prstGeom prst="straightConnector1">
            <a:avLst/>
          </a:prstGeom>
          <a:ln w="19050">
            <a:solidFill>
              <a:srgbClr val="0070C0"/>
            </a:solidFill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8293736" y="4324985"/>
            <a:ext cx="1682115" cy="9220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个位上是</a:t>
            </a:r>
            <a:r>
              <a:rPr lang="en-US" altLang="zh-CN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</a:t>
            </a: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，即</a:t>
            </a:r>
            <a:r>
              <a:rPr lang="en-US" altLang="zh-CN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</a:t>
            </a: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个一，个位写</a:t>
            </a:r>
            <a:r>
              <a:rPr lang="en-US" altLang="zh-CN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</a:t>
            </a:r>
          </a:p>
        </p:txBody>
      </p:sp>
      <p:cxnSp>
        <p:nvCxnSpPr>
          <p:cNvPr id="16" name="直接箭头连接符 15"/>
          <p:cNvCxnSpPr/>
          <p:nvPr/>
        </p:nvCxnSpPr>
        <p:spPr>
          <a:xfrm flipH="1">
            <a:off x="3192781" y="2385062"/>
            <a:ext cx="2821305" cy="1939925"/>
          </a:xfrm>
          <a:prstGeom prst="straightConnector1">
            <a:avLst/>
          </a:prstGeom>
          <a:ln w="19050">
            <a:solidFill>
              <a:srgbClr val="0070C0"/>
            </a:solidFill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3058796" y="4324985"/>
            <a:ext cx="1682115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其余各位上用</a:t>
            </a:r>
            <a:r>
              <a:rPr lang="en-US" altLang="zh-CN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“0”</a:t>
            </a: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占位</a:t>
            </a:r>
          </a:p>
        </p:txBody>
      </p:sp>
      <p:cxnSp>
        <p:nvCxnSpPr>
          <p:cNvPr id="19" name="直接箭头连接符 18"/>
          <p:cNvCxnSpPr/>
          <p:nvPr/>
        </p:nvCxnSpPr>
        <p:spPr>
          <a:xfrm flipH="1">
            <a:off x="4640581" y="2562227"/>
            <a:ext cx="3136265" cy="1716405"/>
          </a:xfrm>
          <a:prstGeom prst="straightConnector1">
            <a:avLst/>
          </a:prstGeom>
          <a:ln w="19050">
            <a:solidFill>
              <a:srgbClr val="0070C0"/>
            </a:solidFill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H="1">
            <a:off x="3763011" y="2385060"/>
            <a:ext cx="3244215" cy="1882140"/>
          </a:xfrm>
          <a:prstGeom prst="straightConnector1">
            <a:avLst/>
          </a:prstGeom>
          <a:ln w="19050">
            <a:solidFill>
              <a:srgbClr val="0070C0"/>
            </a:solidFill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H="1">
            <a:off x="4282442" y="2473962"/>
            <a:ext cx="3244215" cy="1762125"/>
          </a:xfrm>
          <a:prstGeom prst="straightConnector1">
            <a:avLst/>
          </a:prstGeom>
          <a:ln w="19050">
            <a:solidFill>
              <a:srgbClr val="0070C0"/>
            </a:solidFill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"/>
          <p:cNvSpPr/>
          <p:nvPr/>
        </p:nvSpPr>
        <p:spPr>
          <a:xfrm>
            <a:off x="5462906" y="2588260"/>
            <a:ext cx="1266191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dist" eaLnBrk="0" hangingPunct="0">
              <a:spcBef>
                <a:spcPct val="0"/>
              </a:spcBef>
            </a:pPr>
            <a:r>
              <a:rPr lang="en-US" altLang="zh-CN" sz="3600">
                <a:solidFill>
                  <a:srgbClr val="FF66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308</a:t>
            </a:r>
            <a:endParaRPr lang="en-US" altLang="zh-CN" sz="3600" dirty="0">
              <a:solidFill>
                <a:srgbClr val="FF66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" name="TextBox 2"/>
          <p:cNvSpPr/>
          <p:nvPr/>
        </p:nvSpPr>
        <p:spPr>
          <a:xfrm>
            <a:off x="6729097" y="2588260"/>
            <a:ext cx="178625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dist" eaLnBrk="0" hangingPunct="0">
              <a:spcBef>
                <a:spcPct val="0"/>
              </a:spcBef>
            </a:pPr>
            <a:r>
              <a:rPr lang="en-US" altLang="zh-CN" sz="3600">
                <a:solidFill>
                  <a:srgbClr val="3F34D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0007 </a:t>
            </a:r>
            <a:endParaRPr lang="en-US" altLang="zh-CN" sz="3600" dirty="0">
              <a:solidFill>
                <a:srgbClr val="3F34D4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4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8" grpId="0" bldLvl="0"/>
      <p:bldP spid="4107" grpId="0"/>
      <p:bldP spid="4112" grpId="0"/>
      <p:bldP spid="42" grpId="0" bldLvl="0" animBg="1"/>
      <p:bldP spid="42" grpId="1" bldLvl="0" animBg="1"/>
      <p:bldP spid="13" grpId="0" bldLvl="0" animBg="1"/>
      <p:bldP spid="13" grpId="1" bldLvl="0" animBg="1"/>
      <p:bldP spid="15" grpId="0" bldLvl="0" animBg="1"/>
      <p:bldP spid="15" grpId="1" bldLvl="0" animBg="1"/>
      <p:bldP spid="18" grpId="0" bldLvl="0" animBg="1"/>
      <p:bldP spid="18" grpId="1" bldLvl="0" animBg="1"/>
      <p:bldP spid="22" grpId="0" bldLvl="0"/>
      <p:bldP spid="23" grpId="0" bldLvl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148482" name="Text Box 2"/>
          <p:cNvSpPr/>
          <p:nvPr/>
        </p:nvSpPr>
        <p:spPr>
          <a:xfrm>
            <a:off x="641033" y="1222058"/>
            <a:ext cx="8208963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just" eaLnBrk="0" hangingPunct="0">
              <a:lnSpc>
                <a:spcPct val="100000"/>
              </a:lnSpc>
              <a:spcBef>
                <a:spcPct val="50000"/>
              </a:spcBef>
            </a:pPr>
            <a:r>
              <a:rPr 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从高位起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,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一级一级地往下读。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8483" name="Text Box 3"/>
          <p:cNvSpPr/>
          <p:nvPr/>
        </p:nvSpPr>
        <p:spPr>
          <a:xfrm>
            <a:off x="641351" y="1825627"/>
            <a:ext cx="11169015" cy="73866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读万级的数时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,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要按照个级的数的读法来读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,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再在后面加上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华文新魏" panose="02010800040101010101" pitchFamily="2" charset="-122"/>
              </a:rPr>
              <a:t> “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万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华文新魏" panose="02010800040101010101" pitchFamily="2" charset="-122"/>
              </a:rPr>
              <a:t>”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字。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8484" name="Text Box 4"/>
          <p:cNvSpPr/>
          <p:nvPr/>
        </p:nvSpPr>
        <p:spPr>
          <a:xfrm>
            <a:off x="221615" y="2562861"/>
            <a:ext cx="11497311" cy="13849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</a:t>
            </a:r>
            <a:r>
              <a:rPr 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每级末尾的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都不读。其他数位有一个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或连续有几个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都只读一个</a:t>
            </a:r>
          </a:p>
          <a:p>
            <a:pPr algn="just" eaLnBrk="0" hangingPunct="0">
              <a:lnSpc>
                <a:spcPct val="100000"/>
              </a:lnSpc>
              <a:spcBef>
                <a:spcPct val="50000"/>
              </a:spcBef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华文新魏" panose="02010800040101010101" pitchFamily="2" charset="-122"/>
              </a:rPr>
              <a:t>“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零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华文新魏" panose="02010800040101010101" pitchFamily="2" charset="-122"/>
              </a:rPr>
              <a:t>”。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8485" name="Text Box 6"/>
          <p:cNvSpPr/>
          <p:nvPr/>
        </p:nvSpPr>
        <p:spPr>
          <a:xfrm>
            <a:off x="3934460" y="257812"/>
            <a:ext cx="3590925" cy="583565"/>
          </a:xfrm>
          <a:prstGeom prst="rect">
            <a:avLst/>
          </a:prstGeom>
          <a:solidFill>
            <a:srgbClr val="008000"/>
          </a:solidFill>
          <a:ln w="9525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中宋" panose="02010600040101010101" pitchFamily="2" charset="-122"/>
              </a:rPr>
              <a:t>多位数的读法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41351" y="4976497"/>
            <a:ext cx="11077575" cy="1384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0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写数时从高位写起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,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哪一个数位上有几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,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就在那一个数位上写上几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,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中间或末尾的数位上一个计数单位也没有就在对应的数位上写上零。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Text Box 6"/>
          <p:cNvSpPr/>
          <p:nvPr/>
        </p:nvSpPr>
        <p:spPr>
          <a:xfrm>
            <a:off x="3934460" y="4149092"/>
            <a:ext cx="3590925" cy="583565"/>
          </a:xfrm>
          <a:prstGeom prst="rect">
            <a:avLst/>
          </a:prstGeom>
          <a:solidFill>
            <a:srgbClr val="008000"/>
          </a:solidFill>
          <a:ln w="9525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中宋" panose="02010600040101010101" pitchFamily="2" charset="-122"/>
              </a:rPr>
              <a:t>多位数的写法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>
                                      <p:cBhvr>
                                        <p:cTn id="7" dur="500"/>
                                        <p:tgtEl>
                                          <p:spTgt spid="14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12" dur="500"/>
                                        <p:tgtEl>
                                          <p:spTgt spid="148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17" dur="500"/>
                                        <p:tgtEl>
                                          <p:spTgt spid="148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22" dur="500"/>
                                        <p:tgtEl>
                                          <p:spTgt spid="14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2" grpId="0" bldLvl="0"/>
      <p:bldP spid="148483" grpId="0" bldLvl="0"/>
      <p:bldP spid="148484" grpId="0" bldLvl="0"/>
      <p:bldP spid="148485" grpId="0" bldLvl="0" animBg="1"/>
      <p:bldP spid="6" grpId="0"/>
      <p:bldP spid="7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 descr="图片2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49805" y="3976370"/>
            <a:ext cx="6841491" cy="263144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314" y="144347"/>
            <a:ext cx="3637551" cy="92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" name="zsgnx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6626" y="1299212"/>
            <a:ext cx="10281285" cy="160718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118235" y="1317626"/>
            <a:ext cx="10057765" cy="1384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每级中间不管有一个0还是连续几个0,都只读一个“零”。写数时,哪个数位上一个计数单位也没有,就在那个数位上写0。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634615" y="4289426"/>
            <a:ext cx="6049011" cy="2031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>
              <a:lnSpc>
                <a:spcPct val="150000"/>
              </a:lnSpc>
            </a:pPr>
            <a:r>
              <a:rPr lang="zh-CN" altLang="en-US" sz="28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读数、写数高位起，分分数级很容易，</a:t>
            </a:r>
          </a:p>
          <a:p>
            <a:pPr indent="0" algn="ctr">
              <a:lnSpc>
                <a:spcPct val="150000"/>
              </a:lnSpc>
            </a:pPr>
            <a:r>
              <a:rPr lang="zh-CN" altLang="en-US" sz="28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每级末尾如有零，不必读出记心里，</a:t>
            </a:r>
          </a:p>
          <a:p>
            <a:pPr indent="0" algn="ctr">
              <a:lnSpc>
                <a:spcPct val="150000"/>
              </a:lnSpc>
            </a:pPr>
            <a:r>
              <a:rPr lang="zh-CN" altLang="en-US" sz="28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其他数位连续零，只读一个记仔细。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990975" y="3705861"/>
            <a:ext cx="3129280" cy="5835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巧学妙记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8" grpId="0"/>
      <p:bldP spid="9" grpId="1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1559" name="Text Box 7"/>
          <p:cNvSpPr/>
          <p:nvPr/>
        </p:nvSpPr>
        <p:spPr>
          <a:xfrm>
            <a:off x="2204085" y="5252721"/>
            <a:ext cx="4514851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altLang="zh-CN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5 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0 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0   0   3   0   0</a:t>
            </a:r>
          </a:p>
        </p:txBody>
      </p:sp>
      <p:sp>
        <p:nvSpPr>
          <p:cNvPr id="151556" name="Text Box 4"/>
          <p:cNvSpPr/>
          <p:nvPr/>
        </p:nvSpPr>
        <p:spPr>
          <a:xfrm>
            <a:off x="4353562" y="3162936"/>
            <a:ext cx="2268855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altLang="zh-CN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2   4   9   6</a:t>
            </a:r>
            <a:endParaRPr lang="en-US" altLang="zh-CN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1557" name="Text Box 5"/>
          <p:cNvSpPr/>
          <p:nvPr/>
        </p:nvSpPr>
        <p:spPr>
          <a:xfrm>
            <a:off x="2208531" y="3761106"/>
            <a:ext cx="4354195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altLang="zh-CN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</a:t>
            </a:r>
            <a:r>
              <a:rPr lang="en-US" altLang="zh-CN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en-US" altLang="zh-CN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</a:t>
            </a:r>
            <a:r>
              <a:rPr lang="en-US" altLang="zh-CN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en-US" altLang="zh-CN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</a:t>
            </a:r>
            <a:r>
              <a:rPr lang="en-US" altLang="zh-CN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en-US" altLang="zh-CN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</a:t>
            </a:r>
            <a:r>
              <a:rPr lang="en-US" altLang="zh-CN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en-US" altLang="zh-CN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</a:t>
            </a:r>
            <a:r>
              <a:rPr lang="en-US" altLang="zh-CN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en-US" altLang="zh-CN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</a:t>
            </a:r>
            <a:r>
              <a:rPr lang="en-US" altLang="zh-CN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en-US" altLang="zh-CN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</a:t>
            </a:r>
            <a:r>
              <a:rPr lang="en-US" altLang="zh-CN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sp>
        <p:nvSpPr>
          <p:cNvPr id="151558" name="Text Box 6"/>
          <p:cNvSpPr/>
          <p:nvPr/>
        </p:nvSpPr>
        <p:spPr>
          <a:xfrm>
            <a:off x="2745105" y="4530725"/>
            <a:ext cx="4987291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altLang="zh-CN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6   4   0   7  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0  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graphicFrame>
        <p:nvGraphicFramePr>
          <p:cNvPr id="7" name="表格 6"/>
          <p:cNvGraphicFramePr/>
          <p:nvPr/>
        </p:nvGraphicFramePr>
        <p:xfrm>
          <a:off x="2084706" y="1705612"/>
          <a:ext cx="4410711" cy="1299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1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3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24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2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19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26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24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4">
                  <a:txBody>
                    <a:bodyPr/>
                    <a:lstStyle/>
                    <a:p>
                      <a:pPr algn="ctr" fontAlgn="auto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b="1" dirty="0">
                          <a:solidFill>
                            <a:srgbClr val="FF0000"/>
                          </a:solidFill>
                        </a:rPr>
                        <a:t>万级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800">
                          <a:solidFill>
                            <a:srgbClr val="FF0000"/>
                          </a:solidFill>
                          <a:sym typeface="+mn-ea"/>
                        </a:rPr>
                        <a:t>个级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4085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zh-CN" altLang="en-US" b="1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千万位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zh-CN" altLang="en-US" b="1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百万位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zh-CN" altLang="en-US" b="1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十万位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zh-CN" altLang="en-US" b="1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</a:t>
                      </a:r>
                    </a:p>
                    <a:p>
                      <a:pPr algn="ctr" fontAlgn="auto">
                        <a:lnSpc>
                          <a:spcPct val="100000"/>
                        </a:lnSpc>
                        <a:buNone/>
                      </a:pPr>
                      <a:endParaRPr lang="zh-CN" altLang="en-US" b="1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zh-CN" altLang="en-US" b="1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zh-CN" altLang="en-US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千</a:t>
                      </a:r>
                    </a:p>
                    <a:p>
                      <a:pPr algn="ctr" fontAlgn="auto">
                        <a:lnSpc>
                          <a:spcPct val="100000"/>
                        </a:lnSpc>
                        <a:buNone/>
                      </a:pPr>
                      <a:endParaRPr lang="zh-CN" altLang="en-US" b="1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zh-CN" altLang="en-US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zh-CN" altLang="en-US" b="1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百</a:t>
                      </a:r>
                    </a:p>
                    <a:p>
                      <a:pPr algn="ctr" fontAlgn="auto">
                        <a:lnSpc>
                          <a:spcPct val="100000"/>
                        </a:lnSpc>
                        <a:buNone/>
                      </a:pPr>
                      <a:endParaRPr lang="zh-CN" altLang="en-US" b="1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zh-CN" altLang="en-US" b="1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zh-CN" altLang="en-US" b="1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十</a:t>
                      </a:r>
                    </a:p>
                    <a:p>
                      <a:pPr algn="ctr" fontAlgn="auto">
                        <a:lnSpc>
                          <a:spcPct val="100000"/>
                        </a:lnSpc>
                        <a:buNone/>
                      </a:pPr>
                      <a:endParaRPr lang="zh-CN" altLang="en-US" b="1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zh-CN" altLang="en-US" b="1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zh-CN" altLang="en-US" b="1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</a:t>
                      </a:r>
                    </a:p>
                    <a:p>
                      <a:pPr algn="ctr" fontAlgn="auto">
                        <a:lnSpc>
                          <a:spcPct val="100000"/>
                        </a:lnSpc>
                        <a:buNone/>
                      </a:pPr>
                      <a:endParaRPr lang="zh-CN" altLang="en-US" b="1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zh-CN" altLang="en-US" b="1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1565" name="Text Box 13"/>
          <p:cNvSpPr/>
          <p:nvPr/>
        </p:nvSpPr>
        <p:spPr>
          <a:xfrm>
            <a:off x="6947696" y="3162618"/>
            <a:ext cx="3775393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 eaLnBrk="0" hangingPunct="0">
              <a:spcBef>
                <a:spcPct val="0"/>
              </a:spcBef>
            </a:pPr>
            <a:r>
              <a:rPr lang="zh-CN" altLang="en-US" sz="28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读作：二千四百九十六</a:t>
            </a:r>
          </a:p>
        </p:txBody>
      </p:sp>
      <p:sp>
        <p:nvSpPr>
          <p:cNvPr id="151566" name="Text Box 14"/>
          <p:cNvSpPr/>
          <p:nvPr/>
        </p:nvSpPr>
        <p:spPr>
          <a:xfrm>
            <a:off x="6945642" y="3760788"/>
            <a:ext cx="4134465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 eaLnBrk="0" hangingPunct="0">
              <a:spcBef>
                <a:spcPct val="0"/>
              </a:spcBef>
            </a:pPr>
            <a:r>
              <a:rPr lang="zh-CN" altLang="en-US" sz="28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读作：</a:t>
            </a:r>
            <a:r>
              <a:rPr lang="zh-CN" altLang="en-US" sz="28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二千四百九十六万</a:t>
            </a:r>
          </a:p>
        </p:txBody>
      </p:sp>
      <p:sp>
        <p:nvSpPr>
          <p:cNvPr id="151567" name="Text Box 15"/>
          <p:cNvSpPr/>
          <p:nvPr/>
        </p:nvSpPr>
        <p:spPr>
          <a:xfrm>
            <a:off x="6947696" y="4530725"/>
            <a:ext cx="3775393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 eaLnBrk="0" hangingPunct="0">
              <a:spcBef>
                <a:spcPct val="0"/>
              </a:spcBef>
            </a:pPr>
            <a:r>
              <a:rPr lang="zh-CN" altLang="en-US" sz="28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读作：</a:t>
            </a:r>
            <a:r>
              <a:rPr lang="zh-CN" altLang="en-US" sz="28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六百四十万七千</a:t>
            </a:r>
          </a:p>
        </p:txBody>
      </p:sp>
      <p:sp>
        <p:nvSpPr>
          <p:cNvPr id="151568" name="Text Box 16"/>
          <p:cNvSpPr/>
          <p:nvPr/>
        </p:nvSpPr>
        <p:spPr>
          <a:xfrm>
            <a:off x="6945959" y="5252720"/>
            <a:ext cx="4134465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 eaLnBrk="0" hangingPunct="0">
              <a:spcBef>
                <a:spcPct val="0"/>
              </a:spcBef>
            </a:pPr>
            <a:r>
              <a:rPr lang="zh-CN" altLang="en-US" sz="28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读作：</a:t>
            </a:r>
            <a:r>
              <a:rPr lang="zh-CN" altLang="en-US" sz="28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八千五百万零三百</a:t>
            </a:r>
          </a:p>
        </p:txBody>
      </p:sp>
      <p:pic>
        <p:nvPicPr>
          <p:cNvPr id="13" name="图片 12" descr="图片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525" y="296547"/>
            <a:ext cx="2076451" cy="56197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77825" y="959485"/>
            <a:ext cx="8802410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万级数的读法和个级数的读法有什么相同点和不同点？</a:t>
            </a:r>
          </a:p>
        </p:txBody>
      </p:sp>
      <p:sp>
        <p:nvSpPr>
          <p:cNvPr id="152579" name="Rectangle 5"/>
          <p:cNvSpPr>
            <a:spLocks noGrp="1"/>
          </p:cNvSpPr>
          <p:nvPr>
            <p:ph type="subTitle" idx="1"/>
          </p:nvPr>
        </p:nvSpPr>
        <p:spPr>
          <a:xfrm>
            <a:off x="1761174" y="5778818"/>
            <a:ext cx="7705725" cy="1154112"/>
          </a:xfrm>
          <a:noFill/>
          <a:ln>
            <a:noFill/>
            <a:miter/>
          </a:ln>
        </p:spPr>
        <p:txBody>
          <a:bodyPr anchor="t"/>
          <a:lstStyle/>
          <a:p>
            <a:pPr defTabSz="914400"/>
            <a:r>
              <a:rPr lang="zh-CN" altLang="en-US" sz="2800" kern="1200" baseline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楷体_GB2312" panose="02010609030101010101" pitchFamily="49" charset="-122"/>
              </a:rPr>
              <a:t>相同点：万级数先按个级数的读法来读。</a:t>
            </a:r>
          </a:p>
          <a:p>
            <a:pPr defTabSz="914400"/>
            <a:r>
              <a:rPr lang="zh-CN" altLang="en-US" sz="2800" kern="1200" baseline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楷体_GB2312" panose="02010609030101010101" pitchFamily="49" charset="-122"/>
              </a:rPr>
              <a:t>不同点：读万级数时要在后面加读一个</a:t>
            </a:r>
            <a:r>
              <a:rPr lang="zh-CN" altLang="en-US" sz="2800" kern="1200" baseline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楷体_GB2312" panose="02010609030101010101" pitchFamily="49" charset="-122"/>
              </a:rPr>
              <a:t>万</a:t>
            </a:r>
            <a:r>
              <a:rPr lang="zh-CN" altLang="en-US" sz="2800" kern="1200" baseline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楷体_GB2312" panose="02010609030101010101" pitchFamily="49" charset="-122"/>
              </a:rPr>
              <a:t>字。</a:t>
            </a:r>
            <a:endParaRPr lang="zh-CN" altLang="en-US" sz="3200" kern="1200" baseline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楷体_GB2312" panose="02010609030101010101" pitchFamily="49" charset="-122"/>
            </a:endParaRPr>
          </a:p>
        </p:txBody>
      </p:sp>
      <p:sp>
        <p:nvSpPr>
          <p:cNvPr id="151569" name="Line 17"/>
          <p:cNvSpPr/>
          <p:nvPr/>
        </p:nvSpPr>
        <p:spPr>
          <a:xfrm>
            <a:off x="4280219" y="3076893"/>
            <a:ext cx="0" cy="2665412"/>
          </a:xfrm>
          <a:prstGeom prst="line">
            <a:avLst/>
          </a:prstGeom>
          <a:ln w="12700" cap="flat" cmpd="sng">
            <a:solidFill>
              <a:srgbClr val="FF3300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zh-CN" altLang="en-US" sz="1800" dirty="0">
              <a:solidFill>
                <a:srgbClr val="000000"/>
              </a:solidFill>
              <a:latin typeface="楷体_GB2312" panose="02010609030101010101" pitchFamily="49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>
                                      <p:cBhvr>
                                        <p:cTn id="12" dur="1000"/>
                                        <p:tgtEl>
                                          <p:spTgt spid="15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>
                                      <p:cBhvr>
                                        <p:cTn id="17" dur="1000"/>
                                        <p:tgtEl>
                                          <p:spTgt spid="15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>
                                      <p:cBhvr>
                                        <p:cTn id="22" dur="1000"/>
                                        <p:tgtEl>
                                          <p:spTgt spid="15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>
                                      <p:cBhvr>
                                        <p:cTn id="27" dur="1000"/>
                                        <p:tgtEl>
                                          <p:spTgt spid="15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1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1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>
                                      <p:cBhvr>
                                        <p:cTn id="64" dur="1000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>
                                      <p:cBhvr>
                                        <p:cTn id="71" dur="1000"/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9" grpId="0" bldLvl="0"/>
      <p:bldP spid="151556" grpId="0" bldLvl="0"/>
      <p:bldP spid="151557" grpId="0" bldLvl="0"/>
      <p:bldP spid="151558" grpId="0" bldLvl="0"/>
      <p:bldP spid="151565" grpId="0" bldLvl="0"/>
      <p:bldP spid="151566" grpId="0" bldLvl="0"/>
      <p:bldP spid="151567" grpId="0" bldLvl="0"/>
      <p:bldP spid="151568" grpId="0" bldLvl="0"/>
      <p:bldP spid="152579" grpId="0" uiExpand="1" build="p" bldLvl="0" animBg="1"/>
      <p:bldP spid="151569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9745" name="Rectangle 3"/>
          <p:cNvSpPr>
            <a:spLocks noGrp="1"/>
          </p:cNvSpPr>
          <p:nvPr>
            <p:ph type="subTitle" idx="1"/>
          </p:nvPr>
        </p:nvSpPr>
        <p:spPr>
          <a:xfrm>
            <a:off x="578486" y="414657"/>
            <a:ext cx="3860165" cy="5603875"/>
          </a:xfrm>
          <a:noFill/>
          <a:ln>
            <a:noFill/>
          </a:ln>
        </p:spPr>
        <p:txBody>
          <a:bodyPr anchor="t">
            <a:normAutofit/>
          </a:bodyPr>
          <a:lstStyle/>
          <a:p>
            <a:pPr defTabSz="914400">
              <a:lnSpc>
                <a:spcPct val="150000"/>
              </a:lnSpc>
            </a:pPr>
            <a:r>
              <a:rPr lang="zh-CN" altLang="en-US" kern="1200" baseline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楷体_GB2312" panose="02010609030101010101" pitchFamily="49" charset="-122"/>
              </a:rPr>
              <a:t>写出下列各数</a:t>
            </a:r>
          </a:p>
          <a:p>
            <a:pPr defTabSz="914400">
              <a:lnSpc>
                <a:spcPct val="150000"/>
              </a:lnSpc>
            </a:pPr>
            <a:r>
              <a:rPr lang="zh-CN" altLang="en-US" kern="1200" baseline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楷体_GB2312" panose="02010609030101010101" pitchFamily="49" charset="-122"/>
              </a:rPr>
              <a:t>七</a:t>
            </a:r>
            <a:r>
              <a:rPr lang="zh-CN" altLang="en-US" kern="1200" baseline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楷体_GB2312" panose="02010609030101010101" pitchFamily="49" charset="-122"/>
              </a:rPr>
              <a:t>万</a:t>
            </a:r>
            <a:r>
              <a:rPr lang="zh-CN" altLang="en-US" kern="1200" baseline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楷体_GB2312" panose="02010609030101010101" pitchFamily="49" charset="-122"/>
              </a:rPr>
              <a:t>八千六百三十   </a:t>
            </a:r>
          </a:p>
          <a:p>
            <a:pPr defTabSz="914400">
              <a:lnSpc>
                <a:spcPct val="150000"/>
              </a:lnSpc>
            </a:pPr>
            <a:r>
              <a:rPr lang="zh-CN" altLang="en-US" kern="1200" baseline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楷体_GB2312" panose="02010609030101010101" pitchFamily="49" charset="-122"/>
              </a:rPr>
              <a:t>八十五</a:t>
            </a:r>
            <a:r>
              <a:rPr lang="zh-CN" altLang="en-US" kern="1200" baseline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楷体_GB2312" panose="02010609030101010101" pitchFamily="49" charset="-122"/>
              </a:rPr>
              <a:t>万</a:t>
            </a:r>
            <a:r>
              <a:rPr lang="zh-CN" altLang="en-US" kern="1200" baseline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楷体_GB2312" panose="02010609030101010101" pitchFamily="49" charset="-122"/>
              </a:rPr>
              <a:t>一千</a:t>
            </a:r>
          </a:p>
          <a:p>
            <a:pPr defTabSz="914400">
              <a:lnSpc>
                <a:spcPct val="150000"/>
              </a:lnSpc>
            </a:pPr>
            <a:r>
              <a:rPr lang="zh-CN" altLang="en-US" kern="1200" baseline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楷体_GB2312" panose="02010609030101010101" pitchFamily="49" charset="-122"/>
              </a:rPr>
              <a:t>二十六</a:t>
            </a:r>
            <a:r>
              <a:rPr lang="zh-CN" altLang="en-US" kern="1200" baseline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楷体_GB2312" panose="02010609030101010101" pitchFamily="49" charset="-122"/>
              </a:rPr>
              <a:t>万</a:t>
            </a:r>
            <a:r>
              <a:rPr lang="zh-CN" altLang="en-US" kern="1200" baseline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楷体_GB2312" panose="02010609030101010101" pitchFamily="49" charset="-122"/>
              </a:rPr>
              <a:t>零四百     </a:t>
            </a:r>
          </a:p>
          <a:p>
            <a:pPr defTabSz="914400">
              <a:lnSpc>
                <a:spcPct val="150000"/>
              </a:lnSpc>
            </a:pPr>
            <a:r>
              <a:rPr lang="zh-CN" altLang="en-US" kern="1200" baseline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楷体_GB2312" panose="02010609030101010101" pitchFamily="49" charset="-122"/>
              </a:rPr>
              <a:t>三百六十</a:t>
            </a:r>
            <a:r>
              <a:rPr lang="zh-CN" altLang="en-US" kern="1200" baseline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楷体_GB2312" panose="02010609030101010101" pitchFamily="49" charset="-122"/>
              </a:rPr>
              <a:t>万</a:t>
            </a:r>
            <a:r>
              <a:rPr lang="zh-CN" altLang="en-US" kern="1200" baseline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楷体_GB2312" panose="02010609030101010101" pitchFamily="49" charset="-122"/>
              </a:rPr>
              <a:t>二千 </a:t>
            </a:r>
          </a:p>
          <a:p>
            <a:pPr defTabSz="914400">
              <a:lnSpc>
                <a:spcPct val="150000"/>
              </a:lnSpc>
            </a:pPr>
            <a:r>
              <a:rPr lang="zh-CN" altLang="en-US" kern="1200" baseline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楷体_GB2312" panose="02010609030101010101" pitchFamily="49" charset="-122"/>
              </a:rPr>
              <a:t>十</a:t>
            </a:r>
            <a:r>
              <a:rPr lang="zh-CN" altLang="en-US" kern="1200" baseline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楷体_GB2312" panose="02010609030101010101" pitchFamily="49" charset="-122"/>
              </a:rPr>
              <a:t>万</a:t>
            </a:r>
            <a:r>
              <a:rPr lang="zh-CN" altLang="en-US" kern="1200" baseline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楷体_GB2312" panose="02010609030101010101" pitchFamily="49" charset="-122"/>
              </a:rPr>
              <a:t>零五           </a:t>
            </a:r>
          </a:p>
          <a:p>
            <a:pPr defTabSz="914400">
              <a:lnSpc>
                <a:spcPct val="150000"/>
              </a:lnSpc>
            </a:pPr>
            <a:r>
              <a:rPr lang="zh-CN" altLang="en-US" kern="1200" baseline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楷体_GB2312" panose="02010609030101010101" pitchFamily="49" charset="-122"/>
              </a:rPr>
              <a:t>六千零八十</a:t>
            </a:r>
            <a:r>
              <a:rPr lang="zh-CN" altLang="en-US" kern="1200" baseline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楷体_GB2312" panose="02010609030101010101" pitchFamily="49" charset="-122"/>
              </a:rPr>
              <a:t>万</a:t>
            </a:r>
            <a:r>
              <a:rPr lang="zh-CN" altLang="en-US" kern="1200" baseline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楷体_GB2312" panose="02010609030101010101" pitchFamily="49" charset="-122"/>
              </a:rPr>
              <a:t>零七十</a:t>
            </a:r>
          </a:p>
        </p:txBody>
      </p:sp>
      <p:sp>
        <p:nvSpPr>
          <p:cNvPr id="159747" name="Text Box 5"/>
          <p:cNvSpPr/>
          <p:nvPr/>
        </p:nvSpPr>
        <p:spPr>
          <a:xfrm>
            <a:off x="5554980" y="1379221"/>
            <a:ext cx="218948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7 8 6 3 0</a:t>
            </a:r>
            <a:endParaRPr lang="en-US" altLang="zh-CN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9748" name="Text Box 6"/>
          <p:cNvSpPr/>
          <p:nvPr/>
        </p:nvSpPr>
        <p:spPr>
          <a:xfrm>
            <a:off x="5338445" y="2000885"/>
            <a:ext cx="2924811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8 0 1 0 0 0</a:t>
            </a:r>
            <a:endParaRPr lang="en-US" altLang="zh-CN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9749" name="Text Box 10"/>
          <p:cNvSpPr/>
          <p:nvPr/>
        </p:nvSpPr>
        <p:spPr>
          <a:xfrm>
            <a:off x="5362575" y="2820035"/>
            <a:ext cx="27432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2 6 0 4 0 0</a:t>
            </a:r>
            <a:endParaRPr lang="en-US" altLang="zh-CN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9750" name="Text Box 11"/>
          <p:cNvSpPr/>
          <p:nvPr/>
        </p:nvSpPr>
        <p:spPr>
          <a:xfrm>
            <a:off x="5067300" y="3597276"/>
            <a:ext cx="2438400" cy="5232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3 6 0 2 0 0 0</a:t>
            </a:r>
            <a:endParaRPr lang="en-US" altLang="zh-CN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9751" name="Text Box 12"/>
          <p:cNvSpPr/>
          <p:nvPr/>
        </p:nvSpPr>
        <p:spPr>
          <a:xfrm>
            <a:off x="5400359" y="4482466"/>
            <a:ext cx="2209800" cy="5232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1 0 0 0 0 5</a:t>
            </a:r>
            <a:endParaRPr lang="en-US" altLang="zh-CN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9753" name="Text Box 15"/>
          <p:cNvSpPr/>
          <p:nvPr/>
        </p:nvSpPr>
        <p:spPr>
          <a:xfrm>
            <a:off x="4745355" y="5293361"/>
            <a:ext cx="3276600" cy="5232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6 0 8 0 0 0 7 0</a:t>
            </a:r>
            <a:endParaRPr lang="en-US" altLang="zh-CN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1569" name="Line 17"/>
          <p:cNvSpPr/>
          <p:nvPr/>
        </p:nvSpPr>
        <p:spPr>
          <a:xfrm>
            <a:off x="6044565" y="1426845"/>
            <a:ext cx="635" cy="4281170"/>
          </a:xfrm>
          <a:prstGeom prst="line">
            <a:avLst/>
          </a:prstGeom>
          <a:ln w="12700" cap="flat" cmpd="sng">
            <a:solidFill>
              <a:srgbClr val="FF3300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zh-CN" altLang="en-US" sz="1800" dirty="0">
              <a:solidFill>
                <a:srgbClr val="000000"/>
              </a:solidFill>
              <a:latin typeface="楷体_GB2312" panose="02010609030101010101" pitchFamily="49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610475" y="1306830"/>
            <a:ext cx="4348480" cy="4573560"/>
          </a:xfrm>
          <a:prstGeom prst="rect">
            <a:avLst/>
          </a:prstGeom>
          <a:noFill/>
          <a:ln w="508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华文新魏" panose="02010800040101010101" pitchFamily="2" charset="-122"/>
              </a:rPr>
              <a:t>     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华文新魏" panose="02010800040101010101" pitchFamily="2" charset="-122"/>
              </a:rPr>
              <a:t>写数的顺序和读数的顺序是一样的，先写万级，再写个级，个级上的数和以前学过的万以内数的写法一样。 </a:t>
            </a:r>
            <a:endParaRPr lang="zh-CN" altLang="en-US" sz="2800" kern="1200" baseline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华文新魏" panose="02010800040101010101" pitchFamily="2" charset="-122"/>
            </a:endParaRPr>
          </a:p>
          <a:p>
            <a:pPr defTabSz="914400">
              <a:lnSpc>
                <a:spcPct val="13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华文新魏" panose="02010800040101010101" pitchFamily="2" charset="-122"/>
              </a:rPr>
              <a:t>      中间或末尾哪一位上一个也没有，就在那一位上写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华文新魏" panose="02010800040101010101" pitchFamily="2" charset="-122"/>
              </a:rPr>
              <a:t>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华文新魏" panose="02010800040101010101" pitchFamily="2" charset="-122"/>
              </a:rPr>
              <a:t>。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1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1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 bldLvl="0"/>
      <p:bldP spid="159748" grpId="0" bldLvl="0"/>
      <p:bldP spid="159749" grpId="0" bldLvl="0"/>
      <p:bldP spid="159750" grpId="0" bldLvl="0"/>
      <p:bldP spid="159751" grpId="0" bldLvl="0"/>
      <p:bldP spid="159753" grpId="0" bldLvl="0"/>
      <p:bldP spid="151569" grpId="0" bldLvl="0" animBg="1"/>
      <p:bldP spid="6" grpId="0" uiExpand="1" build="allAtOnce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677546" y="1012826"/>
            <a:ext cx="1035240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下面各数中，只读一个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零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的数是（       ）。</a:t>
            </a: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①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2900707             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②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29004000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    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③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607080</a:t>
            </a: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由九千万、四十万和七百组成的数是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       ）。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①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9040700             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②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90400700             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③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90040700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3.10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枚硬币的高度大约是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厘米，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10000000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枚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元硬币叠放在一起的高度大约是（       ）米。</a:t>
            </a: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①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200             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②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2000             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③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20000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40665" y="317500"/>
            <a:ext cx="8493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选择正确答案的序号填在括号里。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705225" y="4406265"/>
            <a:ext cx="8636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200265" y="2486025"/>
            <a:ext cx="9956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199631" y="1216025"/>
            <a:ext cx="9855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③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01" name="bt3.jpg" descr="id:2147502857;FounderCES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6860" y="393065"/>
            <a:ext cx="9097645" cy="103886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919856" y="1310006"/>
            <a:ext cx="4352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八大行星离太阳有多远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519432" y="1901825"/>
            <a:ext cx="11198225" cy="39703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lang="en-US" altLang="zh-CN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</a:t>
            </a:r>
            <a:r>
              <a:rPr lang="zh-CN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太阳系中有八大行星</a:t>
            </a:r>
            <a:r>
              <a:rPr lang="en-US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其中水星与太阳之间的距离大约是</a:t>
            </a:r>
            <a:r>
              <a:rPr lang="en-US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5800</a:t>
            </a:r>
            <a:r>
              <a:rPr lang="zh-CN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万千米</a:t>
            </a:r>
            <a:r>
              <a:rPr lang="en-US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金星距离太阳大约</a:t>
            </a:r>
            <a:r>
              <a:rPr lang="en-US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10800</a:t>
            </a:r>
            <a:r>
              <a:rPr lang="zh-CN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万千米</a:t>
            </a:r>
            <a:r>
              <a:rPr lang="en-US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地球距离太阳大约</a:t>
            </a:r>
            <a:r>
              <a:rPr lang="en-US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15000</a:t>
            </a:r>
            <a:r>
              <a:rPr lang="zh-CN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万千米</a:t>
            </a:r>
            <a:r>
              <a:rPr lang="en-US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火星距离太阳大约</a:t>
            </a:r>
            <a:r>
              <a:rPr lang="en-US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22800</a:t>
            </a:r>
            <a:r>
              <a:rPr lang="zh-CN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万千米</a:t>
            </a:r>
            <a:r>
              <a:rPr lang="en-US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木星距离太阳大约</a:t>
            </a:r>
            <a:r>
              <a:rPr lang="en-US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77800</a:t>
            </a:r>
            <a:r>
              <a:rPr lang="zh-CN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万千米</a:t>
            </a:r>
            <a:r>
              <a:rPr lang="en-US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土星距离太阳大约</a:t>
            </a:r>
            <a:r>
              <a:rPr lang="en-US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142700</a:t>
            </a:r>
            <a:r>
              <a:rPr lang="zh-CN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万千米</a:t>
            </a:r>
            <a:r>
              <a:rPr lang="en-US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天王星距离太阳</a:t>
            </a:r>
          </a:p>
          <a:p>
            <a:pPr indent="0">
              <a:lnSpc>
                <a:spcPct val="150000"/>
              </a:lnSpc>
            </a:pPr>
            <a:r>
              <a:rPr lang="zh-CN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大约</a:t>
            </a:r>
            <a:r>
              <a:rPr lang="en-US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287000</a:t>
            </a:r>
            <a:r>
              <a:rPr lang="zh-CN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万千米</a:t>
            </a:r>
            <a:r>
              <a:rPr lang="en-US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距离太阳最远的是海王</a:t>
            </a:r>
          </a:p>
          <a:p>
            <a:pPr indent="0">
              <a:lnSpc>
                <a:spcPct val="150000"/>
              </a:lnSpc>
            </a:pPr>
            <a:r>
              <a:rPr lang="zh-CN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星</a:t>
            </a:r>
            <a:r>
              <a:rPr lang="en-US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大约是</a:t>
            </a:r>
            <a:r>
              <a:rPr lang="en-US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450000</a:t>
            </a:r>
            <a:r>
              <a:rPr lang="zh-CN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万千米。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467588" y="4112116"/>
            <a:ext cx="4329431" cy="23660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859"/>
                            </p:stCondLst>
                            <p:childTnLst>
                              <p:par>
                                <p:cTn id="1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779"/>
                            </p:stCondLst>
                            <p:childTnLst>
                              <p:par>
                                <p:cTn id="2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图片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0195" y="259717"/>
            <a:ext cx="2181860" cy="55816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502920" y="1201422"/>
            <a:ext cx="11186160" cy="44012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200000"/>
              </a:lnSpc>
            </a:pPr>
            <a:r>
              <a:rPr lang="en-US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1.  5</a:t>
            </a:r>
            <a:r>
              <a:rPr lang="zh-CN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个百万</a:t>
            </a:r>
            <a:r>
              <a:rPr lang="en-US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,3</a:t>
            </a:r>
            <a:r>
              <a:rPr lang="zh-CN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个十万</a:t>
            </a:r>
            <a:r>
              <a:rPr lang="en-US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,4</a:t>
            </a:r>
            <a:r>
              <a:rPr lang="zh-CN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个万组成的数是</a:t>
            </a:r>
            <a:r>
              <a:rPr lang="en-US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  </a:t>
            </a:r>
            <a:r>
              <a:rPr lang="zh-CN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　　　</a:t>
            </a:r>
            <a:r>
              <a:rPr lang="en-US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  <a:r>
              <a:rPr lang="zh-CN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en-US" sz="28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>
              <a:lnSpc>
                <a:spcPct val="200000"/>
              </a:lnSpc>
            </a:pPr>
            <a:r>
              <a:rPr lang="en-US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  </a:t>
            </a:r>
            <a:r>
              <a:rPr lang="zh-CN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和十万位相邻的数位</a:t>
            </a:r>
            <a:r>
              <a:rPr lang="en-US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左边是</a:t>
            </a:r>
            <a:r>
              <a:rPr lang="en-US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 </a:t>
            </a:r>
            <a:r>
              <a:rPr lang="zh-CN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　</a:t>
            </a:r>
            <a:r>
              <a:rPr lang="en-US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  <a:r>
              <a:rPr lang="zh-CN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位</a:t>
            </a:r>
            <a:r>
              <a:rPr lang="en-US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这一位上的计数单位是</a:t>
            </a:r>
            <a:r>
              <a:rPr lang="en-US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zh-CN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　</a:t>
            </a:r>
            <a:r>
              <a:rPr lang="en-US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),</a:t>
            </a:r>
            <a:r>
              <a:rPr lang="zh-CN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右边是</a:t>
            </a:r>
            <a:r>
              <a:rPr lang="en-US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 </a:t>
            </a:r>
            <a:r>
              <a:rPr lang="zh-CN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　</a:t>
            </a:r>
            <a:r>
              <a:rPr lang="en-US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  <a:r>
              <a:rPr lang="zh-CN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位</a:t>
            </a:r>
            <a:r>
              <a:rPr lang="en-US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这一位上的计数单位是</a:t>
            </a:r>
            <a:r>
              <a:rPr lang="en-US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zh-CN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　</a:t>
            </a:r>
            <a:r>
              <a:rPr lang="en-US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  <a:r>
              <a:rPr lang="zh-CN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  <a:p>
            <a:pPr indent="0">
              <a:lnSpc>
                <a:spcPct val="20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据统计，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2014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年我国最大的城市上海有</a:t>
            </a:r>
            <a:r>
              <a:rPr lang="zh-CN" altLang="en-US" sz="2800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二千四百万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人口。横线上的数写作：（               ）。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618606" y="1589406"/>
            <a:ext cx="1708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5340000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511166" y="2409191"/>
            <a:ext cx="1073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百万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0521950" y="2409191"/>
            <a:ext cx="1073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百万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862455" y="3286125"/>
            <a:ext cx="107315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884035" y="3286125"/>
            <a:ext cx="107315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254885" y="4983481"/>
            <a:ext cx="1961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24000000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rgbClr val="007BD3">
                <a:alpha val="52000"/>
                <a:lumMod val="56000"/>
                <a:lumOff val="44000"/>
              </a:srgbClr>
            </a:gs>
            <a:gs pos="100000">
              <a:srgbClr val="03437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Users\lianxiang\Desktop\花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93692" y="-182881"/>
            <a:ext cx="4956575" cy="2110821"/>
          </a:xfrm>
          <a:prstGeom prst="rect">
            <a:avLst/>
          </a:prstGeom>
          <a:noFill/>
        </p:spPr>
      </p:pic>
      <p:pic>
        <p:nvPicPr>
          <p:cNvPr id="7" name="Picture 4" descr="C:\Users\lianxiang\Desktop\课件用图\2.tif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61298" y="4890221"/>
            <a:ext cx="2297231" cy="1967781"/>
          </a:xfrm>
          <a:prstGeom prst="rect">
            <a:avLst/>
          </a:prstGeom>
          <a:noFill/>
        </p:spPr>
      </p:pic>
      <p:pic>
        <p:nvPicPr>
          <p:cNvPr id="12" name="Picture 9" descr="C:\Users\lianxiang\Desktop\课件用图\4.tif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61297" y="3493788"/>
            <a:ext cx="1907071" cy="1749643"/>
          </a:xfrm>
          <a:prstGeom prst="rect">
            <a:avLst/>
          </a:prstGeom>
          <a:noFill/>
        </p:spPr>
      </p:pic>
      <p:grpSp>
        <p:nvGrpSpPr>
          <p:cNvPr id="8" name="组合 7"/>
          <p:cNvGrpSpPr/>
          <p:nvPr/>
        </p:nvGrpSpPr>
        <p:grpSpPr>
          <a:xfrm>
            <a:off x="83560" y="3959090"/>
            <a:ext cx="5845811" cy="3073400"/>
            <a:chOff x="144" y="6159"/>
            <a:chExt cx="9206" cy="484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7560" y="8896"/>
              <a:ext cx="1790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" name="Picture 2" descr="C:\Users\lianxiang\Desktop\人物.pn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44" y="6159"/>
              <a:ext cx="4061" cy="4840"/>
            </a:xfrm>
            <a:prstGeom prst="rect">
              <a:avLst/>
            </a:prstGeom>
            <a:noFill/>
          </p:spPr>
        </p:pic>
      </p:grpSp>
      <p:sp>
        <p:nvSpPr>
          <p:cNvPr id="3" name="文本框 2"/>
          <p:cNvSpPr txBox="1"/>
          <p:nvPr/>
        </p:nvSpPr>
        <p:spPr>
          <a:xfrm>
            <a:off x="4462883" y="2143868"/>
            <a:ext cx="1343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再</a:t>
            </a:r>
            <a:r>
              <a:rPr lang="zh-CN" altLang="en-US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11038" y="2139423"/>
            <a:ext cx="1343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见</a:t>
            </a:r>
            <a:r>
              <a:rPr lang="zh-CN" alt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4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  <p:bldP spid="3" grpId="4"/>
      <p:bldP spid="3" grpId="5"/>
      <p:bldP spid="3" grpId="6"/>
      <p:bldP spid="3" grpId="7"/>
      <p:bldP spid="3" grpId="8"/>
      <p:bldP spid="3" grpId="9"/>
      <p:bldP spid="3" grpId="10"/>
      <p:bldP spid="3" grpId="11"/>
      <p:bldP spid="3" grpId="12"/>
      <p:bldP spid="3" grpId="13"/>
      <p:bldP spid="3" grpId="14"/>
      <p:bldP spid="3" grpId="15"/>
      <p:bldP spid="3" grpId="16"/>
      <p:bldP spid="3" grpId="17"/>
      <p:bldP spid="3" grpId="18"/>
      <p:bldP spid="3" grpId="19"/>
      <p:bldP spid="3" grpId="20"/>
      <p:bldP spid="3" grpId="21"/>
      <p:bldP spid="3" grpId="22"/>
      <p:bldP spid="3" grpId="23"/>
      <p:bldP spid="3" grpId="24"/>
      <p:bldP spid="3" grpId="25"/>
      <p:bldP spid="3" grpId="26"/>
      <p:bldP spid="3" grpId="27"/>
      <p:bldP spid="3" grpId="28"/>
      <p:bldP spid="3" grpId="29"/>
      <p:bldP spid="3" grpId="30"/>
      <p:bldP spid="3" grpId="31"/>
      <p:bldP spid="3" grpId="32"/>
      <p:bldP spid="3" grpId="33"/>
      <p:bldP spid="3" grpId="34"/>
      <p:bldP spid="3" grpId="35"/>
      <p:bldP spid="3" grpId="36"/>
      <p:bldP spid="3" grpId="37"/>
      <p:bldP spid="3" grpId="38"/>
      <p:bldP spid="3" grpId="39"/>
      <p:bldP spid="3" grpId="40"/>
      <p:bldP spid="3" grpId="41"/>
      <p:bldP spid="3" grpId="42"/>
      <p:bldP spid="3" grpId="43"/>
      <p:bldP spid="3" grpId="44"/>
      <p:bldP spid="3" grpId="45"/>
      <p:bldP spid="3" grpId="46"/>
      <p:bldP spid="3" grpId="47"/>
      <p:bldP spid="3" grpId="48"/>
      <p:bldP spid="3" grpId="49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555" name="矩形 23554"/>
          <p:cNvSpPr/>
          <p:nvPr/>
        </p:nvSpPr>
        <p:spPr>
          <a:xfrm>
            <a:off x="305437" y="377826"/>
            <a:ext cx="971994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66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你会读下面横线上的数吗？想一想，怎样才不容易读错。</a:t>
            </a:r>
          </a:p>
        </p:txBody>
      </p:sp>
      <p:pic>
        <p:nvPicPr>
          <p:cNvPr id="23556" name="图片 23555" descr="2e1bdd5dfed7f59b3d0f889c0b3fe1d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60069" y="1050927"/>
            <a:ext cx="3214371" cy="2809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7" name="文本框 23556"/>
          <p:cNvSpPr txBox="1"/>
          <p:nvPr/>
        </p:nvSpPr>
        <p:spPr>
          <a:xfrm>
            <a:off x="4683761" y="2540001"/>
            <a:ext cx="2663825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读作：四十万</a:t>
            </a:r>
          </a:p>
        </p:txBody>
      </p:sp>
      <p:sp>
        <p:nvSpPr>
          <p:cNvPr id="23558" name="文本框 23557"/>
          <p:cNvSpPr txBox="1"/>
          <p:nvPr/>
        </p:nvSpPr>
        <p:spPr>
          <a:xfrm>
            <a:off x="4006215" y="1050927"/>
            <a:ext cx="6135371" cy="1384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天安门广场是世界上最大的城市广场，面积约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400000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平方米。</a:t>
            </a:r>
          </a:p>
        </p:txBody>
      </p:sp>
      <p:sp>
        <p:nvSpPr>
          <p:cNvPr id="23559" name="直接连接符 23558"/>
          <p:cNvSpPr/>
          <p:nvPr/>
        </p:nvSpPr>
        <p:spPr>
          <a:xfrm>
            <a:off x="5145405" y="2456180"/>
            <a:ext cx="1295400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0" name="直接连接符 23559"/>
          <p:cNvSpPr/>
          <p:nvPr/>
        </p:nvSpPr>
        <p:spPr>
          <a:xfrm>
            <a:off x="5577205" y="1774192"/>
            <a:ext cx="0" cy="720725"/>
          </a:xfrm>
          <a:prstGeom prst="line">
            <a:avLst/>
          </a:prstGeom>
          <a:ln w="38100" cap="flat" cmpd="sng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4580" name="图片 2457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25146" y="3966847"/>
            <a:ext cx="3284220" cy="26600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1" name="文本框 24580"/>
          <p:cNvSpPr txBox="1"/>
          <p:nvPr/>
        </p:nvSpPr>
        <p:spPr>
          <a:xfrm>
            <a:off x="7980999" y="4909504"/>
            <a:ext cx="3733800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读作：二百九十万</a:t>
            </a:r>
          </a:p>
        </p:txBody>
      </p:sp>
      <p:sp>
        <p:nvSpPr>
          <p:cNvPr id="24582" name="文本框 24581"/>
          <p:cNvSpPr txBox="1"/>
          <p:nvPr/>
        </p:nvSpPr>
        <p:spPr>
          <a:xfrm>
            <a:off x="4120515" y="4070987"/>
            <a:ext cx="6884671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北京著名园林颐和园占地面积约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2900000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平方米。</a:t>
            </a:r>
          </a:p>
        </p:txBody>
      </p:sp>
      <p:sp>
        <p:nvSpPr>
          <p:cNvPr id="24583" name="直接连接符 24582"/>
          <p:cNvSpPr/>
          <p:nvPr/>
        </p:nvSpPr>
        <p:spPr>
          <a:xfrm flipV="1">
            <a:off x="9198612" y="4774565"/>
            <a:ext cx="1368425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84" name="文本框 24583"/>
          <p:cNvSpPr txBox="1"/>
          <p:nvPr/>
        </p:nvSpPr>
        <p:spPr>
          <a:xfrm>
            <a:off x="6309679" y="3803334"/>
            <a:ext cx="5334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latin typeface="Arial" panose="020B0604020202020204" pitchFamily="34" charset="0"/>
              </a:rPr>
              <a:t>yí</a:t>
            </a:r>
          </a:p>
        </p:txBody>
      </p:sp>
      <p:sp>
        <p:nvSpPr>
          <p:cNvPr id="24585" name="直接连接符 24584"/>
          <p:cNvSpPr/>
          <p:nvPr/>
        </p:nvSpPr>
        <p:spPr>
          <a:xfrm>
            <a:off x="9809163" y="4070668"/>
            <a:ext cx="0" cy="6477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23557" grpId="0"/>
      <p:bldP spid="23558" grpId="0"/>
      <p:bldP spid="24581" grpId="0"/>
      <p:bldP spid="24582" grpId="0"/>
      <p:bldP spid="2458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74" name="Picture 6"/>
          <p:cNvPicPr/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076" y="1659257"/>
            <a:ext cx="686435" cy="765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TextBox 12"/>
          <p:cNvSpPr txBox="1"/>
          <p:nvPr/>
        </p:nvSpPr>
        <p:spPr>
          <a:xfrm>
            <a:off x="386080" y="1776730"/>
            <a:ext cx="44704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tx2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35585" y="304801"/>
            <a:ext cx="802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知识点1</a:t>
            </a:r>
            <a:r>
              <a:rPr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</a:t>
            </a:r>
            <a:r>
              <a:rPr sz="32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没有零的两级数的读、写法</a:t>
            </a:r>
            <a:endParaRPr sz="3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028" name="Picture 4" descr="C:\Users\lianxiang\Desktop\解读做ppt图标\问题导入.tif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819" y="1011089"/>
            <a:ext cx="1895421" cy="554757"/>
          </a:xfrm>
          <a:prstGeom prst="rect">
            <a:avLst/>
          </a:prstGeom>
          <a:noFill/>
        </p:spPr>
      </p:pic>
      <p:sp>
        <p:nvSpPr>
          <p:cNvPr id="100" name="文本框 99"/>
          <p:cNvSpPr txBox="1"/>
          <p:nvPr/>
        </p:nvSpPr>
        <p:spPr>
          <a:xfrm>
            <a:off x="1067435" y="1776731"/>
            <a:ext cx="50800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zh-CN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你能读出算盘上拨出的数吗</a:t>
            </a:r>
            <a:r>
              <a:rPr lang="en-US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?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0" name="Picture 14" descr="C:\Users\acer\Desktop\四下 ppt 陆小蓓\4下\u2\d_p12_1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08011" y="2603502"/>
            <a:ext cx="4036484" cy="28786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extBox 2"/>
          <p:cNvSpPr txBox="1"/>
          <p:nvPr/>
        </p:nvSpPr>
        <p:spPr>
          <a:xfrm>
            <a:off x="4959528" y="3467100"/>
            <a:ext cx="356188" cy="29777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1335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万</a:t>
            </a:r>
          </a:p>
        </p:txBody>
      </p:sp>
      <p:sp>
        <p:nvSpPr>
          <p:cNvPr id="12" name="TextBox 2"/>
          <p:cNvSpPr txBox="1"/>
          <p:nvPr/>
        </p:nvSpPr>
        <p:spPr>
          <a:xfrm>
            <a:off x="6748110" y="3467100"/>
            <a:ext cx="356188" cy="29777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1335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个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100" grpId="0"/>
      <p:bldP spid="100" grpId="1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7" descr="C:\Users\lianxiang\Desktop\解读做ppt图标\过程解读.tif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2823" y="245613"/>
            <a:ext cx="1895421" cy="554757"/>
          </a:xfrm>
          <a:prstGeom prst="rect">
            <a:avLst/>
          </a:prstGeom>
          <a:noFill/>
        </p:spPr>
      </p:pic>
      <p:pic>
        <p:nvPicPr>
          <p:cNvPr id="10" name="Picture 14" descr="C:\Users\acer\Desktop\四下 ppt 陆小蓓\4下\u2\d_p12_1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366" y="800737"/>
            <a:ext cx="4036484" cy="28786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extBox 2"/>
          <p:cNvSpPr txBox="1"/>
          <p:nvPr/>
        </p:nvSpPr>
        <p:spPr>
          <a:xfrm>
            <a:off x="2130603" y="1675765"/>
            <a:ext cx="356188" cy="29777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1335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万</a:t>
            </a:r>
          </a:p>
        </p:txBody>
      </p:sp>
      <p:sp>
        <p:nvSpPr>
          <p:cNvPr id="12" name="TextBox 2"/>
          <p:cNvSpPr txBox="1"/>
          <p:nvPr/>
        </p:nvSpPr>
        <p:spPr>
          <a:xfrm>
            <a:off x="3953475" y="1687195"/>
            <a:ext cx="356188" cy="29777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1335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个</a:t>
            </a:r>
          </a:p>
        </p:txBody>
      </p:sp>
      <p:sp>
        <p:nvSpPr>
          <p:cNvPr id="145411" name="TextBox 2"/>
          <p:cNvSpPr/>
          <p:nvPr/>
        </p:nvSpPr>
        <p:spPr>
          <a:xfrm>
            <a:off x="692785" y="3349626"/>
            <a:ext cx="3615691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dist" eaLnBrk="0" hangingPunct="0">
              <a:spcBef>
                <a:spcPct val="0"/>
              </a:spcBef>
            </a:pPr>
            <a:r>
              <a:rPr lang="en-US" altLang="zh-CN" sz="36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5 2 3 9 5 2 3 9</a:t>
            </a:r>
            <a:endParaRPr lang="zh-CN" altLang="en-US" sz="36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3" name="右大括号 42"/>
          <p:cNvSpPr/>
          <p:nvPr/>
        </p:nvSpPr>
        <p:spPr>
          <a:xfrm rot="5400000">
            <a:off x="1555751" y="3268980"/>
            <a:ext cx="116840" cy="1568451"/>
          </a:xfrm>
          <a:prstGeom prst="rightBrace">
            <a:avLst>
              <a:gd name="adj1" fmla="val 225870"/>
              <a:gd name="adj2" fmla="val 50000"/>
            </a:avLst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904241" y="4243705"/>
            <a:ext cx="1419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5239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个万</a:t>
            </a:r>
          </a:p>
        </p:txBody>
      </p:sp>
      <p:sp>
        <p:nvSpPr>
          <p:cNvPr id="9" name="右大括号 8"/>
          <p:cNvSpPr/>
          <p:nvPr/>
        </p:nvSpPr>
        <p:spPr>
          <a:xfrm rot="5400000">
            <a:off x="3368040" y="3281044"/>
            <a:ext cx="116840" cy="1568451"/>
          </a:xfrm>
          <a:prstGeom prst="rightBrace">
            <a:avLst>
              <a:gd name="adj1" fmla="val 225870"/>
              <a:gd name="adj2" fmla="val 50000"/>
            </a:avLst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716531" y="4255770"/>
            <a:ext cx="1419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5239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个一</a:t>
            </a:r>
          </a:p>
        </p:txBody>
      </p:sp>
      <p:pic>
        <p:nvPicPr>
          <p:cNvPr id="14" name="Picture 14" descr="C:\Users\acer\Desktop\四下 ppt 陆小蓓\4下\u2\d_p12_1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72141" y="755017"/>
            <a:ext cx="4036484" cy="28786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TextBox 2"/>
          <p:cNvSpPr txBox="1"/>
          <p:nvPr/>
        </p:nvSpPr>
        <p:spPr>
          <a:xfrm>
            <a:off x="7569378" y="1630045"/>
            <a:ext cx="356188" cy="29777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1335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万</a:t>
            </a:r>
          </a:p>
        </p:txBody>
      </p:sp>
      <p:sp>
        <p:nvSpPr>
          <p:cNvPr id="16" name="TextBox 2"/>
          <p:cNvSpPr txBox="1"/>
          <p:nvPr/>
        </p:nvSpPr>
        <p:spPr>
          <a:xfrm>
            <a:off x="9392250" y="1641475"/>
            <a:ext cx="356188" cy="29777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1335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个</a:t>
            </a:r>
          </a:p>
        </p:txBody>
      </p:sp>
      <p:sp>
        <p:nvSpPr>
          <p:cNvPr id="17" name="TextBox 2"/>
          <p:cNvSpPr/>
          <p:nvPr/>
        </p:nvSpPr>
        <p:spPr>
          <a:xfrm>
            <a:off x="6131560" y="3303906"/>
            <a:ext cx="3615691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dist" eaLnBrk="0" hangingPunct="0">
              <a:spcBef>
                <a:spcPct val="0"/>
              </a:spcBef>
            </a:pPr>
            <a:r>
              <a:rPr lang="en-US" altLang="zh-CN"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5 2 3 9 5 2 3 9</a:t>
            </a:r>
            <a:endParaRPr lang="zh-CN" altLang="en-US" sz="36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22" name="直接箭头连接符 21"/>
          <p:cNvCxnSpPr/>
          <p:nvPr/>
        </p:nvCxnSpPr>
        <p:spPr>
          <a:xfrm flipH="1">
            <a:off x="6330950" y="3811270"/>
            <a:ext cx="11431" cy="5080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6180457" y="4394200"/>
            <a:ext cx="311785" cy="11988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个千万</a:t>
            </a:r>
          </a:p>
        </p:txBody>
      </p:sp>
      <p:cxnSp>
        <p:nvCxnSpPr>
          <p:cNvPr id="24" name="直接箭头连接符 23"/>
          <p:cNvCxnSpPr/>
          <p:nvPr/>
        </p:nvCxnSpPr>
        <p:spPr>
          <a:xfrm flipH="1">
            <a:off x="6769735" y="3811270"/>
            <a:ext cx="11431" cy="5080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6619241" y="4394200"/>
            <a:ext cx="311785" cy="11988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个百万</a:t>
            </a:r>
          </a:p>
        </p:txBody>
      </p:sp>
      <p:cxnSp>
        <p:nvCxnSpPr>
          <p:cNvPr id="26" name="直接箭头连接符 25"/>
          <p:cNvCxnSpPr/>
          <p:nvPr/>
        </p:nvCxnSpPr>
        <p:spPr>
          <a:xfrm flipH="1">
            <a:off x="7265670" y="3811270"/>
            <a:ext cx="11431" cy="5080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7115177" y="4394200"/>
            <a:ext cx="311785" cy="11988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个十万</a:t>
            </a:r>
          </a:p>
        </p:txBody>
      </p:sp>
      <p:cxnSp>
        <p:nvCxnSpPr>
          <p:cNvPr id="28" name="直接箭头连接符 27"/>
          <p:cNvCxnSpPr/>
          <p:nvPr/>
        </p:nvCxnSpPr>
        <p:spPr>
          <a:xfrm flipH="1">
            <a:off x="7719695" y="3811270"/>
            <a:ext cx="11431" cy="5080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7569201" y="4394200"/>
            <a:ext cx="311785" cy="11988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</a:t>
            </a: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个万</a:t>
            </a:r>
          </a:p>
          <a:p>
            <a:pPr algn="ctr"/>
            <a:endParaRPr lang="zh-CN" altLang="en-US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30" name="直接箭头连接符 29"/>
          <p:cNvCxnSpPr/>
          <p:nvPr/>
        </p:nvCxnSpPr>
        <p:spPr>
          <a:xfrm flipH="1">
            <a:off x="8178166" y="3811270"/>
            <a:ext cx="11431" cy="5080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8027672" y="4394200"/>
            <a:ext cx="311785" cy="9220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个千</a:t>
            </a:r>
          </a:p>
        </p:txBody>
      </p:sp>
      <p:cxnSp>
        <p:nvCxnSpPr>
          <p:cNvPr id="32" name="直接箭头连接符 31"/>
          <p:cNvCxnSpPr/>
          <p:nvPr/>
        </p:nvCxnSpPr>
        <p:spPr>
          <a:xfrm flipH="1">
            <a:off x="8616950" y="3811270"/>
            <a:ext cx="11431" cy="5080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8466457" y="4394200"/>
            <a:ext cx="311785" cy="9220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个百</a:t>
            </a:r>
          </a:p>
        </p:txBody>
      </p:sp>
      <p:cxnSp>
        <p:nvCxnSpPr>
          <p:cNvPr id="34" name="直接箭头连接符 33"/>
          <p:cNvCxnSpPr/>
          <p:nvPr/>
        </p:nvCxnSpPr>
        <p:spPr>
          <a:xfrm flipH="1">
            <a:off x="9112886" y="3811270"/>
            <a:ext cx="11431" cy="5080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8962392" y="4394200"/>
            <a:ext cx="311785" cy="9220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个十</a:t>
            </a:r>
          </a:p>
        </p:txBody>
      </p:sp>
      <p:cxnSp>
        <p:nvCxnSpPr>
          <p:cNvPr id="36" name="直接箭头连接符 35"/>
          <p:cNvCxnSpPr/>
          <p:nvPr/>
        </p:nvCxnSpPr>
        <p:spPr>
          <a:xfrm flipH="1">
            <a:off x="9566910" y="3811270"/>
            <a:ext cx="11431" cy="5080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9416417" y="4394200"/>
            <a:ext cx="311785" cy="9220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</a:t>
            </a: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个一</a:t>
            </a:r>
          </a:p>
        </p:txBody>
      </p:sp>
      <p:sp>
        <p:nvSpPr>
          <p:cNvPr id="24585" name="直接连接符 24584"/>
          <p:cNvSpPr/>
          <p:nvPr/>
        </p:nvSpPr>
        <p:spPr>
          <a:xfrm>
            <a:off x="2484757" y="3359150"/>
            <a:ext cx="12065" cy="1035050"/>
          </a:xfrm>
          <a:prstGeom prst="line">
            <a:avLst/>
          </a:prstGeom>
          <a:ln w="44450" cap="flat" cmpd="sng">
            <a:solidFill>
              <a:srgbClr val="3F34D4"/>
            </a:solidFill>
            <a:prstDash val="sysDot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8" name="图片 37" descr="图片2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1645" y="5297805"/>
            <a:ext cx="4556760" cy="1338580"/>
          </a:xfrm>
          <a:prstGeom prst="rect">
            <a:avLst/>
          </a:prstGeom>
        </p:spPr>
      </p:pic>
      <p:pic>
        <p:nvPicPr>
          <p:cNvPr id="1515" name="ydts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DD7">
                  <a:alpha val="100000"/>
                </a:srgbClr>
              </a:clrFrom>
              <a:clrTo>
                <a:srgbClr val="FFFDD7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8721" y="4903470"/>
            <a:ext cx="2947671" cy="60452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692785" y="5547360"/>
            <a:ext cx="3876675" cy="89255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30000"/>
              </a:lnSpc>
            </a:pPr>
            <a:r>
              <a:rPr lang="zh-CN" sz="20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数的组成可以按照</a:t>
            </a:r>
            <a:r>
              <a:rPr 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数级</a:t>
            </a:r>
            <a:r>
              <a:rPr lang="zh-CN" sz="20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来理解</a:t>
            </a:r>
            <a:r>
              <a:rPr lang="en-US" sz="20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sz="20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也可以按照</a:t>
            </a:r>
            <a:r>
              <a:rPr 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数位</a:t>
            </a:r>
            <a:r>
              <a:rPr lang="zh-CN" sz="20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来理解。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1" grpId="0" bldLvl="0"/>
      <p:bldP spid="43" grpId="0" animBg="1"/>
      <p:bldP spid="43" grpId="1" animBg="1"/>
      <p:bldP spid="8" grpId="0"/>
      <p:bldP spid="8" grpId="1"/>
      <p:bldP spid="9" grpId="0" bldLvl="0" animBg="1"/>
      <p:bldP spid="9" grpId="1" animBg="1"/>
      <p:bldP spid="13" grpId="0"/>
      <p:bldP spid="13" grpId="1"/>
      <p:bldP spid="15" grpId="0"/>
      <p:bldP spid="16" grpId="0"/>
      <p:bldP spid="17" grpId="0" bldLvl="0"/>
      <p:bldP spid="23" grpId="0" animBg="1"/>
      <p:bldP spid="23" grpId="1" animBg="1"/>
      <p:bldP spid="25" grpId="0" bldLvl="0" animBg="1"/>
      <p:bldP spid="25" grpId="1" animBg="1"/>
      <p:bldP spid="27" grpId="0" bldLvl="0" animBg="1"/>
      <p:bldP spid="27" grpId="1" animBg="1"/>
      <p:bldP spid="29" grpId="0" bldLvl="0" animBg="1"/>
      <p:bldP spid="29" grpId="1" animBg="1"/>
      <p:bldP spid="31" grpId="0" bldLvl="0" animBg="1"/>
      <p:bldP spid="31" grpId="1" animBg="1"/>
      <p:bldP spid="33" grpId="0" bldLvl="0" animBg="1"/>
      <p:bldP spid="33" grpId="1" animBg="1"/>
      <p:bldP spid="35" grpId="0" bldLvl="0" animBg="1"/>
      <p:bldP spid="35" grpId="1" animBg="1"/>
      <p:bldP spid="37" grpId="0" bldLvl="0" animBg="1"/>
      <p:bldP spid="37" grpId="1" animBg="1"/>
      <p:bldP spid="10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415926" y="404496"/>
            <a:ext cx="8058151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写数时</a:t>
            </a:r>
            <a:r>
              <a:rPr lang="en-US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要分级去写</a:t>
            </a:r>
            <a:r>
              <a:rPr lang="en-US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先写万级</a:t>
            </a:r>
            <a:r>
              <a:rPr lang="en-US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再写个级</a:t>
            </a:r>
            <a:r>
              <a:rPr lang="en-US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中间隔开。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0" name="Picture 14" descr="C:\Users\acer\Desktop\四下 ppt 陆小蓓\4下\u2\d_p12_1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47075" y="903607"/>
            <a:ext cx="4036484" cy="28786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extBox 2"/>
          <p:cNvSpPr txBox="1"/>
          <p:nvPr/>
        </p:nvSpPr>
        <p:spPr>
          <a:xfrm>
            <a:off x="5156378" y="1790065"/>
            <a:ext cx="356188" cy="29777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1335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万</a:t>
            </a:r>
          </a:p>
        </p:txBody>
      </p:sp>
      <p:sp>
        <p:nvSpPr>
          <p:cNvPr id="12" name="TextBox 2"/>
          <p:cNvSpPr txBox="1"/>
          <p:nvPr/>
        </p:nvSpPr>
        <p:spPr>
          <a:xfrm>
            <a:off x="6944960" y="1790065"/>
            <a:ext cx="356188" cy="29777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1335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个</a:t>
            </a:r>
          </a:p>
        </p:txBody>
      </p:sp>
      <p:sp>
        <p:nvSpPr>
          <p:cNvPr id="145411" name="TextBox 2"/>
          <p:cNvSpPr/>
          <p:nvPr/>
        </p:nvSpPr>
        <p:spPr>
          <a:xfrm>
            <a:off x="3746502" y="3484246"/>
            <a:ext cx="1786255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dist" eaLnBrk="0" hangingPunct="0">
              <a:spcBef>
                <a:spcPct val="0"/>
              </a:spcBef>
            </a:pPr>
            <a:r>
              <a:rPr lang="en-US" altLang="zh-CN"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5 2 3 9 </a:t>
            </a:r>
            <a:endParaRPr lang="zh-CN" altLang="en-US" sz="36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85" name="直接连接符 24584"/>
          <p:cNvSpPr/>
          <p:nvPr/>
        </p:nvSpPr>
        <p:spPr>
          <a:xfrm flipH="1">
            <a:off x="5528311" y="3484245"/>
            <a:ext cx="4445" cy="849630"/>
          </a:xfrm>
          <a:prstGeom prst="line">
            <a:avLst/>
          </a:prstGeom>
          <a:ln w="44450" cap="flat" cmpd="sng">
            <a:solidFill>
              <a:srgbClr val="3F34D4"/>
            </a:solidFill>
            <a:prstDash val="sysDot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TextBox 2"/>
          <p:cNvSpPr/>
          <p:nvPr/>
        </p:nvSpPr>
        <p:spPr>
          <a:xfrm>
            <a:off x="5598797" y="3484246"/>
            <a:ext cx="1786255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dist" eaLnBrk="0" hangingPunct="0">
              <a:spcBef>
                <a:spcPct val="0"/>
              </a:spcBef>
            </a:pPr>
            <a:r>
              <a:rPr lang="en-US" altLang="zh-CN"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5 2 3 9 </a:t>
            </a:r>
            <a:endParaRPr lang="zh-CN" altLang="en-US" sz="36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Rectangle 77"/>
          <p:cNvSpPr/>
          <p:nvPr/>
        </p:nvSpPr>
        <p:spPr>
          <a:xfrm>
            <a:off x="5879869" y="4076067"/>
            <a:ext cx="1002495" cy="586957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 anchor="t">
            <a:spAutoFit/>
          </a:bodyPr>
          <a:lstStyle/>
          <a:p>
            <a:pPr algn="ctr" eaLnBrk="0" hangingPunct="0">
              <a:spcBef>
                <a:spcPct val="0"/>
              </a:spcBef>
            </a:pPr>
            <a:r>
              <a:rPr lang="zh-CN" altLang="en-US" sz="32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个级</a:t>
            </a:r>
          </a:p>
        </p:txBody>
      </p:sp>
      <p:sp>
        <p:nvSpPr>
          <p:cNvPr id="13" name="Rectangle 78"/>
          <p:cNvSpPr/>
          <p:nvPr/>
        </p:nvSpPr>
        <p:spPr>
          <a:xfrm>
            <a:off x="4138063" y="4044952"/>
            <a:ext cx="1002495" cy="586957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 anchor="t">
            <a:spAutoFit/>
          </a:bodyPr>
          <a:lstStyle/>
          <a:p>
            <a:pPr algn="ctr" eaLnBrk="0" hangingPunct="0">
              <a:spcBef>
                <a:spcPct val="0"/>
              </a:spcBef>
            </a:pPr>
            <a:r>
              <a:rPr lang="zh-CN" altLang="en-US" sz="32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万级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46075" y="3782061"/>
            <a:ext cx="226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从高位读起</a:t>
            </a:r>
          </a:p>
        </p:txBody>
      </p:sp>
      <p:pic>
        <p:nvPicPr>
          <p:cNvPr id="819" name="箭头h.jpg" descr="id:2147502137;FounderCES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7FFFF">
                  <a:alpha val="100000"/>
                </a:srgbClr>
              </a:clrFrom>
              <a:clrTo>
                <a:srgbClr val="F7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36495" y="3782062"/>
            <a:ext cx="762000" cy="465455"/>
          </a:xfrm>
          <a:prstGeom prst="rect">
            <a:avLst/>
          </a:prstGeom>
        </p:spPr>
      </p:pic>
      <p:sp>
        <p:nvSpPr>
          <p:cNvPr id="15" name="右大括号 14"/>
          <p:cNvSpPr/>
          <p:nvPr/>
        </p:nvSpPr>
        <p:spPr>
          <a:xfrm rot="5400000">
            <a:off x="5388611" y="3903980"/>
            <a:ext cx="116840" cy="1568451"/>
          </a:xfrm>
          <a:prstGeom prst="rightBrace">
            <a:avLst>
              <a:gd name="adj1" fmla="val 225870"/>
              <a:gd name="adj2" fmla="val 50000"/>
            </a:avLst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722755" y="4885691"/>
            <a:ext cx="749427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都按个级数读法去读，万级后面加上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</a:p>
        </p:txBody>
      </p:sp>
      <p:sp>
        <p:nvSpPr>
          <p:cNvPr id="17" name="TextBox 2"/>
          <p:cNvSpPr/>
          <p:nvPr/>
        </p:nvSpPr>
        <p:spPr>
          <a:xfrm>
            <a:off x="3736342" y="3485516"/>
            <a:ext cx="1786255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dist" eaLnBrk="0" hangingPunct="0">
              <a:spcBef>
                <a:spcPct val="0"/>
              </a:spcBef>
            </a:pPr>
            <a:r>
              <a:rPr lang="en-US" altLang="zh-CN" sz="3600">
                <a:solidFill>
                  <a:srgbClr val="FF66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5 2 3 9 </a:t>
            </a:r>
            <a:endParaRPr lang="en-US" altLang="zh-CN" sz="3600" dirty="0">
              <a:solidFill>
                <a:srgbClr val="FF66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832100" y="5687061"/>
            <a:ext cx="4029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五千二百三十九万</a:t>
            </a:r>
          </a:p>
        </p:txBody>
      </p:sp>
      <p:sp>
        <p:nvSpPr>
          <p:cNvPr id="19" name="TextBox 2"/>
          <p:cNvSpPr/>
          <p:nvPr/>
        </p:nvSpPr>
        <p:spPr>
          <a:xfrm>
            <a:off x="5600066" y="3485516"/>
            <a:ext cx="1786255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dist" eaLnBrk="0" hangingPunct="0">
              <a:spcBef>
                <a:spcPct val="0"/>
              </a:spcBef>
            </a:pPr>
            <a:r>
              <a:rPr lang="en-US" altLang="zh-CN" sz="360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5 2 3 9 </a:t>
            </a:r>
            <a:endParaRPr lang="en-US" altLang="zh-CN" sz="3600" dirty="0">
              <a:solidFill>
                <a:srgbClr val="C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" name="TextBox 2"/>
          <p:cNvSpPr/>
          <p:nvPr/>
        </p:nvSpPr>
        <p:spPr>
          <a:xfrm>
            <a:off x="5796915" y="5687061"/>
            <a:ext cx="267716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altLang="zh-CN" sz="2800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五千二百三十九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</p:txBody>
      </p:sp>
      <p:pic>
        <p:nvPicPr>
          <p:cNvPr id="21" name="图片 20" descr="图片2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83805" y="2258062"/>
            <a:ext cx="4013835" cy="2158365"/>
          </a:xfrm>
          <a:prstGeom prst="rect">
            <a:avLst/>
          </a:prstGeom>
        </p:spPr>
      </p:pic>
      <p:pic>
        <p:nvPicPr>
          <p:cNvPr id="289" name="ffts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CDB">
                  <a:alpha val="100000"/>
                </a:srgbClr>
              </a:clrFrom>
              <a:clrTo>
                <a:srgbClr val="FFFCDB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74076" y="1795147"/>
            <a:ext cx="2088515" cy="857885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7806692" y="2703196"/>
            <a:ext cx="3568065" cy="142192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20000"/>
              </a:lnSpc>
            </a:pPr>
            <a:r>
              <a:rPr lang="zh-CN" sz="2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读数要从高位读起</a:t>
            </a:r>
            <a:r>
              <a:rPr lang="en-US" sz="2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sz="2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哪位是几就读几</a:t>
            </a:r>
            <a:r>
              <a:rPr lang="en-US" sz="2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sz="2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万级末尾加一个“万”字。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45411" grpId="0" bldLvl="0"/>
      <p:bldP spid="8" grpId="0" bldLvl="0"/>
      <p:bldP spid="9" grpId="0" bldLvl="0"/>
      <p:bldP spid="13" grpId="0" bldLvl="0"/>
      <p:bldP spid="14" grpId="0"/>
      <p:bldP spid="15" grpId="0" bldLvl="0" animBg="1"/>
      <p:bldP spid="15" grpId="1" animBg="1"/>
      <p:bldP spid="16" grpId="0" bldLvl="0" animBg="1"/>
      <p:bldP spid="17" grpId="0" bldLvl="0"/>
      <p:bldP spid="18" grpId="0"/>
      <p:bldP spid="19" grpId="0" bldLvl="0"/>
      <p:bldP spid="20" grpId="0" bldLvl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312" y="144347"/>
            <a:ext cx="3344253" cy="92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" name="zsgnx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6626" y="1390652"/>
            <a:ext cx="10281285" cy="249491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118235" y="1443357"/>
            <a:ext cx="9869079" cy="2030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sz="2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读数时,先读万级,再读个级,万级数的读法与个级数的读法相同,读万级时在万级的末尾加一个“万”字。写数时,从高位起,一级一级地写。</a:t>
            </a:r>
          </a:p>
        </p:txBody>
      </p:sp>
      <p:pic>
        <p:nvPicPr>
          <p:cNvPr id="12" name="图片 11" descr="图片4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DFDC9">
                  <a:alpha val="100000"/>
                </a:srgbClr>
              </a:clrFrom>
              <a:clrTo>
                <a:srgbClr val="FDFDC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02760" y="3885567"/>
            <a:ext cx="2681605" cy="26816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35585" y="304801"/>
            <a:ext cx="9088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知识点</a:t>
            </a:r>
            <a:r>
              <a:rPr 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</a:t>
            </a:r>
            <a:r>
              <a:rPr 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万级、个级末尾有0的数的读、写法</a:t>
            </a:r>
          </a:p>
        </p:txBody>
      </p:sp>
      <p:pic>
        <p:nvPicPr>
          <p:cNvPr id="1028" name="Picture 4" descr="C:\Users\lianxiang\Desktop\解读做ppt图标\问题导入.tif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819" y="1011089"/>
            <a:ext cx="1895421" cy="554757"/>
          </a:xfrm>
          <a:prstGeom prst="rect">
            <a:avLst/>
          </a:prstGeom>
          <a:noFill/>
        </p:spPr>
      </p:pic>
      <p:sp>
        <p:nvSpPr>
          <p:cNvPr id="6" name="文本框 5"/>
          <p:cNvSpPr txBox="1"/>
          <p:nvPr/>
        </p:nvSpPr>
        <p:spPr>
          <a:xfrm>
            <a:off x="525145" y="1651635"/>
            <a:ext cx="11315918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先说说下面的数是由多少个万和多少个一组成的，再写一写、读一读。</a:t>
            </a:r>
          </a:p>
        </p:txBody>
      </p:sp>
      <p:pic>
        <p:nvPicPr>
          <p:cNvPr id="4103" name="Picture 14" descr="C:\Users\acer\Desktop\四下 ppt 陆小蓓\4下\u2\d_p12_2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08121" y="2173605"/>
            <a:ext cx="4055745" cy="28943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6" name="TextBox 2"/>
          <p:cNvSpPr txBox="1"/>
          <p:nvPr/>
        </p:nvSpPr>
        <p:spPr>
          <a:xfrm>
            <a:off x="5652524" y="3088217"/>
            <a:ext cx="356188" cy="29777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1335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万</a:t>
            </a:r>
          </a:p>
        </p:txBody>
      </p:sp>
      <p:sp>
        <p:nvSpPr>
          <p:cNvPr id="4111" name="TextBox 2"/>
          <p:cNvSpPr txBox="1"/>
          <p:nvPr/>
        </p:nvSpPr>
        <p:spPr>
          <a:xfrm>
            <a:off x="7425055" y="3076575"/>
            <a:ext cx="411480" cy="2971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335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个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106" grpId="0"/>
      <p:bldP spid="41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" y="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5400000">
            <a:off x="8691000" y="3357002"/>
            <a:ext cx="6858000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5400000">
            <a:off x="-3376673" y="3375453"/>
            <a:ext cx="6858001" cy="1071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" y="6732871"/>
            <a:ext cx="12191999" cy="144000"/>
          </a:xfrm>
          <a:prstGeom prst="rect">
            <a:avLst/>
          </a:prstGeom>
          <a:solidFill>
            <a:srgbClr val="60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7" descr="C:\Users\lianxiang\Desktop\解读做ppt图标\过程解读.tif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312" y="160523"/>
            <a:ext cx="1895421" cy="554757"/>
          </a:xfrm>
          <a:prstGeom prst="rect">
            <a:avLst/>
          </a:prstGeom>
          <a:noFill/>
        </p:spPr>
      </p:pic>
      <p:pic>
        <p:nvPicPr>
          <p:cNvPr id="4103" name="Picture 14" descr="C:\Users\acer\Desktop\四下 ppt 陆小蓓\4下\u2\d_p12_2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92601" y="384175"/>
            <a:ext cx="4055745" cy="28943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6" name="TextBox 2"/>
          <p:cNvSpPr txBox="1"/>
          <p:nvPr/>
        </p:nvSpPr>
        <p:spPr>
          <a:xfrm>
            <a:off x="5937004" y="1298787"/>
            <a:ext cx="356188" cy="29777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1335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万</a:t>
            </a:r>
          </a:p>
        </p:txBody>
      </p:sp>
      <p:sp>
        <p:nvSpPr>
          <p:cNvPr id="4111" name="TextBox 2"/>
          <p:cNvSpPr txBox="1"/>
          <p:nvPr/>
        </p:nvSpPr>
        <p:spPr>
          <a:xfrm>
            <a:off x="7709535" y="1287145"/>
            <a:ext cx="411480" cy="2971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335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个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288925" y="808355"/>
            <a:ext cx="5080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zh-CN" sz="28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宋三_GBK" panose="03000509000000000000" charset="-122"/>
              </a:rPr>
              <a:t>数的写法：</a:t>
            </a:r>
            <a:endParaRPr lang="zh-CN" altLang="en-US" sz="2800" b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宋三_GBK" panose="03000509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03860" y="2087246"/>
            <a:ext cx="249364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百万位上写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03860" y="2908300"/>
            <a:ext cx="2493645" cy="5219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千位上写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03860" y="3769996"/>
            <a:ext cx="249364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其余各位补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</a:t>
            </a:r>
          </a:p>
        </p:txBody>
      </p:sp>
      <p:sp>
        <p:nvSpPr>
          <p:cNvPr id="43" name="右大括号 42"/>
          <p:cNvSpPr/>
          <p:nvPr/>
        </p:nvSpPr>
        <p:spPr>
          <a:xfrm>
            <a:off x="3077846" y="2165352"/>
            <a:ext cx="106045" cy="2126615"/>
          </a:xfrm>
          <a:prstGeom prst="rightBrace">
            <a:avLst>
              <a:gd name="adj1" fmla="val 225870"/>
              <a:gd name="adj2" fmla="val 50000"/>
            </a:avLst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035549" y="2938780"/>
            <a:ext cx="45085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325869" y="2938780"/>
            <a:ext cx="45085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505449" y="2938780"/>
            <a:ext cx="45085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888989" y="2938780"/>
            <a:ext cx="45085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807835" y="2938780"/>
            <a:ext cx="45085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258685" y="2938780"/>
            <a:ext cx="45085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709535" y="2938780"/>
            <a:ext cx="45085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265806" y="2879727"/>
            <a:ext cx="16173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写作：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6435" name="TextBox 3"/>
          <p:cNvSpPr/>
          <p:nvPr/>
        </p:nvSpPr>
        <p:spPr>
          <a:xfrm>
            <a:off x="3265806" y="3743326"/>
            <a:ext cx="560133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t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这个数由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600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个万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和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4000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个一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组成</a:t>
            </a:r>
          </a:p>
        </p:txBody>
      </p:sp>
      <p:sp>
        <p:nvSpPr>
          <p:cNvPr id="24585" name="直接连接符 24584"/>
          <p:cNvSpPr/>
          <p:nvPr/>
        </p:nvSpPr>
        <p:spPr>
          <a:xfrm flipH="1">
            <a:off x="6282691" y="2832735"/>
            <a:ext cx="4445" cy="849630"/>
          </a:xfrm>
          <a:prstGeom prst="line">
            <a:avLst/>
          </a:prstGeom>
          <a:ln w="44450" cap="flat" cmpd="sng">
            <a:solidFill>
              <a:srgbClr val="3F34D4"/>
            </a:solidFill>
            <a:prstDash val="sysDot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288925" y="4479290"/>
            <a:ext cx="5080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zh-CN" sz="2800" b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宋三_GBK" panose="03000509000000000000" charset="-122"/>
              </a:rPr>
              <a:t>数的读法：</a:t>
            </a:r>
            <a:endParaRPr lang="zh-CN" altLang="en-US" sz="2800" b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宋三_GBK" panose="03000509000000000000" charset="-122"/>
            </a:endParaRPr>
          </a:p>
        </p:txBody>
      </p:sp>
      <p:pic>
        <p:nvPicPr>
          <p:cNvPr id="306" name="LL49.EPS" descr="id:2147502572;FounderCES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03400" y="5134612"/>
            <a:ext cx="7289165" cy="974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0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/>
      <p:bldP spid="4111" grpId="0"/>
      <p:bldP spid="6" grpId="0" bldLvl="0" animBg="1"/>
      <p:bldP spid="8" grpId="0" bldLvl="0" animBg="1"/>
      <p:bldP spid="9" grpId="0" bldLvl="0" animBg="1"/>
      <p:bldP spid="43" grpId="0" bldLvl="0" animBg="1"/>
      <p:bldP spid="43" grpId="1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46435" grpId="0" bldLvl="0" animBg="1"/>
      <p:bldP spid="19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1084</Words>
  <Application>Microsoft Office PowerPoint</Application>
  <PresentationFormat>宽屏</PresentationFormat>
  <Paragraphs>172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1" baseType="lpstr">
      <vt:lpstr>方正宋三_GBK</vt:lpstr>
      <vt:lpstr>华文隶书</vt:lpstr>
      <vt:lpstr>华文新魏</vt:lpstr>
      <vt:lpstr>华文中宋</vt:lpstr>
      <vt:lpstr>楷体_GB2312</vt:lpstr>
      <vt:lpstr>宋体</vt:lpstr>
      <vt:lpstr>微软雅黑</vt:lpstr>
      <vt:lpstr>Arial</vt:lpstr>
      <vt:lpstr>Calibri</vt:lpstr>
      <vt:lpstr>Calibri Light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2015-06-27T04:22:00Z</dcterms:created>
  <dcterms:modified xsi:type="dcterms:W3CDTF">2023-01-16T21:33:14Z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BF23A73911204BB49473A2E9A1A52D94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