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67" r:id="rId3"/>
    <p:sldId id="354" r:id="rId4"/>
    <p:sldId id="361" r:id="rId5"/>
    <p:sldId id="355" r:id="rId6"/>
    <p:sldId id="356" r:id="rId7"/>
    <p:sldId id="357" r:id="rId8"/>
    <p:sldId id="294" r:id="rId9"/>
    <p:sldId id="358" r:id="rId10"/>
    <p:sldId id="360" r:id="rId11"/>
    <p:sldId id="363" r:id="rId12"/>
    <p:sldId id="366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9900CC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16"/>
      </p:cViewPr>
      <p:guideLst>
        <p:guide orient="horz" pos="21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177D-98D8-460F-9EDE-F6AF49DF07A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59E60-9C15-4996-B96A-AC2A8D5449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59E60-9C15-4996-B96A-AC2A8D5449C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44E-3C3D-473A-8576-84C641E6840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5AF52-ACBA-4AD3-BB4E-408E5EF4FA6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43376-644E-4CA9-BDC5-6B963983931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650A00A-FC27-40C9-A729-900D0E1B80D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0A78A-1C35-44C0-9EC8-1BAD2588D02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82BE1-D23A-4236-AE3F-3064A5D61A9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AD392-352D-4018-87C2-4A0C136CD7F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9F1CC-605A-4D1B-8CE6-71DD96399D3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C3987-22CF-4445-805C-4DB4EAC7449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FF791-C764-4212-B9E4-25CBA3C7C81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0643C-143A-4E56-8357-1468FFBC03F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23C82-1DE7-43A6-9F3B-2BC34D2A450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D4D6EA3-D377-4D16-91EF-27CF2587331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图片 8" descr="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675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图片 11" descr="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" y="4976813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 descr="彩虹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57238" y="981075"/>
            <a:ext cx="10969626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" name="矩形 41"/>
          <p:cNvSpPr>
            <a:spLocks noChangeArrowheads="1"/>
          </p:cNvSpPr>
          <p:nvPr/>
        </p:nvSpPr>
        <p:spPr bwMode="auto">
          <a:xfrm>
            <a:off x="467658" y="967754"/>
            <a:ext cx="828069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Unit </a:t>
            </a:r>
            <a:r>
              <a:rPr lang="en-US" altLang="zh-CN" sz="4000" b="1" dirty="0" smtClean="0">
                <a:solidFill>
                  <a:srgbClr val="7030A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7</a:t>
            </a:r>
            <a:endParaRPr lang="en-US" sz="4000" b="1" dirty="0" smtClean="0">
              <a:solidFill>
                <a:srgbClr val="7030A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What </a:t>
            </a:r>
            <a:r>
              <a:rPr lang="en-US" sz="4000" b="1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do you do when you have free </a:t>
            </a:r>
            <a:r>
              <a:rPr lang="en-US" sz="4000" b="1" dirty="0" smtClean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time?</a:t>
            </a:r>
            <a:endParaRPr lang="zh-CN" altLang="en-US" sz="4000" b="1" dirty="0">
              <a:solidFill>
                <a:srgbClr val="FFC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pic>
        <p:nvPicPr>
          <p:cNvPr id="3115" name="图片 44" descr="tal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03638">
            <a:off x="1793778" y="3337182"/>
            <a:ext cx="2171700" cy="1628775"/>
          </a:xfrm>
          <a:prstGeom prst="rect">
            <a:avLst/>
          </a:prstGeom>
          <a:noFill/>
          <a:ln w="190500" cap="rnd">
            <a:solidFill>
              <a:srgbClr val="FFC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图片 45" descr="visi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23245">
            <a:off x="5793348" y="3235774"/>
            <a:ext cx="2100262" cy="1574800"/>
          </a:xfrm>
          <a:prstGeom prst="rect">
            <a:avLst/>
          </a:prstGeom>
          <a:noFill/>
          <a:ln w="190500" cap="rnd">
            <a:solidFill>
              <a:srgbClr val="FFC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矩形 46"/>
          <p:cNvSpPr/>
          <p:nvPr/>
        </p:nvSpPr>
        <p:spPr>
          <a:xfrm>
            <a:off x="0" y="576306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xit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>
                                      <p:cBhvr>
                                        <p:cTn id="1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>
                                      <p:cBhvr>
                                        <p:cTn id="1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9941" name="Picture 5" descr="新图像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lum bright="-4000" contrast="-4000"/>
          </a:blip>
          <a:srcRect/>
          <a:stretch>
            <a:fillRect/>
          </a:stretch>
        </p:blipFill>
        <p:spPr>
          <a:xfrm>
            <a:off x="2268538" y="188913"/>
            <a:ext cx="4168775" cy="4032250"/>
          </a:xfrm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203575" y="4652963"/>
            <a:ext cx="1714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9900CC"/>
                </a:solidFill>
              </a:rPr>
              <a:t>画画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3012" name="Picture 4" descr="新图像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88913"/>
            <a:ext cx="4895850" cy="4525962"/>
          </a:xfrm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979613" y="5084763"/>
            <a:ext cx="5695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9900CC"/>
                </a:solidFill>
              </a:rPr>
              <a:t>发电子邮件给朋友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47108" name="Picture 4" descr="新图像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0"/>
            <a:ext cx="4681538" cy="3281363"/>
          </a:xfrm>
        </p:spPr>
      </p:pic>
      <p:pic>
        <p:nvPicPr>
          <p:cNvPr id="47109" name="Picture 28" descr="huoy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365625"/>
            <a:ext cx="2667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8" descr="huoy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365625"/>
            <a:ext cx="2667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227763" y="1196975"/>
            <a:ext cx="2022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rgbClr val="9900CC"/>
                </a:solidFill>
              </a:rPr>
              <a:t>去野餐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827088" y="4868863"/>
            <a:ext cx="288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 </a:t>
            </a:r>
            <a:r>
              <a:rPr lang="en-US" altLang="zh-CN" sz="4400" b="1">
                <a:solidFill>
                  <a:srgbClr val="FF0000"/>
                </a:solidFill>
              </a:rPr>
              <a:t>p    i    c</a:t>
            </a:r>
          </a:p>
        </p:txBody>
      </p:sp>
      <p:pic>
        <p:nvPicPr>
          <p:cNvPr id="47113" name="Picture 28" descr="huoy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4365625"/>
            <a:ext cx="2667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419475" y="4868863"/>
            <a:ext cx="347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 </a:t>
            </a:r>
            <a:r>
              <a:rPr lang="en-US" altLang="zh-CN" sz="4400" b="1">
                <a:solidFill>
                  <a:srgbClr val="FF0000"/>
                </a:solidFill>
              </a:rPr>
              <a:t>t    u    r    e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563938" y="4868863"/>
            <a:ext cx="3167062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</a:rPr>
              <a:t>n    i     c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7308850" y="4797425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9900CC"/>
                </a:solidFill>
                <a:ea typeface="黑体" panose="02010609060101010101" pitchFamily="49" charset="-122"/>
              </a:rPr>
              <a:t>野餐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2" grpId="0"/>
      <p:bldP spid="47114" grpId="0"/>
      <p:bldP spid="471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 bwMode="auto">
          <a:xfrm>
            <a:off x="7429500" y="4572000"/>
            <a:ext cx="1571625" cy="4357688"/>
            <a:chOff x="0" y="0"/>
            <a:chExt cx="1571638" cy="4357717"/>
          </a:xfrm>
        </p:grpSpPr>
        <p:grpSp>
          <p:nvGrpSpPr>
            <p:cNvPr id="4099" name="Group 3"/>
            <p:cNvGrpSpPr/>
            <p:nvPr/>
          </p:nvGrpSpPr>
          <p:grpSpPr bwMode="auto">
            <a:xfrm>
              <a:off x="0" y="0"/>
              <a:ext cx="1571638" cy="4357716"/>
              <a:chOff x="0" y="0"/>
              <a:chExt cx="2214582" cy="5589586"/>
            </a:xfrm>
          </p:grpSpPr>
          <p:grpSp>
            <p:nvGrpSpPr>
              <p:cNvPr id="4100" name="Group 4"/>
              <p:cNvGrpSpPr/>
              <p:nvPr/>
            </p:nvGrpSpPr>
            <p:grpSpPr bwMode="auto">
              <a:xfrm flipH="1">
                <a:off x="142900" y="0"/>
                <a:ext cx="2071682" cy="5589586"/>
                <a:chOff x="0" y="0"/>
                <a:chExt cx="1785950" cy="5590258"/>
              </a:xfrm>
            </p:grpSpPr>
            <p:pic>
              <p:nvPicPr>
                <p:cNvPr id="4101" name="图片 23" descr="人物.png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24611" y="0"/>
                  <a:ext cx="1761339" cy="2863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02" name="矩形 24"/>
                <p:cNvSpPr>
                  <a:spLocks noChangeArrowheads="1"/>
                </p:cNvSpPr>
                <p:nvPr/>
              </p:nvSpPr>
              <p:spPr bwMode="auto">
                <a:xfrm>
                  <a:off x="0" y="2772108"/>
                  <a:ext cx="1752612" cy="281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03" name="Group 7"/>
              <p:cNvGrpSpPr>
                <a:grpSpLocks noChangeAspect="1"/>
              </p:cNvGrpSpPr>
              <p:nvPr/>
            </p:nvGrpSpPr>
            <p:grpSpPr bwMode="auto">
              <a:xfrm>
                <a:off x="171448" y="522373"/>
                <a:ext cx="1400192" cy="1977956"/>
                <a:chOff x="0" y="0"/>
                <a:chExt cx="1400192" cy="1977956"/>
              </a:xfrm>
            </p:grpSpPr>
            <p:pic>
              <p:nvPicPr>
                <p:cNvPr id="4104" name="图片 23" descr="人物.png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 flipH="1">
                  <a:off x="42870" y="620634"/>
                  <a:ext cx="1357322" cy="1357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5" name="图片 23" descr="人物.pn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 rot="20991922" flipH="1">
                  <a:off x="0" y="0"/>
                  <a:ext cx="1185878" cy="1357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106" name="Group 10"/>
              <p:cNvGrpSpPr/>
              <p:nvPr/>
            </p:nvGrpSpPr>
            <p:grpSpPr bwMode="auto">
              <a:xfrm>
                <a:off x="0" y="1214437"/>
                <a:ext cx="1428758" cy="1554164"/>
                <a:chOff x="0" y="0"/>
                <a:chExt cx="1428758" cy="1554164"/>
              </a:xfrm>
            </p:grpSpPr>
            <p:pic>
              <p:nvPicPr>
                <p:cNvPr id="4107" name="图片 4" descr="波浪前1.pn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85756" y="1214454"/>
                  <a:ext cx="857256" cy="2143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108" name="Group 12"/>
                <p:cNvGrpSpPr/>
                <p:nvPr/>
              </p:nvGrpSpPr>
              <p:grpSpPr bwMode="auto">
                <a:xfrm>
                  <a:off x="0" y="0"/>
                  <a:ext cx="1428758" cy="1554164"/>
                  <a:chOff x="0" y="0"/>
                  <a:chExt cx="2286000" cy="2108200"/>
                </a:xfrm>
              </p:grpSpPr>
              <p:sp>
                <p:nvSpPr>
                  <p:cNvPr id="4109" name="椭圆 11"/>
                  <p:cNvSpPr>
                    <a:spLocks noChangeArrowheads="1"/>
                  </p:cNvSpPr>
                  <p:nvPr/>
                </p:nvSpPr>
                <p:spPr bwMode="auto">
                  <a:xfrm>
                    <a:off x="642934" y="839786"/>
                    <a:ext cx="1000132" cy="78581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4110" name="椭圆 12"/>
                  <p:cNvSpPr>
                    <a:spLocks noChangeArrowheads="1"/>
                  </p:cNvSpPr>
                  <p:nvPr/>
                </p:nvSpPr>
                <p:spPr bwMode="auto">
                  <a:xfrm>
                    <a:off x="214306" y="1697042"/>
                    <a:ext cx="490542" cy="21431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4111" name="椭圆 13"/>
                  <p:cNvSpPr>
                    <a:spLocks noChangeArrowheads="1"/>
                  </p:cNvSpPr>
                  <p:nvPr/>
                </p:nvSpPr>
                <p:spPr bwMode="auto">
                  <a:xfrm>
                    <a:off x="1571628" y="1768480"/>
                    <a:ext cx="357190" cy="29527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pic>
                <p:nvPicPr>
                  <p:cNvPr id="4112" name="Picture 2" descr="C:\Users\SAMSUNG\Desktop\中心组课件\演示文稿1\幻灯片1副本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286000" cy="21082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4113" name="矩形 5"/>
            <p:cNvSpPr>
              <a:spLocks noChangeArrowheads="1"/>
            </p:cNvSpPr>
            <p:nvPr/>
          </p:nvSpPr>
          <p:spPr bwMode="auto">
            <a:xfrm>
              <a:off x="785822" y="136755"/>
              <a:ext cx="319319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广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州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市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小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英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中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心</a:t>
              </a:r>
              <a:endParaRPr lang="en-US" sz="1000">
                <a:solidFill>
                  <a:srgbClr val="17365D"/>
                </a:solidFill>
                <a:latin typeface="华康海报体W12(P)" pitchFamily="82" charset="-122"/>
                <a:ea typeface="华康海报体W12(P)" pitchFamily="82" charset="-122"/>
                <a:sym typeface="华康海报体W12(P)" pitchFamily="82" charset="-122"/>
              </a:endParaRPr>
            </a:p>
            <a:p>
              <a:pPr algn="ctr"/>
              <a:r>
                <a:rPr lang="zh-CN" altLang="en-US" sz="1000">
                  <a:solidFill>
                    <a:srgbClr val="17365D"/>
                  </a:solidFill>
                  <a:latin typeface="华康海报体W12(P)" pitchFamily="82" charset="-122"/>
                  <a:ea typeface="华康海报体W12(P)" pitchFamily="82" charset="-122"/>
                  <a:sym typeface="华康海报体W12(P)" pitchFamily="82" charset="-122"/>
                </a:rPr>
                <a:t>组</a:t>
              </a:r>
            </a:p>
          </p:txBody>
        </p:sp>
      </p:grpSp>
      <p:grpSp>
        <p:nvGrpSpPr>
          <p:cNvPr id="4114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4115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116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4117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4118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119" name="矩形 25"/>
          <p:cNvSpPr>
            <a:spLocks noChangeArrowheads="1"/>
          </p:cNvSpPr>
          <p:nvPr/>
        </p:nvSpPr>
        <p:spPr bwMode="auto">
          <a:xfrm>
            <a:off x="1285875" y="142875"/>
            <a:ext cx="3033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Aim</a:t>
            </a:r>
            <a:endParaRPr lang="zh-CN" altLang="en-US" sz="4400" b="1">
              <a:solidFill>
                <a:srgbClr val="366092"/>
              </a:solidFill>
              <a:latin typeface="Curlz MT" panose="04040404050702020202" pitchFamily="82" charset="0"/>
              <a:sym typeface="Curlz MT" panose="04040404050702020202" pitchFamily="82" charset="0"/>
            </a:endParaRPr>
          </a:p>
        </p:txBody>
      </p:sp>
      <p:sp>
        <p:nvSpPr>
          <p:cNvPr id="4120" name="折角形 1"/>
          <p:cNvSpPr>
            <a:spLocks noChangeArrowheads="1"/>
          </p:cNvSpPr>
          <p:nvPr/>
        </p:nvSpPr>
        <p:spPr bwMode="auto">
          <a:xfrm>
            <a:off x="500063" y="1214438"/>
            <a:ext cx="7920037" cy="489585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chemeClr val="accent1"/>
            </a:solidFill>
            <a:bevel/>
          </a:ln>
        </p:spPr>
        <p:txBody>
          <a:bodyPr anchor="ctr"/>
          <a:lstStyle/>
          <a:p>
            <a:pPr marL="457200" indent="-457200"/>
            <a:endParaRPr lang="zh-CN" alt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marL="457200" indent="-457200"/>
            <a:r>
              <a:rPr lang="zh-CN" altLang="en-US" sz="2400" b="1" dirty="0">
                <a:solidFill>
                  <a:srgbClr val="000000"/>
                </a:solidFill>
                <a:sym typeface="Arial" panose="020B0604020202020204" pitchFamily="34" charset="0"/>
              </a:rPr>
              <a:t>本课时目标：</a:t>
            </a:r>
          </a:p>
          <a:p>
            <a:pPr marL="457200" indent="-457200"/>
            <a:endParaRPr lang="zh-CN" alt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000" b="1" dirty="0">
                <a:solidFill>
                  <a:srgbClr val="000000"/>
                </a:solidFill>
                <a:sym typeface="Arial" panose="020B0604020202020204" pitchFamily="34" charset="0"/>
              </a:rPr>
              <a:t>掌握新词：</a:t>
            </a:r>
            <a:r>
              <a:rPr lang="en-US" altLang="zh-CN" sz="2000" b="1" dirty="0">
                <a:solidFill>
                  <a:srgbClr val="000000"/>
                </a:solidFill>
                <a:sym typeface="Arial" panose="020B0604020202020204" pitchFamily="34" charset="0"/>
              </a:rPr>
              <a:t>free</a:t>
            </a:r>
            <a:r>
              <a:rPr lang="zh-CN" altLang="en-US" sz="2000" b="1" dirty="0">
                <a:solidFill>
                  <a:srgbClr val="000000"/>
                </a:solidFill>
                <a:sym typeface="Arial" panose="020B0604020202020204" pitchFamily="34" charset="0"/>
              </a:rPr>
              <a:t>，</a:t>
            </a:r>
            <a:r>
              <a:rPr lang="en-US" altLang="zh-CN" sz="2000" b="1" dirty="0">
                <a:solidFill>
                  <a:srgbClr val="000000"/>
                </a:solidFill>
                <a:sym typeface="Arial" panose="020B0604020202020204" pitchFamily="34" charset="0"/>
              </a:rPr>
              <a:t>take photos, listen to music, draw, email, picnic</a:t>
            </a:r>
            <a:r>
              <a:rPr lang="en-US" sz="2000" b="1" dirty="0">
                <a:solidFill>
                  <a:srgbClr val="000000"/>
                </a:solidFill>
                <a:sym typeface="Arial" panose="020B0604020202020204" pitchFamily="34" charset="0"/>
              </a:rPr>
              <a:t>.</a:t>
            </a:r>
            <a:endParaRPr lang="zh-CN" altLang="en-US" sz="2000" b="1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 startAt="2"/>
            </a:pPr>
            <a:r>
              <a:rPr lang="zh-CN" altLang="en-US" sz="2000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学生能听说读以下新词和短语：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sym typeface="Arial" panose="020B0604020202020204" pitchFamily="34" charset="0"/>
              </a:rPr>
              <a:t>take photos, listen to music, draw a picture, email my friends, have a picnic</a:t>
            </a:r>
            <a:r>
              <a:rPr lang="en-US" b="1" dirty="0">
                <a:solidFill>
                  <a:srgbClr val="000000"/>
                </a:solidFill>
                <a:sym typeface="Arial" panose="020B0604020202020204" pitchFamily="34" charset="0"/>
              </a:rPr>
              <a:t>.</a:t>
            </a:r>
            <a:endParaRPr lang="zh-CN" alt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 startAt="2"/>
            </a:pPr>
            <a:r>
              <a:rPr lang="zh-CN" altLang="en-US" sz="2000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能理解句子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What do you do when you have free time? </a:t>
            </a:r>
            <a:r>
              <a:rPr lang="zh-CN" altLang="en-US" sz="2000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并试做回答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      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usually  /sometimes/ often/always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…..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zh-CN" altLang="en-US" sz="2000" b="1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713787" cy="1152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3600" b="1" dirty="0">
                <a:solidFill>
                  <a:srgbClr val="000000"/>
                </a:solidFill>
                <a:sym typeface="宋体" panose="02010600030101010101" pitchFamily="2" charset="-122"/>
              </a:rPr>
              <a:t>What do you do </a:t>
            </a:r>
            <a:r>
              <a:rPr lang="en-US" altLang="zh-CN" sz="3600" b="1" dirty="0">
                <a:solidFill>
                  <a:schemeClr val="hlink"/>
                </a:solidFill>
                <a:sym typeface="宋体" panose="02010600030101010101" pitchFamily="2" charset="-122"/>
              </a:rPr>
              <a:t>when</a:t>
            </a:r>
            <a:r>
              <a:rPr lang="en-US" altLang="zh-CN" sz="3600" b="1" dirty="0">
                <a:solidFill>
                  <a:srgbClr val="000000"/>
                </a:solidFill>
                <a:sym typeface="宋体" panose="02010600030101010101" pitchFamily="2" charset="-122"/>
              </a:rPr>
              <a:t> you have </a:t>
            </a:r>
            <a:r>
              <a:rPr lang="en-US" altLang="zh-CN" sz="3600" b="1" u="sng" dirty="0">
                <a:solidFill>
                  <a:srgbClr val="000000"/>
                </a:solidFill>
                <a:sym typeface="宋体" panose="02010600030101010101" pitchFamily="2" charset="-122"/>
              </a:rPr>
              <a:t>free</a:t>
            </a:r>
            <a:r>
              <a:rPr lang="en-US" altLang="zh-CN" sz="3600" b="1" dirty="0">
                <a:solidFill>
                  <a:srgbClr val="000000"/>
                </a:solidFill>
                <a:sym typeface="宋体" panose="02010600030101010101" pitchFamily="2" charset="-122"/>
              </a:rPr>
              <a:t> time?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00"/>
                </a:solidFill>
                <a:sym typeface="宋体" panose="02010600030101010101" pitchFamily="2" charset="-122"/>
              </a:rPr>
              <a:t>  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63938" y="2060575"/>
            <a:ext cx="139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hlink"/>
                </a:solidFill>
              </a:rPr>
              <a:t>当</a:t>
            </a:r>
            <a:r>
              <a:rPr lang="en-US" altLang="zh-CN" b="1">
                <a:solidFill>
                  <a:schemeClr val="hlink"/>
                </a:solidFill>
              </a:rPr>
              <a:t>….</a:t>
            </a:r>
            <a:r>
              <a:rPr lang="zh-CN" altLang="en-US" b="1">
                <a:solidFill>
                  <a:schemeClr val="hlink"/>
                </a:solidFill>
              </a:rPr>
              <a:t>的时候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6850" y="4005263"/>
            <a:ext cx="8947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/>
              <a:t>1.When</a:t>
            </a:r>
            <a:r>
              <a:rPr lang="zh-CN" altLang="en-US" sz="2000" b="1" dirty="0"/>
              <a:t>的用法：</a:t>
            </a:r>
            <a:r>
              <a:rPr lang="en-US" altLang="zh-CN" sz="2000" b="1" dirty="0"/>
              <a:t>a.</a:t>
            </a:r>
            <a:r>
              <a:rPr lang="zh-CN" altLang="en-US" sz="2000" b="1" dirty="0"/>
              <a:t>放在句首，表示提问时间，什么时候</a:t>
            </a:r>
          </a:p>
          <a:p>
            <a:r>
              <a:rPr lang="en-US" altLang="zh-CN" sz="2000" b="1" dirty="0"/>
              <a:t>                           Unit 4</a:t>
            </a:r>
            <a:r>
              <a:rPr lang="zh-CN" altLang="en-US" sz="2000" b="1" dirty="0"/>
              <a:t>的标题是</a:t>
            </a:r>
            <a:r>
              <a:rPr lang="en-US" altLang="zh-CN" sz="2000" b="1" u="sng" dirty="0">
                <a:solidFill>
                  <a:srgbClr val="FF9900"/>
                </a:solidFill>
              </a:rPr>
              <a:t>When</a:t>
            </a:r>
            <a:r>
              <a:rPr lang="en-US" altLang="zh-CN" sz="2000" b="1" u="sng" dirty="0"/>
              <a:t> </a:t>
            </a:r>
            <a:r>
              <a:rPr lang="en-US" altLang="zh-CN" sz="2000" b="1" dirty="0"/>
              <a:t>do you have class?</a:t>
            </a:r>
            <a:r>
              <a:rPr lang="zh-CN" altLang="en-US" sz="2000" b="1" dirty="0"/>
              <a:t>你</a:t>
            </a:r>
            <a:r>
              <a:rPr lang="zh-CN" altLang="en-US" sz="2000" b="1" u="sng" dirty="0">
                <a:solidFill>
                  <a:srgbClr val="FF9900"/>
                </a:solidFill>
              </a:rPr>
              <a:t>什么时候</a:t>
            </a:r>
            <a:r>
              <a:rPr lang="zh-CN" altLang="en-US" sz="2000" b="1" dirty="0"/>
              <a:t>上课？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95513" y="5013325"/>
            <a:ext cx="5832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/>
              <a:t>b.</a:t>
            </a:r>
            <a:r>
              <a:rPr lang="zh-CN" altLang="en-US" sz="2000" b="1" dirty="0"/>
              <a:t>放在句子中间连接两个句子，表示当</a:t>
            </a:r>
            <a:r>
              <a:rPr lang="en-US" altLang="zh-CN" sz="2000" b="1" dirty="0"/>
              <a:t>……</a:t>
            </a:r>
            <a:r>
              <a:rPr lang="zh-CN" altLang="en-US" sz="2000" b="1" dirty="0"/>
              <a:t>的时候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55625" y="3201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835150" y="2708275"/>
            <a:ext cx="477996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en-US" sz="2400" b="1" dirty="0">
              <a:solidFill>
                <a:srgbClr val="000000"/>
              </a:solidFill>
              <a:sym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rgbClr val="FF3300"/>
                </a:solidFill>
                <a:sym typeface="宋体" panose="02010600030101010101" pitchFamily="2" charset="-122"/>
              </a:rPr>
              <a:t>当你有空闲时间的时候你做什么？</a:t>
            </a:r>
          </a:p>
          <a:p>
            <a:endParaRPr lang="zh-CN" altLang="en-US" dirty="0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4067175" y="2565400"/>
            <a:ext cx="1728788" cy="360363"/>
          </a:xfrm>
          <a:prstGeom prst="leftArrow">
            <a:avLst>
              <a:gd name="adj1" fmla="val 50000"/>
              <a:gd name="adj2" fmla="val 119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  <p:bldP spid="29700" grpId="0"/>
      <p:bldP spid="29701" grpId="0"/>
      <p:bldP spid="29702" grpId="0"/>
      <p:bldP spid="29705" grpId="0"/>
      <p:bldP spid="297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65" name="Picture 28" descr="huoy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2565400"/>
            <a:ext cx="33115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28" descr="huoy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565400"/>
            <a:ext cx="33115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619250" y="3141663"/>
            <a:ext cx="86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700338" y="3141663"/>
            <a:ext cx="5762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3635375" y="2420938"/>
            <a:ext cx="29527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/>
              <a:t>                    </a:t>
            </a:r>
            <a:r>
              <a:rPr lang="en-US" altLang="zh-CN" sz="5400" b="1">
                <a:solidFill>
                  <a:srgbClr val="FF3300"/>
                </a:solidFill>
              </a:rPr>
              <a:t>e</a:t>
            </a:r>
            <a:r>
              <a:rPr lang="en-US" altLang="zh-CN" sz="4800" b="1">
                <a:solidFill>
                  <a:srgbClr val="FF3300"/>
                </a:solidFill>
              </a:rPr>
              <a:t>     </a:t>
            </a:r>
            <a:r>
              <a:rPr lang="en-US" altLang="zh-CN" sz="5400" b="1"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547813" y="3141663"/>
            <a:ext cx="6477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958975" y="4875213"/>
            <a:ext cx="1712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9900CC"/>
                </a:solidFill>
              </a:rPr>
              <a:t>空闲的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40973" grpId="0"/>
      <p:bldP spid="40974" grpId="0"/>
      <p:bldP spid="409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1079500"/>
          </a:xfrm>
        </p:spPr>
        <p:txBody>
          <a:bodyPr/>
          <a:lstStyle/>
          <a:p>
            <a:r>
              <a:rPr lang="zh-CN" altLang="en-US" b="1" dirty="0">
                <a:solidFill>
                  <a:srgbClr val="FF3300"/>
                </a:solidFill>
              </a:rPr>
              <a:t>回答</a:t>
            </a:r>
            <a:r>
              <a:rPr lang="zh-CN" altLang="en-US" b="1" dirty="0"/>
              <a:t>：人</a:t>
            </a:r>
            <a:r>
              <a:rPr lang="en-US" altLang="zh-CN" b="1" dirty="0"/>
              <a:t>+</a:t>
            </a:r>
            <a:r>
              <a:rPr lang="zh-CN" altLang="en-US" b="1" dirty="0"/>
              <a:t>频率副词（</a:t>
            </a:r>
            <a:r>
              <a:rPr lang="en-US" altLang="zh-CN" b="1" dirty="0"/>
              <a:t>always/usually/often/sometimes</a:t>
            </a:r>
            <a:r>
              <a:rPr lang="zh-CN" altLang="en-US" b="1" dirty="0"/>
              <a:t>）</a:t>
            </a:r>
            <a:r>
              <a:rPr lang="en-US" altLang="zh-CN" b="1" dirty="0"/>
              <a:t>+</a:t>
            </a:r>
            <a:r>
              <a:rPr lang="zh-CN" altLang="en-US" b="1" dirty="0"/>
              <a:t>动作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3262313"/>
            <a:ext cx="4662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/>
              <a:t>Translation:1.</a:t>
            </a:r>
            <a:r>
              <a:rPr lang="zh-CN" altLang="en-US" sz="2800" b="1" dirty="0"/>
              <a:t>我经常看电视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716463" y="3429000"/>
            <a:ext cx="865187" cy="215900"/>
          </a:xfrm>
          <a:prstGeom prst="right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508625" y="3213100"/>
            <a:ext cx="3228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I often watch TV.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116013" y="4221163"/>
            <a:ext cx="2624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2.</a:t>
            </a:r>
            <a:r>
              <a:rPr lang="zh-CN" altLang="en-US" sz="2800" b="1"/>
              <a:t>我通常去公园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851275" y="4365625"/>
            <a:ext cx="865188" cy="215900"/>
          </a:xfrm>
          <a:prstGeom prst="right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702175" y="4149725"/>
            <a:ext cx="444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I usually  go to the park</a:t>
            </a:r>
            <a:r>
              <a:rPr lang="en-US" altLang="zh-CN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 animBg="1"/>
      <p:bldP spid="30726" grpId="0"/>
      <p:bldP spid="30727" grpId="0"/>
      <p:bldP spid="30728" grpId="0" animBg="1"/>
      <p:bldP spid="307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1746" name="Picture 2" descr="take exercis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A5DBF7"/>
              </a:clrFrom>
              <a:clrTo>
                <a:srgbClr val="A5DB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052513"/>
            <a:ext cx="1825625" cy="15113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 descr="DO HOMew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052513"/>
            <a:ext cx="1914525" cy="15113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 descr="WATCH T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2016125" cy="15113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753" name="Group 9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31754" name="椭圆 20"/>
            <p:cNvSpPr>
              <a:spLocks noChangeArrowheads="1"/>
            </p:cNvSpPr>
            <p:nvPr/>
          </p:nvSpPr>
          <p:spPr bwMode="auto">
            <a:xfrm>
              <a:off x="3816096" y="1739154"/>
              <a:ext cx="786382" cy="573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1755" name="Group 11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31756" name="矩形 22"/>
              <p:cNvSpPr>
                <a:spLocks noChangeArrowheads="1"/>
              </p:cNvSpPr>
              <p:nvPr/>
            </p:nvSpPr>
            <p:spPr bwMode="auto">
              <a:xfrm>
                <a:off x="2816352" y="1093008"/>
                <a:ext cx="786382" cy="428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31757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758" name="矩形 25"/>
          <p:cNvSpPr>
            <a:spLocks noChangeArrowheads="1"/>
          </p:cNvSpPr>
          <p:nvPr/>
        </p:nvSpPr>
        <p:spPr bwMode="auto">
          <a:xfrm>
            <a:off x="1285875" y="142875"/>
            <a:ext cx="422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 Talk</a:t>
            </a:r>
            <a:endParaRPr lang="zh-CN" altLang="en-US" sz="4400" b="1" dirty="0">
              <a:solidFill>
                <a:srgbClr val="366092"/>
              </a:solidFill>
              <a:latin typeface="Curlz MT" panose="04040404050702020202" pitchFamily="82" charset="0"/>
              <a:sym typeface="Curlz MT" panose="04040404050702020202" pitchFamily="82" charset="0"/>
            </a:endParaRPr>
          </a:p>
        </p:txBody>
      </p:sp>
      <p:sp>
        <p:nvSpPr>
          <p:cNvPr id="31763" name="TextBox 6"/>
          <p:cNvSpPr txBox="1">
            <a:spLocks noChangeArrowheads="1"/>
          </p:cNvSpPr>
          <p:nvPr/>
        </p:nvSpPr>
        <p:spPr bwMode="auto">
          <a:xfrm>
            <a:off x="6156325" y="2708275"/>
            <a:ext cx="1943100" cy="3841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rc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se</a:t>
            </a:r>
            <a:endParaRPr lang="zh-CN" altLang="en-US"/>
          </a:p>
        </p:txBody>
      </p:sp>
      <p:sp>
        <p:nvSpPr>
          <p:cNvPr id="31764" name="TextBox 6"/>
          <p:cNvSpPr txBox="1">
            <a:spLocks noChangeArrowheads="1"/>
          </p:cNvSpPr>
          <p:nvPr/>
        </p:nvSpPr>
        <p:spPr bwMode="auto">
          <a:xfrm>
            <a:off x="3203575" y="2708275"/>
            <a:ext cx="1789113" cy="6762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do my homework</a:t>
            </a:r>
          </a:p>
        </p:txBody>
      </p:sp>
      <p:sp>
        <p:nvSpPr>
          <p:cNvPr id="31765" name="TextBox 6"/>
          <p:cNvSpPr txBox="1">
            <a:spLocks noChangeArrowheads="1"/>
          </p:cNvSpPr>
          <p:nvPr/>
        </p:nvSpPr>
        <p:spPr bwMode="auto">
          <a:xfrm>
            <a:off x="250825" y="2852738"/>
            <a:ext cx="1943100" cy="3841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watch TV</a:t>
            </a:r>
          </a:p>
        </p:txBody>
      </p:sp>
      <p:sp>
        <p:nvSpPr>
          <p:cNvPr id="31766" name="矩形 5"/>
          <p:cNvSpPr>
            <a:spLocks noChangeArrowheads="1"/>
          </p:cNvSpPr>
          <p:nvPr/>
        </p:nvSpPr>
        <p:spPr bwMode="auto">
          <a:xfrm>
            <a:off x="9180513" y="981075"/>
            <a:ext cx="295116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dirty="0"/>
              <a:t>1.图文并茂呈现短语，学习“take exercise”，分音节学习“exercise”，再用拍掌的方法明确其重音.</a:t>
            </a:r>
          </a:p>
          <a:p>
            <a:r>
              <a:rPr lang="zh-CN" altLang="en-US" sz="2000" dirty="0"/>
              <a:t>2.教师可根据学生实际进行短语操练：（1）炸弹游戏（2）TPR。</a:t>
            </a:r>
          </a:p>
          <a:p>
            <a:endParaRPr lang="zh-CN" altLang="en-US" sz="2000" dirty="0"/>
          </a:p>
        </p:txBody>
      </p:sp>
      <p:pic>
        <p:nvPicPr>
          <p:cNvPr id="31767" name="Picture 23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3573463"/>
            <a:ext cx="19812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8" name="Picture 24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3573463"/>
            <a:ext cx="28956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9" name="Picture 25" descr="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3429000"/>
            <a:ext cx="2571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70" name="TextBox 6"/>
          <p:cNvSpPr txBox="1">
            <a:spLocks noChangeArrowheads="1"/>
          </p:cNvSpPr>
          <p:nvPr/>
        </p:nvSpPr>
        <p:spPr bwMode="auto">
          <a:xfrm>
            <a:off x="539750" y="5805488"/>
            <a:ext cx="2087563" cy="43338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go ru</a:t>
            </a:r>
            <a:r>
              <a:rPr lang="en-US" altLang="zh-CN" sz="2800" b="1">
                <a:solidFill>
                  <a:srgbClr val="9900CC"/>
                </a:solidFill>
                <a:latin typeface="Times New Roman" panose="02020603050405020304" pitchFamily="18" charset="0"/>
              </a:rPr>
              <a:t>nn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ing</a:t>
            </a:r>
          </a:p>
        </p:txBody>
      </p:sp>
      <p:sp>
        <p:nvSpPr>
          <p:cNvPr id="31771" name="TextBox 6"/>
          <p:cNvSpPr txBox="1">
            <a:spLocks noChangeArrowheads="1"/>
          </p:cNvSpPr>
          <p:nvPr/>
        </p:nvSpPr>
        <p:spPr bwMode="auto">
          <a:xfrm>
            <a:off x="3348038" y="5876925"/>
            <a:ext cx="2160587" cy="433388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play sports</a:t>
            </a:r>
          </a:p>
        </p:txBody>
      </p:sp>
      <p:sp>
        <p:nvSpPr>
          <p:cNvPr id="31772" name="TextBox 6"/>
          <p:cNvSpPr txBox="1">
            <a:spLocks noChangeArrowheads="1"/>
          </p:cNvSpPr>
          <p:nvPr/>
        </p:nvSpPr>
        <p:spPr bwMode="auto">
          <a:xfrm>
            <a:off x="6300788" y="5805488"/>
            <a:ext cx="2663825" cy="43338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go swi</a:t>
            </a:r>
            <a:r>
              <a:rPr lang="en-US" altLang="zh-CN" sz="2800" b="1">
                <a:solidFill>
                  <a:srgbClr val="9900CC"/>
                </a:solidFill>
                <a:latin typeface="Times New Roman" panose="02020603050405020304" pitchFamily="18" charset="0"/>
              </a:rPr>
              <a:t>mm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ing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 bldLvl="0" animBg="1" autoUpdateAnimBg="0"/>
      <p:bldP spid="31764" grpId="0" bldLvl="0" animBg="1" autoUpdateAnimBg="0"/>
      <p:bldP spid="31765" grpId="0" bldLvl="0" animBg="1" autoUpdateAnimBg="0"/>
      <p:bldP spid="31770" grpId="0" animBg="1"/>
      <p:bldP spid="317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去公园                            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拜访我的朋友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看电影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4.</a:t>
            </a:r>
            <a:r>
              <a:rPr lang="zh-CN" altLang="en-US" dirty="0"/>
              <a:t>清洁我的房间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5.</a:t>
            </a:r>
            <a:r>
              <a:rPr lang="zh-CN" altLang="en-US" dirty="0"/>
              <a:t>去购物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6.</a:t>
            </a:r>
            <a:r>
              <a:rPr lang="zh-CN" altLang="en-US" dirty="0"/>
              <a:t>做家务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716463" y="1557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292725" y="1700213"/>
            <a:ext cx="2538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</a:rPr>
              <a:t>go to the park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219700" y="2492375"/>
            <a:ext cx="279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</a:rPr>
              <a:t>visit my friends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508625" y="3213100"/>
            <a:ext cx="180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</a:rPr>
              <a:t>see a film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148263" y="3933825"/>
            <a:ext cx="2695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</a:rPr>
              <a:t>clean my room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219700" y="4724400"/>
            <a:ext cx="2319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</a:rPr>
              <a:t>go sho</a:t>
            </a:r>
            <a:r>
              <a:rPr lang="en-US" altLang="zh-CN" sz="2800" b="1" dirty="0">
                <a:solidFill>
                  <a:srgbClr val="9900CC"/>
                </a:solidFill>
              </a:rPr>
              <a:t>pp</a:t>
            </a:r>
            <a:r>
              <a:rPr lang="en-US" altLang="zh-CN" sz="2800" b="1" dirty="0">
                <a:solidFill>
                  <a:srgbClr val="FF3300"/>
                </a:solidFill>
              </a:rPr>
              <a:t>ing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148263" y="5516563"/>
            <a:ext cx="2597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</a:rPr>
              <a:t>do housework</a:t>
            </a:r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843213" y="0"/>
            <a:ext cx="3960812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review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/>
      <p:bldP spid="32775" grpId="0"/>
      <p:bldP spid="32776" grpId="0"/>
      <p:bldP spid="32777" grpId="0"/>
      <p:bldP spid="32778" grpId="0"/>
      <p:bldP spid="327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6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2547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2548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2549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2550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553" name="矩形 26"/>
          <p:cNvSpPr>
            <a:spLocks noChangeArrowheads="1"/>
          </p:cNvSpPr>
          <p:nvPr/>
        </p:nvSpPr>
        <p:spPr bwMode="auto">
          <a:xfrm>
            <a:off x="2714625" y="0"/>
            <a:ext cx="6429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 learn </a:t>
            </a:r>
            <a:endParaRPr lang="zh-CN" altLang="en-US" sz="4400" b="1">
              <a:solidFill>
                <a:srgbClr val="366092"/>
              </a:solidFill>
              <a:latin typeface="Curlz MT" panose="04040404050702020202" pitchFamily="82" charset="0"/>
              <a:sym typeface="Curlz MT" panose="04040404050702020202" pitchFamily="82" charset="0"/>
            </a:endParaRPr>
          </a:p>
        </p:txBody>
      </p:sp>
      <p:pic>
        <p:nvPicPr>
          <p:cNvPr id="22555" name="Picture 28" descr="huoy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437063"/>
            <a:ext cx="2667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28" descr="huoy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4437063"/>
            <a:ext cx="266700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1116013" y="4797425"/>
            <a:ext cx="2524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8800" b="1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pic>
        <p:nvPicPr>
          <p:cNvPr id="22564" name="Picture 36" descr="新图像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/>
          <a:stretch>
            <a:fillRect/>
          </a:stretch>
        </p:blipFill>
        <p:spPr bwMode="auto">
          <a:xfrm>
            <a:off x="2987675" y="836613"/>
            <a:ext cx="35290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Picture 28" descr="huoye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4163" y="4508500"/>
            <a:ext cx="285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5416550" y="4802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5148263" y="4868863"/>
            <a:ext cx="603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5867400" y="4868863"/>
            <a:ext cx="603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6659563" y="4868863"/>
            <a:ext cx="603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7596188" y="4868863"/>
            <a:ext cx="5762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5400" b="1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8316913" y="4868863"/>
            <a:ext cx="603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</a:rPr>
              <a:t>o</a:t>
            </a:r>
          </a:p>
        </p:txBody>
      </p:sp>
      <p:pic>
        <p:nvPicPr>
          <p:cNvPr id="22574" name="Picture 28" descr="huoy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508500"/>
            <a:ext cx="2667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Picture 28" descr="huoy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508500"/>
            <a:ext cx="2667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684213" y="5157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468313" y="4868863"/>
            <a:ext cx="719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</a:rPr>
              <a:t>m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1403350" y="4868863"/>
            <a:ext cx="565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2268538" y="4868863"/>
            <a:ext cx="565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</a:rPr>
              <a:t>k</a:t>
            </a: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3059113" y="4868863"/>
            <a:ext cx="565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39750" y="4868863"/>
            <a:ext cx="64770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7019925" y="1989138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9900CC"/>
                </a:solidFill>
              </a:rPr>
              <a:t>拍照</a:t>
            </a:r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6227763" y="6021388"/>
            <a:ext cx="1101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9900CC"/>
                </a:solidFill>
              </a:rPr>
              <a:t>照片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3" grpId="0" bldLvl="0" autoUpdateAnimBg="0"/>
      <p:bldP spid="22568" grpId="0"/>
      <p:bldP spid="22569" grpId="0"/>
      <p:bldP spid="22571" grpId="0"/>
      <p:bldP spid="22572" grpId="0"/>
      <p:bldP spid="22573" grpId="0"/>
      <p:bldP spid="22577" grpId="0"/>
      <p:bldP spid="22581" grpId="0"/>
      <p:bldP spid="22582" grpId="0"/>
      <p:bldP spid="22583" grpId="0"/>
      <p:bldP spid="22584" grpId="0" animBg="1"/>
      <p:bldP spid="225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C3A5-F656-4B9C-902F-7C887BFA2DD6}" type="datetime1">
              <a:rPr lang="en-US"/>
              <a:t>1/17/2023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7892" name="Picture 4" descr="新图像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8913"/>
            <a:ext cx="3970337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276600" y="4724400"/>
            <a:ext cx="2251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9900CC"/>
                </a:solidFill>
              </a:rPr>
              <a:t>听音乐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全屏显示(4:3)</PresentationFormat>
  <Paragraphs>93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黑体</vt:lpstr>
      <vt:lpstr>华康海报体W12(P)</vt:lpstr>
      <vt:lpstr>宋体</vt:lpstr>
      <vt:lpstr>微软雅黑</vt:lpstr>
      <vt:lpstr>Arial</vt:lpstr>
      <vt:lpstr>Calibri</vt:lpstr>
      <vt:lpstr>Comic Sans MS</vt:lpstr>
      <vt:lpstr>Curlz MT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2014-02-16T19:49:00Z</dcterms:created>
  <dcterms:modified xsi:type="dcterms:W3CDTF">2023-01-16T21:33:33Z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54586D70FABC4D1489F4DCBF3FE8224A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