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482C0-9616-4974-AD4E-EAA6EFF291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F9BE7-63AC-43D4-B339-6C794BAEAF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F9BE7-63AC-43D4-B339-6C794BAEAF1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F5EAB-F07B-4A06-855B-3C90241086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2FBCA-16C4-4AC9-99E0-95EE0D514A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55D8-8519-4AED-B346-46CB379944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67ADD9-7AF0-4F1F-8658-D36814481F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24E51-55A3-44BA-B39D-A021B76834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DEA3A-964E-453C-B07F-E17DB41572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64BD-7255-4B10-B6F7-A09C44280D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44AF3-C137-4F7B-8558-9B45E6F0B9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5CAAF-6E1C-4001-9040-D493ECF790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6EBE-4F95-4EA0-AAC3-6C9EAE1585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E314-A661-4C30-864F-619DE58DCE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CB5CF-48BC-414E-BB8C-CA42B599E7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C5CC4C-0961-4A93-B0F9-8302B677394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E:\plx\kejian\8b\&#35838;&#20214;2\&#29031;&#29255;%20001.avi" TargetMode="External"/><Relationship Id="rId1" Type="http://schemas.microsoft.com/office/2007/relationships/media" Target="file:///E:\plx\kejian\8b\&#35838;&#20214;2\&#29031;&#29255;%20001.avi" TargetMode="External"/><Relationship Id="rId6" Type="http://schemas.openxmlformats.org/officeDocument/2006/relationships/image" Target="../media/image17.jpeg"/><Relationship Id="rId5" Type="http://schemas.openxmlformats.org/officeDocument/2006/relationships/slide" Target="slide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6600" b="1" i="1" dirty="0">
                <a:solidFill>
                  <a:srgbClr val="1403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Unit2 </a:t>
            </a:r>
            <a:r>
              <a:rPr kumimoji="1" lang="en-US" altLang="zh-CN" sz="6600" b="1" i="1" dirty="0" smtClean="0">
                <a:solidFill>
                  <a:srgbClr val="1403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</a:t>
            </a:r>
            <a:r>
              <a:rPr kumimoji="1" lang="en-US" altLang="zh-CN" sz="4400" b="1" i="1" dirty="0" smtClean="0">
                <a:solidFill>
                  <a:srgbClr val="1403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4400" b="1" i="1" dirty="0">
              <a:solidFill>
                <a:srgbClr val="1403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000" b="1" i="1" dirty="0" smtClean="0">
                <a:solidFill>
                  <a:srgbClr val="1403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kumimoji="1" lang="en-US" altLang="zh-CN" sz="4000" b="1" i="1" dirty="0">
                <a:solidFill>
                  <a:srgbClr val="1403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10000" y="54102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/>
          </a:p>
        </p:txBody>
      </p:sp>
      <p:sp>
        <p:nvSpPr>
          <p:cNvPr id="6" name="矩形 5"/>
          <p:cNvSpPr/>
          <p:nvPr/>
        </p:nvSpPr>
        <p:spPr>
          <a:xfrm>
            <a:off x="2924754" y="557326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照片 001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3733800" cy="280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4" name="Picture 4" descr="睡美人城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38766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Rectangle 5"/>
          <p:cNvSpPr>
            <a:spLocks noRot="1" noChangeArrowheads="1"/>
          </p:cNvSpPr>
          <p:nvPr/>
        </p:nvSpPr>
        <p:spPr bwMode="auto">
          <a:xfrm>
            <a:off x="3995738" y="1341438"/>
            <a:ext cx="4824412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altLang="zh-CN" sz="2800" b="1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  at the end of the day</a:t>
            </a:r>
          </a:p>
          <a:p>
            <a:pPr marL="342900" indent="-342900" algn="l">
              <a:spcBef>
                <a:spcPct val="20000"/>
              </a:spcBef>
            </a:pPr>
            <a:endParaRPr lang="en-US" altLang="zh-CN" sz="2800" b="1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altLang="zh-CN" sz="2800" b="1"/>
              <a:t>   watch fireworks in front of the Sleeping Beauty </a:t>
            </a:r>
            <a:r>
              <a:rPr lang="en-US" altLang="zh-CN" sz="2800" b="1">
                <a:solidFill>
                  <a:srgbClr val="FF3300"/>
                </a:solidFill>
              </a:rPr>
              <a:t>Castle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CN" sz="2800" b="1"/>
              <a:t>look </a:t>
            </a:r>
            <a:r>
              <a:rPr lang="en-US" altLang="zh-CN" sz="2800" b="1">
                <a:solidFill>
                  <a:srgbClr val="FF3300"/>
                </a:solidFill>
              </a:rPr>
              <a:t>bright</a:t>
            </a:r>
            <a:r>
              <a:rPr lang="en-US" altLang="zh-CN" sz="2800" b="1"/>
              <a:t> and  beautiful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altLang="zh-C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1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3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219200" y="1219200"/>
            <a:ext cx="2808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has been to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048000" y="2286000"/>
            <a:ext cx="208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Disneyland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048000" y="28194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by underground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Space Mountain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4478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at high speed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2438400" y="22860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 dirty="0">
                <a:solidFill>
                  <a:srgbClr val="FF0000"/>
                </a:solidFill>
              </a:rPr>
              <a:t>Complete the story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0" y="1295400"/>
            <a:ext cx="914400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  Kitty___________ Hong Kong for two days. She and her parents had a good time there. They spent the whole day in __________. They got to Disney from their hotel ______________. then they went to ________________.They took the roller coaster, it moved ____________. Later in the afternoon, there was a parade . They couldn’t stop</a:t>
            </a:r>
            <a:r>
              <a:rPr kumimoji="1" lang="en-US" altLang="zh-CN" sz="3200" b="1" u="sng" dirty="0">
                <a:latin typeface="Times New Roman" panose="02020603050405020304" pitchFamily="18" charset="0"/>
              </a:rPr>
              <a:t>                     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.  They watched</a:t>
            </a:r>
            <a:r>
              <a:rPr kumimoji="1" lang="en-US" altLang="zh-CN" sz="3200" b="1" u="sng" dirty="0">
                <a:latin typeface="Times New Roman" panose="02020603050405020304" pitchFamily="18" charset="0"/>
              </a:rPr>
              <a:t>                   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after the parade. They also did some shopping . At the end of the </a:t>
            </a:r>
            <a:r>
              <a:rPr kumimoji="1" lang="en-US" altLang="zh-CN" sz="3200" b="1" dirty="0" err="1">
                <a:latin typeface="Times New Roman" panose="02020603050405020304" pitchFamily="18" charset="0"/>
              </a:rPr>
              <a:t>day,they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  </a:t>
            </a:r>
            <a:endParaRPr kumimoji="1" lang="en-US" altLang="zh-CN" sz="3200" b="1" u="sng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3200" b="1" u="sng" dirty="0">
                <a:latin typeface="Times New Roman" panose="02020603050405020304" pitchFamily="18" charset="0"/>
              </a:rPr>
              <a:t>                                      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in front of Sleeping Beauty Castle .The castle looked</a:t>
            </a:r>
            <a:r>
              <a:rPr kumimoji="1" lang="en-US" altLang="zh-CN" sz="3200" b="1" u="sng" dirty="0">
                <a:latin typeface="Times New Roman" panose="02020603050405020304" pitchFamily="18" charset="0"/>
              </a:rPr>
              <a:t>          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943600" y="41910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taking photos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514600" y="47244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a 4-D film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5943600"/>
            <a:ext cx="3978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watched the fireeworks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19600" y="6278563"/>
            <a:ext cx="1357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bright</a:t>
            </a:r>
            <a:r>
              <a:rPr kumimoji="1" lang="en-US" altLang="zh-CN" sz="3200">
                <a:latin typeface="Times New Roman" panose="02020603050405020304" pitchFamily="18" charset="0"/>
              </a:rPr>
              <a:t> </a:t>
            </a:r>
            <a:r>
              <a:rPr kumimoji="1"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49" grpId="0"/>
      <p:bldP spid="82950" grpId="0"/>
      <p:bldP spid="82951" grpId="0"/>
      <p:bldP spid="82952" grpId="0"/>
      <p:bldP spid="82953" grpId="0"/>
      <p:bldP spid="82954" grpId="0"/>
      <p:bldP spid="82955" grpId="0"/>
      <p:bldP spid="82956" grpId="0"/>
      <p:bldP spid="829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600" b="1" dirty="0">
                <a:latin typeface="Times New Roman" panose="02020603050405020304" pitchFamily="18" charset="0"/>
              </a:rPr>
              <a:t>Some phrases: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915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have a fantastic time 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过的极开心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 indoor roller coaster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一个室内的过山车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 high speed 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高速地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hurry to a restaurant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匆匆赶到一家饭店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quick meal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快速地吃了饭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such as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比如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parade of... 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.....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的游行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later in the afternoon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在傍晚时候</a:t>
            </a:r>
          </a:p>
          <a:p>
            <a:pPr>
              <a:buFontTx/>
              <a:buAutoNum type="arabicPeriod"/>
            </a:pP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run after...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追赶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......</a:t>
            </a:r>
          </a:p>
          <a:p>
            <a:pPr>
              <a:buFontTx/>
              <a:buAutoNum type="arabicPeriod"/>
            </a:pP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can’t stop taking photos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忍不住拍照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731520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11. a couple of key rings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几串钥匙扣</a:t>
            </a:r>
          </a:p>
          <a:p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12.  at the end of...   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在</a:t>
            </a:r>
            <a:r>
              <a:rPr kumimoji="1" lang="en-US" altLang="zh-CN" sz="2800" b="1">
                <a:latin typeface="Times New Roman" panose="02020603050405020304" pitchFamily="18" charset="0"/>
              </a:rPr>
              <a:t>......</a:t>
            </a:r>
            <a:r>
              <a:rPr kumimoji="1" lang="zh-CN" altLang="en-US" sz="2800" b="1">
                <a:latin typeface="Times New Roman" panose="02020603050405020304" pitchFamily="18" charset="0"/>
              </a:rPr>
              <a:t>的末尾</a:t>
            </a:r>
          </a:p>
          <a:p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13. watch the fireworks  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看烟火</a:t>
            </a:r>
          </a:p>
          <a:p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14. let me have a look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让我看一看</a:t>
            </a:r>
          </a:p>
          <a:p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15. through the ride   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在乘坐过程中</a:t>
            </a:r>
          </a:p>
          <a:p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1. Finish the exercises in the paper.</a:t>
            </a:r>
          </a:p>
          <a:p>
            <a:r>
              <a:rPr kumimoji="1" lang="en-US" altLang="zh-CN" sz="36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2. Read the text carefully.</a:t>
            </a:r>
            <a:endParaRPr kumimoji="1" lang="en-US" altLang="zh-CN" dirty="0">
              <a:solidFill>
                <a:srgbClr val="2005BF"/>
              </a:solidFill>
            </a:endParaRPr>
          </a:p>
        </p:txBody>
      </p:sp>
      <p:pic>
        <p:nvPicPr>
          <p:cNvPr id="86021" name="Picture 5" descr="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81000"/>
            <a:ext cx="37338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143000" y="1066800"/>
            <a:ext cx="54864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/>
              </a:rPr>
              <a:t>Thank you!</a:t>
            </a:r>
            <a:endParaRPr lang="zh-CN" alt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Monotype Corsiva" panose="03010101010201010101"/>
            </a:endParaRPr>
          </a:p>
        </p:txBody>
      </p:sp>
      <p:sp>
        <p:nvSpPr>
          <p:cNvPr id="87044" name="WordArt 4"/>
          <p:cNvSpPr>
            <a:spLocks noChangeArrowheads="1" noChangeShapeType="1"/>
          </p:cNvSpPr>
          <p:nvPr/>
        </p:nvSpPr>
        <p:spPr bwMode="auto">
          <a:xfrm>
            <a:off x="990600" y="2971800"/>
            <a:ext cx="44958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2319"/>
              </a:avLst>
            </a:prstTxWarp>
          </a:bodyPr>
          <a:lstStyle/>
          <a:p>
            <a:r>
              <a:rPr lang="en-US" altLang="zh-CN" sz="8000" b="1" i="1" kern="10" spc="-800" dirty="0">
                <a:ln w="6350">
                  <a:solidFill>
                    <a:srgbClr val="000099"/>
                  </a:solidFill>
                  <a:round/>
                </a:ln>
                <a:solidFill>
                  <a:srgbClr val="FF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/>
              </a:rPr>
              <a:t>Bye - bye!</a:t>
            </a:r>
            <a:endParaRPr lang="zh-CN" altLang="en-US" sz="8000" b="1" i="1" kern="10" spc="-800" dirty="0">
              <a:ln w="6350">
                <a:solidFill>
                  <a:srgbClr val="000099"/>
                </a:solidFill>
                <a:round/>
              </a:ln>
              <a:solidFill>
                <a:srgbClr val="FF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Monotype Corsiva" panose="030101010102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609600"/>
            <a:ext cx="5410200" cy="5486400"/>
          </a:xfrm>
          <a:noFill/>
        </p:spPr>
        <p:txBody>
          <a:bodyPr/>
          <a:lstStyle/>
          <a:p>
            <a:endParaRPr lang="en-US" altLang="zh-CN" b="1"/>
          </a:p>
          <a:p>
            <a:endParaRPr lang="en-US" altLang="zh-CN" b="1"/>
          </a:p>
          <a:p>
            <a:endParaRPr lang="en-US" altLang="zh-CN" b="1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914400" y="1219200"/>
            <a:ext cx="76962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kumimoji="1" lang="en-US" altLang="zh-CN" sz="4000" b="1" dirty="0"/>
              <a:t>Listen to the tape .</a:t>
            </a:r>
          </a:p>
          <a:p>
            <a:pPr marL="342900" indent="-342900" algn="l">
              <a:buFontTx/>
              <a:buAutoNum type="arabicPeriod"/>
            </a:pPr>
            <a:endParaRPr kumimoji="1" lang="en-US" altLang="zh-CN" sz="4000" b="1" dirty="0"/>
          </a:p>
          <a:p>
            <a:pPr marL="342900" indent="-342900" algn="l"/>
            <a:r>
              <a:rPr kumimoji="1" lang="en-US" altLang="zh-CN" sz="4000" b="1" dirty="0" smtClean="0"/>
              <a:t>2.Read </a:t>
            </a:r>
            <a:r>
              <a:rPr kumimoji="1" lang="en-US" altLang="zh-CN" sz="4000" b="1" dirty="0"/>
              <a:t>the article quickly.</a:t>
            </a:r>
          </a:p>
          <a:p>
            <a:pPr marL="342900" indent="-342900" algn="l"/>
            <a:endParaRPr kumimoji="1" lang="en-US" altLang="zh-CN" sz="4000" b="1" dirty="0"/>
          </a:p>
          <a:p>
            <a:pPr marL="342900" indent="-342900" algn="l"/>
            <a:r>
              <a:rPr kumimoji="1" lang="en-US" altLang="zh-CN" sz="3600" b="1" dirty="0" smtClean="0"/>
              <a:t>3.</a:t>
            </a:r>
            <a:r>
              <a:rPr kumimoji="1" lang="en-US" altLang="zh-CN" sz="4000" b="1" dirty="0" smtClean="0"/>
              <a:t>Answer </a:t>
            </a:r>
            <a:r>
              <a:rPr kumimoji="1" lang="en-US" altLang="zh-CN" sz="4000" b="1" dirty="0"/>
              <a:t>my questions </a:t>
            </a:r>
            <a:r>
              <a:rPr kumimoji="1" lang="en-US" altLang="zh-CN" sz="3600" b="1" dirty="0"/>
              <a:t>and retell Kitty’s trip.</a:t>
            </a:r>
          </a:p>
          <a:p>
            <a:pPr marL="342900" indent="-342900" algn="l"/>
            <a:r>
              <a:rPr kumimoji="1" lang="en-US" altLang="zh-CN" sz="3600" b="1" dirty="0"/>
              <a:t>    </a:t>
            </a:r>
            <a:endParaRPr kumimoji="1" lang="en-US" altLang="zh-C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609600"/>
            <a:ext cx="5410200" cy="5486400"/>
          </a:xfrm>
          <a:noFill/>
        </p:spPr>
        <p:txBody>
          <a:bodyPr/>
          <a:lstStyle/>
          <a:p>
            <a:endParaRPr lang="en-US" altLang="zh-CN" b="1"/>
          </a:p>
          <a:p>
            <a:endParaRPr lang="en-US" altLang="zh-CN" b="1"/>
          </a:p>
          <a:p>
            <a:endParaRPr lang="en-US" altLang="zh-CN" b="1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>
                <a:solidFill>
                  <a:schemeClr val="tx2"/>
                </a:solidFill>
              </a:rPr>
              <a:t>Who  visited Disneyland ?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</a:rPr>
              <a:t>2. How long did they  stay  in Disneyland?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   </a:t>
            </a:r>
          </a:p>
          <a:p>
            <a:r>
              <a:rPr lang="en-US" altLang="zh-CN" sz="3600" b="1" dirty="0">
                <a:solidFill>
                  <a:schemeClr val="tx2"/>
                </a:solidFill>
              </a:rPr>
              <a:t>3. What did Kitty think of Hong Kong     </a:t>
            </a:r>
          </a:p>
          <a:p>
            <a:r>
              <a:rPr lang="en-US" altLang="zh-CN" sz="3600" b="1" dirty="0">
                <a:solidFill>
                  <a:schemeClr val="tx2"/>
                </a:solidFill>
              </a:rPr>
              <a:t>    Disneyland? </a:t>
            </a:r>
          </a:p>
          <a:p>
            <a:r>
              <a:rPr lang="en-US" altLang="zh-CN" sz="3200" b="1" dirty="0"/>
              <a:t>  </a:t>
            </a:r>
          </a:p>
          <a:p>
            <a:endParaRPr lang="en-US" altLang="zh-CN" sz="3200" b="1" dirty="0"/>
          </a:p>
          <a:p>
            <a:r>
              <a:rPr lang="en-US" altLang="zh-CN" sz="3600" b="1" dirty="0">
                <a:solidFill>
                  <a:schemeClr val="tx2"/>
                </a:solidFill>
              </a:rPr>
              <a:t>4.What did they do first?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17525" y="631825"/>
            <a:ext cx="6188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Kitty and her parents.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7010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About  twelve hours \ a whole day.</a:t>
            </a:r>
          </a:p>
          <a:p>
            <a:pPr algn="l"/>
            <a:endParaRPr lang="en-US" altLang="zh-CN" dirty="0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FF0000"/>
                </a:solidFill>
              </a:rPr>
              <a:t>It was fantastic.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04800" y="56388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They had fun on Space Mountain.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8" grpId="0"/>
      <p:bldP spid="74759" grpId="0"/>
      <p:bldP spid="747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609600"/>
            <a:ext cx="5410200" cy="5486400"/>
          </a:xfrm>
          <a:noFill/>
        </p:spPr>
        <p:txBody>
          <a:bodyPr/>
          <a:lstStyle/>
          <a:p>
            <a:endParaRPr lang="en-US" altLang="zh-CN" b="1"/>
          </a:p>
          <a:p>
            <a:endParaRPr lang="en-US" altLang="zh-CN" b="1"/>
          </a:p>
          <a:p>
            <a:endParaRPr lang="en-US" altLang="zh-CN" b="1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</a:rPr>
              <a:t>5.Why couldn’t Kitty stop taking photos   with  Disney characters?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600" b="1" dirty="0">
                <a:solidFill>
                  <a:schemeClr val="tx2"/>
                </a:solidFill>
              </a:rPr>
              <a:t>6.What was the best part of the day?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600" b="1" dirty="0">
                <a:solidFill>
                  <a:schemeClr val="tx2"/>
                </a:solidFill>
              </a:rPr>
              <a:t>7.What did they do after the  parade?</a:t>
            </a:r>
          </a:p>
          <a:p>
            <a:pPr algn="l"/>
            <a:r>
              <a:rPr lang="en-US" altLang="zh-CN" sz="3200" b="1" dirty="0"/>
              <a:t> 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chemeClr val="tx2"/>
                </a:solidFill>
              </a:rPr>
              <a:t>8.What did they watch at the end of the day?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2657" y="1371600"/>
            <a:ext cx="5953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Because they all looked   cute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657" y="2895600"/>
            <a:ext cx="645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The parade of Disney characters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5400" y="4383314"/>
            <a:ext cx="4918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They watched a 4-D film.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0" y="579120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rgbClr val="FF0000"/>
                </a:solidFill>
              </a:rPr>
              <a:t>They </a:t>
            </a:r>
            <a:r>
              <a:rPr lang="en-US" altLang="zh-CN" sz="3200" b="1" dirty="0">
                <a:solidFill>
                  <a:srgbClr val="FF0000"/>
                </a:solidFill>
              </a:rPr>
              <a:t>watched fireworks in front of Sleeping Beauty Castle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.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/>
      <p:bldP spid="75783" grpId="0"/>
      <p:bldP spid="757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u=3021061652,3573346095&amp;gp=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57600"/>
            <a:ext cx="30480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52800" y="1371600"/>
            <a:ext cx="5410200" cy="5486400"/>
          </a:xfrm>
          <a:noFill/>
        </p:spPr>
        <p:txBody>
          <a:bodyPr/>
          <a:lstStyle/>
          <a:p>
            <a:r>
              <a:rPr lang="en-US" altLang="zh-CN" sz="3600" b="1" dirty="0">
                <a:solidFill>
                  <a:srgbClr val="1403EB"/>
                </a:solidFill>
                <a:latin typeface="Comic Sans MS" panose="030F0702030302020204" pitchFamily="66" charset="0"/>
              </a:rPr>
              <a:t>Retell the trip:</a:t>
            </a:r>
          </a:p>
          <a:p>
            <a:endParaRPr lang="en-US" altLang="zh-CN" sz="3600" b="1" dirty="0">
              <a:latin typeface="Comic Sans MS" panose="030F0702030302020204" pitchFamily="66" charset="0"/>
            </a:endParaRPr>
          </a:p>
          <a:p>
            <a:r>
              <a:rPr lang="en-US" altLang="zh-CN" b="1" dirty="0"/>
              <a:t>A whole day in Hong Kong Disneyland--- a famous theme park</a:t>
            </a:r>
          </a:p>
          <a:p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9175"/>
            <a:ext cx="8540750" cy="7461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25908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9900FF"/>
                </a:solidFill>
              </a:rPr>
              <a:t>   First</a:t>
            </a:r>
          </a:p>
        </p:txBody>
      </p:sp>
      <p:pic>
        <p:nvPicPr>
          <p:cNvPr id="77829" name="Picture 5" descr="tomorrow 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3810000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过山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40386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153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/>
              <a:t>went to Space  Mountain</a:t>
            </a:r>
          </a:p>
          <a:p>
            <a:pPr algn="l"/>
            <a:r>
              <a:rPr lang="en-US" altLang="zh-CN" sz="3200" b="1" dirty="0"/>
              <a:t>  an indoor roller coaster</a:t>
            </a:r>
          </a:p>
          <a:p>
            <a:pPr algn="l"/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had fun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on</a:t>
            </a: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Space Mountain</a:t>
            </a:r>
            <a:endParaRPr lang="en-US" altLang="zh-CN" sz="3200" b="1" dirty="0"/>
          </a:p>
          <a:p>
            <a:pPr algn="l"/>
            <a:r>
              <a:rPr lang="en-US" altLang="zh-CN" sz="3200" b="1" dirty="0"/>
              <a:t>        </a:t>
            </a:r>
          </a:p>
          <a:p>
            <a:pPr algn="l"/>
            <a:r>
              <a:rPr lang="en-US" altLang="zh-CN" sz="3200" b="1" dirty="0"/>
              <a:t>move at high speed</a:t>
            </a:r>
          </a:p>
          <a:p>
            <a:pPr algn="l"/>
            <a:r>
              <a:rPr lang="en-US" altLang="zh-CN" sz="3200" b="1" dirty="0"/>
              <a:t>scream and laugh   through the   whole </a:t>
            </a:r>
            <a:r>
              <a:rPr lang="en-US" altLang="zh-CN" sz="3200" b="1" dirty="0" smtClean="0"/>
              <a:t>ride</a:t>
            </a: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9175"/>
            <a:ext cx="8540750" cy="7461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03250" y="3500438"/>
            <a:ext cx="8540750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 b="1" dirty="0"/>
              <a:t>had a quick lunch at a  restaurant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altLang="zh-CN" sz="3200" b="1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 b="1" dirty="0"/>
              <a:t>met  some Disney characters 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/>
              <a:t>         1. Sleeping Beauty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/>
              <a:t>         2. Snow  White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/>
              <a:t>         3. Mickey Mouse</a:t>
            </a:r>
            <a:r>
              <a:rPr lang="en-US" altLang="zh-CN" sz="2800" b="1" dirty="0"/>
              <a:t>  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95288" y="2781300"/>
            <a:ext cx="1871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Next</a:t>
            </a:r>
          </a:p>
        </p:txBody>
      </p:sp>
      <p:pic>
        <p:nvPicPr>
          <p:cNvPr id="78854" name="Picture 6" descr="performer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609600"/>
            <a:ext cx="3810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200509131510105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609600"/>
            <a:ext cx="168116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睡公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0"/>
            <a:ext cx="201612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3132138" y="0"/>
            <a:ext cx="3478212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808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altLang="zh-CN" sz="40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 panose="030F0702030302020204"/>
              </a:rPr>
              <a:t>Fantasyland</a:t>
            </a:r>
            <a:endParaRPr lang="zh-CN" altLang="en-US" sz="4000" b="1" kern="1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pic>
        <p:nvPicPr>
          <p:cNvPr id="79876" name="Picture 4" descr="睡公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201612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200509131510105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836613"/>
            <a:ext cx="168116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03250" y="3500438"/>
            <a:ext cx="8540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b="1"/>
              <a:t>had a quick lunch at a  restaurant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altLang="zh-CN" sz="2800" b="1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b="1"/>
              <a:t>met  some Disney characters 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/>
              <a:t>         1. Sleeping Beauty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/>
              <a:t>         2. Snow  White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/>
              <a:t>         3. Mickey Mouse            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altLang="zh-CN" sz="2800" b="1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/>
              <a:t>  </a:t>
            </a:r>
            <a:endParaRPr lang="en-US" altLang="zh-CN" sz="1200"/>
          </a:p>
        </p:txBody>
      </p:sp>
      <p:pic>
        <p:nvPicPr>
          <p:cNvPr id="79879" name="Picture 7" descr="performer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908050"/>
            <a:ext cx="3810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95288" y="2781300"/>
            <a:ext cx="1871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000" b="1">
                <a:solidFill>
                  <a:srgbClr val="9900CC"/>
                </a:solidFill>
                <a:latin typeface="Times New Roman" panose="02020603050405020304" pitchFamily="18" charset="0"/>
              </a:rPr>
              <a:t>Next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716463" y="4149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356100" y="5229225"/>
            <a:ext cx="3529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look nice and cute</a:t>
            </a:r>
          </a:p>
        </p:txBody>
      </p:sp>
      <p:pic>
        <p:nvPicPr>
          <p:cNvPr id="79884" name="Picture 12" descr="队伍１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15888"/>
            <a:ext cx="380365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5" name="Picture 13" descr="立体电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971800"/>
            <a:ext cx="4067175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294188" y="990600"/>
            <a:ext cx="4849812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/>
              <a:t>Watched a parade of    Disney characters,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/>
              <a:t>ran after them  / take photos with...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/>
              <a:t>          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altLang="zh-CN" sz="2800" b="1"/>
          </a:p>
        </p:txBody>
      </p:sp>
      <p:sp>
        <p:nvSpPr>
          <p:cNvPr id="79887" name="Rectangle 15"/>
          <p:cNvSpPr>
            <a:spLocks noRot="1" noChangeArrowheads="1"/>
          </p:cNvSpPr>
          <p:nvPr/>
        </p:nvSpPr>
        <p:spPr bwMode="auto">
          <a:xfrm>
            <a:off x="4114800" y="228600"/>
            <a:ext cx="46799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b="1">
                <a:solidFill>
                  <a:srgbClr val="FF33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Later in the afternoon </a:t>
            </a:r>
            <a:r>
              <a:rPr lang="en-US" altLang="zh-CN" sz="3200" b="1">
                <a:solidFill>
                  <a:srgbClr val="FF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228600" y="5029200"/>
            <a:ext cx="8534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after the parade</a:t>
            </a:r>
          </a:p>
          <a:p>
            <a:pPr algn="l"/>
            <a:r>
              <a:rPr lang="en-US" altLang="zh-CN" sz="2800" b="1"/>
              <a:t>watch a 4-D film</a:t>
            </a:r>
          </a:p>
          <a:p>
            <a:pPr algn="l"/>
            <a:r>
              <a:rPr lang="en-US" altLang="zh-CN" sz="2800" b="1"/>
              <a:t> be like magic: smell the apple pie , feel the wind</a:t>
            </a:r>
          </a:p>
          <a:p>
            <a:pPr algn="l"/>
            <a:r>
              <a:rPr lang="en-US" altLang="zh-CN" sz="2800" b="1"/>
              <a:t>                    </a:t>
            </a:r>
          </a:p>
          <a:p>
            <a:pPr algn="l"/>
            <a:endParaRPr lang="en-US" altLang="zh-CN" sz="2800" b="1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1905000" y="457200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4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/>
      <p:bldP spid="798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40750" cy="4191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/>
              <a:t>          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4900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3333CC"/>
                </a:solidFill>
                <a:latin typeface="Times New Roman" panose="02020603050405020304" pitchFamily="18" charset="0"/>
              </a:rPr>
              <a:t>do some shopping:</a:t>
            </a:r>
          </a:p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3333CC"/>
                </a:solidFill>
                <a:latin typeface="Times New Roman" panose="02020603050405020304" pitchFamily="18" charset="0"/>
              </a:rPr>
              <a:t>   a couple of key rings</a:t>
            </a:r>
          </a:p>
        </p:txBody>
      </p:sp>
      <p:pic>
        <p:nvPicPr>
          <p:cNvPr id="80901" name="Picture 5" descr="hello-kitty-puro-sho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48038"/>
            <a:ext cx="4198938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本子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292600"/>
            <a:ext cx="2171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03" name="Group 7"/>
          <p:cNvGrpSpPr/>
          <p:nvPr/>
        </p:nvGrpSpPr>
        <p:grpSpPr bwMode="auto">
          <a:xfrm>
            <a:off x="4500563" y="3213100"/>
            <a:ext cx="3816350" cy="2895600"/>
            <a:chOff x="192" y="96"/>
            <a:chExt cx="5136" cy="4128"/>
          </a:xfrm>
        </p:grpSpPr>
        <p:pic>
          <p:nvPicPr>
            <p:cNvPr id="80904" name="Picture 8" descr="笔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68" y="96"/>
              <a:ext cx="3360" cy="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5" name="Picture 9" descr="笔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2" y="96"/>
              <a:ext cx="1614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906" name="Picture 10" descr="kitty park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"/>
            <a:ext cx="2843213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全屏显示(4:3)</PresentationFormat>
  <Paragraphs>119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Comic Sans MS</vt:lpstr>
      <vt:lpstr>Monotype Corsiva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2667642F4BD948318CA6E912DDC0B958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