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handoutMasterIdLst>
    <p:handoutMasterId r:id="rId17"/>
  </p:handoutMasterIdLst>
  <p:sldIdLst>
    <p:sldId id="256" r:id="rId2"/>
    <p:sldId id="260" r:id="rId3"/>
    <p:sldId id="262" r:id="rId4"/>
    <p:sldId id="263" r:id="rId5"/>
    <p:sldId id="264" r:id="rId6"/>
    <p:sldId id="265" r:id="rId7"/>
    <p:sldId id="266" r:id="rId8"/>
    <p:sldId id="267" r:id="rId9"/>
    <p:sldId id="268" r:id="rId10"/>
    <p:sldId id="269" r:id="rId11"/>
    <p:sldId id="270" r:id="rId12"/>
    <p:sldId id="271" r:id="rId13"/>
    <p:sldId id="272" r:id="rId14"/>
    <p:sldId id="257" r:id="rId15"/>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OPPOSans R" panose="02010600030101010101" charset="-122"/>
      <p:regular r:id="rId22"/>
    </p:embeddedFont>
    <p:embeddedFont>
      <p:font typeface="微软雅黑" panose="020B0503020204020204" pitchFamily="34" charset="-122"/>
      <p:regular r:id="rId23"/>
      <p:bold r:id="rId24"/>
    </p:embeddedFont>
    <p:embeddedFont>
      <p:font typeface="思源黑体 CN Medium" panose="02010600030101010101" charset="-122"/>
      <p:regular r:id="rId25"/>
    </p:embeddedFont>
  </p:embeddedFontLst>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8">
          <p15:clr>
            <a:srgbClr val="A4A3A4"/>
          </p15:clr>
        </p15:guide>
        <p15:guide id="2" pos="7256">
          <p15:clr>
            <a:srgbClr val="A4A3A4"/>
          </p15:clr>
        </p15:guide>
        <p15:guide id="3" orient="horz" pos="600">
          <p15:clr>
            <a:srgbClr val="A4A3A4"/>
          </p15:clr>
        </p15:guide>
        <p15:guide id="4" orient="horz" pos="664">
          <p15:clr>
            <a:srgbClr val="A4A3A4"/>
          </p15:clr>
        </p15:guide>
        <p15:guide id="5" orient="horz" pos="3928">
          <p15:clr>
            <a:srgbClr val="A4A3A4"/>
          </p15:clr>
        </p15:guide>
        <p15:guide id="6" orient="horz" pos="3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3" autoAdjust="0"/>
    <p:restoredTop sz="94660"/>
  </p:normalViewPr>
  <p:slideViewPr>
    <p:cSldViewPr snapToGrid="0">
      <p:cViewPr varScale="1">
        <p:scale>
          <a:sx n="103" d="100"/>
          <a:sy n="103" d="100"/>
        </p:scale>
        <p:origin x="1044" y="96"/>
      </p:cViewPr>
      <p:guideLst>
        <p:guide pos="438"/>
        <p:guide pos="7256"/>
        <p:guide orient="horz" pos="600"/>
        <p:guide orient="horz" pos="664"/>
        <p:guide orient="horz" pos="3928"/>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8E74A515-975C-49B3-B398-625439B92C34}" type="datetimeFigureOut">
              <a:rPr lang="zh-CN" altLang="en-US" smtClean="0"/>
              <a:t>2023-01-17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10470232-ED6D-46DC-AD04-F14CC33F76F6}"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470232-ED6D-46DC-AD04-F14CC33F76F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470232-ED6D-46DC-AD04-F14CC33F76F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470232-ED6D-46DC-AD04-F14CC33F76F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470232-ED6D-46DC-AD04-F14CC33F76F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470232-ED6D-46DC-AD04-F14CC33F76F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470232-ED6D-46DC-AD04-F14CC33F76F6}" type="slidenum">
              <a:rPr lang="zh-CN" altLang="en-US" smtClean="0"/>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470232-ED6D-46DC-AD04-F14CC33F76F6}"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470232-ED6D-46DC-AD04-F14CC33F76F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470232-ED6D-46DC-AD04-F14CC33F76F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470232-ED6D-46DC-AD04-F14CC33F76F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470232-ED6D-46DC-AD04-F14CC33F76F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470232-ED6D-46DC-AD04-F14CC33F76F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470232-ED6D-46DC-AD04-F14CC33F76F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470232-ED6D-46DC-AD04-F14CC33F76F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21D736A4-F66B-4695-9541-A5215925DC86}"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27400" t="26493" b="12251"/>
          <a:stretch>
            <a:fillRect/>
          </a:stretch>
        </p:blipFill>
        <p:spPr>
          <a:xfrm>
            <a:off x="0" y="0"/>
            <a:ext cx="12192000" cy="6858000"/>
          </a:xfrm>
          <a:prstGeom prst="rect">
            <a:avLst/>
          </a:prstGeom>
        </p:spPr>
      </p:pic>
      <p:sp>
        <p:nvSpPr>
          <p:cNvPr id="7" name="PA-文本框 6"/>
          <p:cNvSpPr txBox="1"/>
          <p:nvPr/>
        </p:nvSpPr>
        <p:spPr>
          <a:xfrm>
            <a:off x="6101195" y="2719750"/>
            <a:ext cx="5304332" cy="11079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12192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schemeClr val="bg1"/>
                </a:solidFill>
                <a:effectLst/>
                <a:uLnTx/>
                <a:uFillTx/>
                <a:latin typeface="Arial" panose="020B0604020202020204" pitchFamily="34" charset="0"/>
                <a:ea typeface="思源黑体 CN Medium" panose="02010600030101010101" pitchFamily="34" charset="-122"/>
                <a:cs typeface="OPPOSans R" panose="00020600040101010101" pitchFamily="18" charset="-122"/>
                <a:sym typeface="Arial" panose="020B0604020202020204" pitchFamily="34" charset="0"/>
              </a:rPr>
              <a:t>狐狸分奶酪</a:t>
            </a:r>
          </a:p>
        </p:txBody>
      </p:sp>
      <p:sp>
        <p:nvSpPr>
          <p:cNvPr id="8" name="PA-文本框 7"/>
          <p:cNvSpPr txBox="1"/>
          <p:nvPr/>
        </p:nvSpPr>
        <p:spPr>
          <a:xfrm>
            <a:off x="7638332" y="4337550"/>
            <a:ext cx="2230056" cy="520412"/>
          </a:xfrm>
          <a:prstGeom prst="roundRect">
            <a:avLst>
              <a:gd name="adj" fmla="val 50000"/>
            </a:avLst>
          </a:prstGeom>
          <a:solidFill>
            <a:schemeClr val="tx1"/>
          </a:solidFill>
          <a:ln w="3175">
            <a:solidFill>
              <a:schemeClr val="bg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smtClean="0">
                <a:ln>
                  <a:noFill/>
                </a:ln>
                <a:solidFill>
                  <a:schemeClr val="bg1"/>
                </a:solidFill>
                <a:effectLst/>
                <a:uLnTx/>
                <a:uFillTx/>
                <a:latin typeface="Arial" panose="020B0604020202020204" pitchFamily="34" charset="0"/>
                <a:ea typeface="思源黑体 CN Medium" panose="02010600030101010101" pitchFamily="34" charset="-122"/>
                <a:cs typeface="OPPOSans R" panose="00020600040101010101" pitchFamily="18" charset="-122"/>
                <a:sym typeface="Arial" panose="020B0604020202020204" pitchFamily="34" charset="0"/>
              </a:rPr>
              <a:t>汇报人：</a:t>
            </a:r>
            <a:r>
              <a:rPr kumimoji="0" lang="en-US" altLang="zh-CN" sz="1800" b="1" i="0" u="none" strike="noStrike" kern="1200" cap="none" spc="0" normalizeH="0" baseline="0" noProof="0" smtClean="0">
                <a:ln>
                  <a:noFill/>
                </a:ln>
                <a:solidFill>
                  <a:schemeClr val="bg1"/>
                </a:solidFill>
                <a:effectLst/>
                <a:uLnTx/>
                <a:uFillTx/>
                <a:latin typeface="Arial" panose="020B0604020202020204" pitchFamily="34" charset="0"/>
                <a:ea typeface="思源黑体 CN Medium" panose="02010600030101010101" pitchFamily="34" charset="-122"/>
                <a:cs typeface="OPPOSans R" panose="00020600040101010101" pitchFamily="18" charset="-122"/>
                <a:sym typeface="Arial" panose="020B0604020202020204" pitchFamily="34" charset="0"/>
              </a:rPr>
              <a:t>PPT818</a:t>
            </a:r>
            <a:endParaRPr kumimoji="0" lang="zh-CN" altLang="en-US" sz="1800" b="0" i="0" u="none" strike="noStrike" kern="1200" cap="none" spc="0" normalizeH="0" baseline="0" noProof="0" dirty="0">
              <a:ln>
                <a:noFill/>
              </a:ln>
              <a:solidFill>
                <a:schemeClr val="bg1"/>
              </a:solidFill>
              <a:effectLst/>
              <a:uLnTx/>
              <a:uFillTx/>
              <a:latin typeface="Arial" panose="020B0604020202020204" pitchFamily="34" charset="0"/>
              <a:ea typeface="思源黑体 CN Medium" panose="02010600030101010101" pitchFamily="34" charset="-122"/>
              <a:cs typeface="OPPOSans R" panose="00020600040101010101" pitchFamily="18" charset="-122"/>
              <a:sym typeface="Arial" panose="020B0604020202020204" pitchFamily="34" charset="0"/>
            </a:endParaRPr>
          </a:p>
        </p:txBody>
      </p:sp>
      <p:sp>
        <p:nvSpPr>
          <p:cNvPr id="9" name="PA-文本框 8"/>
          <p:cNvSpPr txBox="1"/>
          <p:nvPr/>
        </p:nvSpPr>
        <p:spPr>
          <a:xfrm>
            <a:off x="5551104" y="3750205"/>
            <a:ext cx="6404513"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1219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bg1"/>
                </a:solidFill>
                <a:effectLst/>
                <a:uLnTx/>
                <a:uFillTx/>
                <a:latin typeface="Arial" panose="020B0604020202020204" pitchFamily="34" charset="0"/>
                <a:ea typeface="思源黑体 CN Medium" panose="02010600030101010101" pitchFamily="34" charset="-122"/>
                <a:cs typeface="OPPOSans R" panose="00020600040101010101" pitchFamily="18" charset="-122"/>
                <a:sym typeface="Arial" panose="020B0604020202020204" pitchFamily="34" charset="0"/>
              </a:rPr>
              <a:t>PEOPLE'S EDUCATION EDITION LANGUAGE SECOND GRADE FIRST VOLUME</a:t>
            </a:r>
          </a:p>
        </p:txBody>
      </p:sp>
      <p:sp>
        <p:nvSpPr>
          <p:cNvPr id="10" name="PA-文本框 6"/>
          <p:cNvSpPr txBox="1"/>
          <p:nvPr/>
        </p:nvSpPr>
        <p:spPr>
          <a:xfrm>
            <a:off x="6521024" y="2320940"/>
            <a:ext cx="446467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1219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Arial" panose="020B0604020202020204" pitchFamily="34" charset="0"/>
                <a:ea typeface="思源黑体 CN Medium" panose="02010600030101010101" pitchFamily="34" charset="-122"/>
                <a:cs typeface="OPPOSans R" panose="00020600040101010101" pitchFamily="18" charset="-122"/>
                <a:sym typeface="Arial" panose="020B0604020202020204" pitchFamily="34" charset="0"/>
              </a:rPr>
              <a:t>语文  二年级  上册   配人教版</a:t>
            </a:r>
          </a:p>
        </p:txBody>
      </p:sp>
      <p:sp>
        <p:nvSpPr>
          <p:cNvPr id="11" name="PA-smiling-tooth-with-hands_33918"/>
          <p:cNvSpPr>
            <a:spLocks noChangeAspect="1"/>
          </p:cNvSpPr>
          <p:nvPr/>
        </p:nvSpPr>
        <p:spPr bwMode="auto">
          <a:xfrm>
            <a:off x="8375165" y="1293175"/>
            <a:ext cx="756390" cy="753609"/>
          </a:xfrm>
          <a:custGeom>
            <a:avLst/>
            <a:gdLst>
              <a:gd name="T0" fmla="*/ 0 w 11335"/>
              <a:gd name="T1" fmla="*/ 11121 h 11292"/>
              <a:gd name="T2" fmla="*/ 3228 w 11335"/>
              <a:gd name="T3" fmla="*/ 170 h 11292"/>
              <a:gd name="T4" fmla="*/ 3242 w 11335"/>
              <a:gd name="T5" fmla="*/ 11121 h 11292"/>
              <a:gd name="T6" fmla="*/ 3100 w 11335"/>
              <a:gd name="T7" fmla="*/ 10993 h 11292"/>
              <a:gd name="T8" fmla="*/ 142 w 11335"/>
              <a:gd name="T9" fmla="*/ 298 h 11292"/>
              <a:gd name="T10" fmla="*/ 1621 w 11335"/>
              <a:gd name="T11" fmla="*/ 2460 h 11292"/>
              <a:gd name="T12" fmla="*/ 1621 w 11335"/>
              <a:gd name="T13" fmla="*/ 1294 h 11292"/>
              <a:gd name="T14" fmla="*/ 1621 w 11335"/>
              <a:gd name="T15" fmla="*/ 2460 h 11292"/>
              <a:gd name="T16" fmla="*/ 1166 w 11335"/>
              <a:gd name="T17" fmla="*/ 1891 h 11292"/>
              <a:gd name="T18" fmla="*/ 2076 w 11335"/>
              <a:gd name="T19" fmla="*/ 1891 h 11292"/>
              <a:gd name="T20" fmla="*/ 71 w 11335"/>
              <a:gd name="T21" fmla="*/ 7281 h 11292"/>
              <a:gd name="T22" fmla="*/ 3171 w 11335"/>
              <a:gd name="T23" fmla="*/ 7409 h 11292"/>
              <a:gd name="T24" fmla="*/ 71 w 11335"/>
              <a:gd name="T25" fmla="*/ 7281 h 11292"/>
              <a:gd name="T26" fmla="*/ 3171 w 11335"/>
              <a:gd name="T27" fmla="*/ 7779 h 11292"/>
              <a:gd name="T28" fmla="*/ 71 w 11335"/>
              <a:gd name="T29" fmla="*/ 7907 h 11292"/>
              <a:gd name="T30" fmla="*/ 6712 w 11335"/>
              <a:gd name="T31" fmla="*/ 11121 h 11292"/>
              <a:gd name="T32" fmla="*/ 3484 w 11335"/>
              <a:gd name="T33" fmla="*/ 170 h 11292"/>
              <a:gd name="T34" fmla="*/ 6712 w 11335"/>
              <a:gd name="T35" fmla="*/ 11121 h 11292"/>
              <a:gd name="T36" fmla="*/ 6570 w 11335"/>
              <a:gd name="T37" fmla="*/ 10993 h 11292"/>
              <a:gd name="T38" fmla="*/ 3612 w 11335"/>
              <a:gd name="T39" fmla="*/ 298 h 11292"/>
              <a:gd name="T40" fmla="*/ 5105 w 11335"/>
              <a:gd name="T41" fmla="*/ 2460 h 11292"/>
              <a:gd name="T42" fmla="*/ 5105 w 11335"/>
              <a:gd name="T43" fmla="*/ 1294 h 11292"/>
              <a:gd name="T44" fmla="*/ 5105 w 11335"/>
              <a:gd name="T45" fmla="*/ 2460 h 11292"/>
              <a:gd name="T46" fmla="*/ 4650 w 11335"/>
              <a:gd name="T47" fmla="*/ 1891 h 11292"/>
              <a:gd name="T48" fmla="*/ 5560 w 11335"/>
              <a:gd name="T49" fmla="*/ 1891 h 11292"/>
              <a:gd name="T50" fmla="*/ 3555 w 11335"/>
              <a:gd name="T51" fmla="*/ 7281 h 11292"/>
              <a:gd name="T52" fmla="*/ 6656 w 11335"/>
              <a:gd name="T53" fmla="*/ 7409 h 11292"/>
              <a:gd name="T54" fmla="*/ 3555 w 11335"/>
              <a:gd name="T55" fmla="*/ 7281 h 11292"/>
              <a:gd name="T56" fmla="*/ 6656 w 11335"/>
              <a:gd name="T57" fmla="*/ 7779 h 11292"/>
              <a:gd name="T58" fmla="*/ 3555 w 11335"/>
              <a:gd name="T59" fmla="*/ 7907 h 11292"/>
              <a:gd name="T60" fmla="*/ 8120 w 11335"/>
              <a:gd name="T61" fmla="*/ 11292 h 11292"/>
              <a:gd name="T62" fmla="*/ 9884 w 11335"/>
              <a:gd name="T63" fmla="*/ 0 h 11292"/>
              <a:gd name="T64" fmla="*/ 8120 w 11335"/>
              <a:gd name="T65" fmla="*/ 11292 h 11292"/>
              <a:gd name="T66" fmla="*/ 8234 w 11335"/>
              <a:gd name="T67" fmla="*/ 11136 h 11292"/>
              <a:gd name="T68" fmla="*/ 9770 w 11335"/>
              <a:gd name="T69" fmla="*/ 156 h 11292"/>
              <a:gd name="T70" fmla="*/ 8504 w 11335"/>
              <a:gd name="T71" fmla="*/ 2489 h 11292"/>
              <a:gd name="T72" fmla="*/ 7921 w 11335"/>
              <a:gd name="T73" fmla="*/ 1991 h 11292"/>
              <a:gd name="T74" fmla="*/ 8419 w 11335"/>
              <a:gd name="T75" fmla="*/ 1337 h 11292"/>
              <a:gd name="T76" fmla="*/ 8576 w 11335"/>
              <a:gd name="T77" fmla="*/ 2489 h 11292"/>
              <a:gd name="T78" fmla="*/ 8504 w 11335"/>
              <a:gd name="T79" fmla="*/ 1465 h 11292"/>
              <a:gd name="T80" fmla="*/ 8149 w 11335"/>
              <a:gd name="T81" fmla="*/ 1635 h 11292"/>
              <a:gd name="T82" fmla="*/ 8234 w 11335"/>
              <a:gd name="T83" fmla="*/ 2261 h 11292"/>
              <a:gd name="T84" fmla="*/ 8945 w 11335"/>
              <a:gd name="T85" fmla="*/ 1849 h 11292"/>
              <a:gd name="T86" fmla="*/ 10758 w 11335"/>
              <a:gd name="T87" fmla="*/ 7065 h 11292"/>
              <a:gd name="T88" fmla="*/ 7701 w 11335"/>
              <a:gd name="T89" fmla="*/ 7600 h 11292"/>
              <a:gd name="T90" fmla="*/ 10758 w 11335"/>
              <a:gd name="T91" fmla="*/ 7065 h 11292"/>
              <a:gd name="T92" fmla="*/ 10832 w 11335"/>
              <a:gd name="T93" fmla="*/ 7688 h 11292"/>
              <a:gd name="T94" fmla="*/ 7742 w 11335"/>
              <a:gd name="T95" fmla="*/ 7970 h 1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35" h="11292">
                <a:moveTo>
                  <a:pt x="3242" y="11121"/>
                </a:moveTo>
                <a:lnTo>
                  <a:pt x="0" y="11121"/>
                </a:lnTo>
                <a:lnTo>
                  <a:pt x="0" y="170"/>
                </a:lnTo>
                <a:lnTo>
                  <a:pt x="3228" y="170"/>
                </a:lnTo>
                <a:lnTo>
                  <a:pt x="3228" y="11121"/>
                </a:lnTo>
                <a:lnTo>
                  <a:pt x="3242" y="11121"/>
                </a:lnTo>
                <a:close/>
                <a:moveTo>
                  <a:pt x="142" y="10993"/>
                </a:moveTo>
                <a:lnTo>
                  <a:pt x="3100" y="10993"/>
                </a:lnTo>
                <a:lnTo>
                  <a:pt x="3100" y="298"/>
                </a:lnTo>
                <a:lnTo>
                  <a:pt x="142" y="298"/>
                </a:lnTo>
                <a:lnTo>
                  <a:pt x="142" y="10993"/>
                </a:lnTo>
                <a:close/>
                <a:moveTo>
                  <a:pt x="1621" y="2460"/>
                </a:moveTo>
                <a:cubicBezTo>
                  <a:pt x="1294" y="2460"/>
                  <a:pt x="1038" y="2204"/>
                  <a:pt x="1038" y="1877"/>
                </a:cubicBezTo>
                <a:cubicBezTo>
                  <a:pt x="1038" y="1550"/>
                  <a:pt x="1294" y="1294"/>
                  <a:pt x="1621" y="1294"/>
                </a:cubicBezTo>
                <a:cubicBezTo>
                  <a:pt x="1948" y="1294"/>
                  <a:pt x="2204" y="1550"/>
                  <a:pt x="2204" y="1877"/>
                </a:cubicBezTo>
                <a:cubicBezTo>
                  <a:pt x="2204" y="2204"/>
                  <a:pt x="1948" y="2460"/>
                  <a:pt x="1621" y="2460"/>
                </a:cubicBezTo>
                <a:close/>
                <a:moveTo>
                  <a:pt x="1621" y="1436"/>
                </a:moveTo>
                <a:cubicBezTo>
                  <a:pt x="1379" y="1436"/>
                  <a:pt x="1166" y="1635"/>
                  <a:pt x="1166" y="1891"/>
                </a:cubicBezTo>
                <a:cubicBezTo>
                  <a:pt x="1166" y="2133"/>
                  <a:pt x="1365" y="2346"/>
                  <a:pt x="1621" y="2346"/>
                </a:cubicBezTo>
                <a:cubicBezTo>
                  <a:pt x="1863" y="2346"/>
                  <a:pt x="2076" y="2147"/>
                  <a:pt x="2076" y="1891"/>
                </a:cubicBezTo>
                <a:cubicBezTo>
                  <a:pt x="2076" y="1635"/>
                  <a:pt x="1863" y="1436"/>
                  <a:pt x="1621" y="1436"/>
                </a:cubicBezTo>
                <a:close/>
                <a:moveTo>
                  <a:pt x="71" y="7281"/>
                </a:moveTo>
                <a:lnTo>
                  <a:pt x="3171" y="7281"/>
                </a:lnTo>
                <a:lnTo>
                  <a:pt x="3171" y="7409"/>
                </a:lnTo>
                <a:lnTo>
                  <a:pt x="71" y="7409"/>
                </a:lnTo>
                <a:lnTo>
                  <a:pt x="71" y="7281"/>
                </a:lnTo>
                <a:close/>
                <a:moveTo>
                  <a:pt x="71" y="7779"/>
                </a:moveTo>
                <a:lnTo>
                  <a:pt x="3171" y="7779"/>
                </a:lnTo>
                <a:lnTo>
                  <a:pt x="3171" y="7907"/>
                </a:lnTo>
                <a:lnTo>
                  <a:pt x="71" y="7907"/>
                </a:lnTo>
                <a:lnTo>
                  <a:pt x="71" y="7779"/>
                </a:lnTo>
                <a:close/>
                <a:moveTo>
                  <a:pt x="6712" y="11121"/>
                </a:moveTo>
                <a:lnTo>
                  <a:pt x="3484" y="11121"/>
                </a:lnTo>
                <a:lnTo>
                  <a:pt x="3484" y="170"/>
                </a:lnTo>
                <a:lnTo>
                  <a:pt x="6712" y="170"/>
                </a:lnTo>
                <a:lnTo>
                  <a:pt x="6712" y="11121"/>
                </a:lnTo>
                <a:close/>
                <a:moveTo>
                  <a:pt x="3612" y="10993"/>
                </a:moveTo>
                <a:lnTo>
                  <a:pt x="6570" y="10993"/>
                </a:lnTo>
                <a:lnTo>
                  <a:pt x="6570" y="298"/>
                </a:lnTo>
                <a:lnTo>
                  <a:pt x="3612" y="298"/>
                </a:lnTo>
                <a:lnTo>
                  <a:pt x="3612" y="10993"/>
                </a:lnTo>
                <a:close/>
                <a:moveTo>
                  <a:pt x="5105" y="2460"/>
                </a:moveTo>
                <a:cubicBezTo>
                  <a:pt x="4778" y="2460"/>
                  <a:pt x="4522" y="2204"/>
                  <a:pt x="4522" y="1877"/>
                </a:cubicBezTo>
                <a:cubicBezTo>
                  <a:pt x="4522" y="1550"/>
                  <a:pt x="4778" y="1294"/>
                  <a:pt x="5105" y="1294"/>
                </a:cubicBezTo>
                <a:cubicBezTo>
                  <a:pt x="5432" y="1294"/>
                  <a:pt x="5688" y="1550"/>
                  <a:pt x="5688" y="1877"/>
                </a:cubicBezTo>
                <a:cubicBezTo>
                  <a:pt x="5688" y="2204"/>
                  <a:pt x="5418" y="2460"/>
                  <a:pt x="5105" y="2460"/>
                </a:cubicBezTo>
                <a:close/>
                <a:moveTo>
                  <a:pt x="5105" y="1436"/>
                </a:moveTo>
                <a:cubicBezTo>
                  <a:pt x="4864" y="1436"/>
                  <a:pt x="4650" y="1635"/>
                  <a:pt x="4650" y="1891"/>
                </a:cubicBezTo>
                <a:cubicBezTo>
                  <a:pt x="4650" y="2133"/>
                  <a:pt x="4849" y="2346"/>
                  <a:pt x="5105" y="2346"/>
                </a:cubicBezTo>
                <a:cubicBezTo>
                  <a:pt x="5347" y="2346"/>
                  <a:pt x="5560" y="2147"/>
                  <a:pt x="5560" y="1891"/>
                </a:cubicBezTo>
                <a:cubicBezTo>
                  <a:pt x="5546" y="1635"/>
                  <a:pt x="5347" y="1436"/>
                  <a:pt x="5105" y="1436"/>
                </a:cubicBezTo>
                <a:close/>
                <a:moveTo>
                  <a:pt x="3555" y="7281"/>
                </a:moveTo>
                <a:lnTo>
                  <a:pt x="6656" y="7281"/>
                </a:lnTo>
                <a:lnTo>
                  <a:pt x="6656" y="7409"/>
                </a:lnTo>
                <a:lnTo>
                  <a:pt x="3555" y="7409"/>
                </a:lnTo>
                <a:lnTo>
                  <a:pt x="3555" y="7281"/>
                </a:lnTo>
                <a:close/>
                <a:moveTo>
                  <a:pt x="3555" y="7779"/>
                </a:moveTo>
                <a:lnTo>
                  <a:pt x="6656" y="7779"/>
                </a:lnTo>
                <a:lnTo>
                  <a:pt x="6656" y="7907"/>
                </a:lnTo>
                <a:lnTo>
                  <a:pt x="3555" y="7907"/>
                </a:lnTo>
                <a:lnTo>
                  <a:pt x="3555" y="7779"/>
                </a:lnTo>
                <a:close/>
                <a:moveTo>
                  <a:pt x="8120" y="11292"/>
                </a:moveTo>
                <a:lnTo>
                  <a:pt x="6684" y="426"/>
                </a:lnTo>
                <a:lnTo>
                  <a:pt x="9884" y="0"/>
                </a:lnTo>
                <a:lnTo>
                  <a:pt x="11335" y="10865"/>
                </a:lnTo>
                <a:lnTo>
                  <a:pt x="8120" y="11292"/>
                </a:lnTo>
                <a:close/>
                <a:moveTo>
                  <a:pt x="6826" y="540"/>
                </a:moveTo>
                <a:lnTo>
                  <a:pt x="8234" y="11136"/>
                </a:lnTo>
                <a:lnTo>
                  <a:pt x="11164" y="10752"/>
                </a:lnTo>
                <a:lnTo>
                  <a:pt x="9770" y="156"/>
                </a:lnTo>
                <a:lnTo>
                  <a:pt x="6826" y="540"/>
                </a:lnTo>
                <a:close/>
                <a:moveTo>
                  <a:pt x="8504" y="2489"/>
                </a:moveTo>
                <a:cubicBezTo>
                  <a:pt x="8376" y="2489"/>
                  <a:pt x="8248" y="2446"/>
                  <a:pt x="8149" y="2375"/>
                </a:cubicBezTo>
                <a:cubicBezTo>
                  <a:pt x="8021" y="2275"/>
                  <a:pt x="7950" y="2147"/>
                  <a:pt x="7921" y="1991"/>
                </a:cubicBezTo>
                <a:cubicBezTo>
                  <a:pt x="7907" y="1834"/>
                  <a:pt x="7936" y="1678"/>
                  <a:pt x="8035" y="1564"/>
                </a:cubicBezTo>
                <a:cubicBezTo>
                  <a:pt x="8135" y="1436"/>
                  <a:pt x="8263" y="1365"/>
                  <a:pt x="8419" y="1337"/>
                </a:cubicBezTo>
                <a:cubicBezTo>
                  <a:pt x="8732" y="1294"/>
                  <a:pt x="9031" y="1521"/>
                  <a:pt x="9073" y="1834"/>
                </a:cubicBezTo>
                <a:cubicBezTo>
                  <a:pt x="9116" y="2147"/>
                  <a:pt x="8888" y="2446"/>
                  <a:pt x="8576" y="2489"/>
                </a:cubicBezTo>
                <a:lnTo>
                  <a:pt x="8504" y="2489"/>
                </a:lnTo>
                <a:close/>
                <a:moveTo>
                  <a:pt x="8504" y="1465"/>
                </a:moveTo>
                <a:lnTo>
                  <a:pt x="8448" y="1465"/>
                </a:lnTo>
                <a:cubicBezTo>
                  <a:pt x="8334" y="1479"/>
                  <a:pt x="8220" y="1536"/>
                  <a:pt x="8149" y="1635"/>
                </a:cubicBezTo>
                <a:cubicBezTo>
                  <a:pt x="8078" y="1735"/>
                  <a:pt x="8049" y="1849"/>
                  <a:pt x="8064" y="1962"/>
                </a:cubicBezTo>
                <a:cubicBezTo>
                  <a:pt x="8078" y="2076"/>
                  <a:pt x="8135" y="2190"/>
                  <a:pt x="8234" y="2261"/>
                </a:cubicBezTo>
                <a:cubicBezTo>
                  <a:pt x="8334" y="2332"/>
                  <a:pt x="8448" y="2361"/>
                  <a:pt x="8561" y="2346"/>
                </a:cubicBezTo>
                <a:cubicBezTo>
                  <a:pt x="8803" y="2318"/>
                  <a:pt x="8974" y="2090"/>
                  <a:pt x="8945" y="1849"/>
                </a:cubicBezTo>
                <a:cubicBezTo>
                  <a:pt x="8917" y="1621"/>
                  <a:pt x="8732" y="1465"/>
                  <a:pt x="8504" y="1465"/>
                </a:cubicBezTo>
                <a:close/>
                <a:moveTo>
                  <a:pt x="10758" y="7065"/>
                </a:moveTo>
                <a:lnTo>
                  <a:pt x="10775" y="7192"/>
                </a:lnTo>
                <a:lnTo>
                  <a:pt x="7701" y="7600"/>
                </a:lnTo>
                <a:lnTo>
                  <a:pt x="7684" y="7474"/>
                </a:lnTo>
                <a:lnTo>
                  <a:pt x="10758" y="7065"/>
                </a:lnTo>
                <a:close/>
                <a:moveTo>
                  <a:pt x="10815" y="7561"/>
                </a:moveTo>
                <a:lnTo>
                  <a:pt x="10832" y="7688"/>
                </a:lnTo>
                <a:lnTo>
                  <a:pt x="7759" y="8097"/>
                </a:lnTo>
                <a:lnTo>
                  <a:pt x="7742" y="7970"/>
                </a:lnTo>
                <a:lnTo>
                  <a:pt x="10815" y="7561"/>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Arial" panose="020B0604020202020204" pitchFamily="34" charset="0"/>
              <a:ea typeface="思源黑体 CN Medium" panose="02010600030101010101"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P spid="9" grpId="0"/>
      <p:bldP spid="10" grpId="0"/>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6300256" y="2110431"/>
            <a:ext cx="4096987" cy="3270806"/>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矩形 5"/>
          <p:cNvSpPr>
            <a:spLocks noChangeArrowheads="1"/>
          </p:cNvSpPr>
          <p:nvPr/>
        </p:nvSpPr>
        <p:spPr bwMode="auto">
          <a:xfrm>
            <a:off x="650928" y="2483963"/>
            <a:ext cx="62499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zh-CN" altLang="zh-CN" sz="2000" b="0" i="0" u="none" strike="noStrike" kern="0" cap="none" spc="0" normalizeH="0" baseline="0" noProof="0">
                <a:ln>
                  <a:noFill/>
                </a:ln>
                <a:solidFill>
                  <a:schemeClr val="tx1"/>
                </a:solidFill>
                <a:effectLst/>
                <a:uLnTx/>
                <a:uFillTx/>
                <a:ea typeface="思源黑体 CN Medium" panose="02010600030101010101" pitchFamily="34" charset="-122"/>
                <a:sym typeface="Arial" panose="020B0604020202020204" pitchFamily="34" charset="0"/>
              </a:rPr>
              <a:t>狐狸</a:t>
            </a:r>
            <a:r>
              <a:rPr kumimoji="0" lang="zh-CN" altLang="en-US" sz="2000" b="0" i="0" u="none" strike="noStrike" kern="0" cap="none" spc="0" normalizeH="0" baseline="0" noProof="0">
                <a:ln>
                  <a:noFill/>
                </a:ln>
                <a:solidFill>
                  <a:schemeClr val="tx1"/>
                </a:solidFill>
                <a:effectLst/>
                <a:uLnTx/>
                <a:uFillTx/>
                <a:ea typeface="思源黑体 CN Medium" panose="02010600030101010101" pitchFamily="34" charset="-122"/>
                <a:sym typeface="Arial" panose="020B0604020202020204" pitchFamily="34" charset="0"/>
              </a:rPr>
              <a:t>阴险、</a:t>
            </a:r>
            <a:r>
              <a:rPr kumimoji="0" lang="zh-CN" altLang="zh-CN" sz="2000" b="0" i="0" u="none" strike="noStrike" kern="0" cap="none" spc="0" normalizeH="0" baseline="0" noProof="0">
                <a:ln>
                  <a:noFill/>
                </a:ln>
                <a:solidFill>
                  <a:schemeClr val="tx1"/>
                </a:solidFill>
                <a:effectLst/>
                <a:uLnTx/>
                <a:uFillTx/>
                <a:ea typeface="思源黑体 CN Medium" panose="02010600030101010101" pitchFamily="34" charset="-122"/>
                <a:sym typeface="Arial" panose="020B0604020202020204" pitchFamily="34" charset="0"/>
              </a:rPr>
              <a:t>狡猾</a:t>
            </a:r>
            <a:r>
              <a:rPr kumimoji="0" lang="zh-CN" altLang="en-US" sz="2000" b="0" i="0" u="none" strike="noStrike" kern="0" cap="none" spc="0" normalizeH="0" baseline="0" noProof="0">
                <a:ln>
                  <a:noFill/>
                </a:ln>
                <a:solidFill>
                  <a:schemeClr val="tx1"/>
                </a:solidFill>
                <a:effectLst/>
                <a:uLnTx/>
                <a:uFillTx/>
                <a:ea typeface="思源黑体 CN Medium" panose="02010600030101010101" pitchFamily="34" charset="-122"/>
                <a:sym typeface="Arial" panose="020B0604020202020204" pitchFamily="34" charset="0"/>
              </a:rPr>
              <a:t>、爱占别人的小便宜</a:t>
            </a:r>
            <a:r>
              <a:rPr kumimoji="0" lang="zh-CN" altLang="zh-CN" sz="2000" b="0" i="0" u="none" strike="noStrike" kern="0" cap="none" spc="0" normalizeH="0" baseline="0" noProof="0">
                <a:ln>
                  <a:noFill/>
                </a:ln>
                <a:solidFill>
                  <a:schemeClr val="tx1"/>
                </a:solidFill>
                <a:effectLst/>
                <a:uLnTx/>
                <a:uFillTx/>
                <a:ea typeface="思源黑体 CN Medium" panose="02010600030101010101" pitchFamily="34" charset="-122"/>
                <a:sym typeface="Arial" panose="020B0604020202020204" pitchFamily="34" charset="0"/>
              </a:rPr>
              <a:t>。</a:t>
            </a:r>
          </a:p>
        </p:txBody>
      </p:sp>
      <p:sp>
        <p:nvSpPr>
          <p:cNvPr id="7" name="矩形 6"/>
          <p:cNvSpPr>
            <a:spLocks noChangeArrowheads="1"/>
          </p:cNvSpPr>
          <p:nvPr/>
        </p:nvSpPr>
        <p:spPr bwMode="auto">
          <a:xfrm>
            <a:off x="478238" y="1284201"/>
            <a:ext cx="4238625" cy="11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你怎么评价文中的狐狸？</a:t>
            </a:r>
            <a:endParaRPr kumimoji="0" lang="en-US" altLang="zh-CN"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a:t>
            </a:r>
          </a:p>
        </p:txBody>
      </p:sp>
      <p:grpSp>
        <p:nvGrpSpPr>
          <p:cNvPr id="8" name="组合 7"/>
          <p:cNvGrpSpPr/>
          <p:nvPr/>
        </p:nvGrpSpPr>
        <p:grpSpPr>
          <a:xfrm>
            <a:off x="162560" y="284480"/>
            <a:ext cx="2922284" cy="638056"/>
            <a:chOff x="162560" y="284480"/>
            <a:chExt cx="2882091" cy="638056"/>
          </a:xfrm>
        </p:grpSpPr>
        <p:sp>
          <p:nvSpPr>
            <p:cNvPr id="9" name="矩形: 圆角 4"/>
            <p:cNvSpPr/>
            <p:nvPr/>
          </p:nvSpPr>
          <p:spPr>
            <a:xfrm>
              <a:off x="162560" y="284480"/>
              <a:ext cx="2882091"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10"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11" name="文本框 10"/>
            <p:cNvSpPr txBox="1"/>
            <p:nvPr/>
          </p:nvSpPr>
          <p:spPr>
            <a:xfrm>
              <a:off x="835052" y="325761"/>
              <a:ext cx="2028728"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10600030101010101" pitchFamily="34" charset="-122"/>
                  <a:sym typeface="Arial" panose="020B0604020202020204" pitchFamily="34" charset="0"/>
                </a:rPr>
                <a:t>课文讲解</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剪去对角的矩形 2"/>
          <p:cNvSpPr/>
          <p:nvPr/>
        </p:nvSpPr>
        <p:spPr>
          <a:xfrm>
            <a:off x="1951055" y="1462088"/>
            <a:ext cx="8289890" cy="4476122"/>
          </a:xfrm>
          <a:prstGeom prst="snip2Diag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bwMode="auto">
          <a:xfrm>
            <a:off x="273050" y="911225"/>
            <a:ext cx="2093913" cy="550863"/>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10600030101010101" pitchFamily="34" charset="-122"/>
              <a:sym typeface="Arial" panose="020B0604020202020204" pitchFamily="34" charset="0"/>
            </a:endParaRPr>
          </a:p>
        </p:txBody>
      </p:sp>
      <p:sp>
        <p:nvSpPr>
          <p:cNvPr id="16387" name="Rectangle 1"/>
          <p:cNvSpPr>
            <a:spLocks noChangeArrowheads="1"/>
          </p:cNvSpPr>
          <p:nvPr/>
        </p:nvSpPr>
        <p:spPr bwMode="auto">
          <a:xfrm>
            <a:off x="3685530" y="1556182"/>
            <a:ext cx="6045200" cy="378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250000"/>
              </a:lnSpc>
              <a:spcBef>
                <a:spcPts val="0"/>
              </a:spcBef>
              <a:spcAft>
                <a:spcPts val="0"/>
              </a:spcAft>
              <a:buClrTx/>
              <a:buSzTx/>
              <a:buFontTx/>
              <a:buNone/>
              <a:defRPr/>
            </a:pPr>
            <a:r>
              <a:rPr kumimoji="0" lang="zh-CN" altLang="zh-CN" sz="28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童话的特点：</a:t>
            </a:r>
          </a:p>
          <a:p>
            <a:pPr marL="0" marR="0" lvl="0" indent="0" defTabSz="914400" eaLnBrk="0" fontAlgn="auto" latinLnBrk="0" hangingPunct="0">
              <a:lnSpc>
                <a:spcPct val="250000"/>
              </a:lnSpc>
              <a:spcBef>
                <a:spcPts val="0"/>
              </a:spcBef>
              <a:spcAft>
                <a:spcPts val="0"/>
              </a:spcAft>
              <a:buClrTx/>
              <a:buSzTx/>
              <a:buFontTx/>
              <a:buNone/>
              <a:defRPr/>
            </a:pPr>
            <a:r>
              <a:rPr kumimoji="0" lang="en-US" altLang="zh-CN"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a:t>
            </a:r>
            <a:r>
              <a:rPr kumimoji="0" lang="zh-CN" altLang="zh-CN"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a:t>
            </a:r>
            <a:r>
              <a:rPr kumimoji="0" lang="en-US" altLang="zh-CN"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1</a:t>
            </a:r>
            <a:r>
              <a:rPr kumimoji="0" lang="zh-CN" altLang="en-US"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）拟人化描写。</a:t>
            </a:r>
          </a:p>
          <a:p>
            <a:pPr marL="0" marR="0" lvl="0" indent="0" defTabSz="914400" eaLnBrk="0" fontAlgn="auto" latinLnBrk="0" hangingPunct="0">
              <a:lnSpc>
                <a:spcPct val="250000"/>
              </a:lnSpc>
              <a:spcBef>
                <a:spcPts val="0"/>
              </a:spcBef>
              <a:spcAft>
                <a:spcPts val="0"/>
              </a:spcAft>
              <a:buClrTx/>
              <a:buSzTx/>
              <a:buFontTx/>
              <a:buNone/>
              <a:defRPr/>
            </a:pPr>
            <a:r>
              <a:rPr kumimoji="0" lang="zh-CN" altLang="en-US"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a:t>
            </a:r>
            <a:r>
              <a:rPr kumimoji="0" lang="en-US" altLang="zh-CN"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2</a:t>
            </a:r>
            <a:r>
              <a:rPr kumimoji="0" lang="zh-CN" altLang="en-US"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）想象丰富。</a:t>
            </a:r>
          </a:p>
          <a:p>
            <a:pPr marL="0" marR="0" lvl="0" indent="0" defTabSz="914400" eaLnBrk="0" fontAlgn="auto" latinLnBrk="0" hangingPunct="0">
              <a:lnSpc>
                <a:spcPct val="250000"/>
              </a:lnSpc>
              <a:spcBef>
                <a:spcPts val="0"/>
              </a:spcBef>
              <a:spcAft>
                <a:spcPts val="0"/>
              </a:spcAft>
              <a:buClrTx/>
              <a:buSzTx/>
              <a:buFontTx/>
              <a:buNone/>
              <a:defRPr/>
            </a:pPr>
            <a:r>
              <a:rPr kumimoji="0" lang="zh-CN" altLang="en-US"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a:t>
            </a:r>
            <a:r>
              <a:rPr kumimoji="0" lang="en-US" altLang="zh-CN"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3</a:t>
            </a:r>
            <a:r>
              <a:rPr kumimoji="0" lang="zh-CN" altLang="en-US"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）有趣有理。</a:t>
            </a:r>
          </a:p>
        </p:txBody>
      </p:sp>
      <p:grpSp>
        <p:nvGrpSpPr>
          <p:cNvPr id="5" name="组合 4"/>
          <p:cNvGrpSpPr/>
          <p:nvPr/>
        </p:nvGrpSpPr>
        <p:grpSpPr>
          <a:xfrm>
            <a:off x="162560" y="284480"/>
            <a:ext cx="2922284" cy="638056"/>
            <a:chOff x="162560" y="284480"/>
            <a:chExt cx="2882091" cy="638056"/>
          </a:xfrm>
        </p:grpSpPr>
        <p:sp>
          <p:nvSpPr>
            <p:cNvPr id="6" name="矩形: 圆角 4"/>
            <p:cNvSpPr/>
            <p:nvPr/>
          </p:nvSpPr>
          <p:spPr>
            <a:xfrm>
              <a:off x="162560" y="284480"/>
              <a:ext cx="2882091"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7"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8" name="文本框 7"/>
            <p:cNvSpPr txBox="1"/>
            <p:nvPr/>
          </p:nvSpPr>
          <p:spPr>
            <a:xfrm>
              <a:off x="835052" y="325761"/>
              <a:ext cx="2028728"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10600030101010101" pitchFamily="34" charset="-122"/>
                  <a:sym typeface="Arial" panose="020B0604020202020204" pitchFamily="34" charset="0"/>
                </a:rPr>
                <a:t>课文讲解</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fade">
                                      <p:cBhvr>
                                        <p:cTn id="12" dur="1000"/>
                                        <p:tgtEl>
                                          <p:spTgt spid="16387"/>
                                        </p:tgtEl>
                                      </p:cBhvr>
                                    </p:animEffect>
                                    <p:anim calcmode="lin" valueType="num">
                                      <p:cBhvr>
                                        <p:cTn id="13" dur="1000" fill="hold"/>
                                        <p:tgtEl>
                                          <p:spTgt spid="16387"/>
                                        </p:tgtEl>
                                        <p:attrNameLst>
                                          <p:attrName>ppt_x</p:attrName>
                                        </p:attrNameLst>
                                      </p:cBhvr>
                                      <p:tavLst>
                                        <p:tav tm="0">
                                          <p:val>
                                            <p:strVal val="#ppt_x"/>
                                          </p:val>
                                        </p:tav>
                                        <p:tav tm="100000">
                                          <p:val>
                                            <p:strVal val="#ppt_x"/>
                                          </p:val>
                                        </p:tav>
                                      </p:tavLst>
                                    </p:anim>
                                    <p:anim calcmode="lin" valueType="num">
                                      <p:cBhvr>
                                        <p:cTn id="14"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3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剪去对角的矩形 9"/>
          <p:cNvSpPr/>
          <p:nvPr/>
        </p:nvSpPr>
        <p:spPr>
          <a:xfrm>
            <a:off x="1951055" y="1462088"/>
            <a:ext cx="8289890" cy="4476122"/>
          </a:xfrm>
          <a:prstGeom prst="snip2Diag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a:spLocks noChangeArrowheads="1"/>
          </p:cNvSpPr>
          <p:nvPr/>
        </p:nvSpPr>
        <p:spPr bwMode="auto">
          <a:xfrm>
            <a:off x="2434794" y="2424298"/>
            <a:ext cx="7322411" cy="369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狐狸分奶酪的故事告诉我们在面对物资分配的时候不能让外人来插手，要有团队信任，要相信自己的队友，过分得斤斤计较反而失去的更多，对自己的小伙伴不应该起内讧，要一致对外不能让敌人钻了空子。相信敌人，不相信队友的人最后只能让敌人抢夺你们的胜利果实。</a:t>
            </a:r>
            <a:r>
              <a:rPr kumimoji="0" lang="en-US" altLang="zh-CN" sz="20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a:r>
            <a:br>
              <a:rPr kumimoji="0" lang="en-US" altLang="zh-CN" sz="20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br>
            <a:endParaRPr kumimoji="0" lang="zh-CN" altLang="en-US" sz="20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endParaRPr>
          </a:p>
        </p:txBody>
      </p:sp>
      <p:sp>
        <p:nvSpPr>
          <p:cNvPr id="5" name="Text Box 3"/>
          <p:cNvSpPr txBox="1">
            <a:spLocks noChangeArrowheads="1"/>
          </p:cNvSpPr>
          <p:nvPr/>
        </p:nvSpPr>
        <p:spPr bwMode="auto">
          <a:xfrm>
            <a:off x="2077485" y="1641309"/>
            <a:ext cx="5976937" cy="53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zh-CN"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这个故事告诉我们一个什么道理呢？</a:t>
            </a:r>
          </a:p>
        </p:txBody>
      </p:sp>
      <p:grpSp>
        <p:nvGrpSpPr>
          <p:cNvPr id="6" name="组合 5"/>
          <p:cNvGrpSpPr/>
          <p:nvPr/>
        </p:nvGrpSpPr>
        <p:grpSpPr>
          <a:xfrm>
            <a:off x="162560" y="284480"/>
            <a:ext cx="2922284" cy="638056"/>
            <a:chOff x="162560" y="284480"/>
            <a:chExt cx="2882091" cy="638056"/>
          </a:xfrm>
        </p:grpSpPr>
        <p:sp>
          <p:nvSpPr>
            <p:cNvPr id="7" name="矩形: 圆角 4"/>
            <p:cNvSpPr/>
            <p:nvPr/>
          </p:nvSpPr>
          <p:spPr>
            <a:xfrm>
              <a:off x="162560" y="284480"/>
              <a:ext cx="2882091"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8"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9" name="文本框 8"/>
            <p:cNvSpPr txBox="1"/>
            <p:nvPr/>
          </p:nvSpPr>
          <p:spPr>
            <a:xfrm>
              <a:off x="835052" y="325761"/>
              <a:ext cx="2028728"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10600030101010101" pitchFamily="34" charset="-122"/>
                  <a:sym typeface="Arial" panose="020B0604020202020204" pitchFamily="34" charset="0"/>
                </a:rPr>
                <a:t>课文讲解</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3"/>
          <p:cNvSpPr>
            <a:spLocks noChangeArrowheads="1"/>
          </p:cNvSpPr>
          <p:nvPr/>
        </p:nvSpPr>
        <p:spPr bwMode="auto">
          <a:xfrm>
            <a:off x="650928" y="1809433"/>
            <a:ext cx="8289871"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6670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266700" defTabSz="914400" eaLnBrk="0" fontAlgn="auto" latinLnBrk="0" hangingPunct="0">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从前有两只狐狸，一只老狐狸和一只小狐狸。</a:t>
            </a:r>
          </a:p>
          <a:p>
            <a:pPr marL="0" marR="0" lvl="0" indent="266700" defTabSz="914400" eaLnBrk="0" fontAlgn="auto" latinLnBrk="0" hangingPunct="0">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有一天，老狐狸和小狐狸遇到了一只乌鸦。这只乌鸦落在树枝上，它的嘴里还叼着一小块肉。小狐狸对老狐狸说：“你信不信，我能把乌鸦嘴里的肉骗到口。”于是小狐狸对大乌鸦说：“乌鸦大姐，好久没有听到你的歌声了，你的歌声真好听。”乌鸦听了很高兴，放声大唱起来。一张嘴，肉掉到树下去了，小狐狸扑上去一口就把肉给吃了。</a:t>
            </a:r>
          </a:p>
          <a:p>
            <a:pPr marL="0" marR="0" lvl="0" indent="266700" defTabSz="914400" eaLnBrk="0" fontAlgn="auto" latinLnBrk="0" hangingPunct="0">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大狐狸看不起小狐狸，说：“骗一小块肉有什么了不起的？你看我的。”于是大狐狸一边打着飞吻一边对乌鸦说：“乌鸦小姐，你是当代的歌星，是我心中的偶像。你能下来和我握一握手吗？”乌鸦听了很自豪，离开树枝飞到了地上，伸出翅膀和大狐狸握手，大狐狸乘机一把抓住了乌鸦，把乌鸦给吃掉了。</a:t>
            </a:r>
          </a:p>
          <a:p>
            <a:pPr marL="0" marR="0" lvl="0" indent="266700" defTabSz="914400" eaLnBrk="0" fontAlgn="auto" latinLnBrk="0" hangingPunct="0">
              <a:lnSpc>
                <a:spcPct val="150000"/>
              </a:lnSpc>
              <a:spcBef>
                <a:spcPts val="0"/>
              </a:spcBef>
              <a:spcAft>
                <a:spcPts val="0"/>
              </a:spcAft>
              <a:buClrTx/>
              <a:buSzTx/>
              <a:buFontTx/>
              <a:buNone/>
              <a:defRPr/>
            </a:pPr>
            <a:endParaRPr kumimoji="0" lang="zh-CN" altLang="en-US"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endParaRPr>
          </a:p>
        </p:txBody>
      </p:sp>
      <p:sp>
        <p:nvSpPr>
          <p:cNvPr id="18435" name="矩形 9"/>
          <p:cNvSpPr>
            <a:spLocks noChangeArrowheads="1"/>
          </p:cNvSpPr>
          <p:nvPr/>
        </p:nvSpPr>
        <p:spPr bwMode="auto">
          <a:xfrm>
            <a:off x="2945590" y="1194773"/>
            <a:ext cx="2297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6670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266700" defTabSz="914400" eaLnBrk="0" fontAlgn="auto" latinLnBrk="0" hangingPunct="0">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srgbClr val="C00000"/>
                </a:solidFill>
                <a:effectLst/>
                <a:uLnTx/>
                <a:uFillTx/>
                <a:ea typeface="思源黑体 CN Medium" panose="02010600030101010101" pitchFamily="34" charset="-122"/>
                <a:sym typeface="Arial" panose="020B0604020202020204" pitchFamily="34" charset="0"/>
              </a:rPr>
              <a:t>狐狸与乌鸦</a:t>
            </a:r>
          </a:p>
        </p:txBody>
      </p:sp>
      <p:pic>
        <p:nvPicPr>
          <p:cNvPr id="59394" name="Picture 2"/>
          <p:cNvPicPr>
            <a:picLocks noChangeAspect="1" noChangeArrowheads="1"/>
          </p:cNvPicPr>
          <p:nvPr/>
        </p:nvPicPr>
        <p:blipFill>
          <a:blip r:embed="rId3" cstate="print"/>
          <a:srcRect/>
          <a:stretch>
            <a:fillRect/>
          </a:stretch>
        </p:blipFill>
        <p:spPr bwMode="auto">
          <a:xfrm>
            <a:off x="8940799" y="2769240"/>
            <a:ext cx="2580531" cy="2743200"/>
          </a:xfrm>
          <a:prstGeom prst="rect">
            <a:avLst/>
          </a:prstGeom>
          <a:noFill/>
          <a:effectLst>
            <a:softEdge rad="127000"/>
          </a:effectLst>
        </p:spPr>
      </p:pic>
      <p:grpSp>
        <p:nvGrpSpPr>
          <p:cNvPr id="6" name="组合 5"/>
          <p:cNvGrpSpPr/>
          <p:nvPr/>
        </p:nvGrpSpPr>
        <p:grpSpPr>
          <a:xfrm>
            <a:off x="162560" y="284480"/>
            <a:ext cx="2922284" cy="638056"/>
            <a:chOff x="162560" y="284480"/>
            <a:chExt cx="2882091" cy="638056"/>
          </a:xfrm>
        </p:grpSpPr>
        <p:sp>
          <p:nvSpPr>
            <p:cNvPr id="7" name="矩形: 圆角 4"/>
            <p:cNvSpPr/>
            <p:nvPr/>
          </p:nvSpPr>
          <p:spPr>
            <a:xfrm>
              <a:off x="162560" y="284480"/>
              <a:ext cx="2882091"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8"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9" name="文本框 8"/>
            <p:cNvSpPr txBox="1"/>
            <p:nvPr/>
          </p:nvSpPr>
          <p:spPr>
            <a:xfrm>
              <a:off x="835052" y="325761"/>
              <a:ext cx="2028728"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10600030101010101" pitchFamily="34" charset="-122"/>
                  <a:sym typeface="Arial" panose="020B0604020202020204" pitchFamily="34" charset="0"/>
                </a:rPr>
                <a:t>拓展阅读</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fade">
                                      <p:cBhvr>
                                        <p:cTn id="12" dur="1000"/>
                                        <p:tgtEl>
                                          <p:spTgt spid="18435"/>
                                        </p:tgtEl>
                                      </p:cBhvr>
                                    </p:animEffect>
                                    <p:anim calcmode="lin" valueType="num">
                                      <p:cBhvr>
                                        <p:cTn id="13" dur="1000" fill="hold"/>
                                        <p:tgtEl>
                                          <p:spTgt spid="18435"/>
                                        </p:tgtEl>
                                        <p:attrNameLst>
                                          <p:attrName>ppt_x</p:attrName>
                                        </p:attrNameLst>
                                      </p:cBhvr>
                                      <p:tavLst>
                                        <p:tav tm="0">
                                          <p:val>
                                            <p:strVal val="#ppt_x"/>
                                          </p:val>
                                        </p:tav>
                                        <p:tav tm="100000">
                                          <p:val>
                                            <p:strVal val="#ppt_x"/>
                                          </p:val>
                                        </p:tav>
                                      </p:tavLst>
                                    </p:anim>
                                    <p:anim calcmode="lin" valueType="num">
                                      <p:cBhvr>
                                        <p:cTn id="14" dur="1000" fill="hold"/>
                                        <p:tgtEl>
                                          <p:spTgt spid="184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9394"/>
                                        </p:tgtEl>
                                        <p:attrNameLst>
                                          <p:attrName>style.visibility</p:attrName>
                                        </p:attrNameLst>
                                      </p:cBhvr>
                                      <p:to>
                                        <p:strVal val="visible"/>
                                      </p:to>
                                    </p:set>
                                    <p:animEffect transition="in" filter="fade">
                                      <p:cBhvr>
                                        <p:cTn id="17" dur="1000"/>
                                        <p:tgtEl>
                                          <p:spTgt spid="59394"/>
                                        </p:tgtEl>
                                      </p:cBhvr>
                                    </p:animEffect>
                                    <p:anim calcmode="lin" valueType="num">
                                      <p:cBhvr>
                                        <p:cTn id="18" dur="1000" fill="hold"/>
                                        <p:tgtEl>
                                          <p:spTgt spid="59394"/>
                                        </p:tgtEl>
                                        <p:attrNameLst>
                                          <p:attrName>ppt_x</p:attrName>
                                        </p:attrNameLst>
                                      </p:cBhvr>
                                      <p:tavLst>
                                        <p:tav tm="0">
                                          <p:val>
                                            <p:strVal val="#ppt_x"/>
                                          </p:val>
                                        </p:tav>
                                        <p:tav tm="100000">
                                          <p:val>
                                            <p:strVal val="#ppt_x"/>
                                          </p:val>
                                        </p:tav>
                                      </p:tavLst>
                                    </p:anim>
                                    <p:anim calcmode="lin" valueType="num">
                                      <p:cBhvr>
                                        <p:cTn id="19" dur="1000" fill="hold"/>
                                        <p:tgtEl>
                                          <p:spTgt spid="593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27400" t="26493" b="12251"/>
          <a:stretch>
            <a:fillRect/>
          </a:stretch>
        </p:blipFill>
        <p:spPr>
          <a:xfrm>
            <a:off x="0" y="0"/>
            <a:ext cx="12192000" cy="6858000"/>
          </a:xfrm>
          <a:prstGeom prst="rect">
            <a:avLst/>
          </a:prstGeom>
        </p:spPr>
      </p:pic>
      <p:sp>
        <p:nvSpPr>
          <p:cNvPr id="7" name="PA-文本框 6"/>
          <p:cNvSpPr txBox="1"/>
          <p:nvPr/>
        </p:nvSpPr>
        <p:spPr>
          <a:xfrm>
            <a:off x="6101195" y="2719750"/>
            <a:ext cx="5304332" cy="11079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12192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schemeClr val="bg1"/>
                </a:solidFill>
                <a:effectLst/>
                <a:uLnTx/>
                <a:uFillTx/>
                <a:latin typeface="Arial" panose="020B0604020202020204" pitchFamily="34" charset="0"/>
                <a:ea typeface="思源黑体 CN Medium" panose="02010600030101010101" pitchFamily="34" charset="-122"/>
                <a:cs typeface="OPPOSans R" panose="00020600040101010101" pitchFamily="18" charset="-122"/>
                <a:sym typeface="Arial" panose="020B0604020202020204" pitchFamily="34" charset="0"/>
              </a:rPr>
              <a:t>感谢聆听</a:t>
            </a:r>
          </a:p>
        </p:txBody>
      </p:sp>
      <p:sp>
        <p:nvSpPr>
          <p:cNvPr id="8" name="PA-文本框 7"/>
          <p:cNvSpPr txBox="1"/>
          <p:nvPr/>
        </p:nvSpPr>
        <p:spPr>
          <a:xfrm>
            <a:off x="7638332" y="4337550"/>
            <a:ext cx="2230056" cy="520412"/>
          </a:xfrm>
          <a:prstGeom prst="roundRect">
            <a:avLst>
              <a:gd name="adj" fmla="val 50000"/>
            </a:avLst>
          </a:prstGeom>
          <a:solidFill>
            <a:schemeClr val="tx1"/>
          </a:solidFill>
          <a:ln w="3175">
            <a:solidFill>
              <a:schemeClr val="bg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smtClean="0">
                <a:ln>
                  <a:noFill/>
                </a:ln>
                <a:solidFill>
                  <a:schemeClr val="bg1"/>
                </a:solidFill>
                <a:effectLst/>
                <a:uLnTx/>
                <a:uFillTx/>
                <a:latin typeface="Arial" panose="020B0604020202020204" pitchFamily="34" charset="0"/>
                <a:ea typeface="思源黑体 CN Medium" panose="02010600030101010101" pitchFamily="34" charset="-122"/>
                <a:cs typeface="OPPOSans R" panose="00020600040101010101" pitchFamily="18" charset="-122"/>
                <a:sym typeface="Arial" panose="020B0604020202020204" pitchFamily="34" charset="0"/>
              </a:rPr>
              <a:t>汇报人：</a:t>
            </a:r>
            <a:r>
              <a:rPr kumimoji="0" lang="en-US" altLang="zh-CN" sz="1800" b="1" i="0" u="none" strike="noStrike" kern="1200" cap="none" spc="0" normalizeH="0" baseline="0" noProof="0" smtClean="0">
                <a:ln>
                  <a:noFill/>
                </a:ln>
                <a:solidFill>
                  <a:schemeClr val="bg1"/>
                </a:solidFill>
                <a:effectLst/>
                <a:uLnTx/>
                <a:uFillTx/>
                <a:latin typeface="Arial" panose="020B0604020202020204" pitchFamily="34" charset="0"/>
                <a:ea typeface="思源黑体 CN Medium" panose="02010600030101010101" pitchFamily="34" charset="-122"/>
                <a:cs typeface="OPPOSans R" panose="00020600040101010101" pitchFamily="18" charset="-122"/>
                <a:sym typeface="Arial" panose="020B0604020202020204" pitchFamily="34" charset="0"/>
              </a:rPr>
              <a:t>PPT818</a:t>
            </a:r>
            <a:endParaRPr kumimoji="0" lang="zh-CN" altLang="en-US" sz="1800" b="0" i="0" u="none" strike="noStrike" kern="1200" cap="none" spc="0" normalizeH="0" baseline="0" noProof="0" dirty="0">
              <a:ln>
                <a:noFill/>
              </a:ln>
              <a:solidFill>
                <a:schemeClr val="bg1"/>
              </a:solidFill>
              <a:effectLst/>
              <a:uLnTx/>
              <a:uFillTx/>
              <a:latin typeface="Arial" panose="020B0604020202020204" pitchFamily="34" charset="0"/>
              <a:ea typeface="思源黑体 CN Medium" panose="02010600030101010101" pitchFamily="34" charset="-122"/>
              <a:cs typeface="OPPOSans R" panose="00020600040101010101" pitchFamily="18" charset="-122"/>
              <a:sym typeface="Arial" panose="020B0604020202020204" pitchFamily="34" charset="0"/>
            </a:endParaRPr>
          </a:p>
        </p:txBody>
      </p:sp>
      <p:sp>
        <p:nvSpPr>
          <p:cNvPr id="9" name="PA-文本框 8"/>
          <p:cNvSpPr txBox="1"/>
          <p:nvPr/>
        </p:nvSpPr>
        <p:spPr>
          <a:xfrm>
            <a:off x="5551104" y="3750205"/>
            <a:ext cx="6404513"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1219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bg1"/>
                </a:solidFill>
                <a:effectLst/>
                <a:uLnTx/>
                <a:uFillTx/>
                <a:latin typeface="Arial" panose="020B0604020202020204" pitchFamily="34" charset="0"/>
                <a:ea typeface="思源黑体 CN Medium" panose="02010600030101010101" pitchFamily="34" charset="-122"/>
                <a:cs typeface="OPPOSans R" panose="00020600040101010101" pitchFamily="18" charset="-122"/>
                <a:sym typeface="Arial" panose="020B0604020202020204" pitchFamily="34" charset="0"/>
              </a:rPr>
              <a:t>PEOPLE'S EDUCATION EDITION LANGUAGE SECOND GRADE FIRST VOLUME</a:t>
            </a:r>
          </a:p>
        </p:txBody>
      </p:sp>
      <p:sp>
        <p:nvSpPr>
          <p:cNvPr id="10" name="PA-文本框 6"/>
          <p:cNvSpPr txBox="1"/>
          <p:nvPr/>
        </p:nvSpPr>
        <p:spPr>
          <a:xfrm>
            <a:off x="6521024" y="2320940"/>
            <a:ext cx="446467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1219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Arial" panose="020B0604020202020204" pitchFamily="34" charset="0"/>
                <a:ea typeface="思源黑体 CN Medium" panose="02010600030101010101" pitchFamily="34" charset="-122"/>
                <a:cs typeface="OPPOSans R" panose="00020600040101010101" pitchFamily="18" charset="-122"/>
                <a:sym typeface="Arial" panose="020B0604020202020204" pitchFamily="34" charset="0"/>
              </a:rPr>
              <a:t>语文  二年级  上册   配人教版</a:t>
            </a:r>
          </a:p>
        </p:txBody>
      </p:sp>
      <p:sp>
        <p:nvSpPr>
          <p:cNvPr id="11" name="PA-smiling-tooth-with-hands_33918"/>
          <p:cNvSpPr>
            <a:spLocks noChangeAspect="1"/>
          </p:cNvSpPr>
          <p:nvPr/>
        </p:nvSpPr>
        <p:spPr bwMode="auto">
          <a:xfrm>
            <a:off x="8375165" y="1293175"/>
            <a:ext cx="756390" cy="753609"/>
          </a:xfrm>
          <a:custGeom>
            <a:avLst/>
            <a:gdLst>
              <a:gd name="T0" fmla="*/ 0 w 11335"/>
              <a:gd name="T1" fmla="*/ 11121 h 11292"/>
              <a:gd name="T2" fmla="*/ 3228 w 11335"/>
              <a:gd name="T3" fmla="*/ 170 h 11292"/>
              <a:gd name="T4" fmla="*/ 3242 w 11335"/>
              <a:gd name="T5" fmla="*/ 11121 h 11292"/>
              <a:gd name="T6" fmla="*/ 3100 w 11335"/>
              <a:gd name="T7" fmla="*/ 10993 h 11292"/>
              <a:gd name="T8" fmla="*/ 142 w 11335"/>
              <a:gd name="T9" fmla="*/ 298 h 11292"/>
              <a:gd name="T10" fmla="*/ 1621 w 11335"/>
              <a:gd name="T11" fmla="*/ 2460 h 11292"/>
              <a:gd name="T12" fmla="*/ 1621 w 11335"/>
              <a:gd name="T13" fmla="*/ 1294 h 11292"/>
              <a:gd name="T14" fmla="*/ 1621 w 11335"/>
              <a:gd name="T15" fmla="*/ 2460 h 11292"/>
              <a:gd name="T16" fmla="*/ 1166 w 11335"/>
              <a:gd name="T17" fmla="*/ 1891 h 11292"/>
              <a:gd name="T18" fmla="*/ 2076 w 11335"/>
              <a:gd name="T19" fmla="*/ 1891 h 11292"/>
              <a:gd name="T20" fmla="*/ 71 w 11335"/>
              <a:gd name="T21" fmla="*/ 7281 h 11292"/>
              <a:gd name="T22" fmla="*/ 3171 w 11335"/>
              <a:gd name="T23" fmla="*/ 7409 h 11292"/>
              <a:gd name="T24" fmla="*/ 71 w 11335"/>
              <a:gd name="T25" fmla="*/ 7281 h 11292"/>
              <a:gd name="T26" fmla="*/ 3171 w 11335"/>
              <a:gd name="T27" fmla="*/ 7779 h 11292"/>
              <a:gd name="T28" fmla="*/ 71 w 11335"/>
              <a:gd name="T29" fmla="*/ 7907 h 11292"/>
              <a:gd name="T30" fmla="*/ 6712 w 11335"/>
              <a:gd name="T31" fmla="*/ 11121 h 11292"/>
              <a:gd name="T32" fmla="*/ 3484 w 11335"/>
              <a:gd name="T33" fmla="*/ 170 h 11292"/>
              <a:gd name="T34" fmla="*/ 6712 w 11335"/>
              <a:gd name="T35" fmla="*/ 11121 h 11292"/>
              <a:gd name="T36" fmla="*/ 6570 w 11335"/>
              <a:gd name="T37" fmla="*/ 10993 h 11292"/>
              <a:gd name="T38" fmla="*/ 3612 w 11335"/>
              <a:gd name="T39" fmla="*/ 298 h 11292"/>
              <a:gd name="T40" fmla="*/ 5105 w 11335"/>
              <a:gd name="T41" fmla="*/ 2460 h 11292"/>
              <a:gd name="T42" fmla="*/ 5105 w 11335"/>
              <a:gd name="T43" fmla="*/ 1294 h 11292"/>
              <a:gd name="T44" fmla="*/ 5105 w 11335"/>
              <a:gd name="T45" fmla="*/ 2460 h 11292"/>
              <a:gd name="T46" fmla="*/ 4650 w 11335"/>
              <a:gd name="T47" fmla="*/ 1891 h 11292"/>
              <a:gd name="T48" fmla="*/ 5560 w 11335"/>
              <a:gd name="T49" fmla="*/ 1891 h 11292"/>
              <a:gd name="T50" fmla="*/ 3555 w 11335"/>
              <a:gd name="T51" fmla="*/ 7281 h 11292"/>
              <a:gd name="T52" fmla="*/ 6656 w 11335"/>
              <a:gd name="T53" fmla="*/ 7409 h 11292"/>
              <a:gd name="T54" fmla="*/ 3555 w 11335"/>
              <a:gd name="T55" fmla="*/ 7281 h 11292"/>
              <a:gd name="T56" fmla="*/ 6656 w 11335"/>
              <a:gd name="T57" fmla="*/ 7779 h 11292"/>
              <a:gd name="T58" fmla="*/ 3555 w 11335"/>
              <a:gd name="T59" fmla="*/ 7907 h 11292"/>
              <a:gd name="T60" fmla="*/ 8120 w 11335"/>
              <a:gd name="T61" fmla="*/ 11292 h 11292"/>
              <a:gd name="T62" fmla="*/ 9884 w 11335"/>
              <a:gd name="T63" fmla="*/ 0 h 11292"/>
              <a:gd name="T64" fmla="*/ 8120 w 11335"/>
              <a:gd name="T65" fmla="*/ 11292 h 11292"/>
              <a:gd name="T66" fmla="*/ 8234 w 11335"/>
              <a:gd name="T67" fmla="*/ 11136 h 11292"/>
              <a:gd name="T68" fmla="*/ 9770 w 11335"/>
              <a:gd name="T69" fmla="*/ 156 h 11292"/>
              <a:gd name="T70" fmla="*/ 8504 w 11335"/>
              <a:gd name="T71" fmla="*/ 2489 h 11292"/>
              <a:gd name="T72" fmla="*/ 7921 w 11335"/>
              <a:gd name="T73" fmla="*/ 1991 h 11292"/>
              <a:gd name="T74" fmla="*/ 8419 w 11335"/>
              <a:gd name="T75" fmla="*/ 1337 h 11292"/>
              <a:gd name="T76" fmla="*/ 8576 w 11335"/>
              <a:gd name="T77" fmla="*/ 2489 h 11292"/>
              <a:gd name="T78" fmla="*/ 8504 w 11335"/>
              <a:gd name="T79" fmla="*/ 1465 h 11292"/>
              <a:gd name="T80" fmla="*/ 8149 w 11335"/>
              <a:gd name="T81" fmla="*/ 1635 h 11292"/>
              <a:gd name="T82" fmla="*/ 8234 w 11335"/>
              <a:gd name="T83" fmla="*/ 2261 h 11292"/>
              <a:gd name="T84" fmla="*/ 8945 w 11335"/>
              <a:gd name="T85" fmla="*/ 1849 h 11292"/>
              <a:gd name="T86" fmla="*/ 10758 w 11335"/>
              <a:gd name="T87" fmla="*/ 7065 h 11292"/>
              <a:gd name="T88" fmla="*/ 7701 w 11335"/>
              <a:gd name="T89" fmla="*/ 7600 h 11292"/>
              <a:gd name="T90" fmla="*/ 10758 w 11335"/>
              <a:gd name="T91" fmla="*/ 7065 h 11292"/>
              <a:gd name="T92" fmla="*/ 10832 w 11335"/>
              <a:gd name="T93" fmla="*/ 7688 h 11292"/>
              <a:gd name="T94" fmla="*/ 7742 w 11335"/>
              <a:gd name="T95" fmla="*/ 7970 h 1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35" h="11292">
                <a:moveTo>
                  <a:pt x="3242" y="11121"/>
                </a:moveTo>
                <a:lnTo>
                  <a:pt x="0" y="11121"/>
                </a:lnTo>
                <a:lnTo>
                  <a:pt x="0" y="170"/>
                </a:lnTo>
                <a:lnTo>
                  <a:pt x="3228" y="170"/>
                </a:lnTo>
                <a:lnTo>
                  <a:pt x="3228" y="11121"/>
                </a:lnTo>
                <a:lnTo>
                  <a:pt x="3242" y="11121"/>
                </a:lnTo>
                <a:close/>
                <a:moveTo>
                  <a:pt x="142" y="10993"/>
                </a:moveTo>
                <a:lnTo>
                  <a:pt x="3100" y="10993"/>
                </a:lnTo>
                <a:lnTo>
                  <a:pt x="3100" y="298"/>
                </a:lnTo>
                <a:lnTo>
                  <a:pt x="142" y="298"/>
                </a:lnTo>
                <a:lnTo>
                  <a:pt x="142" y="10993"/>
                </a:lnTo>
                <a:close/>
                <a:moveTo>
                  <a:pt x="1621" y="2460"/>
                </a:moveTo>
                <a:cubicBezTo>
                  <a:pt x="1294" y="2460"/>
                  <a:pt x="1038" y="2204"/>
                  <a:pt x="1038" y="1877"/>
                </a:cubicBezTo>
                <a:cubicBezTo>
                  <a:pt x="1038" y="1550"/>
                  <a:pt x="1294" y="1294"/>
                  <a:pt x="1621" y="1294"/>
                </a:cubicBezTo>
                <a:cubicBezTo>
                  <a:pt x="1948" y="1294"/>
                  <a:pt x="2204" y="1550"/>
                  <a:pt x="2204" y="1877"/>
                </a:cubicBezTo>
                <a:cubicBezTo>
                  <a:pt x="2204" y="2204"/>
                  <a:pt x="1948" y="2460"/>
                  <a:pt x="1621" y="2460"/>
                </a:cubicBezTo>
                <a:close/>
                <a:moveTo>
                  <a:pt x="1621" y="1436"/>
                </a:moveTo>
                <a:cubicBezTo>
                  <a:pt x="1379" y="1436"/>
                  <a:pt x="1166" y="1635"/>
                  <a:pt x="1166" y="1891"/>
                </a:cubicBezTo>
                <a:cubicBezTo>
                  <a:pt x="1166" y="2133"/>
                  <a:pt x="1365" y="2346"/>
                  <a:pt x="1621" y="2346"/>
                </a:cubicBezTo>
                <a:cubicBezTo>
                  <a:pt x="1863" y="2346"/>
                  <a:pt x="2076" y="2147"/>
                  <a:pt x="2076" y="1891"/>
                </a:cubicBezTo>
                <a:cubicBezTo>
                  <a:pt x="2076" y="1635"/>
                  <a:pt x="1863" y="1436"/>
                  <a:pt x="1621" y="1436"/>
                </a:cubicBezTo>
                <a:close/>
                <a:moveTo>
                  <a:pt x="71" y="7281"/>
                </a:moveTo>
                <a:lnTo>
                  <a:pt x="3171" y="7281"/>
                </a:lnTo>
                <a:lnTo>
                  <a:pt x="3171" y="7409"/>
                </a:lnTo>
                <a:lnTo>
                  <a:pt x="71" y="7409"/>
                </a:lnTo>
                <a:lnTo>
                  <a:pt x="71" y="7281"/>
                </a:lnTo>
                <a:close/>
                <a:moveTo>
                  <a:pt x="71" y="7779"/>
                </a:moveTo>
                <a:lnTo>
                  <a:pt x="3171" y="7779"/>
                </a:lnTo>
                <a:lnTo>
                  <a:pt x="3171" y="7907"/>
                </a:lnTo>
                <a:lnTo>
                  <a:pt x="71" y="7907"/>
                </a:lnTo>
                <a:lnTo>
                  <a:pt x="71" y="7779"/>
                </a:lnTo>
                <a:close/>
                <a:moveTo>
                  <a:pt x="6712" y="11121"/>
                </a:moveTo>
                <a:lnTo>
                  <a:pt x="3484" y="11121"/>
                </a:lnTo>
                <a:lnTo>
                  <a:pt x="3484" y="170"/>
                </a:lnTo>
                <a:lnTo>
                  <a:pt x="6712" y="170"/>
                </a:lnTo>
                <a:lnTo>
                  <a:pt x="6712" y="11121"/>
                </a:lnTo>
                <a:close/>
                <a:moveTo>
                  <a:pt x="3612" y="10993"/>
                </a:moveTo>
                <a:lnTo>
                  <a:pt x="6570" y="10993"/>
                </a:lnTo>
                <a:lnTo>
                  <a:pt x="6570" y="298"/>
                </a:lnTo>
                <a:lnTo>
                  <a:pt x="3612" y="298"/>
                </a:lnTo>
                <a:lnTo>
                  <a:pt x="3612" y="10993"/>
                </a:lnTo>
                <a:close/>
                <a:moveTo>
                  <a:pt x="5105" y="2460"/>
                </a:moveTo>
                <a:cubicBezTo>
                  <a:pt x="4778" y="2460"/>
                  <a:pt x="4522" y="2204"/>
                  <a:pt x="4522" y="1877"/>
                </a:cubicBezTo>
                <a:cubicBezTo>
                  <a:pt x="4522" y="1550"/>
                  <a:pt x="4778" y="1294"/>
                  <a:pt x="5105" y="1294"/>
                </a:cubicBezTo>
                <a:cubicBezTo>
                  <a:pt x="5432" y="1294"/>
                  <a:pt x="5688" y="1550"/>
                  <a:pt x="5688" y="1877"/>
                </a:cubicBezTo>
                <a:cubicBezTo>
                  <a:pt x="5688" y="2204"/>
                  <a:pt x="5418" y="2460"/>
                  <a:pt x="5105" y="2460"/>
                </a:cubicBezTo>
                <a:close/>
                <a:moveTo>
                  <a:pt x="5105" y="1436"/>
                </a:moveTo>
                <a:cubicBezTo>
                  <a:pt x="4864" y="1436"/>
                  <a:pt x="4650" y="1635"/>
                  <a:pt x="4650" y="1891"/>
                </a:cubicBezTo>
                <a:cubicBezTo>
                  <a:pt x="4650" y="2133"/>
                  <a:pt x="4849" y="2346"/>
                  <a:pt x="5105" y="2346"/>
                </a:cubicBezTo>
                <a:cubicBezTo>
                  <a:pt x="5347" y="2346"/>
                  <a:pt x="5560" y="2147"/>
                  <a:pt x="5560" y="1891"/>
                </a:cubicBezTo>
                <a:cubicBezTo>
                  <a:pt x="5546" y="1635"/>
                  <a:pt x="5347" y="1436"/>
                  <a:pt x="5105" y="1436"/>
                </a:cubicBezTo>
                <a:close/>
                <a:moveTo>
                  <a:pt x="3555" y="7281"/>
                </a:moveTo>
                <a:lnTo>
                  <a:pt x="6656" y="7281"/>
                </a:lnTo>
                <a:lnTo>
                  <a:pt x="6656" y="7409"/>
                </a:lnTo>
                <a:lnTo>
                  <a:pt x="3555" y="7409"/>
                </a:lnTo>
                <a:lnTo>
                  <a:pt x="3555" y="7281"/>
                </a:lnTo>
                <a:close/>
                <a:moveTo>
                  <a:pt x="3555" y="7779"/>
                </a:moveTo>
                <a:lnTo>
                  <a:pt x="6656" y="7779"/>
                </a:lnTo>
                <a:lnTo>
                  <a:pt x="6656" y="7907"/>
                </a:lnTo>
                <a:lnTo>
                  <a:pt x="3555" y="7907"/>
                </a:lnTo>
                <a:lnTo>
                  <a:pt x="3555" y="7779"/>
                </a:lnTo>
                <a:close/>
                <a:moveTo>
                  <a:pt x="8120" y="11292"/>
                </a:moveTo>
                <a:lnTo>
                  <a:pt x="6684" y="426"/>
                </a:lnTo>
                <a:lnTo>
                  <a:pt x="9884" y="0"/>
                </a:lnTo>
                <a:lnTo>
                  <a:pt x="11335" y="10865"/>
                </a:lnTo>
                <a:lnTo>
                  <a:pt x="8120" y="11292"/>
                </a:lnTo>
                <a:close/>
                <a:moveTo>
                  <a:pt x="6826" y="540"/>
                </a:moveTo>
                <a:lnTo>
                  <a:pt x="8234" y="11136"/>
                </a:lnTo>
                <a:lnTo>
                  <a:pt x="11164" y="10752"/>
                </a:lnTo>
                <a:lnTo>
                  <a:pt x="9770" y="156"/>
                </a:lnTo>
                <a:lnTo>
                  <a:pt x="6826" y="540"/>
                </a:lnTo>
                <a:close/>
                <a:moveTo>
                  <a:pt x="8504" y="2489"/>
                </a:moveTo>
                <a:cubicBezTo>
                  <a:pt x="8376" y="2489"/>
                  <a:pt x="8248" y="2446"/>
                  <a:pt x="8149" y="2375"/>
                </a:cubicBezTo>
                <a:cubicBezTo>
                  <a:pt x="8021" y="2275"/>
                  <a:pt x="7950" y="2147"/>
                  <a:pt x="7921" y="1991"/>
                </a:cubicBezTo>
                <a:cubicBezTo>
                  <a:pt x="7907" y="1834"/>
                  <a:pt x="7936" y="1678"/>
                  <a:pt x="8035" y="1564"/>
                </a:cubicBezTo>
                <a:cubicBezTo>
                  <a:pt x="8135" y="1436"/>
                  <a:pt x="8263" y="1365"/>
                  <a:pt x="8419" y="1337"/>
                </a:cubicBezTo>
                <a:cubicBezTo>
                  <a:pt x="8732" y="1294"/>
                  <a:pt x="9031" y="1521"/>
                  <a:pt x="9073" y="1834"/>
                </a:cubicBezTo>
                <a:cubicBezTo>
                  <a:pt x="9116" y="2147"/>
                  <a:pt x="8888" y="2446"/>
                  <a:pt x="8576" y="2489"/>
                </a:cubicBezTo>
                <a:lnTo>
                  <a:pt x="8504" y="2489"/>
                </a:lnTo>
                <a:close/>
                <a:moveTo>
                  <a:pt x="8504" y="1465"/>
                </a:moveTo>
                <a:lnTo>
                  <a:pt x="8448" y="1465"/>
                </a:lnTo>
                <a:cubicBezTo>
                  <a:pt x="8334" y="1479"/>
                  <a:pt x="8220" y="1536"/>
                  <a:pt x="8149" y="1635"/>
                </a:cubicBezTo>
                <a:cubicBezTo>
                  <a:pt x="8078" y="1735"/>
                  <a:pt x="8049" y="1849"/>
                  <a:pt x="8064" y="1962"/>
                </a:cubicBezTo>
                <a:cubicBezTo>
                  <a:pt x="8078" y="2076"/>
                  <a:pt x="8135" y="2190"/>
                  <a:pt x="8234" y="2261"/>
                </a:cubicBezTo>
                <a:cubicBezTo>
                  <a:pt x="8334" y="2332"/>
                  <a:pt x="8448" y="2361"/>
                  <a:pt x="8561" y="2346"/>
                </a:cubicBezTo>
                <a:cubicBezTo>
                  <a:pt x="8803" y="2318"/>
                  <a:pt x="8974" y="2090"/>
                  <a:pt x="8945" y="1849"/>
                </a:cubicBezTo>
                <a:cubicBezTo>
                  <a:pt x="8917" y="1621"/>
                  <a:pt x="8732" y="1465"/>
                  <a:pt x="8504" y="1465"/>
                </a:cubicBezTo>
                <a:close/>
                <a:moveTo>
                  <a:pt x="10758" y="7065"/>
                </a:moveTo>
                <a:lnTo>
                  <a:pt x="10775" y="7192"/>
                </a:lnTo>
                <a:lnTo>
                  <a:pt x="7701" y="7600"/>
                </a:lnTo>
                <a:lnTo>
                  <a:pt x="7684" y="7474"/>
                </a:lnTo>
                <a:lnTo>
                  <a:pt x="10758" y="7065"/>
                </a:lnTo>
                <a:close/>
                <a:moveTo>
                  <a:pt x="10815" y="7561"/>
                </a:moveTo>
                <a:lnTo>
                  <a:pt x="10832" y="7688"/>
                </a:lnTo>
                <a:lnTo>
                  <a:pt x="7759" y="8097"/>
                </a:lnTo>
                <a:lnTo>
                  <a:pt x="7742" y="7970"/>
                </a:lnTo>
                <a:lnTo>
                  <a:pt x="10815" y="7561"/>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Arial" panose="020B0604020202020204" pitchFamily="34" charset="0"/>
              <a:ea typeface="思源黑体 CN Medium" panose="02010600030101010101"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P spid="9" grpId="0"/>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650928" y="910536"/>
            <a:ext cx="338455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250000"/>
              </a:lnSpc>
              <a:spcBef>
                <a:spcPts val="0"/>
              </a:spcBef>
              <a:spcAft>
                <a:spcPts val="0"/>
              </a:spcAft>
              <a:buClrTx/>
              <a:buSzTx/>
              <a:buFontTx/>
              <a:buNone/>
              <a:defRPr/>
            </a:pPr>
            <a:r>
              <a:rPr kumimoji="0" lang="zh-CN" altLang="zh-CN" sz="28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尖尖嘴，</a:t>
            </a:r>
          </a:p>
          <a:p>
            <a:pPr marL="0" marR="0" lvl="0" indent="0" defTabSz="914400" eaLnBrk="1" fontAlgn="auto" latinLnBrk="0" hangingPunct="1">
              <a:lnSpc>
                <a:spcPct val="250000"/>
              </a:lnSpc>
              <a:spcBef>
                <a:spcPts val="0"/>
              </a:spcBef>
              <a:spcAft>
                <a:spcPts val="0"/>
              </a:spcAft>
              <a:buClrTx/>
              <a:buSzTx/>
              <a:buFontTx/>
              <a:buNone/>
              <a:defRPr/>
            </a:pPr>
            <a:r>
              <a:rPr kumimoji="0" lang="zh-CN" altLang="zh-CN" sz="28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细细腿，</a:t>
            </a:r>
          </a:p>
          <a:p>
            <a:pPr marL="0" marR="0" lvl="0" indent="0" defTabSz="914400" eaLnBrk="1" fontAlgn="auto" latinLnBrk="0" hangingPunct="1">
              <a:lnSpc>
                <a:spcPct val="250000"/>
              </a:lnSpc>
              <a:spcBef>
                <a:spcPts val="0"/>
              </a:spcBef>
              <a:spcAft>
                <a:spcPts val="0"/>
              </a:spcAft>
              <a:buClrTx/>
              <a:buSzTx/>
              <a:buFontTx/>
              <a:buNone/>
              <a:defRPr/>
            </a:pPr>
            <a:r>
              <a:rPr kumimoji="0" lang="zh-CN" altLang="zh-CN" sz="28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狡猾多疑，拖条大尾。</a:t>
            </a:r>
          </a:p>
        </p:txBody>
      </p:sp>
      <p:sp>
        <p:nvSpPr>
          <p:cNvPr id="12" name="Rectangle 4"/>
          <p:cNvSpPr>
            <a:spLocks noChangeArrowheads="1"/>
          </p:cNvSpPr>
          <p:nvPr/>
        </p:nvSpPr>
        <p:spPr bwMode="auto">
          <a:xfrm>
            <a:off x="6614833" y="4865897"/>
            <a:ext cx="2389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40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【狐狸】 </a:t>
            </a:r>
          </a:p>
        </p:txBody>
      </p:sp>
      <p:grpSp>
        <p:nvGrpSpPr>
          <p:cNvPr id="6148" name="组合 16"/>
          <p:cNvGrpSpPr/>
          <p:nvPr/>
        </p:nvGrpSpPr>
        <p:grpSpPr bwMode="auto">
          <a:xfrm>
            <a:off x="6829146" y="1589175"/>
            <a:ext cx="1960563" cy="2143125"/>
            <a:chOff x="8804975" y="1846014"/>
            <a:chExt cx="1800225" cy="1506537"/>
          </a:xfrm>
        </p:grpSpPr>
        <p:pic>
          <p:nvPicPr>
            <p:cNvPr id="6149" name="Picture 5" descr="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4975" y="1846014"/>
              <a:ext cx="1800225"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6"/>
            <p:cNvSpPr>
              <a:spLocks noChangeArrowheads="1"/>
            </p:cNvSpPr>
            <p:nvPr/>
          </p:nvSpPr>
          <p:spPr bwMode="auto">
            <a:xfrm>
              <a:off x="8984041" y="2198324"/>
              <a:ext cx="1582738" cy="32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a:ln>
                    <a:noFill/>
                  </a:ln>
                  <a:solidFill>
                    <a:schemeClr val="tx1"/>
                  </a:solidFill>
                  <a:effectLst/>
                  <a:uLnTx/>
                  <a:uFillTx/>
                  <a:ea typeface="思源黑体 CN Medium" panose="02010600030101010101" pitchFamily="34" charset="-122"/>
                  <a:sym typeface="Arial" panose="020B0604020202020204" pitchFamily="34" charset="0"/>
                </a:rPr>
                <a:t>   </a:t>
              </a:r>
              <a:r>
                <a:rPr kumimoji="0" lang="zh-CN" altLang="zh-CN" sz="2400" b="1" i="0" u="none" strike="noStrike" kern="0" cap="none" spc="0" normalizeH="0" baseline="0" noProof="0">
                  <a:ln>
                    <a:noFill/>
                  </a:ln>
                  <a:solidFill>
                    <a:schemeClr val="tx1"/>
                  </a:solidFill>
                  <a:effectLst/>
                  <a:uLnTx/>
                  <a:uFillTx/>
                  <a:ea typeface="思源黑体 CN Medium" panose="02010600030101010101" pitchFamily="34" charset="-122"/>
                  <a:sym typeface="Arial" panose="020B0604020202020204" pitchFamily="34" charset="0"/>
                </a:rPr>
                <a:t>猜一猜</a:t>
              </a:r>
            </a:p>
          </p:txBody>
        </p:sp>
      </p:grpSp>
      <p:grpSp>
        <p:nvGrpSpPr>
          <p:cNvPr id="8" name="组合 7"/>
          <p:cNvGrpSpPr/>
          <p:nvPr/>
        </p:nvGrpSpPr>
        <p:grpSpPr>
          <a:xfrm>
            <a:off x="162560" y="284480"/>
            <a:ext cx="2922284" cy="638056"/>
            <a:chOff x="162560" y="284480"/>
            <a:chExt cx="2882091" cy="638056"/>
          </a:xfrm>
        </p:grpSpPr>
        <p:sp>
          <p:nvSpPr>
            <p:cNvPr id="9" name="矩形: 圆角 4"/>
            <p:cNvSpPr/>
            <p:nvPr/>
          </p:nvSpPr>
          <p:spPr>
            <a:xfrm>
              <a:off x="162560" y="284480"/>
              <a:ext cx="2882091"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10"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13" name="文本框 12"/>
            <p:cNvSpPr txBox="1"/>
            <p:nvPr/>
          </p:nvSpPr>
          <p:spPr>
            <a:xfrm>
              <a:off x="835052" y="325761"/>
              <a:ext cx="2028728"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10600030101010101" pitchFamily="34" charset="-122"/>
                  <a:sym typeface="Arial" panose="020B0604020202020204" pitchFamily="34" charset="0"/>
                </a:rPr>
                <a:t>课文导入</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44156" y="2051006"/>
            <a:ext cx="4249616" cy="2833077"/>
          </a:xfrm>
          <a:prstGeom prst="rect">
            <a:avLst/>
          </a:prstGeom>
          <a:noFill/>
          <a:effectLst>
            <a:softEdge rad="127000"/>
          </a:effectLst>
        </p:spPr>
      </p:pic>
      <p:sp>
        <p:nvSpPr>
          <p:cNvPr id="8195" name="矩形 4"/>
          <p:cNvSpPr>
            <a:spLocks noChangeArrowheads="1"/>
          </p:cNvSpPr>
          <p:nvPr/>
        </p:nvSpPr>
        <p:spPr bwMode="auto">
          <a:xfrm>
            <a:off x="660400" y="1458180"/>
            <a:ext cx="5860404" cy="3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狐狸是食肉目犬科动物。它们灵活的耳朵能对声音进行准确定位、嗅觉灵敏，修长的腿能够快速奔跑，最高时速可达每小时</a:t>
            </a:r>
            <a:r>
              <a:rPr kumimoji="0" lang="en-US" altLang="zh-CN" sz="20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50</a:t>
            </a:r>
            <a:r>
              <a:rPr kumimoji="0" lang="zh-CN" altLang="en-US" sz="20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千米。狐狸是民间对这一类动物的通称，狐狸种类繁多，分北极狐、赤狐、银黑狐、沙狐等。性格机敏胆小，常在古代神话中以“狐狸精”出现，多与狡诈鬼祟相关联。</a:t>
            </a:r>
          </a:p>
        </p:txBody>
      </p:sp>
      <p:grpSp>
        <p:nvGrpSpPr>
          <p:cNvPr id="5" name="组合 4"/>
          <p:cNvGrpSpPr/>
          <p:nvPr/>
        </p:nvGrpSpPr>
        <p:grpSpPr>
          <a:xfrm>
            <a:off x="162560" y="284480"/>
            <a:ext cx="2922284" cy="638056"/>
            <a:chOff x="162560" y="284480"/>
            <a:chExt cx="2882091" cy="638056"/>
          </a:xfrm>
        </p:grpSpPr>
        <p:sp>
          <p:nvSpPr>
            <p:cNvPr id="6" name="矩形: 圆角 4"/>
            <p:cNvSpPr/>
            <p:nvPr/>
          </p:nvSpPr>
          <p:spPr>
            <a:xfrm>
              <a:off x="162560" y="284480"/>
              <a:ext cx="2882091"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7"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8" name="文本框 7"/>
            <p:cNvSpPr txBox="1"/>
            <p:nvPr/>
          </p:nvSpPr>
          <p:spPr>
            <a:xfrm>
              <a:off x="835052" y="325761"/>
              <a:ext cx="2028728"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10600030101010101" pitchFamily="34" charset="-122"/>
                  <a:sym typeface="Arial" panose="020B0604020202020204" pitchFamily="34" charset="0"/>
                </a:rPr>
                <a:t>课文导入</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arn(inVertical)">
                                      <p:cBhvr>
                                        <p:cTn id="7" dur="500"/>
                                        <p:tgtEl>
                                          <p:spTgt spid="8195"/>
                                        </p:tgtEl>
                                      </p:cBhvr>
                                    </p:animEffect>
                                  </p:childTnLst>
                                </p:cTn>
                              </p:par>
                              <p:par>
                                <p:cTn id="8" presetID="16" presetClass="entr" presetSubtype="21"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Effect transition="in" filter="barn(inVertical)">
                                      <p:cBhvr>
                                        <p:cTn id="10"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03838" y="2461939"/>
            <a:ext cx="5008083" cy="3338722"/>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Rectangle 4"/>
          <p:cNvSpPr>
            <a:spLocks noChangeArrowheads="1"/>
          </p:cNvSpPr>
          <p:nvPr/>
        </p:nvSpPr>
        <p:spPr bwMode="auto">
          <a:xfrm>
            <a:off x="5706780" y="1504440"/>
            <a:ext cx="10021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奶酪</a:t>
            </a:r>
            <a:r>
              <a:rPr kumimoji="0" lang="zh-CN" altLang="zh-CN" sz="28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a:t>
            </a:r>
          </a:p>
        </p:txBody>
      </p:sp>
      <p:grpSp>
        <p:nvGrpSpPr>
          <p:cNvPr id="6" name="组合 5"/>
          <p:cNvGrpSpPr/>
          <p:nvPr/>
        </p:nvGrpSpPr>
        <p:grpSpPr>
          <a:xfrm>
            <a:off x="162560" y="284480"/>
            <a:ext cx="2922284" cy="638056"/>
            <a:chOff x="162560" y="284480"/>
            <a:chExt cx="2882091" cy="638056"/>
          </a:xfrm>
        </p:grpSpPr>
        <p:sp>
          <p:nvSpPr>
            <p:cNvPr id="7" name="矩形: 圆角 4"/>
            <p:cNvSpPr/>
            <p:nvPr/>
          </p:nvSpPr>
          <p:spPr>
            <a:xfrm>
              <a:off x="162560" y="284480"/>
              <a:ext cx="2882091"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8"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9" name="文本框 8"/>
            <p:cNvSpPr txBox="1"/>
            <p:nvPr/>
          </p:nvSpPr>
          <p:spPr>
            <a:xfrm>
              <a:off x="835052" y="325761"/>
              <a:ext cx="2028728"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10600030101010101" pitchFamily="34" charset="-122"/>
                  <a:sym typeface="Arial" panose="020B0604020202020204" pitchFamily="34" charset="0"/>
                </a:rPr>
                <a:t>课文导入</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7346"/>
                                        </p:tgtEl>
                                        <p:attrNameLst>
                                          <p:attrName>style.visibility</p:attrName>
                                        </p:attrNameLst>
                                      </p:cBhvr>
                                      <p:to>
                                        <p:strVal val="visible"/>
                                      </p:to>
                                    </p:set>
                                    <p:animEffect transition="in" filter="barn(inVertical)">
                                      <p:cBhvr>
                                        <p:cTn id="12"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descr="nth33y1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731" y="1525812"/>
            <a:ext cx="5538749" cy="480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p:nvPr/>
        </p:nvGrpSpPr>
        <p:grpSpPr bwMode="auto">
          <a:xfrm>
            <a:off x="8218805" y="3095553"/>
            <a:ext cx="1298575" cy="1370013"/>
            <a:chOff x="0" y="0"/>
            <a:chExt cx="996" cy="1155"/>
          </a:xfrm>
        </p:grpSpPr>
        <p:pic>
          <p:nvPicPr>
            <p:cNvPr id="10243" name="Picture 4" descr="tklu1geq[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6"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5"/>
            <p:cNvSpPr>
              <a:spLocks noChangeArrowheads="1"/>
            </p:cNvSpPr>
            <p:nvPr/>
          </p:nvSpPr>
          <p:spPr bwMode="auto">
            <a:xfrm>
              <a:off x="46" y="454"/>
              <a:ext cx="888"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咬</a:t>
              </a:r>
            </a:p>
          </p:txBody>
        </p:sp>
      </p:grpSp>
      <p:grpSp>
        <p:nvGrpSpPr>
          <p:cNvPr id="3" name="Group 6"/>
          <p:cNvGrpSpPr/>
          <p:nvPr/>
        </p:nvGrpSpPr>
        <p:grpSpPr bwMode="auto">
          <a:xfrm>
            <a:off x="4546918" y="2087491"/>
            <a:ext cx="1557139" cy="1473200"/>
            <a:chOff x="0" y="0"/>
            <a:chExt cx="1121" cy="1155"/>
          </a:xfrm>
        </p:grpSpPr>
        <p:pic>
          <p:nvPicPr>
            <p:cNvPr id="10246" name="Picture 7" descr="tklu1geq[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6"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8"/>
            <p:cNvSpPr txBox="1">
              <a:spLocks noChangeArrowheads="1"/>
            </p:cNvSpPr>
            <p:nvPr/>
          </p:nvSpPr>
          <p:spPr bwMode="auto">
            <a:xfrm>
              <a:off x="78" y="440"/>
              <a:ext cx="1043"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8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公平</a:t>
              </a:r>
            </a:p>
          </p:txBody>
        </p:sp>
      </p:grpSp>
      <p:grpSp>
        <p:nvGrpSpPr>
          <p:cNvPr id="4" name="Group 9"/>
          <p:cNvGrpSpPr/>
          <p:nvPr/>
        </p:nvGrpSpPr>
        <p:grpSpPr bwMode="auto">
          <a:xfrm>
            <a:off x="3215005" y="2482778"/>
            <a:ext cx="1655763" cy="1544638"/>
            <a:chOff x="0" y="0"/>
            <a:chExt cx="996" cy="1155"/>
          </a:xfrm>
        </p:grpSpPr>
        <p:pic>
          <p:nvPicPr>
            <p:cNvPr id="10249" name="Picture 10" descr="tklu1geq[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6"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1"/>
            <p:cNvSpPr txBox="1">
              <a:spLocks noChangeArrowheads="1"/>
            </p:cNvSpPr>
            <p:nvPr/>
          </p:nvSpPr>
          <p:spPr bwMode="auto">
            <a:xfrm>
              <a:off x="136" y="452"/>
              <a:ext cx="771"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800" i="0" u="none" strike="noStrike" kern="0" cap="none" spc="0" normalizeH="0" baseline="0" noProof="0">
                  <a:ln>
                    <a:noFill/>
                  </a:ln>
                  <a:solidFill>
                    <a:schemeClr val="tx1"/>
                  </a:solidFill>
                  <a:effectLst/>
                  <a:uLnTx/>
                  <a:uFillTx/>
                  <a:ea typeface="思源黑体 CN Medium" panose="02010600030101010101" pitchFamily="34" charset="-122"/>
                  <a:sym typeface="Arial" panose="020B0604020202020204" pitchFamily="34" charset="0"/>
                </a:rPr>
                <a:t>奶酪</a:t>
              </a:r>
            </a:p>
          </p:txBody>
        </p:sp>
      </p:grpSp>
      <p:grpSp>
        <p:nvGrpSpPr>
          <p:cNvPr id="5" name="Group 12"/>
          <p:cNvGrpSpPr/>
          <p:nvPr/>
        </p:nvGrpSpPr>
        <p:grpSpPr bwMode="auto">
          <a:xfrm>
            <a:off x="4581843" y="3024116"/>
            <a:ext cx="1406525" cy="1328737"/>
            <a:chOff x="0" y="0"/>
            <a:chExt cx="996" cy="1155"/>
          </a:xfrm>
        </p:grpSpPr>
        <p:pic>
          <p:nvPicPr>
            <p:cNvPr id="10252" name="Picture 13" descr="tklu1geq[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6"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Rectangle 14"/>
            <p:cNvSpPr>
              <a:spLocks noChangeArrowheads="1"/>
            </p:cNvSpPr>
            <p:nvPr/>
          </p:nvSpPr>
          <p:spPr bwMode="auto">
            <a:xfrm>
              <a:off x="45" y="436"/>
              <a:ext cx="878"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a:ln>
                    <a:noFill/>
                  </a:ln>
                  <a:solidFill>
                    <a:schemeClr val="tx1"/>
                  </a:solidFill>
                  <a:effectLst/>
                  <a:uLnTx/>
                  <a:uFillTx/>
                  <a:ea typeface="思源黑体 CN Medium" panose="02010600030101010101" pitchFamily="34" charset="-122"/>
                  <a:sym typeface="Arial" panose="020B0604020202020204" pitchFamily="34" charset="0"/>
                </a:rPr>
                <a:t>   开始</a:t>
              </a:r>
            </a:p>
          </p:txBody>
        </p:sp>
      </p:grpSp>
      <p:grpSp>
        <p:nvGrpSpPr>
          <p:cNvPr id="6" name="Group 15"/>
          <p:cNvGrpSpPr/>
          <p:nvPr/>
        </p:nvGrpSpPr>
        <p:grpSpPr bwMode="auto">
          <a:xfrm>
            <a:off x="3827780" y="1655691"/>
            <a:ext cx="1295400" cy="1284287"/>
            <a:chOff x="0" y="0"/>
            <a:chExt cx="996" cy="1155"/>
          </a:xfrm>
        </p:grpSpPr>
        <p:pic>
          <p:nvPicPr>
            <p:cNvPr id="10255" name="Picture 16" descr="tklu1geq[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6"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Rectangle 17"/>
            <p:cNvSpPr>
              <a:spLocks noChangeArrowheads="1"/>
            </p:cNvSpPr>
            <p:nvPr/>
          </p:nvSpPr>
          <p:spPr bwMode="auto">
            <a:xfrm>
              <a:off x="182" y="462"/>
              <a:ext cx="501"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捡</a:t>
              </a:r>
            </a:p>
          </p:txBody>
        </p:sp>
      </p:grpSp>
      <p:grpSp>
        <p:nvGrpSpPr>
          <p:cNvPr id="7" name="Group 18"/>
          <p:cNvGrpSpPr/>
          <p:nvPr/>
        </p:nvGrpSpPr>
        <p:grpSpPr bwMode="auto">
          <a:xfrm>
            <a:off x="3418205" y="3635303"/>
            <a:ext cx="1368425" cy="1296988"/>
            <a:chOff x="0" y="0"/>
            <a:chExt cx="1193" cy="1155"/>
          </a:xfrm>
        </p:grpSpPr>
        <p:pic>
          <p:nvPicPr>
            <p:cNvPr id="10258" name="Picture 19" descr="tklu1geq[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93"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Rectangle 20"/>
            <p:cNvSpPr>
              <a:spLocks noChangeArrowheads="1"/>
            </p:cNvSpPr>
            <p:nvPr/>
          </p:nvSpPr>
          <p:spPr bwMode="auto">
            <a:xfrm>
              <a:off x="136" y="409"/>
              <a:ext cx="104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a:ln>
                    <a:noFill/>
                  </a:ln>
                  <a:solidFill>
                    <a:schemeClr val="tx1"/>
                  </a:solidFill>
                  <a:effectLst/>
                  <a:uLnTx/>
                  <a:uFillTx/>
                  <a:ea typeface="思源黑体 CN Medium" panose="02010600030101010101" pitchFamily="34" charset="-122"/>
                  <a:sym typeface="Arial" panose="020B0604020202020204" pitchFamily="34" charset="0"/>
                </a:rPr>
                <a:t>  仔</a:t>
              </a:r>
            </a:p>
          </p:txBody>
        </p:sp>
      </p:grpSp>
      <p:grpSp>
        <p:nvGrpSpPr>
          <p:cNvPr id="8" name="Group 21"/>
          <p:cNvGrpSpPr/>
          <p:nvPr/>
        </p:nvGrpSpPr>
        <p:grpSpPr bwMode="auto">
          <a:xfrm>
            <a:off x="4691380" y="4032178"/>
            <a:ext cx="1443038" cy="1222375"/>
            <a:chOff x="0" y="0"/>
            <a:chExt cx="1043" cy="1155"/>
          </a:xfrm>
        </p:grpSpPr>
        <p:pic>
          <p:nvPicPr>
            <p:cNvPr id="10261" name="Picture 22" descr="tklu1geq[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6"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2" name="Text Box 23"/>
            <p:cNvSpPr txBox="1">
              <a:spLocks noChangeArrowheads="1"/>
            </p:cNvSpPr>
            <p:nvPr/>
          </p:nvSpPr>
          <p:spPr bwMode="auto">
            <a:xfrm>
              <a:off x="45" y="408"/>
              <a:ext cx="998"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800" i="0" u="none" strike="noStrike" kern="0" cap="none" spc="0" normalizeH="0" baseline="0" noProof="0">
                  <a:ln>
                    <a:noFill/>
                  </a:ln>
                  <a:solidFill>
                    <a:schemeClr val="tx1"/>
                  </a:solidFill>
                  <a:effectLst/>
                  <a:uLnTx/>
                  <a:uFillTx/>
                  <a:ea typeface="思源黑体 CN Medium" panose="02010600030101010101" pitchFamily="34" charset="-122"/>
                  <a:sym typeface="Arial" panose="020B0604020202020204" pitchFamily="34" charset="0"/>
                </a:rPr>
                <a:t>  整</a:t>
              </a:r>
            </a:p>
          </p:txBody>
        </p:sp>
      </p:grpSp>
      <p:grpSp>
        <p:nvGrpSpPr>
          <p:cNvPr id="9" name="Group 24"/>
          <p:cNvGrpSpPr/>
          <p:nvPr/>
        </p:nvGrpSpPr>
        <p:grpSpPr bwMode="auto">
          <a:xfrm>
            <a:off x="7929880" y="1943028"/>
            <a:ext cx="1371600" cy="1489075"/>
            <a:chOff x="0" y="0"/>
            <a:chExt cx="996" cy="1155"/>
          </a:xfrm>
        </p:grpSpPr>
        <p:pic>
          <p:nvPicPr>
            <p:cNvPr id="10264" name="Picture 25" descr="tklu1geq[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6"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5" name="Rectangle 26"/>
            <p:cNvSpPr>
              <a:spLocks noChangeArrowheads="1"/>
            </p:cNvSpPr>
            <p:nvPr/>
          </p:nvSpPr>
          <p:spPr bwMode="auto">
            <a:xfrm>
              <a:off x="291" y="469"/>
              <a:ext cx="402"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a:ln>
                    <a:noFill/>
                  </a:ln>
                  <a:solidFill>
                    <a:schemeClr val="tx1"/>
                  </a:solidFill>
                  <a:effectLst/>
                  <a:uLnTx/>
                  <a:uFillTx/>
                  <a:ea typeface="思源黑体 CN Medium" panose="02010600030101010101" pitchFamily="34" charset="-122"/>
                  <a:sym typeface="Arial" panose="020B0604020202020204" pitchFamily="34" charset="0"/>
                </a:rPr>
                <a:t>处</a:t>
              </a:r>
            </a:p>
          </p:txBody>
        </p:sp>
      </p:grpSp>
      <p:grpSp>
        <p:nvGrpSpPr>
          <p:cNvPr id="10" name="Group 27"/>
          <p:cNvGrpSpPr/>
          <p:nvPr/>
        </p:nvGrpSpPr>
        <p:grpSpPr bwMode="auto">
          <a:xfrm>
            <a:off x="4624705" y="1247703"/>
            <a:ext cx="1439863" cy="1284288"/>
            <a:chOff x="0" y="0"/>
            <a:chExt cx="996" cy="1155"/>
          </a:xfrm>
        </p:grpSpPr>
        <p:pic>
          <p:nvPicPr>
            <p:cNvPr id="10267" name="Picture 28" descr="tklu1geq[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6"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8" name="Rectangle 29"/>
            <p:cNvSpPr>
              <a:spLocks noChangeArrowheads="1"/>
            </p:cNvSpPr>
            <p:nvPr/>
          </p:nvSpPr>
          <p:spPr bwMode="auto">
            <a:xfrm>
              <a:off x="46" y="430"/>
              <a:ext cx="715"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a:ln>
                    <a:noFill/>
                  </a:ln>
                  <a:solidFill>
                    <a:schemeClr val="tx1"/>
                  </a:solidFill>
                  <a:effectLst/>
                  <a:uLnTx/>
                  <a:uFillTx/>
                  <a:ea typeface="思源黑体 CN Medium" panose="02010600030101010101" pitchFamily="34" charset="-122"/>
                  <a:sym typeface="Arial" panose="020B0604020202020204" pitchFamily="34" charset="0"/>
                </a:rPr>
                <a:t>    结</a:t>
              </a:r>
            </a:p>
          </p:txBody>
        </p:sp>
      </p:grpSp>
      <p:grpSp>
        <p:nvGrpSpPr>
          <p:cNvPr id="11" name="Group 30"/>
          <p:cNvGrpSpPr/>
          <p:nvPr/>
        </p:nvGrpSpPr>
        <p:grpSpPr bwMode="auto">
          <a:xfrm>
            <a:off x="5832793" y="1823966"/>
            <a:ext cx="1593850" cy="1473200"/>
            <a:chOff x="-8" y="-37"/>
            <a:chExt cx="1096" cy="1155"/>
          </a:xfrm>
        </p:grpSpPr>
        <p:pic>
          <p:nvPicPr>
            <p:cNvPr id="10270" name="Picture 31" descr="tklu1geq[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 y="-37"/>
              <a:ext cx="996"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1" name="Text Box 32"/>
            <p:cNvSpPr txBox="1">
              <a:spLocks noChangeArrowheads="1"/>
            </p:cNvSpPr>
            <p:nvPr/>
          </p:nvSpPr>
          <p:spPr bwMode="auto">
            <a:xfrm>
              <a:off x="45" y="408"/>
              <a:ext cx="1043"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800" i="0" u="none" strike="noStrike" kern="0" cap="none" spc="0" normalizeH="0" baseline="0" noProof="0">
                  <a:ln>
                    <a:noFill/>
                  </a:ln>
                  <a:solidFill>
                    <a:schemeClr val="tx1"/>
                  </a:solidFill>
                  <a:effectLst/>
                  <a:uLnTx/>
                  <a:uFillTx/>
                  <a:ea typeface="思源黑体 CN Medium" panose="02010600030101010101" pitchFamily="34" charset="-122"/>
                  <a:sym typeface="Arial" panose="020B0604020202020204" pitchFamily="34" charset="0"/>
                </a:rPr>
                <a:t>  拌嘴</a:t>
              </a:r>
            </a:p>
          </p:txBody>
        </p:sp>
      </p:grpSp>
      <p:grpSp>
        <p:nvGrpSpPr>
          <p:cNvPr id="12" name="Group 33"/>
          <p:cNvGrpSpPr/>
          <p:nvPr/>
        </p:nvGrpSpPr>
        <p:grpSpPr bwMode="auto">
          <a:xfrm>
            <a:off x="5843905" y="3095553"/>
            <a:ext cx="1511300" cy="1328738"/>
            <a:chOff x="0" y="0"/>
            <a:chExt cx="1088" cy="1155"/>
          </a:xfrm>
        </p:grpSpPr>
        <p:pic>
          <p:nvPicPr>
            <p:cNvPr id="10273" name="Picture 34" descr="tklu1geq[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6"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4" name="Text Box 35"/>
            <p:cNvSpPr txBox="1">
              <a:spLocks noChangeArrowheads="1"/>
            </p:cNvSpPr>
            <p:nvPr/>
          </p:nvSpPr>
          <p:spPr bwMode="auto">
            <a:xfrm>
              <a:off x="45" y="408"/>
              <a:ext cx="1043"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800" i="0" u="none" strike="noStrike" kern="0" cap="none" spc="0" normalizeH="0" baseline="0" noProof="0">
                  <a:ln>
                    <a:noFill/>
                  </a:ln>
                  <a:solidFill>
                    <a:schemeClr val="tx1"/>
                  </a:solidFill>
                  <a:effectLst/>
                  <a:uLnTx/>
                  <a:uFillTx/>
                  <a:ea typeface="思源黑体 CN Medium" panose="02010600030101010101" pitchFamily="34" charset="-122"/>
                  <a:sym typeface="Arial" panose="020B0604020202020204" pitchFamily="34" charset="0"/>
                </a:rPr>
                <a:t>   嚷</a:t>
              </a:r>
            </a:p>
          </p:txBody>
        </p:sp>
      </p:grpSp>
      <p:grpSp>
        <p:nvGrpSpPr>
          <p:cNvPr id="13" name="Group 36"/>
          <p:cNvGrpSpPr/>
          <p:nvPr/>
        </p:nvGrpSpPr>
        <p:grpSpPr bwMode="auto">
          <a:xfrm>
            <a:off x="6778943" y="3600378"/>
            <a:ext cx="1439862" cy="1328738"/>
            <a:chOff x="0" y="0"/>
            <a:chExt cx="996" cy="1155"/>
          </a:xfrm>
        </p:grpSpPr>
        <p:pic>
          <p:nvPicPr>
            <p:cNvPr id="10276" name="Picture 37" descr="tklu1geq[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6"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7" name="Rectangle 38"/>
            <p:cNvSpPr>
              <a:spLocks noChangeArrowheads="1"/>
            </p:cNvSpPr>
            <p:nvPr/>
          </p:nvSpPr>
          <p:spPr bwMode="auto">
            <a:xfrm>
              <a:off x="45" y="436"/>
              <a:ext cx="87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a:ln>
                    <a:noFill/>
                  </a:ln>
                  <a:solidFill>
                    <a:schemeClr val="tx1"/>
                  </a:solidFill>
                  <a:effectLst/>
                  <a:uLnTx/>
                  <a:uFillTx/>
                  <a:ea typeface="思源黑体 CN Medium" panose="02010600030101010101" pitchFamily="34" charset="-122"/>
                  <a:sym typeface="Arial" panose="020B0604020202020204" pitchFamily="34" charset="0"/>
                </a:rPr>
                <a:t>    吵</a:t>
              </a:r>
            </a:p>
          </p:txBody>
        </p:sp>
      </p:grpSp>
      <p:grpSp>
        <p:nvGrpSpPr>
          <p:cNvPr id="14" name="Group 39"/>
          <p:cNvGrpSpPr/>
          <p:nvPr/>
        </p:nvGrpSpPr>
        <p:grpSpPr bwMode="auto">
          <a:xfrm>
            <a:off x="6923405" y="2735191"/>
            <a:ext cx="1439863" cy="1328737"/>
            <a:chOff x="0" y="0"/>
            <a:chExt cx="996" cy="1155"/>
          </a:xfrm>
        </p:grpSpPr>
        <p:pic>
          <p:nvPicPr>
            <p:cNvPr id="10279" name="Picture 40" descr="tklu1geq[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6"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0" name="Rectangle 41"/>
            <p:cNvSpPr>
              <a:spLocks noChangeArrowheads="1"/>
            </p:cNvSpPr>
            <p:nvPr/>
          </p:nvSpPr>
          <p:spPr bwMode="auto">
            <a:xfrm>
              <a:off x="237" y="478"/>
              <a:ext cx="686"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a:ln>
                    <a:noFill/>
                  </a:ln>
                  <a:solidFill>
                    <a:schemeClr val="tx1"/>
                  </a:solidFill>
                  <a:effectLst/>
                  <a:uLnTx/>
                  <a:uFillTx/>
                  <a:ea typeface="思源黑体 CN Medium" panose="02010600030101010101" pitchFamily="34" charset="-122"/>
                  <a:sym typeface="Arial" panose="020B0604020202020204" pitchFamily="34" charset="0"/>
                </a:rPr>
                <a:t>狐狸</a:t>
              </a:r>
            </a:p>
          </p:txBody>
        </p:sp>
      </p:grpSp>
      <p:grpSp>
        <p:nvGrpSpPr>
          <p:cNvPr id="15" name="Group 42"/>
          <p:cNvGrpSpPr/>
          <p:nvPr/>
        </p:nvGrpSpPr>
        <p:grpSpPr bwMode="auto">
          <a:xfrm>
            <a:off x="7066280" y="1223891"/>
            <a:ext cx="1492250" cy="1328737"/>
            <a:chOff x="0" y="0"/>
            <a:chExt cx="1031" cy="1155"/>
          </a:xfrm>
        </p:grpSpPr>
        <p:pic>
          <p:nvPicPr>
            <p:cNvPr id="10282" name="Picture 43" descr="tklu1geq[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6"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3" name="Rectangle 44"/>
            <p:cNvSpPr>
              <a:spLocks noChangeArrowheads="1"/>
            </p:cNvSpPr>
            <p:nvPr/>
          </p:nvSpPr>
          <p:spPr bwMode="auto">
            <a:xfrm>
              <a:off x="153" y="446"/>
              <a:ext cx="87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a:ln>
                    <a:noFill/>
                  </a:ln>
                  <a:solidFill>
                    <a:schemeClr val="tx1"/>
                  </a:solidFill>
                  <a:effectLst/>
                  <a:uLnTx/>
                  <a:uFillTx/>
                  <a:ea typeface="思源黑体 CN Medium" panose="02010600030101010101" pitchFamily="34" charset="-122"/>
                  <a:sym typeface="Arial" panose="020B0604020202020204" pitchFamily="34" charset="0"/>
                </a:rPr>
                <a:t>   剩</a:t>
              </a:r>
            </a:p>
          </p:txBody>
        </p:sp>
      </p:grpSp>
      <p:grpSp>
        <p:nvGrpSpPr>
          <p:cNvPr id="16" name="Group 45"/>
          <p:cNvGrpSpPr/>
          <p:nvPr/>
        </p:nvGrpSpPr>
        <p:grpSpPr bwMode="auto">
          <a:xfrm>
            <a:off x="6059805" y="1079428"/>
            <a:ext cx="1150938" cy="1330325"/>
            <a:chOff x="0" y="0"/>
            <a:chExt cx="996" cy="1155"/>
          </a:xfrm>
        </p:grpSpPr>
        <p:pic>
          <p:nvPicPr>
            <p:cNvPr id="10285" name="Picture 46" descr="tklu1geq[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6"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6" name="Rectangle 47"/>
            <p:cNvSpPr>
              <a:spLocks noChangeArrowheads="1"/>
            </p:cNvSpPr>
            <p:nvPr/>
          </p:nvSpPr>
          <p:spPr bwMode="auto">
            <a:xfrm>
              <a:off x="45" y="436"/>
              <a:ext cx="878"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a:ln>
                    <a:noFill/>
                  </a:ln>
                  <a:solidFill>
                    <a:schemeClr val="tx1"/>
                  </a:solidFill>
                  <a:effectLst/>
                  <a:uLnTx/>
                  <a:uFillTx/>
                  <a:ea typeface="思源黑体 CN Medium" panose="02010600030101010101" pitchFamily="34" charset="-122"/>
                  <a:sym typeface="Arial" panose="020B0604020202020204" pitchFamily="34" charset="0"/>
                </a:rPr>
                <a:t>  急</a:t>
              </a:r>
            </a:p>
          </p:txBody>
        </p:sp>
      </p:grpSp>
      <p:sp>
        <p:nvSpPr>
          <p:cNvPr id="10288" name="文本框 18"/>
          <p:cNvSpPr txBox="1">
            <a:spLocks noChangeArrowheads="1"/>
          </p:cNvSpPr>
          <p:nvPr/>
        </p:nvSpPr>
        <p:spPr bwMode="auto">
          <a:xfrm>
            <a:off x="660400" y="1286378"/>
            <a:ext cx="23407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游戏</a:t>
            </a:r>
            <a:r>
              <a:rPr kumimoji="0" lang="en-US" altLang="zh-CN" sz="28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a:t>
            </a:r>
            <a:r>
              <a:rPr kumimoji="0" lang="zh-CN" altLang="en-US" sz="28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摘苹果</a:t>
            </a:r>
          </a:p>
        </p:txBody>
      </p:sp>
      <p:grpSp>
        <p:nvGrpSpPr>
          <p:cNvPr id="51" name="组合 50"/>
          <p:cNvGrpSpPr/>
          <p:nvPr/>
        </p:nvGrpSpPr>
        <p:grpSpPr>
          <a:xfrm>
            <a:off x="162560" y="284480"/>
            <a:ext cx="2922284" cy="638056"/>
            <a:chOff x="162560" y="284480"/>
            <a:chExt cx="2882091" cy="638056"/>
          </a:xfrm>
        </p:grpSpPr>
        <p:sp>
          <p:nvSpPr>
            <p:cNvPr id="52" name="矩形: 圆角 4"/>
            <p:cNvSpPr/>
            <p:nvPr/>
          </p:nvSpPr>
          <p:spPr>
            <a:xfrm>
              <a:off x="162560" y="284480"/>
              <a:ext cx="2882091"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53"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54" name="文本框 53"/>
            <p:cNvSpPr txBox="1"/>
            <p:nvPr/>
          </p:nvSpPr>
          <p:spPr>
            <a:xfrm>
              <a:off x="835052" y="325761"/>
              <a:ext cx="2028728"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10600030101010101" pitchFamily="34" charset="-122"/>
                  <a:sym typeface="Arial" panose="020B0604020202020204" pitchFamily="34" charset="0"/>
                </a:rPr>
                <a:t>字词乐园</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000"/>
                                        <p:tgtEl>
                                          <p:spTgt spid="4"/>
                                        </p:tgtEl>
                                      </p:cBhvr>
                                    </p:animEffect>
                                    <p:set>
                                      <p:cBhvr>
                                        <p:cTn id="11" dur="1" fill="hold">
                                          <p:stCondLst>
                                            <p:cond delay="19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500" fill="hold"/>
                                        <p:tgtEl>
                                          <p:spTgt spid="5"/>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5"/>
                                        </p:tgtEl>
                                      </p:cBhvr>
                                    </p:animEffect>
                                    <p:set>
                                      <p:cBhvr>
                                        <p:cTn id="20" dur="1" fill="hold">
                                          <p:stCondLst>
                                            <p:cond delay="19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6"/>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2000"/>
                                        <p:tgtEl>
                                          <p:spTgt spid="6"/>
                                        </p:tgtEl>
                                      </p:cBhvr>
                                    </p:animEffect>
                                    <p:set>
                                      <p:cBhvr>
                                        <p:cTn id="29" dur="1" fill="hold">
                                          <p:stCondLst>
                                            <p:cond delay="19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9"/>
                                        </p:tgtEl>
                                      </p:cBhvr>
                                      <p:by x="150000" y="150000"/>
                                    </p:animScale>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2000" fill="hold"/>
                                        <p:tgtEl>
                                          <p:spTgt spid="7"/>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2000"/>
                                        <p:tgtEl>
                                          <p:spTgt spid="7"/>
                                        </p:tgtEl>
                                      </p:cBhvr>
                                    </p:animEffect>
                                    <p:set>
                                      <p:cBhvr>
                                        <p:cTn id="47" dur="1" fill="hold">
                                          <p:stCondLst>
                                            <p:cond delay="1999"/>
                                          </p:stCondLst>
                                        </p:cTn>
                                        <p:tgtEl>
                                          <p:spTgt spid="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8"/>
                                        </p:tgtEl>
                                      </p:cBhvr>
                                      <p:by x="150000" y="150000"/>
                                    </p:animScale>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2000"/>
                                        <p:tgtEl>
                                          <p:spTgt spid="8"/>
                                        </p:tgtEl>
                                      </p:cBhvr>
                                    </p:animEffect>
                                    <p:set>
                                      <p:cBhvr>
                                        <p:cTn id="56" dur="1" fill="hold">
                                          <p:stCondLst>
                                            <p:cond delay="1999"/>
                                          </p:stCondLst>
                                        </p:cTn>
                                        <p:tgtEl>
                                          <p:spTgt spid="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nodeType="clickEffect">
                                  <p:stCondLst>
                                    <p:cond delay="0"/>
                                  </p:stCondLst>
                                  <p:childTnLst>
                                    <p:animScale>
                                      <p:cBhvr>
                                        <p:cTn id="60" dur="500" fill="hold"/>
                                        <p:tgtEl>
                                          <p:spTgt spid="3"/>
                                        </p:tgtEl>
                                      </p:cBhvr>
                                      <p:by x="150000" y="150000"/>
                                    </p:animScale>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2000"/>
                                        <p:tgtEl>
                                          <p:spTgt spid="3"/>
                                        </p:tgtEl>
                                      </p:cBhvr>
                                    </p:animEffect>
                                    <p:set>
                                      <p:cBhvr>
                                        <p:cTn id="65" dur="1" fill="hold">
                                          <p:stCondLst>
                                            <p:cond delay="1999"/>
                                          </p:stCondLst>
                                        </p:cTn>
                                        <p:tgtEl>
                                          <p:spTgt spid="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6" presetClass="emph" presetSubtype="0" fill="hold" nodeType="clickEffect">
                                  <p:stCondLst>
                                    <p:cond delay="0"/>
                                  </p:stCondLst>
                                  <p:childTnLst>
                                    <p:animScale>
                                      <p:cBhvr>
                                        <p:cTn id="69" dur="500" fill="hold"/>
                                        <p:tgtEl>
                                          <p:spTgt spid="2"/>
                                        </p:tgtEl>
                                      </p:cBhvr>
                                      <p:by x="150000" y="150000"/>
                                    </p:animScale>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2"/>
                                        </p:tgtEl>
                                      </p:cBhvr>
                                    </p:animEffect>
                                    <p:set>
                                      <p:cBhvr>
                                        <p:cTn id="74" dur="1" fill="hold">
                                          <p:stCondLst>
                                            <p:cond delay="499"/>
                                          </p:stCondLst>
                                        </p:cTn>
                                        <p:tgtEl>
                                          <p:spTgt spid="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6" presetClass="emph" presetSubtype="0" fill="hold" nodeType="clickEffect">
                                  <p:stCondLst>
                                    <p:cond delay="0"/>
                                  </p:stCondLst>
                                  <p:childTnLst>
                                    <p:animScale>
                                      <p:cBhvr>
                                        <p:cTn id="78" dur="2000" fill="hold"/>
                                        <p:tgtEl>
                                          <p:spTgt spid="10"/>
                                        </p:tgtEl>
                                      </p:cBhvr>
                                      <p:by x="150000" y="150000"/>
                                    </p:animScale>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2000"/>
                                        <p:tgtEl>
                                          <p:spTgt spid="10"/>
                                        </p:tgtEl>
                                      </p:cBhvr>
                                    </p:animEffect>
                                    <p:set>
                                      <p:cBhvr>
                                        <p:cTn id="83" dur="1" fill="hold">
                                          <p:stCondLst>
                                            <p:cond delay="1999"/>
                                          </p:stCondLst>
                                        </p:cTn>
                                        <p:tgtEl>
                                          <p:spTgt spid="1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6" presetClass="emph" presetSubtype="0" fill="hold" nodeType="clickEffect">
                                  <p:stCondLst>
                                    <p:cond delay="0"/>
                                  </p:stCondLst>
                                  <p:childTnLst>
                                    <p:animScale>
                                      <p:cBhvr>
                                        <p:cTn id="87" dur="500" fill="hold"/>
                                        <p:tgtEl>
                                          <p:spTgt spid="11"/>
                                        </p:tgtEl>
                                      </p:cBhvr>
                                      <p:by x="150000" y="150000"/>
                                    </p:animScale>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2000"/>
                                        <p:tgtEl>
                                          <p:spTgt spid="11"/>
                                        </p:tgtEl>
                                      </p:cBhvr>
                                    </p:animEffect>
                                    <p:set>
                                      <p:cBhvr>
                                        <p:cTn id="92" dur="1" fill="hold">
                                          <p:stCondLst>
                                            <p:cond delay="1999"/>
                                          </p:stCondLst>
                                        </p:cTn>
                                        <p:tgtEl>
                                          <p:spTgt spid="11"/>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6" presetClass="emph" presetSubtype="0" fill="hold" nodeType="clickEffect">
                                  <p:stCondLst>
                                    <p:cond delay="0"/>
                                  </p:stCondLst>
                                  <p:childTnLst>
                                    <p:animScale>
                                      <p:cBhvr>
                                        <p:cTn id="96" dur="500" fill="hold"/>
                                        <p:tgtEl>
                                          <p:spTgt spid="12"/>
                                        </p:tgtEl>
                                      </p:cBhvr>
                                      <p:by x="150000" y="150000"/>
                                    </p:animScale>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2000"/>
                                        <p:tgtEl>
                                          <p:spTgt spid="12"/>
                                        </p:tgtEl>
                                      </p:cBhvr>
                                    </p:animEffect>
                                    <p:set>
                                      <p:cBhvr>
                                        <p:cTn id="101" dur="1" fill="hold">
                                          <p:stCondLst>
                                            <p:cond delay="1999"/>
                                          </p:stCondLst>
                                        </p:cTn>
                                        <p:tgtEl>
                                          <p:spTgt spid="12"/>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6" presetClass="emph" presetSubtype="0" fill="hold" nodeType="clickEffect">
                                  <p:stCondLst>
                                    <p:cond delay="0"/>
                                  </p:stCondLst>
                                  <p:childTnLst>
                                    <p:animScale>
                                      <p:cBhvr>
                                        <p:cTn id="105" dur="500" fill="hold"/>
                                        <p:tgtEl>
                                          <p:spTgt spid="13"/>
                                        </p:tgtEl>
                                      </p:cBhvr>
                                      <p:by x="150000" y="150000"/>
                                    </p:animScale>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nodeType="clickEffect">
                                  <p:stCondLst>
                                    <p:cond delay="0"/>
                                  </p:stCondLst>
                                  <p:childTnLst>
                                    <p:animEffect transition="out" filter="fade">
                                      <p:cBhvr>
                                        <p:cTn id="109" dur="2000"/>
                                        <p:tgtEl>
                                          <p:spTgt spid="13"/>
                                        </p:tgtEl>
                                      </p:cBhvr>
                                    </p:animEffect>
                                    <p:set>
                                      <p:cBhvr>
                                        <p:cTn id="110" dur="1" fill="hold">
                                          <p:stCondLst>
                                            <p:cond delay="1999"/>
                                          </p:stCondLst>
                                        </p:cTn>
                                        <p:tgtEl>
                                          <p:spTgt spid="13"/>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6" presetClass="emph" presetSubtype="0" fill="hold" nodeType="clickEffect">
                                  <p:stCondLst>
                                    <p:cond delay="0"/>
                                  </p:stCondLst>
                                  <p:childTnLst>
                                    <p:animScale>
                                      <p:cBhvr>
                                        <p:cTn id="114" dur="500" fill="hold"/>
                                        <p:tgtEl>
                                          <p:spTgt spid="14"/>
                                        </p:tgtEl>
                                      </p:cBhvr>
                                      <p:by x="150000" y="150000"/>
                                    </p:animScale>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2000"/>
                                        <p:tgtEl>
                                          <p:spTgt spid="14"/>
                                        </p:tgtEl>
                                      </p:cBhvr>
                                    </p:animEffect>
                                    <p:set>
                                      <p:cBhvr>
                                        <p:cTn id="119" dur="1" fill="hold">
                                          <p:stCondLst>
                                            <p:cond delay="1999"/>
                                          </p:stCondLst>
                                        </p:cTn>
                                        <p:tgtEl>
                                          <p:spTgt spid="14"/>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6" presetClass="emph" presetSubtype="0" fill="hold" nodeType="clickEffect">
                                  <p:stCondLst>
                                    <p:cond delay="0"/>
                                  </p:stCondLst>
                                  <p:childTnLst>
                                    <p:animScale>
                                      <p:cBhvr>
                                        <p:cTn id="123" dur="500" fill="hold"/>
                                        <p:tgtEl>
                                          <p:spTgt spid="15"/>
                                        </p:tgtEl>
                                      </p:cBhvr>
                                      <p:by x="150000" y="150000"/>
                                    </p:animScale>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nodeType="clickEffect">
                                  <p:stCondLst>
                                    <p:cond delay="0"/>
                                  </p:stCondLst>
                                  <p:childTnLst>
                                    <p:animEffect transition="out" filter="fade">
                                      <p:cBhvr>
                                        <p:cTn id="127" dur="2000"/>
                                        <p:tgtEl>
                                          <p:spTgt spid="15"/>
                                        </p:tgtEl>
                                      </p:cBhvr>
                                    </p:animEffect>
                                    <p:set>
                                      <p:cBhvr>
                                        <p:cTn id="128" dur="1" fill="hold">
                                          <p:stCondLst>
                                            <p:cond delay="1999"/>
                                          </p:stCondLst>
                                        </p:cTn>
                                        <p:tgtEl>
                                          <p:spTgt spid="15"/>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6" presetClass="emph" presetSubtype="0" fill="hold" nodeType="clickEffect">
                                  <p:stCondLst>
                                    <p:cond delay="0"/>
                                  </p:stCondLst>
                                  <p:childTnLst>
                                    <p:animScale>
                                      <p:cBhvr>
                                        <p:cTn id="132" dur="500" fill="hold"/>
                                        <p:tgtEl>
                                          <p:spTgt spid="16"/>
                                        </p:tgtEl>
                                      </p:cBhvr>
                                      <p:by x="150000" y="150000"/>
                                    </p:animScale>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nodeType="clickEffect">
                                  <p:stCondLst>
                                    <p:cond delay="0"/>
                                  </p:stCondLst>
                                  <p:childTnLst>
                                    <p:animEffect transition="out" filter="fade">
                                      <p:cBhvr>
                                        <p:cTn id="136" dur="2000"/>
                                        <p:tgtEl>
                                          <p:spTgt spid="16"/>
                                        </p:tgtEl>
                                      </p:cBhvr>
                                    </p:animEffect>
                                    <p:set>
                                      <p:cBhvr>
                                        <p:cTn id="137"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660400" y="1091771"/>
            <a:ext cx="108235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关于狐狸的故事有很多，比如“狐狸和乌鸦”、“狐假虎威”、“狐狸吃葡萄”等。</a:t>
            </a:r>
            <a:endParaRPr kumimoji="0" lang="en-US" altLang="zh-CN" sz="24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endParaRPr>
          </a:p>
          <a:p>
            <a:pPr marL="0" marR="0" lvl="0" indent="0" defTabSz="914400" eaLnBrk="1" fontAlgn="auto" latinLnBrk="0" hangingPunct="1">
              <a:lnSpc>
                <a:spcPct val="2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你觉得狐狸的性格可以用哪些词语来形容</a:t>
            </a:r>
            <a:r>
              <a:rPr kumimoji="0" lang="en-US" altLang="zh-CN" sz="24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a:t>
            </a:r>
            <a:endParaRPr kumimoji="0" lang="zh-CN" altLang="en-US" sz="24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endParaRPr>
          </a:p>
        </p:txBody>
      </p:sp>
      <p:sp>
        <p:nvSpPr>
          <p:cNvPr id="6" name="矩形 5"/>
          <p:cNvSpPr>
            <a:spLocks noChangeArrowheads="1"/>
          </p:cNvSpPr>
          <p:nvPr/>
        </p:nvSpPr>
        <p:spPr bwMode="auto">
          <a:xfrm>
            <a:off x="1314768" y="3683635"/>
            <a:ext cx="6096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800" i="0" u="none" strike="noStrike" kern="0" cap="none" spc="0" normalizeH="0" baseline="0" noProof="0" dirty="0">
                <a:ln>
                  <a:noFill/>
                </a:ln>
                <a:solidFill>
                  <a:srgbClr val="FF0000"/>
                </a:solidFill>
                <a:effectLst/>
                <a:uLnTx/>
                <a:uFillTx/>
                <a:ea typeface="思源黑体 CN Medium" panose="02010600030101010101" pitchFamily="34" charset="-122"/>
                <a:sym typeface="Arial" panose="020B0604020202020204" pitchFamily="34" charset="0"/>
              </a:rPr>
              <a:t>狡猾      奸诈    聪明</a:t>
            </a: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800" i="0" u="none" strike="noStrike" kern="0" cap="none" spc="0" normalizeH="0" baseline="0" noProof="0" dirty="0">
                <a:ln>
                  <a:noFill/>
                </a:ln>
                <a:solidFill>
                  <a:srgbClr val="FF0000"/>
                </a:solidFill>
                <a:effectLst/>
                <a:uLnTx/>
                <a:uFillTx/>
                <a:ea typeface="思源黑体 CN Medium" panose="02010600030101010101" pitchFamily="34" charset="-122"/>
                <a:sym typeface="Arial" panose="020B0604020202020204" pitchFamily="34" charset="0"/>
              </a:rPr>
              <a:t> </a:t>
            </a:r>
          </a:p>
        </p:txBody>
      </p:sp>
      <p:pic>
        <p:nvPicPr>
          <p:cNvPr id="7" name="Picture 4" descr="狐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2160" y="2468880"/>
            <a:ext cx="2382838"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p:cNvGrpSpPr/>
          <p:nvPr/>
        </p:nvGrpSpPr>
        <p:grpSpPr>
          <a:xfrm>
            <a:off x="162560" y="284480"/>
            <a:ext cx="2922284" cy="638056"/>
            <a:chOff x="162560" y="284480"/>
            <a:chExt cx="2882091" cy="638056"/>
          </a:xfrm>
        </p:grpSpPr>
        <p:sp>
          <p:nvSpPr>
            <p:cNvPr id="9" name="矩形: 圆角 4"/>
            <p:cNvSpPr/>
            <p:nvPr/>
          </p:nvSpPr>
          <p:spPr>
            <a:xfrm>
              <a:off x="162560" y="284480"/>
              <a:ext cx="2882091"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10"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11" name="文本框 10"/>
            <p:cNvSpPr txBox="1"/>
            <p:nvPr/>
          </p:nvSpPr>
          <p:spPr>
            <a:xfrm>
              <a:off x="835052" y="325761"/>
              <a:ext cx="2028728"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10600030101010101" pitchFamily="34" charset="-122"/>
                  <a:sym typeface="Arial" panose="020B0604020202020204" pitchFamily="34" charset="0"/>
                </a:rPr>
                <a:t>课文讲解</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6024880" y="3908162"/>
            <a:ext cx="2993910" cy="2293620"/>
          </a:xfrm>
          <a:prstGeom prst="rect">
            <a:avLst/>
          </a:prstGeom>
          <a:noFill/>
          <a:ln w="9525">
            <a:noFill/>
            <a:miter lim="800000"/>
            <a:headEnd/>
            <a:tailEnd/>
          </a:ln>
          <a:effectLst>
            <a:softEdge rad="127000"/>
          </a:effectLst>
        </p:spPr>
      </p:pic>
      <p:grpSp>
        <p:nvGrpSpPr>
          <p:cNvPr id="3" name="Group 5"/>
          <p:cNvGrpSpPr/>
          <p:nvPr/>
        </p:nvGrpSpPr>
        <p:grpSpPr bwMode="auto">
          <a:xfrm>
            <a:off x="7885113" y="1080579"/>
            <a:ext cx="3633787" cy="2058920"/>
            <a:chOff x="3250" y="1102"/>
            <a:chExt cx="2289" cy="974"/>
          </a:xfrm>
        </p:grpSpPr>
        <p:sp>
          <p:nvSpPr>
            <p:cNvPr id="12292" name="AutoShape 6" descr="蓝色砂纸"/>
            <p:cNvSpPr>
              <a:spLocks noChangeArrowheads="1"/>
            </p:cNvSpPr>
            <p:nvPr/>
          </p:nvSpPr>
          <p:spPr bwMode="auto">
            <a:xfrm rot="378878">
              <a:off x="3250" y="1102"/>
              <a:ext cx="2289" cy="827"/>
            </a:xfrm>
            <a:prstGeom prst="cloudCallout">
              <a:avLst>
                <a:gd name="adj1" fmla="val -40130"/>
                <a:gd name="adj2" fmla="val 96838"/>
              </a:avLst>
            </a:prstGeom>
            <a:blipFill dpi="0" rotWithShape="0">
              <a:blip r:embed="rId4"/>
              <a:srcRect/>
              <a:tile tx="0" ty="0" sx="100000" sy="100000" flip="none" algn="tl"/>
            </a:blipFill>
            <a:ln w="9525">
              <a:solidFill>
                <a:schemeClr val="tx1"/>
              </a:solidFill>
              <a:round/>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zh-CN" altLang="zh-CN" sz="2400" i="0" u="none" strike="noStrike" kern="0" cap="none" spc="0" normalizeH="0" baseline="0" noProof="0">
                <a:ln>
                  <a:noFill/>
                </a:ln>
                <a:solidFill>
                  <a:schemeClr val="tx1"/>
                </a:solidFill>
                <a:effectLst/>
                <a:uLnTx/>
                <a:uFillTx/>
                <a:ea typeface="思源黑体 CN Medium" panose="02010600030101010101" pitchFamily="34" charset="-122"/>
                <a:sym typeface="Arial" panose="020B0604020202020204" pitchFamily="34" charset="0"/>
              </a:endParaRPr>
            </a:p>
          </p:txBody>
        </p:sp>
        <p:sp>
          <p:nvSpPr>
            <p:cNvPr id="12293" name="Text Box 7"/>
            <p:cNvSpPr txBox="1">
              <a:spLocks noChangeArrowheads="1"/>
            </p:cNvSpPr>
            <p:nvPr/>
          </p:nvSpPr>
          <p:spPr bwMode="auto">
            <a:xfrm>
              <a:off x="3537" y="1333"/>
              <a:ext cx="1715" cy="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这事好办，我来帮你们分吧！</a:t>
              </a:r>
              <a:br>
                <a:rPr kumimoji="0" lang="zh-CN" altLang="en-US"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br>
              <a:r>
                <a:rPr kumimoji="0" lang="zh-CN" altLang="en-US"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a:r>
              <a:br>
                <a:rPr kumimoji="0" lang="zh-CN" altLang="en-US"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br>
              <a:endParaRPr kumimoji="0" lang="zh-CN" altLang="zh-CN"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endParaRPr>
            </a:p>
          </p:txBody>
        </p:sp>
      </p:grpSp>
      <p:sp>
        <p:nvSpPr>
          <p:cNvPr id="8" name="矩形 7"/>
          <p:cNvSpPr>
            <a:spLocks noChangeArrowheads="1"/>
          </p:cNvSpPr>
          <p:nvPr/>
        </p:nvSpPr>
        <p:spPr bwMode="auto">
          <a:xfrm>
            <a:off x="650928" y="1490025"/>
            <a:ext cx="532955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熊哥哥和熊弟弟在路上捡到一块奶酪，高兴极了。可是他们不知道怎么分这块奶酪，小哥俩开始拌起嘴来。</a:t>
            </a:r>
            <a:endParaRPr kumimoji="0" lang="en-US" altLang="zh-CN" sz="24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endParaRPr>
          </a:p>
          <a:p>
            <a:pPr marL="0" marR="0" lvl="0" indent="0" defTabSz="914400" eaLnBrk="1" fontAlgn="auto" latinLnBrk="0" hangingPunct="1">
              <a:lnSpc>
                <a:spcPct val="2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a:t>
            </a:r>
          </a:p>
        </p:txBody>
      </p:sp>
      <p:grpSp>
        <p:nvGrpSpPr>
          <p:cNvPr id="9" name="组合 8"/>
          <p:cNvGrpSpPr/>
          <p:nvPr/>
        </p:nvGrpSpPr>
        <p:grpSpPr>
          <a:xfrm>
            <a:off x="162560" y="284480"/>
            <a:ext cx="2922284" cy="638056"/>
            <a:chOff x="162560" y="284480"/>
            <a:chExt cx="2882091" cy="638056"/>
          </a:xfrm>
        </p:grpSpPr>
        <p:sp>
          <p:nvSpPr>
            <p:cNvPr id="10" name="矩形: 圆角 4"/>
            <p:cNvSpPr/>
            <p:nvPr/>
          </p:nvSpPr>
          <p:spPr>
            <a:xfrm>
              <a:off x="162560" y="284480"/>
              <a:ext cx="2882091"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11"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12" name="文本框 11"/>
            <p:cNvSpPr txBox="1"/>
            <p:nvPr/>
          </p:nvSpPr>
          <p:spPr>
            <a:xfrm>
              <a:off x="835052" y="325761"/>
              <a:ext cx="2028728"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10600030101010101" pitchFamily="34" charset="-122"/>
                  <a:sym typeface="Arial" panose="020B0604020202020204" pitchFamily="34" charset="0"/>
                </a:rPr>
                <a:t>课文讲解</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ppt_x</p:attrName>
                                        </p:attrNameLst>
                                      </p:cBhvr>
                                      <p:tavLst>
                                        <p:tav tm="0">
                                          <p:val>
                                            <p:strVal val="#ppt_x-.2"/>
                                          </p:val>
                                        </p:tav>
                                        <p:tav tm="100000">
                                          <p:val>
                                            <p:strVal val="#ppt_x"/>
                                          </p:val>
                                        </p:tav>
                                      </p:tavLst>
                                    </p:anim>
                                    <p:anim calcmode="lin" valueType="num">
                                      <p:cBhvr>
                                        <p:cTn id="1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2087962" y="2580639"/>
            <a:ext cx="3165322" cy="2386545"/>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矩形 6"/>
          <p:cNvSpPr>
            <a:spLocks noChangeArrowheads="1"/>
          </p:cNvSpPr>
          <p:nvPr/>
        </p:nvSpPr>
        <p:spPr bwMode="auto">
          <a:xfrm>
            <a:off x="650928" y="1266944"/>
            <a:ext cx="9605962" cy="11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“你分的不匀！‘’小哥俩嚷着说，“那半块大一点儿。”</a:t>
            </a:r>
            <a:endParaRPr kumimoji="0" lang="en-US" altLang="zh-CN"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a:t>
            </a:r>
          </a:p>
        </p:txBody>
      </p:sp>
      <p:pic>
        <p:nvPicPr>
          <p:cNvPr id="8" name="Picture 4"/>
          <p:cNvPicPr>
            <a:picLocks noChangeAspect="1" noChangeArrowheads="1"/>
          </p:cNvPicPr>
          <p:nvPr/>
        </p:nvPicPr>
        <p:blipFill>
          <a:blip r:embed="rId4" cstate="print"/>
          <a:srcRect/>
          <a:stretch>
            <a:fillRect/>
          </a:stretch>
        </p:blipFill>
        <p:spPr bwMode="auto">
          <a:xfrm>
            <a:off x="6557158" y="2525565"/>
            <a:ext cx="3084151" cy="2441619"/>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6" name="组合 5"/>
          <p:cNvGrpSpPr/>
          <p:nvPr/>
        </p:nvGrpSpPr>
        <p:grpSpPr>
          <a:xfrm>
            <a:off x="162560" y="284480"/>
            <a:ext cx="2922284" cy="638056"/>
            <a:chOff x="162560" y="284480"/>
            <a:chExt cx="2882091" cy="638056"/>
          </a:xfrm>
        </p:grpSpPr>
        <p:sp>
          <p:nvSpPr>
            <p:cNvPr id="9" name="矩形: 圆角 4"/>
            <p:cNvSpPr/>
            <p:nvPr/>
          </p:nvSpPr>
          <p:spPr>
            <a:xfrm>
              <a:off x="162560" y="284480"/>
              <a:ext cx="2882091"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10"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11" name="文本框 10"/>
            <p:cNvSpPr txBox="1"/>
            <p:nvPr/>
          </p:nvSpPr>
          <p:spPr>
            <a:xfrm>
              <a:off x="835052" y="325761"/>
              <a:ext cx="2028728"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10600030101010101" pitchFamily="34" charset="-122"/>
                  <a:sym typeface="Arial" panose="020B0604020202020204" pitchFamily="34" charset="0"/>
                </a:rPr>
                <a:t>课文讲解</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3554"/>
                                        </p:tgtEl>
                                        <p:attrNameLst>
                                          <p:attrName>style.visibility</p:attrName>
                                        </p:attrNameLst>
                                      </p:cBhvr>
                                      <p:to>
                                        <p:strVal val="visible"/>
                                      </p:to>
                                    </p:set>
                                    <p:animEffect transition="in" filter="wipe(down)">
                                      <p:cBhvr>
                                        <p:cTn id="14" dur="500"/>
                                        <p:tgtEl>
                                          <p:spTgt spid="23554"/>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7024998" y="2058362"/>
            <a:ext cx="4074340" cy="3285011"/>
          </a:xfrm>
          <a:prstGeom prst="ellipse">
            <a:avLst/>
          </a:prstGeom>
          <a:ln w="190500" cap="rnd">
            <a:solidFill>
              <a:schemeClr val="bg2"/>
            </a:solidFill>
            <a:prstDash val="solid"/>
          </a:ln>
          <a:effectLst>
            <a:outerShdw blurRad="127000" algn="bl" rotWithShape="0">
              <a:srgbClr val="000000"/>
            </a:outerShdw>
            <a:softEdge rad="317500"/>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Rectangle 1"/>
          <p:cNvSpPr>
            <a:spLocks noChangeArrowheads="1"/>
          </p:cNvSpPr>
          <p:nvPr/>
        </p:nvSpPr>
        <p:spPr bwMode="auto">
          <a:xfrm>
            <a:off x="650928" y="1731098"/>
            <a:ext cx="6074992"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25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a:t>
            </a:r>
            <a:r>
              <a:rPr kumimoji="0" lang="zh-CN" altLang="zh-CN" sz="20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有只狐狸看见两只熊正</a:t>
            </a:r>
            <a:r>
              <a:rPr kumimoji="0" lang="zh-CN" altLang="en-US" sz="20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想分</a:t>
            </a:r>
            <a:r>
              <a:rPr kumimoji="0" lang="zh-CN" altLang="zh-CN" sz="20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一个奶酪，狐狸的口水都流了出来，想要吃奶酪的狐狸帮忙分奶酪</a:t>
            </a:r>
            <a:r>
              <a:rPr kumimoji="0" lang="zh-CN" altLang="en-US" sz="20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，它</a:t>
            </a:r>
            <a:r>
              <a:rPr kumimoji="0" lang="zh-CN" altLang="zh-CN" sz="20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故意分成一大一</a:t>
            </a:r>
            <a:r>
              <a:rPr kumimoji="0" lang="zh-CN" altLang="en-US" sz="20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小</a:t>
            </a:r>
            <a:r>
              <a:rPr kumimoji="0" lang="zh-CN" altLang="zh-CN" sz="20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，两只熊都不满意</a:t>
            </a:r>
            <a:r>
              <a:rPr kumimoji="0" lang="zh-CN" altLang="en-US" sz="20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a:t>
            </a:r>
            <a:r>
              <a:rPr kumimoji="0" lang="zh-CN" altLang="zh-CN" sz="20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就这样被狐狸一口一口吃掉奶酪，狐狸心满意足的走了，但是</a:t>
            </a:r>
            <a:r>
              <a:rPr kumimoji="0" lang="zh-CN" altLang="en-US" sz="20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两只熊</a:t>
            </a:r>
            <a:r>
              <a:rPr kumimoji="0" lang="zh-CN" altLang="zh-CN" sz="20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却没有奶酪分着吃了</a:t>
            </a:r>
            <a:r>
              <a:rPr kumimoji="0" lang="zh-CN" altLang="en-US" sz="20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a:t>
            </a:r>
            <a:endParaRPr kumimoji="0" lang="zh-CN" altLang="zh-CN" sz="2000" b="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endParaRPr>
          </a:p>
        </p:txBody>
      </p:sp>
      <p:sp>
        <p:nvSpPr>
          <p:cNvPr id="7" name="矩形 6"/>
          <p:cNvSpPr>
            <a:spLocks noChangeArrowheads="1"/>
          </p:cNvSpPr>
          <p:nvPr/>
        </p:nvSpPr>
        <p:spPr bwMode="auto">
          <a:xfrm>
            <a:off x="478238" y="1180843"/>
            <a:ext cx="4240213" cy="11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课文说了一件什么事？</a:t>
            </a:r>
            <a:endParaRPr kumimoji="0" lang="en-US" altLang="zh-CN"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i="0" u="none" strike="noStrike" kern="0" cap="none" spc="0" normalizeH="0" baseline="0" noProof="0" dirty="0">
                <a:ln>
                  <a:noFill/>
                </a:ln>
                <a:solidFill>
                  <a:schemeClr val="tx1"/>
                </a:solidFill>
                <a:effectLst/>
                <a:uLnTx/>
                <a:uFillTx/>
                <a:ea typeface="思源黑体 CN Medium" panose="02010600030101010101" pitchFamily="34" charset="-122"/>
                <a:sym typeface="Arial" panose="020B0604020202020204" pitchFamily="34" charset="0"/>
              </a:rPr>
              <a:t>       </a:t>
            </a:r>
          </a:p>
        </p:txBody>
      </p:sp>
      <p:grpSp>
        <p:nvGrpSpPr>
          <p:cNvPr id="8" name="组合 7"/>
          <p:cNvGrpSpPr/>
          <p:nvPr/>
        </p:nvGrpSpPr>
        <p:grpSpPr>
          <a:xfrm>
            <a:off x="162560" y="284480"/>
            <a:ext cx="2922284" cy="638056"/>
            <a:chOff x="162560" y="284480"/>
            <a:chExt cx="2882091" cy="638056"/>
          </a:xfrm>
        </p:grpSpPr>
        <p:sp>
          <p:nvSpPr>
            <p:cNvPr id="9" name="矩形: 圆角 4"/>
            <p:cNvSpPr/>
            <p:nvPr/>
          </p:nvSpPr>
          <p:spPr>
            <a:xfrm>
              <a:off x="162560" y="284480"/>
              <a:ext cx="2882091"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10"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10600030101010101" pitchFamily="34" charset="-122"/>
                <a:sym typeface="Arial" panose="020B0604020202020204" pitchFamily="34" charset="0"/>
              </a:endParaRPr>
            </a:p>
          </p:txBody>
        </p:sp>
        <p:sp>
          <p:nvSpPr>
            <p:cNvPr id="11" name="文本框 10"/>
            <p:cNvSpPr txBox="1"/>
            <p:nvPr/>
          </p:nvSpPr>
          <p:spPr>
            <a:xfrm>
              <a:off x="835052" y="325761"/>
              <a:ext cx="2028728"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10600030101010101" pitchFamily="34" charset="-122"/>
                  <a:sym typeface="Arial" panose="020B0604020202020204" pitchFamily="34" charset="0"/>
                </a:rPr>
                <a:t>课文讲解</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4.0,&quot;FooterHeight&quot;:9.0,&quot;SideMargin&quot;:5.5,&quot;TopMargin&quot;:0.0,&quot;BottomMargin&quot;:0.0,&quot;IntervalMargin&quot;:1.5,&quot;SettingType&quot;:&quot;System&quot;}"/>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770</Words>
  <Application>Microsoft Office PowerPoint</Application>
  <PresentationFormat>宽屏</PresentationFormat>
  <Paragraphs>82</Paragraphs>
  <Slides>14</Slides>
  <Notes>14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Calibri</vt:lpstr>
      <vt:lpstr>OPPOSans R</vt:lpstr>
      <vt:lpstr>FandolFang R</vt:lpstr>
      <vt:lpstr>Arial</vt:lpstr>
      <vt:lpstr>宋体</vt:lpstr>
      <vt:lpstr>微软雅黑</vt:lpstr>
      <vt:lpstr>思源黑体 CN Medium</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2020-10-19T02:43:00Z</dcterms:created>
  <dcterms:modified xsi:type="dcterms:W3CDTF">2023-01-16T21:34:16Z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1F143D63F1CE4509A862B6A9B85133D9</vt:lpwstr>
  </property>
  <property fmtid="{A09F084E-AD41-489F-8076-AA5BE3082BCA}" pid="100">
    <vt:ui4>5</vt:ui4>
  </property>
  <property fmtid="{64440492-4C8B-11D1-8B70-080036B11A03}" pid="11">
    <vt:lpwstr>www.2ppt.com-爱PPT提供资源下载</vt:lpwstr>
  </property>
</Properties>
</file>