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47" r:id="rId2"/>
    <p:sldId id="342" r:id="rId3"/>
    <p:sldId id="300" r:id="rId4"/>
    <p:sldId id="299" r:id="rId5"/>
    <p:sldId id="298" r:id="rId6"/>
    <p:sldId id="301" r:id="rId7"/>
    <p:sldId id="302" r:id="rId8"/>
    <p:sldId id="329" r:id="rId9"/>
    <p:sldId id="343" r:id="rId10"/>
    <p:sldId id="346" r:id="rId11"/>
    <p:sldId id="303" r:id="rId12"/>
    <p:sldId id="304" r:id="rId13"/>
    <p:sldId id="310" r:id="rId14"/>
    <p:sldId id="344" r:id="rId15"/>
    <p:sldId id="305" r:id="rId16"/>
    <p:sldId id="306" r:id="rId17"/>
    <p:sldId id="332" r:id="rId18"/>
    <p:sldId id="330" r:id="rId19"/>
    <p:sldId id="340" r:id="rId20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8">
          <p15:clr>
            <a:srgbClr val="A4A3A4"/>
          </p15:clr>
        </p15:guide>
        <p15:guide id="2" pos="39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批注" lastIdx="4" clrIdx="0"/>
  <p:cmAuthor id="2" name="shiliang" initials="s" lastIdx="0" clrIdx="1"/>
  <p:cmAuthor id="3" name="Administra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00" d="100"/>
          <a:sy n="100" d="100"/>
        </p:scale>
        <p:origin x="-1062" y="-432"/>
      </p:cViewPr>
      <p:guideLst>
        <p:guide orient="horz" pos="2018"/>
        <p:guide pos="392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5T16:34:49.009" idx="4">
    <p:pos x="6524" y="1273"/>
    <p:text>对于本课时中的结论反面的说明可以在老师的启发下，让学生自己体会反证法的用法和作用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2023-01-17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7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Relationship Id="rId35" Type="http://schemas.openxmlformats.org/officeDocument/2006/relationships/tags" Target="../tags/tag6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1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2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3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4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5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36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>
            <a:off x="1093787" y="2323686"/>
            <a:ext cx="10004425" cy="1284006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lnSpc>
                <a:spcPct val="130000"/>
              </a:lnSpc>
              <a:spcBef>
                <a:spcPct val="20000"/>
              </a:spcBef>
            </a:pPr>
            <a:r>
              <a:rPr lang="zh-CN" altLang="en-US" sz="66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过</a:t>
            </a:r>
            <a:r>
              <a:rPr lang="zh-CN" altLang="en-US" sz="66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三点的圆</a:t>
            </a:r>
          </a:p>
        </p:txBody>
      </p:sp>
      <p:sp>
        <p:nvSpPr>
          <p:cNvPr id="3" name="文本框 25"/>
          <p:cNvSpPr txBox="1"/>
          <p:nvPr/>
        </p:nvSpPr>
        <p:spPr>
          <a:xfrm>
            <a:off x="0" y="935372"/>
            <a:ext cx="12192000" cy="9220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4400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第二十八章</a:t>
            </a:r>
            <a:r>
              <a:rPr lang="en-US" altLang="en-US" sz="4400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  </a:t>
            </a:r>
            <a:r>
              <a:rPr lang="zh-CN" altLang="en-US" sz="4400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圆</a:t>
            </a:r>
          </a:p>
        </p:txBody>
      </p:sp>
      <p:sp>
        <p:nvSpPr>
          <p:cNvPr id="4" name="箭头: V 形 7"/>
          <p:cNvSpPr/>
          <p:nvPr/>
        </p:nvSpPr>
        <p:spPr>
          <a:xfrm>
            <a:off x="2819442" y="2690074"/>
            <a:ext cx="310936" cy="558852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5" name="箭头: V 形 7"/>
          <p:cNvSpPr/>
          <p:nvPr/>
        </p:nvSpPr>
        <p:spPr>
          <a:xfrm>
            <a:off x="2337528" y="2690074"/>
            <a:ext cx="310936" cy="558852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6" name="箭头: V 形 7"/>
          <p:cNvSpPr/>
          <p:nvPr/>
        </p:nvSpPr>
        <p:spPr>
          <a:xfrm>
            <a:off x="2580545" y="2690074"/>
            <a:ext cx="310936" cy="558852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694621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H="1">
            <a:off x="6630670" y="3776028"/>
            <a:ext cx="1800225" cy="1346200"/>
          </a:xfrm>
          <a:prstGeom prst="line">
            <a:avLst/>
          </a:prstGeom>
          <a:ln w="28575" cap="flat" cmpd="sng">
            <a:solidFill>
              <a:srgbClr val="000099"/>
            </a:solidFill>
            <a:prstDash val="dash"/>
            <a:headEnd type="none" w="med" len="med"/>
            <a:tailEnd type="none" w="med" len="med"/>
          </a:ln>
        </p:spPr>
      </p:cxnSp>
      <p:cxnSp>
        <p:nvCxnSpPr>
          <p:cNvPr id="4" name="直接连接符 3"/>
          <p:cNvCxnSpPr/>
          <p:nvPr/>
        </p:nvCxnSpPr>
        <p:spPr>
          <a:xfrm>
            <a:off x="7833995" y="3646170"/>
            <a:ext cx="71438" cy="1727200"/>
          </a:xfrm>
          <a:prstGeom prst="line">
            <a:avLst/>
          </a:prstGeom>
          <a:ln w="28575" cap="flat" cmpd="sng">
            <a:solidFill>
              <a:srgbClr val="000099"/>
            </a:solidFill>
            <a:prstDash val="dash"/>
            <a:headEnd type="none" w="med" len="med"/>
            <a:tailEnd type="none" w="med" len="med"/>
          </a:ln>
        </p:spPr>
      </p:cxnSp>
      <p:cxnSp>
        <p:nvCxnSpPr>
          <p:cNvPr id="5" name="直接连接符 4"/>
          <p:cNvCxnSpPr/>
          <p:nvPr/>
        </p:nvCxnSpPr>
        <p:spPr>
          <a:xfrm flipH="1">
            <a:off x="6414770" y="3966845"/>
            <a:ext cx="2160588" cy="720725"/>
          </a:xfrm>
          <a:prstGeom prst="line">
            <a:avLst/>
          </a:prstGeom>
          <a:ln w="28575" cap="flat" cmpd="sng">
            <a:solidFill>
              <a:srgbClr val="000099"/>
            </a:solidFill>
            <a:prstDash val="dash"/>
            <a:headEnd type="none" w="med" len="med"/>
            <a:tailEnd type="none" w="med" len="med"/>
          </a:ln>
        </p:spPr>
      </p:cxnSp>
      <p:cxnSp>
        <p:nvCxnSpPr>
          <p:cNvPr id="9" name="直接连接符 8"/>
          <p:cNvCxnSpPr/>
          <p:nvPr/>
        </p:nvCxnSpPr>
        <p:spPr>
          <a:xfrm flipH="1">
            <a:off x="4992688" y="3679508"/>
            <a:ext cx="0" cy="1728787"/>
          </a:xfrm>
          <a:prstGeom prst="line">
            <a:avLst/>
          </a:prstGeom>
          <a:ln w="28575" cap="flat" cmpd="sng">
            <a:solidFill>
              <a:srgbClr val="000099"/>
            </a:solidFill>
            <a:prstDash val="dash"/>
            <a:headEnd type="none" w="med" len="med"/>
            <a:tailEnd type="none" w="med" len="med"/>
          </a:ln>
        </p:spPr>
      </p:cxnSp>
      <p:cxnSp>
        <p:nvCxnSpPr>
          <p:cNvPr id="10" name="直接连接符 9"/>
          <p:cNvCxnSpPr/>
          <p:nvPr/>
        </p:nvCxnSpPr>
        <p:spPr>
          <a:xfrm flipH="1">
            <a:off x="3893820" y="4077970"/>
            <a:ext cx="1873250" cy="26988"/>
          </a:xfrm>
          <a:prstGeom prst="line">
            <a:avLst/>
          </a:prstGeom>
          <a:ln w="28575" cap="flat" cmpd="sng">
            <a:solidFill>
              <a:srgbClr val="000099"/>
            </a:solidFill>
            <a:prstDash val="dash"/>
            <a:headEnd type="none" w="med" len="med"/>
            <a:tailEnd type="none" w="med" len="med"/>
          </a:ln>
        </p:spPr>
      </p:cxnSp>
      <p:cxnSp>
        <p:nvCxnSpPr>
          <p:cNvPr id="11" name="直接连接符 10"/>
          <p:cNvCxnSpPr/>
          <p:nvPr/>
        </p:nvCxnSpPr>
        <p:spPr>
          <a:xfrm flipH="1">
            <a:off x="4398010" y="3693160"/>
            <a:ext cx="908685" cy="1136015"/>
          </a:xfrm>
          <a:prstGeom prst="line">
            <a:avLst/>
          </a:prstGeom>
          <a:ln w="28575" cap="flat" cmpd="sng">
            <a:solidFill>
              <a:srgbClr val="000099"/>
            </a:solidFill>
            <a:prstDash val="dash"/>
            <a:headEnd type="none" w="med" len="med"/>
            <a:tailEnd type="none" w="med" len="med"/>
          </a:ln>
        </p:spPr>
      </p:cxnSp>
      <p:cxnSp>
        <p:nvCxnSpPr>
          <p:cNvPr id="6" name="直接连接符 5"/>
          <p:cNvCxnSpPr/>
          <p:nvPr/>
        </p:nvCxnSpPr>
        <p:spPr>
          <a:xfrm>
            <a:off x="1437005" y="3144520"/>
            <a:ext cx="1308100" cy="1384935"/>
          </a:xfrm>
          <a:prstGeom prst="line">
            <a:avLst/>
          </a:prstGeom>
          <a:ln w="28575" cap="flat" cmpd="sng">
            <a:solidFill>
              <a:srgbClr val="000099"/>
            </a:solidFill>
            <a:prstDash val="dash"/>
            <a:headEnd type="none" w="med" len="med"/>
            <a:tailEnd type="none" w="med" len="med"/>
          </a:ln>
        </p:spPr>
      </p:cxnSp>
      <p:cxnSp>
        <p:nvCxnSpPr>
          <p:cNvPr id="7" name="直接连接符 6"/>
          <p:cNvCxnSpPr/>
          <p:nvPr/>
        </p:nvCxnSpPr>
        <p:spPr>
          <a:xfrm flipH="1">
            <a:off x="1729740" y="3531235"/>
            <a:ext cx="1804670" cy="924560"/>
          </a:xfrm>
          <a:prstGeom prst="line">
            <a:avLst/>
          </a:prstGeom>
          <a:ln w="28575" cap="flat" cmpd="sng">
            <a:solidFill>
              <a:srgbClr val="000099"/>
            </a:solidFill>
            <a:prstDash val="dash"/>
            <a:headEnd type="none" w="med" len="med"/>
            <a:tailEnd type="none" w="med" len="med"/>
          </a:ln>
        </p:spPr>
      </p:cxnSp>
      <p:cxnSp>
        <p:nvCxnSpPr>
          <p:cNvPr id="8" name="直接连接符 7"/>
          <p:cNvCxnSpPr/>
          <p:nvPr/>
        </p:nvCxnSpPr>
        <p:spPr>
          <a:xfrm flipH="1">
            <a:off x="2347595" y="3403283"/>
            <a:ext cx="57150" cy="1457325"/>
          </a:xfrm>
          <a:prstGeom prst="line">
            <a:avLst/>
          </a:prstGeom>
          <a:ln w="28575" cap="flat" cmpd="sng">
            <a:solidFill>
              <a:srgbClr val="000099"/>
            </a:solidFill>
            <a:prstDash val="dash"/>
            <a:headEnd type="none" w="med" len="med"/>
            <a:tailEnd type="none" w="med" len="med"/>
          </a:ln>
        </p:spPr>
      </p:cxnSp>
      <p:sp>
        <p:nvSpPr>
          <p:cNvPr id="12" name="Oval 17"/>
          <p:cNvSpPr/>
          <p:nvPr/>
        </p:nvSpPr>
        <p:spPr>
          <a:xfrm>
            <a:off x="1312545" y="3119120"/>
            <a:ext cx="1962150" cy="1962150"/>
          </a:xfrm>
          <a:prstGeom prst="ellipse">
            <a:avLst/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23" name="Text Box 18"/>
          <p:cNvSpPr txBox="1"/>
          <p:nvPr/>
        </p:nvSpPr>
        <p:spPr>
          <a:xfrm>
            <a:off x="2214880" y="3843020"/>
            <a:ext cx="6146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hangingPunct="0"/>
            <a:r>
              <a:rPr lang="zh-CN" altLang="zh-CN" sz="1200">
                <a:solidFill>
                  <a:schemeClr val="hlink"/>
                </a:solidFill>
                <a:latin typeface="Times New Roman" panose="02020603050405020304" pitchFamily="18" charset="0"/>
              </a:rPr>
              <a:t>●</a:t>
            </a:r>
            <a:r>
              <a:rPr lang="zh-CN" altLang="zh-CN" sz="2400" b="1" i="1">
                <a:latin typeface="Times New Roman" panose="02020603050405020304" pitchFamily="18" charset="0"/>
              </a:rPr>
              <a:t>O</a:t>
            </a:r>
            <a:endParaRPr lang="zh-CN" altLang="zh-CN" sz="2400" b="1" i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88925" y="692150"/>
            <a:ext cx="9664700" cy="4636770"/>
            <a:chOff x="455" y="1090"/>
            <a:chExt cx="15220" cy="7302"/>
          </a:xfrm>
        </p:grpSpPr>
        <p:sp>
          <p:nvSpPr>
            <p:cNvPr id="17419" name="Rectangle 2"/>
            <p:cNvSpPr/>
            <p:nvPr/>
          </p:nvSpPr>
          <p:spPr>
            <a:xfrm>
              <a:off x="455" y="1090"/>
              <a:ext cx="15221" cy="17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zh-CN" sz="28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分别画一个</a:t>
              </a:r>
              <a:r>
                <a:rPr lang="zh-CN" altLang="zh-CN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锐角三角形、直角三角形和钝角三角形</a:t>
              </a:r>
              <a:r>
                <a:rPr lang="zh-CN" altLang="zh-CN" sz="28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，再画出它们的外接圆，观察并叙述各三角形与它的外心的位置关系. </a:t>
              </a:r>
            </a:p>
          </p:txBody>
        </p:sp>
        <p:grpSp>
          <p:nvGrpSpPr>
            <p:cNvPr id="17420" name="Group 9"/>
            <p:cNvGrpSpPr/>
            <p:nvPr/>
          </p:nvGrpSpPr>
          <p:grpSpPr>
            <a:xfrm>
              <a:off x="1467" y="4312"/>
              <a:ext cx="4320" cy="3480"/>
              <a:chOff x="0" y="0"/>
              <a:chExt cx="1728" cy="1392"/>
            </a:xfrm>
          </p:grpSpPr>
          <p:sp>
            <p:nvSpPr>
              <p:cNvPr id="17441" name="Text Box 10"/>
              <p:cNvSpPr txBox="1"/>
              <p:nvPr/>
            </p:nvSpPr>
            <p:spPr>
              <a:xfrm>
                <a:off x="1008" y="0"/>
                <a:ext cx="288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zh-CN" sz="2400" b="1" i="1">
                    <a:latin typeface="Times New Roman" panose="02020603050405020304" pitchFamily="18" charset="0"/>
                  </a:rPr>
                  <a:t>A</a:t>
                </a:r>
                <a:endParaRPr lang="zh-CN" altLang="zh-CN" sz="2400" b="1" i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442" name="Text Box 11"/>
              <p:cNvSpPr txBox="1"/>
              <p:nvPr/>
            </p:nvSpPr>
            <p:spPr>
              <a:xfrm>
                <a:off x="0" y="1056"/>
                <a:ext cx="288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zh-CN" sz="2400" b="1" i="1">
                    <a:latin typeface="Times New Roman" panose="02020603050405020304" pitchFamily="18" charset="0"/>
                  </a:rPr>
                  <a:t>B</a:t>
                </a:r>
                <a:endParaRPr lang="zh-CN" altLang="zh-CN" sz="2400" b="1" i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443" name="Text Box 12"/>
              <p:cNvSpPr txBox="1"/>
              <p:nvPr/>
            </p:nvSpPr>
            <p:spPr>
              <a:xfrm>
                <a:off x="1440" y="1104"/>
                <a:ext cx="288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zh-CN" sz="2400" b="1" i="1">
                    <a:latin typeface="Times New Roman" panose="02020603050405020304" pitchFamily="18" charset="0"/>
                  </a:rPr>
                  <a:t>C</a:t>
                </a:r>
                <a:endParaRPr lang="zh-CN" altLang="zh-CN" sz="2400" b="1" i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5391" name="Line 13"/>
              <p:cNvSpPr>
                <a:spLocks noChangeShapeType="1"/>
              </p:cNvSpPr>
              <p:nvPr/>
            </p:nvSpPr>
            <p:spPr bwMode="auto">
              <a:xfrm>
                <a:off x="288" y="1152"/>
                <a:ext cx="1104" cy="0"/>
              </a:xfrm>
              <a:prstGeom prst="line">
                <a:avLst/>
              </a:prstGeom>
              <a:noFill/>
              <a:ln w="25400">
                <a:solidFill>
                  <a:schemeClr val="accent2">
                    <a:lumMod val="75000"/>
                  </a:schemeClr>
                </a:solidFill>
                <a:round/>
              </a:ln>
            </p:spPr>
            <p:txBody>
              <a:bodyPr wrap="none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392" name="Line 14"/>
              <p:cNvSpPr>
                <a:spLocks noChangeShapeType="1"/>
              </p:cNvSpPr>
              <p:nvPr/>
            </p:nvSpPr>
            <p:spPr bwMode="auto">
              <a:xfrm flipH="1">
                <a:off x="288" y="288"/>
                <a:ext cx="768" cy="864"/>
              </a:xfrm>
              <a:prstGeom prst="line">
                <a:avLst/>
              </a:prstGeom>
              <a:noFill/>
              <a:ln w="25400">
                <a:solidFill>
                  <a:schemeClr val="accent2">
                    <a:lumMod val="75000"/>
                  </a:schemeClr>
                </a:solidFill>
                <a:round/>
              </a:ln>
            </p:spPr>
            <p:txBody>
              <a:bodyPr wrap="none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393" name="Line 15"/>
              <p:cNvSpPr>
                <a:spLocks noChangeShapeType="1"/>
              </p:cNvSpPr>
              <p:nvPr/>
            </p:nvSpPr>
            <p:spPr bwMode="auto">
              <a:xfrm>
                <a:off x="1056" y="288"/>
                <a:ext cx="336" cy="864"/>
              </a:xfrm>
              <a:prstGeom prst="line">
                <a:avLst/>
              </a:prstGeom>
              <a:noFill/>
              <a:ln w="25400">
                <a:solidFill>
                  <a:schemeClr val="accent2">
                    <a:lumMod val="75000"/>
                  </a:schemeClr>
                </a:solidFill>
                <a:round/>
              </a:ln>
            </p:spPr>
            <p:txBody>
              <a:bodyPr wrap="none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9" name="Group 19"/>
            <p:cNvGrpSpPr/>
            <p:nvPr/>
          </p:nvGrpSpPr>
          <p:grpSpPr>
            <a:xfrm>
              <a:off x="10707" y="5032"/>
              <a:ext cx="3240" cy="3360"/>
              <a:chOff x="0" y="0"/>
              <a:chExt cx="1296" cy="1344"/>
            </a:xfrm>
          </p:grpSpPr>
          <p:sp>
            <p:nvSpPr>
              <p:cNvPr id="15380" name="Line 20"/>
              <p:cNvSpPr>
                <a:spLocks noChangeShapeType="1"/>
              </p:cNvSpPr>
              <p:nvPr/>
            </p:nvSpPr>
            <p:spPr bwMode="auto">
              <a:xfrm flipV="1">
                <a:off x="480" y="1141"/>
                <a:ext cx="479" cy="1"/>
              </a:xfrm>
              <a:prstGeom prst="line">
                <a:avLst/>
              </a:prstGeom>
              <a:noFill/>
              <a:ln w="25400">
                <a:solidFill>
                  <a:schemeClr val="accent2">
                    <a:lumMod val="75000"/>
                  </a:schemeClr>
                </a:solidFill>
                <a:round/>
              </a:ln>
            </p:spPr>
            <p:txBody>
              <a:bodyPr wrap="none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381" name="Line 21"/>
              <p:cNvSpPr>
                <a:spLocks noChangeShapeType="1"/>
              </p:cNvSpPr>
              <p:nvPr/>
            </p:nvSpPr>
            <p:spPr bwMode="auto">
              <a:xfrm flipH="1" flipV="1">
                <a:off x="192" y="240"/>
                <a:ext cx="288" cy="912"/>
              </a:xfrm>
              <a:prstGeom prst="line">
                <a:avLst/>
              </a:prstGeom>
              <a:noFill/>
              <a:ln w="25400">
                <a:solidFill>
                  <a:schemeClr val="accent2">
                    <a:lumMod val="75000"/>
                  </a:schemeClr>
                </a:solidFill>
                <a:round/>
              </a:ln>
            </p:spPr>
            <p:txBody>
              <a:bodyPr wrap="none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382" name="Line 22"/>
              <p:cNvSpPr>
                <a:spLocks noChangeShapeType="1"/>
              </p:cNvSpPr>
              <p:nvPr/>
            </p:nvSpPr>
            <p:spPr bwMode="auto">
              <a:xfrm flipH="1" flipV="1">
                <a:off x="203" y="263"/>
                <a:ext cx="757" cy="889"/>
              </a:xfrm>
              <a:prstGeom prst="line">
                <a:avLst/>
              </a:prstGeom>
              <a:noFill/>
              <a:ln w="25400">
                <a:solidFill>
                  <a:schemeClr val="accent2">
                    <a:lumMod val="75000"/>
                  </a:schemeClr>
                </a:solidFill>
                <a:round/>
              </a:ln>
            </p:spPr>
            <p:txBody>
              <a:bodyPr wrap="none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38" name="Text Box 23"/>
              <p:cNvSpPr txBox="1"/>
              <p:nvPr/>
            </p:nvSpPr>
            <p:spPr>
              <a:xfrm>
                <a:off x="0" y="0"/>
                <a:ext cx="24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zh-CN" sz="2400" b="1" i="1">
                    <a:latin typeface="Times New Roman" panose="02020603050405020304" pitchFamily="18" charset="0"/>
                  </a:rPr>
                  <a:t>A</a:t>
                </a:r>
                <a:endParaRPr lang="zh-CN" altLang="zh-CN" sz="2400" b="1" i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439" name="Text Box 24"/>
              <p:cNvSpPr txBox="1"/>
              <p:nvPr/>
            </p:nvSpPr>
            <p:spPr>
              <a:xfrm>
                <a:off x="288" y="1056"/>
                <a:ext cx="24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zh-CN" sz="2400" b="1" i="1">
                    <a:latin typeface="Times New Roman" panose="02020603050405020304" pitchFamily="18" charset="0"/>
                  </a:rPr>
                  <a:t>B</a:t>
                </a:r>
                <a:endParaRPr lang="zh-CN" altLang="zh-CN" sz="2400" b="1" i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440" name="Text Box 25"/>
              <p:cNvSpPr txBox="1"/>
              <p:nvPr/>
            </p:nvSpPr>
            <p:spPr>
              <a:xfrm>
                <a:off x="1056" y="1008"/>
                <a:ext cx="24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zh-CN" sz="2400" b="1" i="1">
                    <a:latin typeface="Times New Roman" panose="02020603050405020304" pitchFamily="18" charset="0"/>
                  </a:rPr>
                  <a:t>C</a:t>
                </a:r>
                <a:endParaRPr lang="zh-CN" altLang="zh-CN" sz="2400" b="1" i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17424" name="Group 26"/>
            <p:cNvGrpSpPr/>
            <p:nvPr/>
          </p:nvGrpSpPr>
          <p:grpSpPr>
            <a:xfrm>
              <a:off x="6147" y="5152"/>
              <a:ext cx="3600" cy="2760"/>
              <a:chOff x="0" y="0"/>
              <a:chExt cx="1440" cy="1104"/>
            </a:xfrm>
          </p:grpSpPr>
          <p:sp>
            <p:nvSpPr>
              <p:cNvPr id="15375" name="AutoShape 27"/>
              <p:cNvSpPr>
                <a:spLocks noChangeArrowheads="1"/>
              </p:cNvSpPr>
              <p:nvPr/>
            </p:nvSpPr>
            <p:spPr bwMode="auto">
              <a:xfrm>
                <a:off x="214" y="192"/>
                <a:ext cx="1009" cy="680"/>
              </a:xfrm>
              <a:prstGeom prst="rtTriangle">
                <a:avLst/>
              </a:prstGeom>
              <a:noFill/>
              <a:ln w="25400">
                <a:solidFill>
                  <a:schemeClr val="accent2">
                    <a:lumMod val="75000"/>
                  </a:schemeClr>
                </a:solidFill>
                <a:miter lim="800000"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31" name="Text Box 28"/>
              <p:cNvSpPr txBox="1"/>
              <p:nvPr/>
            </p:nvSpPr>
            <p:spPr>
              <a:xfrm>
                <a:off x="1200" y="816"/>
                <a:ext cx="24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zh-CN" sz="2400" b="1" i="1">
                    <a:latin typeface="Times New Roman" panose="02020603050405020304" pitchFamily="18" charset="0"/>
                  </a:rPr>
                  <a:t>C</a:t>
                </a:r>
                <a:endParaRPr lang="zh-CN" altLang="zh-CN" sz="2400" b="1" i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432" name="Text Box 29"/>
              <p:cNvSpPr txBox="1"/>
              <p:nvPr/>
            </p:nvSpPr>
            <p:spPr>
              <a:xfrm>
                <a:off x="0" y="0"/>
                <a:ext cx="24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zh-CN" sz="2400" b="1" i="1">
                    <a:latin typeface="Times New Roman" panose="02020603050405020304" pitchFamily="18" charset="0"/>
                  </a:rPr>
                  <a:t>A</a:t>
                </a:r>
                <a:endParaRPr lang="zh-CN" altLang="zh-CN" sz="2400" b="1" i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433" name="Text Box 30"/>
              <p:cNvSpPr txBox="1"/>
              <p:nvPr/>
            </p:nvSpPr>
            <p:spPr>
              <a:xfrm>
                <a:off x="0" y="816"/>
                <a:ext cx="24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zh-CN" sz="2400" b="1" i="1">
                    <a:latin typeface="Times New Roman" panose="02020603050405020304" pitchFamily="18" charset="0"/>
                  </a:rPr>
                  <a:t>B</a:t>
                </a:r>
                <a:endParaRPr lang="zh-CN" altLang="zh-CN" sz="2400" b="1" i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434" name="Text Box 31"/>
              <p:cNvSpPr txBox="1"/>
              <p:nvPr/>
            </p:nvSpPr>
            <p:spPr>
              <a:xfrm>
                <a:off x="130" y="612"/>
                <a:ext cx="240" cy="29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zh-CN" sz="2400">
                    <a:latin typeface="Times New Roman" panose="02020603050405020304" pitchFamily="18" charset="0"/>
                  </a:rPr>
                  <a:t>┐</a:t>
                </a:r>
                <a:endParaRPr lang="zh-CN" altLang="zh-CN" sz="240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20" name="Oval 33"/>
          <p:cNvSpPr/>
          <p:nvPr/>
        </p:nvSpPr>
        <p:spPr>
          <a:xfrm>
            <a:off x="4074795" y="3119120"/>
            <a:ext cx="1962150" cy="1962150"/>
          </a:xfrm>
          <a:prstGeom prst="ellipse">
            <a:avLst/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Oval 36"/>
          <p:cNvSpPr/>
          <p:nvPr/>
        </p:nvSpPr>
        <p:spPr>
          <a:xfrm>
            <a:off x="6957695" y="3146108"/>
            <a:ext cx="1962150" cy="1962150"/>
          </a:xfrm>
          <a:prstGeom prst="ellipse">
            <a:avLst/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18"/>
          <p:cNvSpPr txBox="1"/>
          <p:nvPr/>
        </p:nvSpPr>
        <p:spPr>
          <a:xfrm>
            <a:off x="4831080" y="3826510"/>
            <a:ext cx="6146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hangingPunct="0"/>
            <a:r>
              <a:rPr lang="zh-CN" altLang="zh-CN" sz="1200">
                <a:solidFill>
                  <a:schemeClr val="hlink"/>
                </a:solidFill>
                <a:latin typeface="Times New Roman" panose="02020603050405020304" pitchFamily="18" charset="0"/>
              </a:rPr>
              <a:t>●</a:t>
            </a:r>
            <a:r>
              <a:rPr lang="zh-CN" altLang="zh-CN" sz="2400" b="1" i="1">
                <a:latin typeface="Times New Roman" panose="02020603050405020304" pitchFamily="18" charset="0"/>
              </a:rPr>
              <a:t>O</a:t>
            </a:r>
            <a:endParaRPr lang="zh-CN" altLang="zh-CN" sz="2400" b="1" i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Text Box 18"/>
          <p:cNvSpPr txBox="1"/>
          <p:nvPr/>
        </p:nvSpPr>
        <p:spPr>
          <a:xfrm>
            <a:off x="7704455" y="3916045"/>
            <a:ext cx="6146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hangingPunct="0"/>
            <a:r>
              <a:rPr lang="zh-CN" altLang="zh-CN" sz="1200">
                <a:solidFill>
                  <a:schemeClr val="hlink"/>
                </a:solidFill>
                <a:latin typeface="Times New Roman" panose="02020603050405020304" pitchFamily="18" charset="0"/>
              </a:rPr>
              <a:t>●</a:t>
            </a:r>
            <a:r>
              <a:rPr lang="zh-CN" altLang="zh-CN" sz="2400" b="1" i="1">
                <a:latin typeface="Times New Roman" panose="02020603050405020304" pitchFamily="18" charset="0"/>
              </a:rPr>
              <a:t>O</a:t>
            </a:r>
            <a:endParaRPr lang="zh-CN" altLang="zh-CN" sz="2400" b="1" i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80745" y="5389245"/>
            <a:ext cx="26314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/>
              <a:t>锐角三角形：</a:t>
            </a:r>
            <a:r>
              <a:rPr lang="zh-CN" altLang="en-US" sz="2400">
                <a:solidFill>
                  <a:srgbClr val="FF0000"/>
                </a:solidFill>
              </a:rPr>
              <a:t>内部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4033520" y="5373370"/>
            <a:ext cx="212217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/>
              <a:t>直角三角形：</a:t>
            </a:r>
          </a:p>
          <a:p>
            <a:r>
              <a:rPr lang="zh-CN" altLang="en-US" sz="2400">
                <a:solidFill>
                  <a:srgbClr val="FF0000"/>
                </a:solidFill>
              </a:rPr>
              <a:t>斜边中点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620510" y="5462905"/>
            <a:ext cx="27489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/>
              <a:t>钝角三角形：</a:t>
            </a:r>
            <a:r>
              <a:rPr lang="zh-CN" altLang="en-US" sz="2400">
                <a:solidFill>
                  <a:srgbClr val="FF0000"/>
                </a:solidFill>
              </a:rPr>
              <a:t>外部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423" grpId="0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79425" y="1059815"/>
            <a:ext cx="7082790" cy="4009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例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下列说法中，真命题的个数是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　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kumimoji="0" lang="zh-CN" altLang="zh-CN" sz="28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①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任何三角形有且只有一个外接圆；</a:t>
            </a: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②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任何圆有且只有一个内接三角形；</a:t>
            </a: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③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三角形的外心不一定在三角形内；</a:t>
            </a: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④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三角形的外心到三角形三边的距离相等；</a:t>
            </a: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⑤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经过三点确定一个圆．</a:t>
            </a: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A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           B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         C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         D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502285" y="203200"/>
            <a:ext cx="2044700" cy="521970"/>
            <a:chOff x="752" y="350"/>
            <a:chExt cx="3220" cy="822"/>
          </a:xfrm>
        </p:grpSpPr>
        <p:sp>
          <p:nvSpPr>
            <p:cNvPr id="7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8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3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4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25" name="文本框 24"/>
          <p:cNvSpPr txBox="1"/>
          <p:nvPr/>
        </p:nvSpPr>
        <p:spPr>
          <a:xfrm>
            <a:off x="6072505" y="1199515"/>
            <a:ext cx="4578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48310" y="778510"/>
            <a:ext cx="9511665" cy="396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</a:t>
            </a:r>
            <a:r>
              <a:rPr kumimoji="0" lang="zh-CN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三角形外心的性质：</a:t>
            </a:r>
            <a:r>
              <a:rPr kumimoji="0" lang="zh-CN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三角形的外心是它的外接圆的圆心，它是三角形三边垂直平分线的交点，它到三角形各个顶点的距离相等；锐角三角形的外心在三角形的内部，直角三角形的外心是斜边的中点，钝角三角形的外心在三角形的外部．</a:t>
            </a: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</a:t>
            </a:r>
            <a:r>
              <a:rPr kumimoji="0" lang="zh-CN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三角形的外接圆有且只有一个；一个圆的内接三角形却有无数个，这些三角形的外心重合．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22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122" end="1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随堂演练</a:t>
              </a: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9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483235" y="1139190"/>
            <a:ext cx="8641080" cy="181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下列命题不正确的是（  ）</a:t>
            </a:r>
          </a:p>
          <a:p>
            <a:pPr lvl="0"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过一点有无数个圆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     B.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过两点有无数个圆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  <a:p>
            <a:pPr lvl="0"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弦是圆的一部分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        D.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过同一直线上三点不能作圆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319905" y="1164590"/>
            <a:ext cx="5645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403294" y="790475"/>
            <a:ext cx="8077200" cy="181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三角形的外心具有的性质是（  ）</a:t>
            </a:r>
          </a:p>
          <a:p>
            <a:pPr lvl="0"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到三边的距离相等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       B.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到三个顶点的距离相等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  <a:p>
            <a:pPr lvl="0"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外心在三角形的外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       D.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外心在三角形内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02920" y="3657600"/>
            <a:ext cx="9777095" cy="1168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等腰三角形底边上的高与一腰的垂直平分线的交点是（ ）</a:t>
            </a:r>
          </a:p>
          <a:p>
            <a:pPr lvl="0"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重心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B.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垂心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C.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外心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D.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无法确定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329555" y="796925"/>
            <a:ext cx="4578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9253220" y="3662680"/>
            <a:ext cx="5645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/>
      <p:bldP spid="5" grpId="0"/>
      <p:bldP spid="6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619760" y="733425"/>
            <a:ext cx="8096250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800" b="0">
                <a:latin typeface="Times New Roman" panose="02020603050405020304" pitchFamily="18" charset="0"/>
                <a:ea typeface="宋体" panose="02010600030101010101" pitchFamily="2" charset="-122"/>
              </a:rPr>
              <a:t>4. 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</a:rPr>
              <a:t>过两点</a:t>
            </a:r>
            <a:r>
              <a:rPr lang="en-US" sz="2800" b="0" i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en-US" sz="2800" b="0" i="1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</a:rPr>
              <a:t>的圆有</a:t>
            </a:r>
            <a:r>
              <a:rPr lang="zh-CN" sz="2800" b="0" i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</a:rPr>
              <a:t>　　　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</a:rPr>
              <a:t>个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</a:rPr>
              <a:t>这些圆的圆心都在线段</a:t>
            </a:r>
            <a:r>
              <a:rPr lang="en-US" sz="2800" b="0" i="1">
                <a:latin typeface="Times New Roman" panose="02020603050405020304" pitchFamily="18" charset="0"/>
                <a:ea typeface="宋体" panose="02010600030101010101" pitchFamily="2" charset="-122"/>
              </a:rPr>
              <a:t>AB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</a:rPr>
              <a:t>的</a:t>
            </a:r>
            <a:r>
              <a:rPr lang="zh-CN" sz="2800" b="0" i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</a:rPr>
              <a:t>　　　　　 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</a:rPr>
              <a:t>上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;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</a:rPr>
              <a:t>过</a:t>
            </a:r>
            <a:r>
              <a:rPr lang="zh-CN" sz="2800" b="0" i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</a:rPr>
              <a:t>　　　　　　</a:t>
            </a:r>
            <a:r>
              <a:rPr lang="en-US" altLang="zh-CN" sz="2800" b="0" i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</a:rPr>
              <a:t>_</a:t>
            </a:r>
            <a:r>
              <a:rPr lang="zh-CN" sz="2800" b="0" i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</a:rPr>
              <a:t>　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</a:rPr>
              <a:t>的三点的圆有且只有一个</a:t>
            </a:r>
            <a:r>
              <a:rPr lang="en-US" sz="2800" b="0" i="1"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  <a:endParaRPr lang="zh-CN" altLang="en-US" sz="2800"/>
          </a:p>
        </p:txBody>
      </p:sp>
      <p:sp>
        <p:nvSpPr>
          <p:cNvPr id="10" name="文本框 9"/>
          <p:cNvSpPr txBox="1"/>
          <p:nvPr/>
        </p:nvSpPr>
        <p:spPr>
          <a:xfrm>
            <a:off x="3771900" y="884555"/>
            <a:ext cx="10121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无数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830705" y="1520825"/>
            <a:ext cx="21494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垂直平分线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527550" y="1541145"/>
            <a:ext cx="28384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不在同一直线上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43280" y="903605"/>
            <a:ext cx="75317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2800" b="0">
                <a:latin typeface="Times New Roman" panose="02020603050405020304" pitchFamily="18" charset="0"/>
                <a:ea typeface="宋体" panose="02010600030101010101" pitchFamily="2" charset="-122"/>
              </a:rPr>
              <a:t>5. 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</a:rPr>
              <a:t>如图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△</a:t>
            </a:r>
            <a:r>
              <a:rPr lang="en-US" sz="2800" b="0" i="1">
                <a:latin typeface="Times New Roman" panose="02020603050405020304" pitchFamily="18" charset="0"/>
                <a:ea typeface="宋体" panose="02010600030101010101" pitchFamily="2" charset="-122"/>
              </a:rPr>
              <a:t>ABC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</a:rPr>
              <a:t>的外接圆的圆心坐标为</a:t>
            </a:r>
            <a:r>
              <a:rPr lang="zh-CN" sz="2800" b="0" i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</a:rPr>
              <a:t>　　　　</a:t>
            </a:r>
            <a:r>
              <a:rPr lang="en-US" sz="2800" b="0" i="1"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  <a:endParaRPr lang="zh-CN" altLang="en-US" sz="2800"/>
          </a:p>
        </p:txBody>
      </p:sp>
      <p:pic>
        <p:nvPicPr>
          <p:cNvPr id="516" name="20BJ4.EPS" descr="id:2147497144;FounderCES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894455" y="1799590"/>
            <a:ext cx="2523490" cy="256857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663690" y="885825"/>
            <a:ext cx="15024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（</a:t>
            </a:r>
            <a:r>
              <a:rPr lang="en-US" altLang="zh-CN" sz="2800">
                <a:solidFill>
                  <a:srgbClr val="FF0000"/>
                </a:solidFill>
              </a:rPr>
              <a:t>6,2</a:t>
            </a:r>
            <a:r>
              <a:rPr lang="zh-CN" altLang="en-US" sz="2800">
                <a:solidFill>
                  <a:srgbClr val="FF0000"/>
                </a:solidFill>
              </a:rPr>
              <a:t>）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文本框 99"/>
          <p:cNvSpPr txBox="1"/>
          <p:nvPr/>
        </p:nvSpPr>
        <p:spPr>
          <a:xfrm>
            <a:off x="587375" y="504190"/>
            <a:ext cx="7740650" cy="1210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6.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如图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在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中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点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在边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上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且点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为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的外心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求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ACB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的度数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</p:txBody>
      </p:sp>
      <p:pic>
        <p:nvPicPr>
          <p:cNvPr id="25603" name="Picture 300" descr="C:\Documents and Settings\Administrator\桌面\BS九下教案（五改）9.5\yibs9xlytu45.TIF"/>
          <p:cNvPicPr>
            <a:picLocks noChangeAspect="1"/>
          </p:cNvPicPr>
          <p:nvPr/>
        </p:nvPicPr>
        <p:blipFill>
          <a:blip r:embed="rId2" r:link="rId3" cstate="email"/>
          <a:stretch>
            <a:fillRect/>
          </a:stretch>
        </p:blipFill>
        <p:spPr>
          <a:xfrm>
            <a:off x="8291830" y="1510030"/>
            <a:ext cx="2852738" cy="1724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646113" y="2078038"/>
            <a:ext cx="7683500" cy="34499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266700"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解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点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的外心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indent="266700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indent="266700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OBC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indent="266700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OBC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180°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indent="266700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90°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indent="266700"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即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90°.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TextBox 33"/>
          <p:cNvSpPr txBox="1"/>
          <p:nvPr/>
        </p:nvSpPr>
        <p:spPr>
          <a:xfrm>
            <a:off x="478155" y="782320"/>
            <a:ext cx="878332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zh-CN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zh-CN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是一个残破的圆轮，李师傅想要再浇铸一个同样大小的圆轮，你能想办法帮助李师傅吗？</a:t>
            </a:r>
            <a:endParaRPr lang="en-US" altLang="zh-CN" sz="28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781" name="Picture 1" descr="D23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9963785" y="1092518"/>
            <a:ext cx="1303338" cy="19764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407670" y="2222500"/>
            <a:ext cx="898144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解：如图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在圆轮所在的圆弧上任取三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，并连接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分别作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的垂直平分线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DE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FG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FG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相交于点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为圆心，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为半径作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⊙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⊙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就是圆轮所在的圆</a:t>
            </a:r>
            <a:endParaRPr lang="zh-CN" altLang="zh-CN" sz="280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1" descr="D23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9188450" y="3663315"/>
            <a:ext cx="2220913" cy="19764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9" grpId="0"/>
      <p:bldP spid="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课堂小结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1365885" y="1815465"/>
            <a:ext cx="1031875" cy="521970"/>
          </a:xfrm>
          <a:prstGeom prst="rect">
            <a:avLst/>
          </a:prstGeom>
          <a:noFill/>
          <a:ln w="25400">
            <a:solidFill>
              <a:srgbClr val="00B0F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R="0" defTabSz="914400">
              <a:buClrTx/>
              <a:buSzTx/>
              <a:defRPr/>
            </a:pPr>
            <a:r>
              <a:rPr kumimoji="0" lang="zh-CN" altLang="en-US" sz="2800" kern="1200" cap="none" spc="0" normalizeH="0" baseline="0" noProof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作圆</a:t>
            </a:r>
          </a:p>
        </p:txBody>
      </p:sp>
      <p:sp>
        <p:nvSpPr>
          <p:cNvPr id="22543" name="左大括号 35"/>
          <p:cNvSpPr/>
          <p:nvPr/>
        </p:nvSpPr>
        <p:spPr>
          <a:xfrm>
            <a:off x="2377440" y="1284288"/>
            <a:ext cx="358775" cy="1584325"/>
          </a:xfrm>
          <a:prstGeom prst="leftBrace">
            <a:avLst>
              <a:gd name="adj1" fmla="val 47521"/>
              <a:gd name="adj2" fmla="val 50000"/>
            </a:avLst>
          </a:prstGeom>
          <a:noFill/>
          <a:ln w="25400" cap="flat" cmpd="sng">
            <a:solidFill>
              <a:srgbClr val="CC0099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544" name="Text Box 15"/>
          <p:cNvSpPr txBox="1"/>
          <p:nvPr/>
        </p:nvSpPr>
        <p:spPr>
          <a:xfrm>
            <a:off x="2685098" y="966153"/>
            <a:ext cx="3738562" cy="5222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过一点可以作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无数个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圆</a:t>
            </a:r>
          </a:p>
        </p:txBody>
      </p:sp>
      <p:sp>
        <p:nvSpPr>
          <p:cNvPr id="22545" name="Text Box 15"/>
          <p:cNvSpPr txBox="1"/>
          <p:nvPr/>
        </p:nvSpPr>
        <p:spPr>
          <a:xfrm>
            <a:off x="2685098" y="1786890"/>
            <a:ext cx="3738562" cy="5222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过两点可以作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无数个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圆</a:t>
            </a:r>
          </a:p>
        </p:txBody>
      </p:sp>
      <p:sp>
        <p:nvSpPr>
          <p:cNvPr id="22546" name="Text Box 15"/>
          <p:cNvSpPr txBox="1"/>
          <p:nvPr/>
        </p:nvSpPr>
        <p:spPr>
          <a:xfrm>
            <a:off x="2756535" y="2555240"/>
            <a:ext cx="5872163" cy="522288"/>
          </a:xfrm>
          <a:prstGeom prst="rect">
            <a:avLst/>
          </a:prstGeom>
          <a:noFill/>
          <a:ln w="25400" cap="flat" cmpd="sng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不在同一直线上的三个点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确定一个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圆</a:t>
            </a:r>
          </a:p>
        </p:txBody>
      </p:sp>
      <p:sp>
        <p:nvSpPr>
          <p:cNvPr id="10" name="TextBox 22"/>
          <p:cNvSpPr txBox="1"/>
          <p:nvPr/>
        </p:nvSpPr>
        <p:spPr>
          <a:xfrm>
            <a:off x="1091248" y="4299903"/>
            <a:ext cx="1306512" cy="952500"/>
          </a:xfrm>
          <a:prstGeom prst="rect">
            <a:avLst/>
          </a:prstGeom>
          <a:noFill/>
          <a:ln w="28575" cap="flat" cmpd="sng">
            <a:solidFill>
              <a:srgbClr val="72BFC5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三角形外接圆</a:t>
            </a:r>
          </a:p>
        </p:txBody>
      </p:sp>
      <p:sp>
        <p:nvSpPr>
          <p:cNvPr id="11" name="TextBox 23"/>
          <p:cNvSpPr txBox="1"/>
          <p:nvPr/>
        </p:nvSpPr>
        <p:spPr>
          <a:xfrm>
            <a:off x="2786698" y="3514090"/>
            <a:ext cx="1008062" cy="522288"/>
          </a:xfrm>
          <a:prstGeom prst="rect">
            <a:avLst/>
          </a:prstGeom>
          <a:noFill/>
          <a:ln w="28575" cap="flat" cmpd="sng">
            <a:solidFill>
              <a:srgbClr val="72BFC5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dist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概念</a:t>
            </a:r>
          </a:p>
        </p:txBody>
      </p:sp>
      <p:sp>
        <p:nvSpPr>
          <p:cNvPr id="12" name="TextBox 28"/>
          <p:cNvSpPr txBox="1"/>
          <p:nvPr/>
        </p:nvSpPr>
        <p:spPr>
          <a:xfrm>
            <a:off x="2756535" y="5479415"/>
            <a:ext cx="1009650" cy="522288"/>
          </a:xfrm>
          <a:prstGeom prst="rect">
            <a:avLst/>
          </a:prstGeom>
          <a:noFill/>
          <a:ln w="28575" cap="flat" cmpd="sng">
            <a:solidFill>
              <a:srgbClr val="72BFC5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dist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性质</a:t>
            </a:r>
          </a:p>
        </p:txBody>
      </p:sp>
      <p:sp>
        <p:nvSpPr>
          <p:cNvPr id="13" name="TextBox 29"/>
          <p:cNvSpPr txBox="1"/>
          <p:nvPr/>
        </p:nvSpPr>
        <p:spPr>
          <a:xfrm>
            <a:off x="4358323" y="5393690"/>
            <a:ext cx="4946650" cy="952500"/>
          </a:xfrm>
          <a:prstGeom prst="rect">
            <a:avLst/>
          </a:prstGeom>
          <a:noFill/>
          <a:ln w="25400" cap="flat" cmpd="thinThick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三角形的外心到三角形的三个顶点的距离相等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.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左大括号 32"/>
          <p:cNvSpPr/>
          <p:nvPr/>
        </p:nvSpPr>
        <p:spPr>
          <a:xfrm>
            <a:off x="2427923" y="3642678"/>
            <a:ext cx="257175" cy="2108200"/>
          </a:xfrm>
          <a:prstGeom prst="leftBrace">
            <a:avLst>
              <a:gd name="adj1" fmla="val 71728"/>
              <a:gd name="adj2" fmla="val 50000"/>
            </a:avLst>
          </a:prstGeom>
          <a:noFill/>
          <a:ln w="25400" cap="flat" cmpd="sng">
            <a:solidFill>
              <a:srgbClr val="0070C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右箭头 33"/>
          <p:cNvSpPr/>
          <p:nvPr/>
        </p:nvSpPr>
        <p:spPr>
          <a:xfrm>
            <a:off x="3945573" y="3631565"/>
            <a:ext cx="287337" cy="2889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F0">
              <a:alpha val="50980"/>
            </a:srgbClr>
          </a:solidFill>
          <a:ln w="9525">
            <a:noFill/>
          </a:ln>
        </p:spPr>
        <p:txBody>
          <a:bodyPr/>
          <a:lstStyle/>
          <a:p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右箭头 35"/>
          <p:cNvSpPr/>
          <p:nvPr/>
        </p:nvSpPr>
        <p:spPr>
          <a:xfrm>
            <a:off x="3945573" y="5665153"/>
            <a:ext cx="287337" cy="287337"/>
          </a:xfrm>
          <a:prstGeom prst="rightArrow">
            <a:avLst>
              <a:gd name="adj1" fmla="val 50000"/>
              <a:gd name="adj2" fmla="val 49912"/>
            </a:avLst>
          </a:prstGeom>
          <a:solidFill>
            <a:srgbClr val="00B0F0">
              <a:alpha val="50980"/>
            </a:srgbClr>
          </a:solidFill>
          <a:ln w="9525">
            <a:noFill/>
          </a:ln>
        </p:spPr>
        <p:txBody>
          <a:bodyPr/>
          <a:lstStyle/>
          <a:p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TextBox 29"/>
          <p:cNvSpPr txBox="1"/>
          <p:nvPr/>
        </p:nvSpPr>
        <p:spPr>
          <a:xfrm>
            <a:off x="4358323" y="3328353"/>
            <a:ext cx="4989512" cy="953135"/>
          </a:xfrm>
          <a:prstGeom prst="rect">
            <a:avLst/>
          </a:prstGeom>
          <a:noFill/>
          <a:ln w="25400" cap="flat" cmpd="thinThick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经过三角形的三个顶点的圆叫做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三角形的外接圆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TextBox 23"/>
          <p:cNvSpPr txBox="1"/>
          <p:nvPr/>
        </p:nvSpPr>
        <p:spPr>
          <a:xfrm>
            <a:off x="2785110" y="4466590"/>
            <a:ext cx="1008063" cy="522288"/>
          </a:xfrm>
          <a:prstGeom prst="rect">
            <a:avLst/>
          </a:prstGeom>
          <a:noFill/>
          <a:ln w="28575" cap="flat" cmpd="sng">
            <a:solidFill>
              <a:srgbClr val="72BFC5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dist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外心</a:t>
            </a:r>
          </a:p>
        </p:txBody>
      </p:sp>
      <p:sp>
        <p:nvSpPr>
          <p:cNvPr id="19" name="右箭头 33"/>
          <p:cNvSpPr/>
          <p:nvPr/>
        </p:nvSpPr>
        <p:spPr>
          <a:xfrm>
            <a:off x="3945573" y="4552315"/>
            <a:ext cx="287337" cy="2889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F0">
              <a:alpha val="50980"/>
            </a:srgbClr>
          </a:solidFill>
          <a:ln w="9525">
            <a:noFill/>
          </a:ln>
        </p:spPr>
        <p:txBody>
          <a:bodyPr/>
          <a:lstStyle/>
          <a:p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TextBox 29"/>
          <p:cNvSpPr txBox="1"/>
          <p:nvPr/>
        </p:nvSpPr>
        <p:spPr>
          <a:xfrm>
            <a:off x="4358323" y="4374515"/>
            <a:ext cx="4989512" cy="736600"/>
          </a:xfrm>
          <a:prstGeom prst="rect">
            <a:avLst/>
          </a:prstGeom>
          <a:noFill/>
          <a:ln w="25400" cap="flat" cmpd="thinThick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外接圆的圆心叫三角形的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外心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2547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1049000" y="10769600"/>
            <a:ext cx="355600" cy="254000"/>
          </a:xfrm>
          <a:prstGeom prst="cube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2543" grpId="0" animBg="1"/>
      <p:bldP spid="22544" grpId="0"/>
      <p:bldP spid="22545" grpId="0"/>
      <p:bldP spid="2254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87985" y="418465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知识回顾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0" name="Text Box 3"/>
          <p:cNvSpPr txBox="1"/>
          <p:nvPr/>
        </p:nvSpPr>
        <p:spPr>
          <a:xfrm>
            <a:off x="482600" y="1014095"/>
            <a:ext cx="5588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">
              <a:spcBef>
                <a:spcPct val="50000"/>
              </a:spcBef>
            </a:pPr>
            <a:r>
              <a:rPr lang="zh-CN" altLang="en-US" sz="2800" dirty="0">
                <a:solidFill>
                  <a:srgbClr val="14949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</a:t>
            </a:r>
            <a:r>
              <a:rPr lang="zh-CN" altLang="en-US" sz="2800" b="1" dirty="0">
                <a:solidFill>
                  <a:srgbClr val="14949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构成圆的基本要素有哪些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4104" name="Text Box 13"/>
          <p:cNvSpPr txBox="1"/>
          <p:nvPr/>
        </p:nvSpPr>
        <p:spPr>
          <a:xfrm>
            <a:off x="509270" y="1990725"/>
            <a:ext cx="180911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两个条件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  <a:endParaRPr lang="en-US" altLang="zh-CN" sz="2800" u="sng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Text Box 14"/>
          <p:cNvSpPr txBox="1"/>
          <p:nvPr/>
        </p:nvSpPr>
        <p:spPr>
          <a:xfrm>
            <a:off x="2299335" y="2008505"/>
            <a:ext cx="8953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u="sng" dirty="0">
                <a:latin typeface="微软雅黑" panose="020B0503020204020204" charset="-122"/>
                <a:ea typeface="微软雅黑" panose="020B0503020204020204" charset="-122"/>
              </a:rPr>
              <a:t>圆心</a:t>
            </a:r>
          </a:p>
        </p:txBody>
      </p:sp>
      <p:sp>
        <p:nvSpPr>
          <p:cNvPr id="4106" name="Text Box 15"/>
          <p:cNvSpPr txBox="1"/>
          <p:nvPr/>
        </p:nvSpPr>
        <p:spPr>
          <a:xfrm>
            <a:off x="3332480" y="2017395"/>
            <a:ext cx="9156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u="sng" dirty="0">
                <a:latin typeface="微软雅黑" panose="020B0503020204020204" charset="-122"/>
                <a:ea typeface="微软雅黑" panose="020B0503020204020204" charset="-122"/>
              </a:rPr>
              <a:t>半径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6958965" y="1203960"/>
            <a:ext cx="1380490" cy="1380490"/>
            <a:chOff x="6065" y="3925"/>
            <a:chExt cx="2174" cy="2174"/>
          </a:xfrm>
        </p:grpSpPr>
        <p:pic>
          <p:nvPicPr>
            <p:cNvPr id="20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65" y="3925"/>
              <a:ext cx="2175" cy="217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100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17" y="4734"/>
              <a:ext cx="1133" cy="93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101" name="Rectangle 8"/>
            <p:cNvSpPr/>
            <p:nvPr/>
          </p:nvSpPr>
          <p:spPr>
            <a:xfrm>
              <a:off x="6577" y="4380"/>
              <a:ext cx="528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  <p:sp>
          <p:nvSpPr>
            <p:cNvPr id="4102" name="Text Box 9"/>
            <p:cNvSpPr txBox="1"/>
            <p:nvPr/>
          </p:nvSpPr>
          <p:spPr>
            <a:xfrm>
              <a:off x="7384" y="4762"/>
              <a:ext cx="567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r                                                                           </a:t>
              </a:r>
            </a:p>
          </p:txBody>
        </p:sp>
        <p:sp>
          <p:nvSpPr>
            <p:cNvPr id="21" name="椭圆 20"/>
            <p:cNvSpPr/>
            <p:nvPr/>
          </p:nvSpPr>
          <p:spPr>
            <a:xfrm>
              <a:off x="7019" y="4878"/>
              <a:ext cx="120" cy="1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87985" y="418465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情景导入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4098" name="Text Box 6"/>
          <p:cNvSpPr txBox="1"/>
          <p:nvPr/>
        </p:nvSpPr>
        <p:spPr>
          <a:xfrm>
            <a:off x="405765" y="984250"/>
            <a:ext cx="10024110" cy="12966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假如旋转木马真如短片所说，是中国发明的，你能将旋转木马破碎的圆形底座还原，以帮助考古学家画进行深入的研究吗？</a:t>
            </a:r>
          </a:p>
        </p:txBody>
      </p:sp>
      <p:grpSp>
        <p:nvGrpSpPr>
          <p:cNvPr id="10242" name="Group 2"/>
          <p:cNvGrpSpPr/>
          <p:nvPr/>
        </p:nvGrpSpPr>
        <p:grpSpPr>
          <a:xfrm>
            <a:off x="1204595" y="3054350"/>
            <a:ext cx="1781175" cy="2852738"/>
            <a:chOff x="0" y="0"/>
            <a:chExt cx="1579" cy="2280"/>
          </a:xfrm>
        </p:grpSpPr>
        <p:sp>
          <p:nvSpPr>
            <p:cNvPr id="4105" name="Freeform 3"/>
            <p:cNvSpPr/>
            <p:nvPr/>
          </p:nvSpPr>
          <p:spPr>
            <a:xfrm>
              <a:off x="1" y="182"/>
              <a:ext cx="1578" cy="2098"/>
            </a:xfrm>
            <a:custGeom>
              <a:avLst/>
              <a:gdLst/>
              <a:ahLst/>
              <a:cxnLst>
                <a:cxn ang="0">
                  <a:pos x="18" y="19"/>
                </a:cxn>
                <a:cxn ang="0">
                  <a:pos x="199" y="1"/>
                </a:cxn>
                <a:cxn ang="0">
                  <a:pos x="431" y="25"/>
                </a:cxn>
                <a:cxn ang="0">
                  <a:pos x="611" y="65"/>
                </a:cxn>
                <a:cxn ang="0">
                  <a:pos x="827" y="145"/>
                </a:cxn>
                <a:cxn ang="0">
                  <a:pos x="1007" y="261"/>
                </a:cxn>
                <a:cxn ang="0">
                  <a:pos x="1191" y="417"/>
                </a:cxn>
                <a:cxn ang="0">
                  <a:pos x="1299" y="549"/>
                </a:cxn>
                <a:cxn ang="0">
                  <a:pos x="1411" y="709"/>
                </a:cxn>
                <a:cxn ang="0">
                  <a:pos x="1491" y="897"/>
                </a:cxn>
                <a:cxn ang="0">
                  <a:pos x="1547" y="1097"/>
                </a:cxn>
                <a:cxn ang="0">
                  <a:pos x="1571" y="1241"/>
                </a:cxn>
                <a:cxn ang="0">
                  <a:pos x="1575" y="1465"/>
                </a:cxn>
                <a:cxn ang="0">
                  <a:pos x="1551" y="1649"/>
                </a:cxn>
                <a:cxn ang="0">
                  <a:pos x="1508" y="1811"/>
                </a:cxn>
                <a:cxn ang="0">
                  <a:pos x="1459" y="1933"/>
                </a:cxn>
                <a:cxn ang="0">
                  <a:pos x="1375" y="2073"/>
                </a:cxn>
                <a:cxn ang="0">
                  <a:pos x="1307" y="2037"/>
                </a:cxn>
                <a:cxn ang="0">
                  <a:pos x="1234" y="1729"/>
                </a:cxn>
                <a:cxn ang="0">
                  <a:pos x="960" y="1564"/>
                </a:cxn>
                <a:cxn ang="0">
                  <a:pos x="832" y="1473"/>
                </a:cxn>
                <a:cxn ang="0">
                  <a:pos x="758" y="1391"/>
                </a:cxn>
                <a:cxn ang="0">
                  <a:pos x="832" y="1290"/>
                </a:cxn>
                <a:cxn ang="0">
                  <a:pos x="987" y="1135"/>
                </a:cxn>
                <a:cxn ang="0">
                  <a:pos x="886" y="1025"/>
                </a:cxn>
                <a:cxn ang="0">
                  <a:pos x="832" y="988"/>
                </a:cxn>
                <a:cxn ang="0">
                  <a:pos x="795" y="979"/>
                </a:cxn>
                <a:cxn ang="0">
                  <a:pos x="621" y="934"/>
                </a:cxn>
                <a:cxn ang="0">
                  <a:pos x="548" y="888"/>
                </a:cxn>
                <a:cxn ang="0">
                  <a:pos x="448" y="787"/>
                </a:cxn>
                <a:cxn ang="0">
                  <a:pos x="512" y="723"/>
                </a:cxn>
                <a:cxn ang="0">
                  <a:pos x="548" y="668"/>
                </a:cxn>
                <a:cxn ang="0">
                  <a:pos x="359" y="557"/>
                </a:cxn>
                <a:cxn ang="0">
                  <a:pos x="420" y="486"/>
                </a:cxn>
                <a:cxn ang="0">
                  <a:pos x="493" y="431"/>
                </a:cxn>
                <a:cxn ang="0">
                  <a:pos x="210" y="193"/>
                </a:cxn>
                <a:cxn ang="0">
                  <a:pos x="0" y="47"/>
                </a:cxn>
                <a:cxn ang="0">
                  <a:pos x="18" y="19"/>
                </a:cxn>
              </a:cxnLst>
              <a:rect l="0" t="0" r="0" b="0"/>
              <a:pathLst>
                <a:path w="1578" h="2098">
                  <a:moveTo>
                    <a:pt x="18" y="19"/>
                  </a:moveTo>
                  <a:cubicBezTo>
                    <a:pt x="51" y="14"/>
                    <a:pt x="130" y="0"/>
                    <a:pt x="199" y="1"/>
                  </a:cubicBezTo>
                  <a:cubicBezTo>
                    <a:pt x="268" y="2"/>
                    <a:pt x="362" y="14"/>
                    <a:pt x="431" y="25"/>
                  </a:cubicBezTo>
                  <a:cubicBezTo>
                    <a:pt x="500" y="36"/>
                    <a:pt x="545" y="45"/>
                    <a:pt x="611" y="65"/>
                  </a:cubicBezTo>
                  <a:cubicBezTo>
                    <a:pt x="677" y="85"/>
                    <a:pt x="761" y="112"/>
                    <a:pt x="827" y="145"/>
                  </a:cubicBezTo>
                  <a:cubicBezTo>
                    <a:pt x="893" y="178"/>
                    <a:pt x="946" y="216"/>
                    <a:pt x="1007" y="261"/>
                  </a:cubicBezTo>
                  <a:cubicBezTo>
                    <a:pt x="1061" y="303"/>
                    <a:pt x="1141" y="371"/>
                    <a:pt x="1191" y="417"/>
                  </a:cubicBezTo>
                  <a:cubicBezTo>
                    <a:pt x="1231" y="452"/>
                    <a:pt x="1268" y="507"/>
                    <a:pt x="1299" y="549"/>
                  </a:cubicBezTo>
                  <a:cubicBezTo>
                    <a:pt x="1338" y="594"/>
                    <a:pt x="1385" y="667"/>
                    <a:pt x="1411" y="709"/>
                  </a:cubicBezTo>
                  <a:cubicBezTo>
                    <a:pt x="1443" y="767"/>
                    <a:pt x="1468" y="832"/>
                    <a:pt x="1491" y="897"/>
                  </a:cubicBezTo>
                  <a:cubicBezTo>
                    <a:pt x="1522" y="960"/>
                    <a:pt x="1530" y="1028"/>
                    <a:pt x="1547" y="1097"/>
                  </a:cubicBezTo>
                  <a:cubicBezTo>
                    <a:pt x="1560" y="1153"/>
                    <a:pt x="1566" y="1180"/>
                    <a:pt x="1571" y="1241"/>
                  </a:cubicBezTo>
                  <a:cubicBezTo>
                    <a:pt x="1576" y="1302"/>
                    <a:pt x="1578" y="1397"/>
                    <a:pt x="1575" y="1465"/>
                  </a:cubicBezTo>
                  <a:cubicBezTo>
                    <a:pt x="1572" y="1533"/>
                    <a:pt x="1562" y="1591"/>
                    <a:pt x="1551" y="1649"/>
                  </a:cubicBezTo>
                  <a:cubicBezTo>
                    <a:pt x="1540" y="1707"/>
                    <a:pt x="1523" y="1764"/>
                    <a:pt x="1508" y="1811"/>
                  </a:cubicBezTo>
                  <a:cubicBezTo>
                    <a:pt x="1495" y="1849"/>
                    <a:pt x="1473" y="1905"/>
                    <a:pt x="1459" y="1933"/>
                  </a:cubicBezTo>
                  <a:cubicBezTo>
                    <a:pt x="1437" y="1977"/>
                    <a:pt x="1400" y="2041"/>
                    <a:pt x="1375" y="2073"/>
                  </a:cubicBezTo>
                  <a:cubicBezTo>
                    <a:pt x="1350" y="2098"/>
                    <a:pt x="1327" y="2006"/>
                    <a:pt x="1307" y="2037"/>
                  </a:cubicBezTo>
                  <a:cubicBezTo>
                    <a:pt x="1278" y="1994"/>
                    <a:pt x="1251" y="1779"/>
                    <a:pt x="1234" y="1729"/>
                  </a:cubicBezTo>
                  <a:cubicBezTo>
                    <a:pt x="1176" y="1650"/>
                    <a:pt x="1025" y="1649"/>
                    <a:pt x="960" y="1564"/>
                  </a:cubicBezTo>
                  <a:cubicBezTo>
                    <a:pt x="922" y="1528"/>
                    <a:pt x="875" y="1502"/>
                    <a:pt x="832" y="1473"/>
                  </a:cubicBezTo>
                  <a:cubicBezTo>
                    <a:pt x="801" y="1452"/>
                    <a:pt x="784" y="1416"/>
                    <a:pt x="758" y="1391"/>
                  </a:cubicBezTo>
                  <a:cubicBezTo>
                    <a:pt x="735" y="1320"/>
                    <a:pt x="784" y="1321"/>
                    <a:pt x="832" y="1290"/>
                  </a:cubicBezTo>
                  <a:cubicBezTo>
                    <a:pt x="874" y="1227"/>
                    <a:pt x="944" y="1199"/>
                    <a:pt x="987" y="1135"/>
                  </a:cubicBezTo>
                  <a:cubicBezTo>
                    <a:pt x="968" y="1077"/>
                    <a:pt x="937" y="1059"/>
                    <a:pt x="886" y="1025"/>
                  </a:cubicBezTo>
                  <a:cubicBezTo>
                    <a:pt x="845" y="998"/>
                    <a:pt x="872" y="1016"/>
                    <a:pt x="832" y="988"/>
                  </a:cubicBezTo>
                  <a:cubicBezTo>
                    <a:pt x="822" y="981"/>
                    <a:pt x="807" y="982"/>
                    <a:pt x="795" y="979"/>
                  </a:cubicBezTo>
                  <a:cubicBezTo>
                    <a:pt x="737" y="963"/>
                    <a:pt x="679" y="951"/>
                    <a:pt x="621" y="934"/>
                  </a:cubicBezTo>
                  <a:cubicBezTo>
                    <a:pt x="560" y="916"/>
                    <a:pt x="610" y="903"/>
                    <a:pt x="548" y="888"/>
                  </a:cubicBezTo>
                  <a:cubicBezTo>
                    <a:pt x="519" y="864"/>
                    <a:pt x="436" y="813"/>
                    <a:pt x="448" y="787"/>
                  </a:cubicBezTo>
                  <a:cubicBezTo>
                    <a:pt x="474" y="770"/>
                    <a:pt x="493" y="748"/>
                    <a:pt x="512" y="723"/>
                  </a:cubicBezTo>
                  <a:cubicBezTo>
                    <a:pt x="525" y="705"/>
                    <a:pt x="548" y="668"/>
                    <a:pt x="548" y="668"/>
                  </a:cubicBezTo>
                  <a:cubicBezTo>
                    <a:pt x="471" y="616"/>
                    <a:pt x="451" y="572"/>
                    <a:pt x="359" y="557"/>
                  </a:cubicBezTo>
                  <a:cubicBezTo>
                    <a:pt x="408" y="541"/>
                    <a:pt x="369" y="503"/>
                    <a:pt x="420" y="486"/>
                  </a:cubicBezTo>
                  <a:cubicBezTo>
                    <a:pt x="441" y="464"/>
                    <a:pt x="493" y="431"/>
                    <a:pt x="493" y="431"/>
                  </a:cubicBezTo>
                  <a:cubicBezTo>
                    <a:pt x="547" y="265"/>
                    <a:pt x="266" y="196"/>
                    <a:pt x="210" y="193"/>
                  </a:cubicBezTo>
                  <a:cubicBezTo>
                    <a:pt x="128" y="129"/>
                    <a:pt x="27" y="93"/>
                    <a:pt x="0" y="47"/>
                  </a:cubicBezTo>
                  <a:cubicBezTo>
                    <a:pt x="5" y="16"/>
                    <a:pt x="1" y="19"/>
                    <a:pt x="18" y="19"/>
                  </a:cubicBezTo>
                  <a:close/>
                </a:path>
              </a:pathLst>
            </a:custGeom>
            <a:gradFill rotWithShape="1">
              <a:gsLst>
                <a:gs pos="0">
                  <a:srgbClr val="EAEAEA">
                    <a:alpha val="96999"/>
                  </a:srgbClr>
                </a:gs>
                <a:gs pos="100000">
                  <a:schemeClr val="bg2">
                    <a:alpha val="100000"/>
                  </a:schemeClr>
                </a:gs>
              </a:gsLst>
              <a:lin ang="18900000" scaled="1"/>
            </a:gradFill>
            <a:ln w="9525" cap="flat" cmpd="sng">
              <a:solidFill>
                <a:schemeClr val="tx1">
                  <a:alpha val="10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6" name="Freeform 4"/>
            <p:cNvSpPr/>
            <p:nvPr/>
          </p:nvSpPr>
          <p:spPr>
            <a:xfrm>
              <a:off x="1" y="0"/>
              <a:ext cx="1578" cy="2098"/>
            </a:xfrm>
            <a:custGeom>
              <a:avLst/>
              <a:gdLst/>
              <a:ahLst/>
              <a:cxnLst>
                <a:cxn ang="0">
                  <a:pos x="18" y="19"/>
                </a:cxn>
                <a:cxn ang="0">
                  <a:pos x="199" y="1"/>
                </a:cxn>
                <a:cxn ang="0">
                  <a:pos x="431" y="25"/>
                </a:cxn>
                <a:cxn ang="0">
                  <a:pos x="611" y="65"/>
                </a:cxn>
                <a:cxn ang="0">
                  <a:pos x="827" y="145"/>
                </a:cxn>
                <a:cxn ang="0">
                  <a:pos x="1007" y="261"/>
                </a:cxn>
                <a:cxn ang="0">
                  <a:pos x="1191" y="417"/>
                </a:cxn>
                <a:cxn ang="0">
                  <a:pos x="1299" y="549"/>
                </a:cxn>
                <a:cxn ang="0">
                  <a:pos x="1411" y="709"/>
                </a:cxn>
                <a:cxn ang="0">
                  <a:pos x="1491" y="897"/>
                </a:cxn>
                <a:cxn ang="0">
                  <a:pos x="1547" y="1097"/>
                </a:cxn>
                <a:cxn ang="0">
                  <a:pos x="1571" y="1241"/>
                </a:cxn>
                <a:cxn ang="0">
                  <a:pos x="1575" y="1465"/>
                </a:cxn>
                <a:cxn ang="0">
                  <a:pos x="1551" y="1649"/>
                </a:cxn>
                <a:cxn ang="0">
                  <a:pos x="1508" y="1811"/>
                </a:cxn>
                <a:cxn ang="0">
                  <a:pos x="1459" y="1933"/>
                </a:cxn>
                <a:cxn ang="0">
                  <a:pos x="1375" y="2073"/>
                </a:cxn>
                <a:cxn ang="0">
                  <a:pos x="1307" y="2037"/>
                </a:cxn>
                <a:cxn ang="0">
                  <a:pos x="1234" y="1729"/>
                </a:cxn>
                <a:cxn ang="0">
                  <a:pos x="960" y="1564"/>
                </a:cxn>
                <a:cxn ang="0">
                  <a:pos x="832" y="1473"/>
                </a:cxn>
                <a:cxn ang="0">
                  <a:pos x="758" y="1391"/>
                </a:cxn>
                <a:cxn ang="0">
                  <a:pos x="832" y="1290"/>
                </a:cxn>
                <a:cxn ang="0">
                  <a:pos x="987" y="1135"/>
                </a:cxn>
                <a:cxn ang="0">
                  <a:pos x="886" y="1025"/>
                </a:cxn>
                <a:cxn ang="0">
                  <a:pos x="832" y="988"/>
                </a:cxn>
                <a:cxn ang="0">
                  <a:pos x="795" y="979"/>
                </a:cxn>
                <a:cxn ang="0">
                  <a:pos x="621" y="934"/>
                </a:cxn>
                <a:cxn ang="0">
                  <a:pos x="548" y="888"/>
                </a:cxn>
                <a:cxn ang="0">
                  <a:pos x="448" y="787"/>
                </a:cxn>
                <a:cxn ang="0">
                  <a:pos x="512" y="723"/>
                </a:cxn>
                <a:cxn ang="0">
                  <a:pos x="548" y="668"/>
                </a:cxn>
                <a:cxn ang="0">
                  <a:pos x="359" y="557"/>
                </a:cxn>
                <a:cxn ang="0">
                  <a:pos x="420" y="486"/>
                </a:cxn>
                <a:cxn ang="0">
                  <a:pos x="493" y="431"/>
                </a:cxn>
                <a:cxn ang="0">
                  <a:pos x="210" y="193"/>
                </a:cxn>
                <a:cxn ang="0">
                  <a:pos x="0" y="47"/>
                </a:cxn>
                <a:cxn ang="0">
                  <a:pos x="18" y="19"/>
                </a:cxn>
              </a:cxnLst>
              <a:rect l="0" t="0" r="0" b="0"/>
              <a:pathLst>
                <a:path w="1578" h="2098">
                  <a:moveTo>
                    <a:pt x="18" y="19"/>
                  </a:moveTo>
                  <a:cubicBezTo>
                    <a:pt x="51" y="14"/>
                    <a:pt x="130" y="0"/>
                    <a:pt x="199" y="1"/>
                  </a:cubicBezTo>
                  <a:cubicBezTo>
                    <a:pt x="268" y="2"/>
                    <a:pt x="362" y="14"/>
                    <a:pt x="431" y="25"/>
                  </a:cubicBezTo>
                  <a:cubicBezTo>
                    <a:pt x="500" y="36"/>
                    <a:pt x="545" y="45"/>
                    <a:pt x="611" y="65"/>
                  </a:cubicBezTo>
                  <a:cubicBezTo>
                    <a:pt x="677" y="85"/>
                    <a:pt x="761" y="112"/>
                    <a:pt x="827" y="145"/>
                  </a:cubicBezTo>
                  <a:cubicBezTo>
                    <a:pt x="893" y="178"/>
                    <a:pt x="946" y="216"/>
                    <a:pt x="1007" y="261"/>
                  </a:cubicBezTo>
                  <a:cubicBezTo>
                    <a:pt x="1061" y="303"/>
                    <a:pt x="1141" y="371"/>
                    <a:pt x="1191" y="417"/>
                  </a:cubicBezTo>
                  <a:cubicBezTo>
                    <a:pt x="1231" y="452"/>
                    <a:pt x="1268" y="507"/>
                    <a:pt x="1299" y="549"/>
                  </a:cubicBezTo>
                  <a:cubicBezTo>
                    <a:pt x="1338" y="594"/>
                    <a:pt x="1385" y="667"/>
                    <a:pt x="1411" y="709"/>
                  </a:cubicBezTo>
                  <a:cubicBezTo>
                    <a:pt x="1443" y="767"/>
                    <a:pt x="1468" y="832"/>
                    <a:pt x="1491" y="897"/>
                  </a:cubicBezTo>
                  <a:cubicBezTo>
                    <a:pt x="1522" y="960"/>
                    <a:pt x="1530" y="1028"/>
                    <a:pt x="1547" y="1097"/>
                  </a:cubicBezTo>
                  <a:cubicBezTo>
                    <a:pt x="1560" y="1153"/>
                    <a:pt x="1566" y="1180"/>
                    <a:pt x="1571" y="1241"/>
                  </a:cubicBezTo>
                  <a:cubicBezTo>
                    <a:pt x="1576" y="1302"/>
                    <a:pt x="1578" y="1397"/>
                    <a:pt x="1575" y="1465"/>
                  </a:cubicBezTo>
                  <a:cubicBezTo>
                    <a:pt x="1572" y="1533"/>
                    <a:pt x="1562" y="1591"/>
                    <a:pt x="1551" y="1649"/>
                  </a:cubicBezTo>
                  <a:cubicBezTo>
                    <a:pt x="1540" y="1707"/>
                    <a:pt x="1523" y="1764"/>
                    <a:pt x="1508" y="1811"/>
                  </a:cubicBezTo>
                  <a:cubicBezTo>
                    <a:pt x="1495" y="1849"/>
                    <a:pt x="1473" y="1905"/>
                    <a:pt x="1459" y="1933"/>
                  </a:cubicBezTo>
                  <a:cubicBezTo>
                    <a:pt x="1437" y="1977"/>
                    <a:pt x="1400" y="2041"/>
                    <a:pt x="1375" y="2073"/>
                  </a:cubicBezTo>
                  <a:cubicBezTo>
                    <a:pt x="1350" y="2098"/>
                    <a:pt x="1327" y="2006"/>
                    <a:pt x="1307" y="2037"/>
                  </a:cubicBezTo>
                  <a:cubicBezTo>
                    <a:pt x="1278" y="1994"/>
                    <a:pt x="1251" y="1779"/>
                    <a:pt x="1234" y="1729"/>
                  </a:cubicBezTo>
                  <a:cubicBezTo>
                    <a:pt x="1176" y="1650"/>
                    <a:pt x="1025" y="1649"/>
                    <a:pt x="960" y="1564"/>
                  </a:cubicBezTo>
                  <a:cubicBezTo>
                    <a:pt x="922" y="1528"/>
                    <a:pt x="875" y="1502"/>
                    <a:pt x="832" y="1473"/>
                  </a:cubicBezTo>
                  <a:cubicBezTo>
                    <a:pt x="801" y="1452"/>
                    <a:pt x="784" y="1416"/>
                    <a:pt x="758" y="1391"/>
                  </a:cubicBezTo>
                  <a:cubicBezTo>
                    <a:pt x="735" y="1320"/>
                    <a:pt x="784" y="1321"/>
                    <a:pt x="832" y="1290"/>
                  </a:cubicBezTo>
                  <a:cubicBezTo>
                    <a:pt x="874" y="1227"/>
                    <a:pt x="944" y="1199"/>
                    <a:pt x="987" y="1135"/>
                  </a:cubicBezTo>
                  <a:cubicBezTo>
                    <a:pt x="968" y="1077"/>
                    <a:pt x="937" y="1059"/>
                    <a:pt x="886" y="1025"/>
                  </a:cubicBezTo>
                  <a:cubicBezTo>
                    <a:pt x="845" y="998"/>
                    <a:pt x="872" y="1016"/>
                    <a:pt x="832" y="988"/>
                  </a:cubicBezTo>
                  <a:cubicBezTo>
                    <a:pt x="822" y="981"/>
                    <a:pt x="807" y="982"/>
                    <a:pt x="795" y="979"/>
                  </a:cubicBezTo>
                  <a:cubicBezTo>
                    <a:pt x="737" y="963"/>
                    <a:pt x="679" y="951"/>
                    <a:pt x="621" y="934"/>
                  </a:cubicBezTo>
                  <a:cubicBezTo>
                    <a:pt x="560" y="916"/>
                    <a:pt x="610" y="903"/>
                    <a:pt x="548" y="888"/>
                  </a:cubicBezTo>
                  <a:cubicBezTo>
                    <a:pt x="519" y="864"/>
                    <a:pt x="436" y="813"/>
                    <a:pt x="448" y="787"/>
                  </a:cubicBezTo>
                  <a:cubicBezTo>
                    <a:pt x="474" y="770"/>
                    <a:pt x="493" y="748"/>
                    <a:pt x="512" y="723"/>
                  </a:cubicBezTo>
                  <a:cubicBezTo>
                    <a:pt x="525" y="705"/>
                    <a:pt x="548" y="668"/>
                    <a:pt x="548" y="668"/>
                  </a:cubicBezTo>
                  <a:cubicBezTo>
                    <a:pt x="471" y="616"/>
                    <a:pt x="451" y="572"/>
                    <a:pt x="359" y="557"/>
                  </a:cubicBezTo>
                  <a:cubicBezTo>
                    <a:pt x="408" y="541"/>
                    <a:pt x="369" y="503"/>
                    <a:pt x="420" y="486"/>
                  </a:cubicBezTo>
                  <a:cubicBezTo>
                    <a:pt x="441" y="464"/>
                    <a:pt x="493" y="431"/>
                    <a:pt x="493" y="431"/>
                  </a:cubicBezTo>
                  <a:cubicBezTo>
                    <a:pt x="547" y="265"/>
                    <a:pt x="266" y="196"/>
                    <a:pt x="210" y="193"/>
                  </a:cubicBezTo>
                  <a:cubicBezTo>
                    <a:pt x="128" y="129"/>
                    <a:pt x="27" y="93"/>
                    <a:pt x="0" y="47"/>
                  </a:cubicBezTo>
                  <a:cubicBezTo>
                    <a:pt x="5" y="16"/>
                    <a:pt x="1" y="19"/>
                    <a:pt x="18" y="19"/>
                  </a:cubicBezTo>
                  <a:close/>
                </a:path>
              </a:pathLst>
            </a:custGeom>
            <a:gradFill rotWithShape="1">
              <a:gsLst>
                <a:gs pos="0">
                  <a:srgbClr val="EAEAEA">
                    <a:alpha val="96999"/>
                  </a:srgbClr>
                </a:gs>
                <a:gs pos="100000">
                  <a:schemeClr val="bg2">
                    <a:alpha val="100000"/>
                  </a:schemeClr>
                </a:gs>
              </a:gsLst>
              <a:lin ang="18900000" scaled="1"/>
            </a:gradFill>
            <a:ln w="9525" cap="flat" cmpd="sng">
              <a:solidFill>
                <a:schemeClr val="tx1">
                  <a:alpha val="10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1" name="Freeform 5"/>
            <p:cNvSpPr>
              <a:spLocks noChangeArrowheads="1"/>
            </p:cNvSpPr>
            <p:nvPr/>
          </p:nvSpPr>
          <p:spPr bwMode="auto">
            <a:xfrm>
              <a:off x="0" y="46"/>
              <a:ext cx="502" cy="420"/>
            </a:xfrm>
            <a:custGeom>
              <a:avLst/>
              <a:gdLst>
                <a:gd name="T0" fmla="*/ 1 w 502"/>
                <a:gd name="T1" fmla="*/ 0 h 420"/>
                <a:gd name="T2" fmla="*/ 42 w 502"/>
                <a:gd name="T3" fmla="*/ 40 h 420"/>
                <a:gd name="T4" fmla="*/ 188 w 502"/>
                <a:gd name="T5" fmla="*/ 128 h 420"/>
                <a:gd name="T6" fmla="*/ 368 w 502"/>
                <a:gd name="T7" fmla="*/ 190 h 420"/>
                <a:gd name="T8" fmla="*/ 448 w 502"/>
                <a:gd name="T9" fmla="*/ 236 h 420"/>
                <a:gd name="T10" fmla="*/ 484 w 502"/>
                <a:gd name="T11" fmla="*/ 272 h 420"/>
                <a:gd name="T12" fmla="*/ 500 w 502"/>
                <a:gd name="T13" fmla="*/ 317 h 420"/>
                <a:gd name="T14" fmla="*/ 502 w 502"/>
                <a:gd name="T15" fmla="*/ 352 h 420"/>
                <a:gd name="T16" fmla="*/ 494 w 502"/>
                <a:gd name="T17" fmla="*/ 384 h 420"/>
                <a:gd name="T18" fmla="*/ 442 w 502"/>
                <a:gd name="T19" fmla="*/ 420 h 420"/>
                <a:gd name="T20" fmla="*/ 410 w 502"/>
                <a:gd name="T21" fmla="*/ 396 h 420"/>
                <a:gd name="T22" fmla="*/ 356 w 502"/>
                <a:gd name="T23" fmla="*/ 368 h 420"/>
                <a:gd name="T24" fmla="*/ 316 w 502"/>
                <a:gd name="T25" fmla="*/ 352 h 420"/>
                <a:gd name="T26" fmla="*/ 268 w 502"/>
                <a:gd name="T27" fmla="*/ 340 h 420"/>
                <a:gd name="T28" fmla="*/ 218 w 502"/>
                <a:gd name="T29" fmla="*/ 332 h 420"/>
                <a:gd name="T30" fmla="*/ 28 w 502"/>
                <a:gd name="T31" fmla="*/ 212 h 420"/>
                <a:gd name="T32" fmla="*/ 0 w 502"/>
                <a:gd name="T33" fmla="*/ 176 h 420"/>
                <a:gd name="T34" fmla="*/ 1 w 502"/>
                <a:gd name="T35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2" h="420">
                  <a:moveTo>
                    <a:pt x="1" y="0"/>
                  </a:moveTo>
                  <a:lnTo>
                    <a:pt x="42" y="40"/>
                  </a:lnTo>
                  <a:lnTo>
                    <a:pt x="188" y="128"/>
                  </a:lnTo>
                  <a:lnTo>
                    <a:pt x="368" y="190"/>
                  </a:lnTo>
                  <a:lnTo>
                    <a:pt x="448" y="236"/>
                  </a:lnTo>
                  <a:lnTo>
                    <a:pt x="484" y="272"/>
                  </a:lnTo>
                  <a:lnTo>
                    <a:pt x="500" y="317"/>
                  </a:lnTo>
                  <a:lnTo>
                    <a:pt x="502" y="352"/>
                  </a:lnTo>
                  <a:lnTo>
                    <a:pt x="494" y="384"/>
                  </a:lnTo>
                  <a:lnTo>
                    <a:pt x="442" y="420"/>
                  </a:lnTo>
                  <a:lnTo>
                    <a:pt x="410" y="396"/>
                  </a:lnTo>
                  <a:lnTo>
                    <a:pt x="356" y="368"/>
                  </a:lnTo>
                  <a:lnTo>
                    <a:pt x="316" y="352"/>
                  </a:lnTo>
                  <a:lnTo>
                    <a:pt x="268" y="340"/>
                  </a:lnTo>
                  <a:lnTo>
                    <a:pt x="218" y="332"/>
                  </a:lnTo>
                  <a:lnTo>
                    <a:pt x="28" y="212"/>
                  </a:lnTo>
                  <a:lnTo>
                    <a:pt x="0" y="176"/>
                  </a:lnTo>
                  <a:lnTo>
                    <a:pt x="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D9D9D9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08" name="Freeform 6"/>
            <p:cNvSpPr/>
            <p:nvPr/>
          </p:nvSpPr>
          <p:spPr>
            <a:xfrm>
              <a:off x="354" y="556"/>
              <a:ext cx="194" cy="22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2" y="16"/>
                </a:cxn>
                <a:cxn ang="0">
                  <a:pos x="116" y="50"/>
                </a:cxn>
                <a:cxn ang="0">
                  <a:pos x="152" y="82"/>
                </a:cxn>
                <a:cxn ang="0">
                  <a:pos x="194" y="110"/>
                </a:cxn>
                <a:cxn ang="0">
                  <a:pos x="160" y="162"/>
                </a:cxn>
                <a:cxn ang="0">
                  <a:pos x="122" y="210"/>
                </a:cxn>
                <a:cxn ang="0">
                  <a:pos x="104" y="222"/>
                </a:cxn>
                <a:cxn ang="0">
                  <a:pos x="68" y="200"/>
                </a:cxn>
                <a:cxn ang="0">
                  <a:pos x="32" y="190"/>
                </a:cxn>
                <a:cxn ang="0">
                  <a:pos x="0" y="182"/>
                </a:cxn>
                <a:cxn ang="0">
                  <a:pos x="4" y="0"/>
                </a:cxn>
              </a:cxnLst>
              <a:rect l="0" t="0" r="0" b="0"/>
              <a:pathLst>
                <a:path w="194" h="221">
                  <a:moveTo>
                    <a:pt x="4" y="0"/>
                  </a:moveTo>
                  <a:lnTo>
                    <a:pt x="72" y="16"/>
                  </a:lnTo>
                  <a:lnTo>
                    <a:pt x="116" y="50"/>
                  </a:lnTo>
                  <a:lnTo>
                    <a:pt x="152" y="82"/>
                  </a:lnTo>
                  <a:lnTo>
                    <a:pt x="194" y="110"/>
                  </a:lnTo>
                  <a:lnTo>
                    <a:pt x="160" y="162"/>
                  </a:lnTo>
                  <a:lnTo>
                    <a:pt x="122" y="210"/>
                  </a:lnTo>
                  <a:lnTo>
                    <a:pt x="104" y="222"/>
                  </a:lnTo>
                  <a:lnTo>
                    <a:pt x="68" y="200"/>
                  </a:lnTo>
                  <a:lnTo>
                    <a:pt x="32" y="190"/>
                  </a:lnTo>
                  <a:lnTo>
                    <a:pt x="0" y="182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rgbClr val="D9D9D9">
                    <a:alpha val="100000"/>
                  </a:srgbClr>
                </a:gs>
                <a:gs pos="100000">
                  <a:schemeClr val="bg2">
                    <a:alpha val="100000"/>
                  </a:schemeClr>
                </a:gs>
              </a:gsLst>
              <a:lin ang="0" scaled="1"/>
            </a:gradFill>
            <a:ln w="9525" cap="flat" cmpd="sng">
              <a:solidFill>
                <a:schemeClr val="tx1">
                  <a:alpha val="10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3" name="Freeform 7"/>
            <p:cNvSpPr>
              <a:spLocks noChangeArrowheads="1"/>
            </p:cNvSpPr>
            <p:nvPr/>
          </p:nvSpPr>
          <p:spPr bwMode="auto">
            <a:xfrm>
              <a:off x="444" y="792"/>
              <a:ext cx="544" cy="426"/>
            </a:xfrm>
            <a:custGeom>
              <a:avLst/>
              <a:gdLst>
                <a:gd name="T0" fmla="*/ 2 w 544"/>
                <a:gd name="T1" fmla="*/ 0 h 426"/>
                <a:gd name="T2" fmla="*/ 10 w 544"/>
                <a:gd name="T3" fmla="*/ 20 h 426"/>
                <a:gd name="T4" fmla="*/ 70 w 544"/>
                <a:gd name="T5" fmla="*/ 68 h 426"/>
                <a:gd name="T6" fmla="*/ 110 w 544"/>
                <a:gd name="T7" fmla="*/ 100 h 426"/>
                <a:gd name="T8" fmla="*/ 124 w 544"/>
                <a:gd name="T9" fmla="*/ 102 h 426"/>
                <a:gd name="T10" fmla="*/ 142 w 544"/>
                <a:gd name="T11" fmla="*/ 114 h 426"/>
                <a:gd name="T12" fmla="*/ 146 w 544"/>
                <a:gd name="T13" fmla="*/ 130 h 426"/>
                <a:gd name="T14" fmla="*/ 164 w 544"/>
                <a:gd name="T15" fmla="*/ 138 h 426"/>
                <a:gd name="T16" fmla="*/ 356 w 544"/>
                <a:gd name="T17" fmla="*/ 188 h 426"/>
                <a:gd name="T18" fmla="*/ 380 w 544"/>
                <a:gd name="T19" fmla="*/ 190 h 426"/>
                <a:gd name="T20" fmla="*/ 466 w 544"/>
                <a:gd name="T21" fmla="*/ 250 h 426"/>
                <a:gd name="T22" fmla="*/ 510 w 544"/>
                <a:gd name="T23" fmla="*/ 282 h 426"/>
                <a:gd name="T24" fmla="*/ 532 w 544"/>
                <a:gd name="T25" fmla="*/ 312 h 426"/>
                <a:gd name="T26" fmla="*/ 544 w 544"/>
                <a:gd name="T27" fmla="*/ 342 h 426"/>
                <a:gd name="T28" fmla="*/ 512 w 544"/>
                <a:gd name="T29" fmla="*/ 380 h 426"/>
                <a:gd name="T30" fmla="*/ 488 w 544"/>
                <a:gd name="T31" fmla="*/ 400 h 426"/>
                <a:gd name="T32" fmla="*/ 456 w 544"/>
                <a:gd name="T33" fmla="*/ 426 h 426"/>
                <a:gd name="T34" fmla="*/ 378 w 544"/>
                <a:gd name="T35" fmla="*/ 372 h 426"/>
                <a:gd name="T36" fmla="*/ 358 w 544"/>
                <a:gd name="T37" fmla="*/ 372 h 426"/>
                <a:gd name="T38" fmla="*/ 162 w 544"/>
                <a:gd name="T39" fmla="*/ 320 h 426"/>
                <a:gd name="T40" fmla="*/ 144 w 544"/>
                <a:gd name="T41" fmla="*/ 310 h 426"/>
                <a:gd name="T42" fmla="*/ 136 w 544"/>
                <a:gd name="T43" fmla="*/ 292 h 426"/>
                <a:gd name="T44" fmla="*/ 100 w 544"/>
                <a:gd name="T45" fmla="*/ 276 h 426"/>
                <a:gd name="T46" fmla="*/ 22 w 544"/>
                <a:gd name="T47" fmla="*/ 216 h 426"/>
                <a:gd name="T48" fmla="*/ 0 w 544"/>
                <a:gd name="T49" fmla="*/ 186 h 426"/>
                <a:gd name="T50" fmla="*/ 2 w 544"/>
                <a:gd name="T51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4" h="426">
                  <a:moveTo>
                    <a:pt x="2" y="0"/>
                  </a:moveTo>
                  <a:lnTo>
                    <a:pt x="10" y="20"/>
                  </a:lnTo>
                  <a:lnTo>
                    <a:pt x="70" y="68"/>
                  </a:lnTo>
                  <a:lnTo>
                    <a:pt x="110" y="100"/>
                  </a:lnTo>
                  <a:lnTo>
                    <a:pt x="124" y="102"/>
                  </a:lnTo>
                  <a:lnTo>
                    <a:pt x="142" y="114"/>
                  </a:lnTo>
                  <a:lnTo>
                    <a:pt x="146" y="130"/>
                  </a:lnTo>
                  <a:lnTo>
                    <a:pt x="164" y="138"/>
                  </a:lnTo>
                  <a:lnTo>
                    <a:pt x="356" y="188"/>
                  </a:lnTo>
                  <a:lnTo>
                    <a:pt x="380" y="190"/>
                  </a:lnTo>
                  <a:lnTo>
                    <a:pt x="466" y="250"/>
                  </a:lnTo>
                  <a:lnTo>
                    <a:pt x="510" y="282"/>
                  </a:lnTo>
                  <a:lnTo>
                    <a:pt x="532" y="312"/>
                  </a:lnTo>
                  <a:lnTo>
                    <a:pt x="544" y="342"/>
                  </a:lnTo>
                  <a:lnTo>
                    <a:pt x="512" y="380"/>
                  </a:lnTo>
                  <a:lnTo>
                    <a:pt x="488" y="400"/>
                  </a:lnTo>
                  <a:lnTo>
                    <a:pt x="456" y="426"/>
                  </a:lnTo>
                  <a:lnTo>
                    <a:pt x="378" y="372"/>
                  </a:lnTo>
                  <a:lnTo>
                    <a:pt x="358" y="372"/>
                  </a:lnTo>
                  <a:lnTo>
                    <a:pt x="162" y="320"/>
                  </a:lnTo>
                  <a:lnTo>
                    <a:pt x="144" y="310"/>
                  </a:lnTo>
                  <a:lnTo>
                    <a:pt x="136" y="292"/>
                  </a:lnTo>
                  <a:lnTo>
                    <a:pt x="100" y="276"/>
                  </a:lnTo>
                  <a:lnTo>
                    <a:pt x="22" y="216"/>
                  </a:lnTo>
                  <a:lnTo>
                    <a:pt x="0" y="186"/>
                  </a:lnTo>
                  <a:lnTo>
                    <a:pt x="2" y="0"/>
                  </a:lnTo>
                  <a:close/>
                </a:path>
              </a:pathLst>
            </a:custGeom>
            <a:gradFill rotWithShape="1">
              <a:gsLst>
                <a:gs pos="0">
                  <a:srgbClr val="EAEAEA"/>
                </a:gs>
                <a:gs pos="50000">
                  <a:schemeClr val="bg2"/>
                </a:gs>
                <a:gs pos="100000">
                  <a:srgbClr val="EAEAEA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10" name="Freeform 8"/>
            <p:cNvSpPr/>
            <p:nvPr/>
          </p:nvSpPr>
          <p:spPr>
            <a:xfrm>
              <a:off x="752" y="1352"/>
              <a:ext cx="826" cy="9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8"/>
                </a:cxn>
                <a:cxn ang="0">
                  <a:pos x="10" y="226"/>
                </a:cxn>
                <a:cxn ang="0">
                  <a:pos x="24" y="240"/>
                </a:cxn>
                <a:cxn ang="0">
                  <a:pos x="62" y="290"/>
                </a:cxn>
                <a:cxn ang="0">
                  <a:pos x="174" y="364"/>
                </a:cxn>
                <a:cxn ang="0">
                  <a:pos x="208" y="392"/>
                </a:cxn>
                <a:cxn ang="0">
                  <a:pos x="230" y="418"/>
                </a:cxn>
                <a:cxn ang="0">
                  <a:pos x="268" y="444"/>
                </a:cxn>
                <a:cxn ang="0">
                  <a:pos x="336" y="474"/>
                </a:cxn>
                <a:cxn ang="0">
                  <a:pos x="390" y="498"/>
                </a:cxn>
                <a:cxn ang="0">
                  <a:pos x="462" y="534"/>
                </a:cxn>
                <a:cxn ang="0">
                  <a:pos x="484" y="558"/>
                </a:cxn>
                <a:cxn ang="0">
                  <a:pos x="520" y="738"/>
                </a:cxn>
                <a:cxn ang="0">
                  <a:pos x="534" y="804"/>
                </a:cxn>
                <a:cxn ang="0">
                  <a:pos x="546" y="852"/>
                </a:cxn>
                <a:cxn ang="0">
                  <a:pos x="554" y="868"/>
                </a:cxn>
                <a:cxn ang="0">
                  <a:pos x="564" y="860"/>
                </a:cxn>
                <a:cxn ang="0">
                  <a:pos x="578" y="866"/>
                </a:cxn>
                <a:cxn ang="0">
                  <a:pos x="592" y="888"/>
                </a:cxn>
                <a:cxn ang="0">
                  <a:pos x="606" y="902"/>
                </a:cxn>
                <a:cxn ang="0">
                  <a:pos x="616" y="910"/>
                </a:cxn>
                <a:cxn ang="0">
                  <a:pos x="640" y="886"/>
                </a:cxn>
                <a:cxn ang="0">
                  <a:pos x="686" y="810"/>
                </a:cxn>
                <a:cxn ang="0">
                  <a:pos x="720" y="740"/>
                </a:cxn>
                <a:cxn ang="0">
                  <a:pos x="752" y="658"/>
                </a:cxn>
                <a:cxn ang="0">
                  <a:pos x="774" y="590"/>
                </a:cxn>
                <a:cxn ang="0">
                  <a:pos x="796" y="504"/>
                </a:cxn>
                <a:cxn ang="0">
                  <a:pos x="810" y="420"/>
                </a:cxn>
                <a:cxn ang="0">
                  <a:pos x="822" y="344"/>
                </a:cxn>
                <a:cxn ang="0">
                  <a:pos x="826" y="264"/>
                </a:cxn>
                <a:cxn ang="0">
                  <a:pos x="826" y="110"/>
                </a:cxn>
                <a:cxn ang="0">
                  <a:pos x="812" y="236"/>
                </a:cxn>
                <a:cxn ang="0">
                  <a:pos x="790" y="348"/>
                </a:cxn>
                <a:cxn ang="0">
                  <a:pos x="750" y="482"/>
                </a:cxn>
                <a:cxn ang="0">
                  <a:pos x="706" y="586"/>
                </a:cxn>
                <a:cxn ang="0">
                  <a:pos x="636" y="704"/>
                </a:cxn>
                <a:cxn ang="0">
                  <a:pos x="620" y="726"/>
                </a:cxn>
                <a:cxn ang="0">
                  <a:pos x="608" y="722"/>
                </a:cxn>
                <a:cxn ang="0">
                  <a:pos x="594" y="712"/>
                </a:cxn>
                <a:cxn ang="0">
                  <a:pos x="576" y="682"/>
                </a:cxn>
                <a:cxn ang="0">
                  <a:pos x="560" y="680"/>
                </a:cxn>
                <a:cxn ang="0">
                  <a:pos x="544" y="664"/>
                </a:cxn>
                <a:cxn ang="0">
                  <a:pos x="528" y="596"/>
                </a:cxn>
                <a:cxn ang="0">
                  <a:pos x="500" y="452"/>
                </a:cxn>
                <a:cxn ang="0">
                  <a:pos x="486" y="374"/>
                </a:cxn>
                <a:cxn ang="0">
                  <a:pos x="462" y="350"/>
                </a:cxn>
                <a:cxn ang="0">
                  <a:pos x="432" y="332"/>
                </a:cxn>
                <a:cxn ang="0">
                  <a:pos x="398" y="316"/>
                </a:cxn>
                <a:cxn ang="0">
                  <a:pos x="354" y="300"/>
                </a:cxn>
                <a:cxn ang="0">
                  <a:pos x="302" y="280"/>
                </a:cxn>
                <a:cxn ang="0">
                  <a:pos x="244" y="248"/>
                </a:cxn>
                <a:cxn ang="0">
                  <a:pos x="220" y="224"/>
                </a:cxn>
                <a:cxn ang="0">
                  <a:pos x="206" y="204"/>
                </a:cxn>
                <a:cxn ang="0">
                  <a:pos x="176" y="182"/>
                </a:cxn>
                <a:cxn ang="0">
                  <a:pos x="70" y="116"/>
                </a:cxn>
                <a:cxn ang="0">
                  <a:pos x="34" y="70"/>
                </a:cxn>
                <a:cxn ang="0">
                  <a:pos x="18" y="46"/>
                </a:cxn>
                <a:cxn ang="0">
                  <a:pos x="4" y="38"/>
                </a:cxn>
                <a:cxn ang="0">
                  <a:pos x="0" y="0"/>
                </a:cxn>
              </a:cxnLst>
              <a:rect l="0" t="0" r="0" b="0"/>
              <a:pathLst>
                <a:path w="825" h="910">
                  <a:moveTo>
                    <a:pt x="0" y="0"/>
                  </a:moveTo>
                  <a:lnTo>
                    <a:pt x="0" y="208"/>
                  </a:lnTo>
                  <a:lnTo>
                    <a:pt x="10" y="226"/>
                  </a:lnTo>
                  <a:lnTo>
                    <a:pt x="24" y="240"/>
                  </a:lnTo>
                  <a:lnTo>
                    <a:pt x="62" y="290"/>
                  </a:lnTo>
                  <a:lnTo>
                    <a:pt x="174" y="364"/>
                  </a:lnTo>
                  <a:lnTo>
                    <a:pt x="208" y="392"/>
                  </a:lnTo>
                  <a:lnTo>
                    <a:pt x="230" y="418"/>
                  </a:lnTo>
                  <a:lnTo>
                    <a:pt x="268" y="444"/>
                  </a:lnTo>
                  <a:lnTo>
                    <a:pt x="336" y="474"/>
                  </a:lnTo>
                  <a:lnTo>
                    <a:pt x="390" y="498"/>
                  </a:lnTo>
                  <a:lnTo>
                    <a:pt x="462" y="534"/>
                  </a:lnTo>
                  <a:lnTo>
                    <a:pt x="484" y="558"/>
                  </a:lnTo>
                  <a:lnTo>
                    <a:pt x="520" y="738"/>
                  </a:lnTo>
                  <a:lnTo>
                    <a:pt x="534" y="804"/>
                  </a:lnTo>
                  <a:lnTo>
                    <a:pt x="546" y="852"/>
                  </a:lnTo>
                  <a:lnTo>
                    <a:pt x="554" y="868"/>
                  </a:lnTo>
                  <a:lnTo>
                    <a:pt x="564" y="860"/>
                  </a:lnTo>
                  <a:lnTo>
                    <a:pt x="578" y="866"/>
                  </a:lnTo>
                  <a:lnTo>
                    <a:pt x="592" y="888"/>
                  </a:lnTo>
                  <a:lnTo>
                    <a:pt x="606" y="902"/>
                  </a:lnTo>
                  <a:lnTo>
                    <a:pt x="616" y="910"/>
                  </a:lnTo>
                  <a:lnTo>
                    <a:pt x="640" y="886"/>
                  </a:lnTo>
                  <a:lnTo>
                    <a:pt x="686" y="810"/>
                  </a:lnTo>
                  <a:lnTo>
                    <a:pt x="720" y="740"/>
                  </a:lnTo>
                  <a:lnTo>
                    <a:pt x="752" y="658"/>
                  </a:lnTo>
                  <a:lnTo>
                    <a:pt x="774" y="590"/>
                  </a:lnTo>
                  <a:lnTo>
                    <a:pt x="796" y="504"/>
                  </a:lnTo>
                  <a:lnTo>
                    <a:pt x="810" y="420"/>
                  </a:lnTo>
                  <a:lnTo>
                    <a:pt x="822" y="344"/>
                  </a:lnTo>
                  <a:lnTo>
                    <a:pt x="826" y="264"/>
                  </a:lnTo>
                  <a:lnTo>
                    <a:pt x="826" y="110"/>
                  </a:lnTo>
                  <a:lnTo>
                    <a:pt x="812" y="236"/>
                  </a:lnTo>
                  <a:lnTo>
                    <a:pt x="790" y="348"/>
                  </a:lnTo>
                  <a:lnTo>
                    <a:pt x="750" y="482"/>
                  </a:lnTo>
                  <a:lnTo>
                    <a:pt x="706" y="586"/>
                  </a:lnTo>
                  <a:lnTo>
                    <a:pt x="636" y="704"/>
                  </a:lnTo>
                  <a:lnTo>
                    <a:pt x="620" y="726"/>
                  </a:lnTo>
                  <a:lnTo>
                    <a:pt x="608" y="722"/>
                  </a:lnTo>
                  <a:lnTo>
                    <a:pt x="594" y="712"/>
                  </a:lnTo>
                  <a:lnTo>
                    <a:pt x="576" y="682"/>
                  </a:lnTo>
                  <a:lnTo>
                    <a:pt x="560" y="680"/>
                  </a:lnTo>
                  <a:lnTo>
                    <a:pt x="544" y="664"/>
                  </a:lnTo>
                  <a:lnTo>
                    <a:pt x="528" y="596"/>
                  </a:lnTo>
                  <a:lnTo>
                    <a:pt x="500" y="452"/>
                  </a:lnTo>
                  <a:lnTo>
                    <a:pt x="486" y="374"/>
                  </a:lnTo>
                  <a:lnTo>
                    <a:pt x="462" y="350"/>
                  </a:lnTo>
                  <a:lnTo>
                    <a:pt x="432" y="332"/>
                  </a:lnTo>
                  <a:lnTo>
                    <a:pt x="398" y="316"/>
                  </a:lnTo>
                  <a:lnTo>
                    <a:pt x="354" y="300"/>
                  </a:lnTo>
                  <a:lnTo>
                    <a:pt x="302" y="280"/>
                  </a:lnTo>
                  <a:lnTo>
                    <a:pt x="244" y="248"/>
                  </a:lnTo>
                  <a:lnTo>
                    <a:pt x="220" y="224"/>
                  </a:lnTo>
                  <a:lnTo>
                    <a:pt x="206" y="204"/>
                  </a:lnTo>
                  <a:lnTo>
                    <a:pt x="176" y="182"/>
                  </a:lnTo>
                  <a:lnTo>
                    <a:pt x="70" y="116"/>
                  </a:lnTo>
                  <a:lnTo>
                    <a:pt x="34" y="70"/>
                  </a:lnTo>
                  <a:lnTo>
                    <a:pt x="18" y="46"/>
                  </a:lnTo>
                  <a:lnTo>
                    <a:pt x="4" y="3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100000"/>
                  </a:srgbClr>
                </a:gs>
                <a:gs pos="7001">
                  <a:srgbClr val="E6E6E6">
                    <a:alpha val="100000"/>
                  </a:srgbClr>
                </a:gs>
                <a:gs pos="32001">
                  <a:srgbClr val="7D8496">
                    <a:alpha val="100000"/>
                  </a:srgbClr>
                </a:gs>
                <a:gs pos="47000">
                  <a:srgbClr val="E6E6E6">
                    <a:alpha val="100000"/>
                  </a:srgbClr>
                </a:gs>
                <a:gs pos="85001">
                  <a:srgbClr val="7D8496">
                    <a:alpha val="100000"/>
                  </a:srgbClr>
                </a:gs>
                <a:gs pos="100000">
                  <a:srgbClr val="E6E6E6">
                    <a:alpha val="100000"/>
                  </a:srgbClr>
                </a:gs>
              </a:gsLst>
              <a:lin ang="0" scaled="1"/>
            </a:gradFill>
            <a:ln w="9525" cap="flat" cmpd="sng">
              <a:solidFill>
                <a:schemeClr val="tx1">
                  <a:alpha val="10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150" name="组合 1"/>
          <p:cNvGrpSpPr/>
          <p:nvPr/>
        </p:nvGrpSpPr>
        <p:grpSpPr>
          <a:xfrm>
            <a:off x="4218305" y="3225165"/>
            <a:ext cx="2573655" cy="2028703"/>
            <a:chOff x="8674" y="3691"/>
            <a:chExt cx="3224" cy="3109"/>
          </a:xfrm>
        </p:grpSpPr>
        <p:sp>
          <p:nvSpPr>
            <p:cNvPr id="4111" name="AutoShape 17"/>
            <p:cNvSpPr/>
            <p:nvPr/>
          </p:nvSpPr>
          <p:spPr>
            <a:xfrm>
              <a:off x="8674" y="3691"/>
              <a:ext cx="3224" cy="3109"/>
            </a:xfrm>
            <a:prstGeom prst="irregularSeal1">
              <a:avLst/>
            </a:prstGeom>
            <a:solidFill>
              <a:srgbClr val="D6F5F5"/>
            </a:solidFill>
            <a:ln w="28575" cap="rnd" cmpd="sng">
              <a:solidFill>
                <a:srgbClr val="FF00FF"/>
              </a:solidFill>
              <a:prstDash val="sysDot"/>
              <a:miter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pPr>
                <a:lnSpc>
                  <a:spcPct val="150000"/>
                </a:lnSpc>
              </a:pPr>
              <a:endParaRPr lang="zh-CN" altLang="en-US" sz="2800" b="1">
                <a:latin typeface="宋体" panose="02010600030101010101" pitchFamily="2" charset="-122"/>
              </a:endParaRPr>
            </a:p>
          </p:txBody>
        </p:sp>
        <p:sp>
          <p:nvSpPr>
            <p:cNvPr id="4112" name="Rectangle 16"/>
            <p:cNvSpPr/>
            <p:nvPr/>
          </p:nvSpPr>
          <p:spPr>
            <a:xfrm>
              <a:off x="8808" y="4239"/>
              <a:ext cx="2722" cy="2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indent="0" algn="l"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想一想：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要确定一个圆必须满足什么条件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?</a:t>
              </a:r>
              <a:endPara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 algn="ctr"/>
              <a:endPara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74980" y="21336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5" name="文本框 4"/>
          <p:cNvSpPr txBox="1"/>
          <p:nvPr/>
        </p:nvSpPr>
        <p:spPr>
          <a:xfrm>
            <a:off x="513080" y="687070"/>
            <a:ext cx="4217670" cy="5219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知识点一：确定圆的条件</a:t>
            </a:r>
          </a:p>
        </p:txBody>
      </p:sp>
      <p:sp>
        <p:nvSpPr>
          <p:cNvPr id="54275" name="WordArt 5" descr="线1"/>
          <p:cNvSpPr>
            <a:spLocks noTextEdit="1"/>
          </p:cNvSpPr>
          <p:nvPr/>
        </p:nvSpPr>
        <p:spPr>
          <a:xfrm>
            <a:off x="542345" y="1248494"/>
            <a:ext cx="1471930" cy="5677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2500" lnSpcReduction="10000"/>
          </a:bodyPr>
          <a:lstStyle/>
          <a:p>
            <a:pPr algn="ctr" eaLnBrk="0" hangingPunct="0"/>
            <a:r>
              <a:rPr lang="zh-CN" altLang="en-US" sz="3600" b="1" spc="-180" dirty="0">
                <a:ln w="25400" cap="flat" cmpd="sng">
                  <a:solidFill>
                    <a:srgbClr val="00FF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探索一</a:t>
            </a:r>
          </a:p>
        </p:txBody>
      </p:sp>
      <p:sp>
        <p:nvSpPr>
          <p:cNvPr id="54276" name="Text Box 6"/>
          <p:cNvSpPr txBox="1"/>
          <p:nvPr/>
        </p:nvSpPr>
        <p:spPr>
          <a:xfrm>
            <a:off x="2250723" y="1211501"/>
            <a:ext cx="557519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sz="28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经过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一个已知点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8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能确定一个圆吗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54274" name="Oval 12"/>
          <p:cNvSpPr/>
          <p:nvPr/>
        </p:nvSpPr>
        <p:spPr>
          <a:xfrm>
            <a:off x="2377495" y="2393146"/>
            <a:ext cx="1655763" cy="1584325"/>
          </a:xfrm>
          <a:prstGeom prst="ellipse">
            <a:avLst/>
          </a:prstGeom>
          <a:noFill/>
          <a:ln w="38100" cap="flat" cmpd="sng">
            <a:solidFill>
              <a:srgbClr val="80008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eaLnBrk="1" hangingPunct="1"/>
            <a:endParaRPr lang="zh-CN" altLang="en-US" sz="4800">
              <a:latin typeface="Times New Roman" panose="02020603050405020304" pitchFamily="18" charset="0"/>
              <a:ea typeface="隶书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4277" name="Oval 10"/>
          <p:cNvSpPr/>
          <p:nvPr/>
        </p:nvSpPr>
        <p:spPr>
          <a:xfrm>
            <a:off x="2377495" y="3155146"/>
            <a:ext cx="71438" cy="71438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eaLnBrk="1" hangingPunct="1"/>
            <a:endParaRPr lang="zh-CN" altLang="en-US" sz="4800">
              <a:latin typeface="Times New Roman" panose="02020603050405020304" pitchFamily="18" charset="0"/>
              <a:ea typeface="隶书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4278" name="Text Box 11"/>
          <p:cNvSpPr txBox="1"/>
          <p:nvPr/>
        </p:nvSpPr>
        <p:spPr>
          <a:xfrm>
            <a:off x="2069297" y="3155146"/>
            <a:ext cx="1008062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2800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4279" name="Oval 13"/>
          <p:cNvSpPr/>
          <p:nvPr/>
        </p:nvSpPr>
        <p:spPr>
          <a:xfrm>
            <a:off x="701095" y="3231346"/>
            <a:ext cx="3240088" cy="3311525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eaLnBrk="1" hangingPunct="1"/>
            <a:endParaRPr lang="zh-CN" altLang="en-US" sz="4800"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54280" name="Oval 14"/>
          <p:cNvSpPr/>
          <p:nvPr/>
        </p:nvSpPr>
        <p:spPr>
          <a:xfrm>
            <a:off x="1691695" y="3078946"/>
            <a:ext cx="2592388" cy="2520950"/>
          </a:xfrm>
          <a:prstGeom prst="ellipse">
            <a:avLst/>
          </a:prstGeom>
          <a:noFill/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eaLnBrk="1" hangingPunct="1"/>
            <a:endParaRPr lang="zh-CN" altLang="en-US" sz="4800">
              <a:latin typeface="Times New Roman" panose="02020603050405020304" pitchFamily="18" charset="0"/>
              <a:ea typeface="隶书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4281" name="Oval 15"/>
          <p:cNvSpPr/>
          <p:nvPr/>
        </p:nvSpPr>
        <p:spPr>
          <a:xfrm>
            <a:off x="2093333" y="1783546"/>
            <a:ext cx="1655762" cy="1584325"/>
          </a:xfrm>
          <a:prstGeom prst="ellipse">
            <a:avLst/>
          </a:prstGeom>
          <a:noFill/>
          <a:ln w="38100" cap="flat" cmpd="sng">
            <a:solidFill>
              <a:srgbClr val="00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eaLnBrk="1" hangingPunct="1"/>
            <a:endParaRPr lang="zh-CN" altLang="en-US" sz="4800">
              <a:latin typeface="Times New Roman" panose="02020603050405020304" pitchFamily="18" charset="0"/>
              <a:ea typeface="隶书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4282" name="Oval 16"/>
          <p:cNvSpPr/>
          <p:nvPr/>
        </p:nvSpPr>
        <p:spPr>
          <a:xfrm>
            <a:off x="2377495" y="1935946"/>
            <a:ext cx="2592388" cy="2449513"/>
          </a:xfrm>
          <a:prstGeom prst="ellipse">
            <a:avLst/>
          </a:prstGeom>
          <a:noFill/>
          <a:ln w="38100" cap="flat" cmpd="sng">
            <a:solidFill>
              <a:srgbClr val="00FF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eaLnBrk="1" hangingPunct="1"/>
            <a:endParaRPr lang="zh-CN" altLang="en-US" sz="4800">
              <a:latin typeface="Times New Roman" panose="02020603050405020304" pitchFamily="18" charset="0"/>
              <a:ea typeface="隶书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4287" name="矩形 54286"/>
          <p:cNvSpPr/>
          <p:nvPr/>
        </p:nvSpPr>
        <p:spPr>
          <a:xfrm>
            <a:off x="3063295" y="2926546"/>
            <a:ext cx="7270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0" hangingPunct="0"/>
            <a:r>
              <a:rPr lang="en-US" altLang="zh-CN" sz="900" b="0">
                <a:solidFill>
                  <a:schemeClr val="hlink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●</a:t>
            </a:r>
            <a:r>
              <a:rPr lang="en-US" altLang="zh-CN" sz="2400" b="0" i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O</a:t>
            </a:r>
            <a:r>
              <a:rPr lang="en-US" altLang="zh-CN" sz="2400" b="0" baseline="-2500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4288" name="矩形 54287"/>
          <p:cNvSpPr/>
          <p:nvPr/>
        </p:nvSpPr>
        <p:spPr>
          <a:xfrm>
            <a:off x="2148895" y="4602946"/>
            <a:ext cx="7270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0" hangingPunct="0"/>
            <a:r>
              <a:rPr lang="en-US" altLang="zh-CN" sz="900" b="0">
                <a:solidFill>
                  <a:schemeClr val="hlink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●</a:t>
            </a:r>
            <a:r>
              <a:rPr lang="en-US" altLang="zh-CN" sz="2400" b="0" i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O</a:t>
            </a:r>
            <a:r>
              <a:rPr lang="en-US" altLang="zh-CN" sz="2400" b="0" baseline="-2500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4289" name="矩形 54288"/>
          <p:cNvSpPr/>
          <p:nvPr/>
        </p:nvSpPr>
        <p:spPr>
          <a:xfrm>
            <a:off x="2834695" y="4069546"/>
            <a:ext cx="7270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0" hangingPunct="0"/>
            <a:r>
              <a:rPr lang="en-US" altLang="zh-CN" sz="900" b="0">
                <a:solidFill>
                  <a:schemeClr val="hlink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●</a:t>
            </a:r>
            <a:r>
              <a:rPr lang="en-US" altLang="zh-CN" sz="2400" b="0" i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O</a:t>
            </a:r>
            <a:r>
              <a:rPr lang="en-US" altLang="zh-CN" sz="2400" b="0" baseline="-2500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4290" name="矩形 54289"/>
          <p:cNvSpPr/>
          <p:nvPr/>
        </p:nvSpPr>
        <p:spPr>
          <a:xfrm>
            <a:off x="3596695" y="2850346"/>
            <a:ext cx="7270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0" hangingPunct="0"/>
            <a:r>
              <a:rPr lang="en-US" altLang="zh-CN" sz="900" b="0">
                <a:solidFill>
                  <a:schemeClr val="hlink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●</a:t>
            </a:r>
            <a:r>
              <a:rPr lang="en-US" altLang="zh-CN" sz="2400" b="0" i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O</a:t>
            </a:r>
            <a:r>
              <a:rPr lang="en-US" altLang="zh-CN" sz="2400" b="0" baseline="-2500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4291" name="矩形 54290"/>
          <p:cNvSpPr/>
          <p:nvPr/>
        </p:nvSpPr>
        <p:spPr>
          <a:xfrm>
            <a:off x="2758495" y="2316946"/>
            <a:ext cx="7270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0" hangingPunct="0"/>
            <a:r>
              <a:rPr lang="en-US" altLang="zh-CN" sz="900" b="0">
                <a:solidFill>
                  <a:schemeClr val="hlink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●</a:t>
            </a:r>
            <a:r>
              <a:rPr lang="en-US" altLang="zh-CN" sz="2400" b="0" i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O</a:t>
            </a:r>
            <a:r>
              <a:rPr lang="en-US" altLang="zh-CN" sz="2400" b="0" baseline="-2500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4294" name="直接连接符 54293"/>
          <p:cNvSpPr/>
          <p:nvPr/>
        </p:nvSpPr>
        <p:spPr>
          <a:xfrm>
            <a:off x="2377495" y="3155146"/>
            <a:ext cx="838200" cy="76200"/>
          </a:xfrm>
          <a:prstGeom prst="line">
            <a:avLst/>
          </a:prstGeom>
          <a:ln w="38100" cap="flat" cmpd="sng">
            <a:solidFill>
              <a:srgbClr val="993366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54295" name="直接连接符 54294"/>
          <p:cNvSpPr/>
          <p:nvPr/>
        </p:nvSpPr>
        <p:spPr>
          <a:xfrm flipH="1">
            <a:off x="2301295" y="3155146"/>
            <a:ext cx="76200" cy="17526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54296" name="直接连接符 54295"/>
          <p:cNvSpPr/>
          <p:nvPr/>
        </p:nvSpPr>
        <p:spPr>
          <a:xfrm>
            <a:off x="2377495" y="3155146"/>
            <a:ext cx="609600" cy="12192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54297" name="直接连接符 54296"/>
          <p:cNvSpPr/>
          <p:nvPr/>
        </p:nvSpPr>
        <p:spPr>
          <a:xfrm flipV="1">
            <a:off x="2377495" y="2621746"/>
            <a:ext cx="533400" cy="533400"/>
          </a:xfrm>
          <a:prstGeom prst="line">
            <a:avLst/>
          </a:prstGeom>
          <a:ln w="38100" cap="flat" cmpd="sng">
            <a:solidFill>
              <a:srgbClr val="00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54298" name="直接连接符 54297"/>
          <p:cNvSpPr/>
          <p:nvPr/>
        </p:nvSpPr>
        <p:spPr>
          <a:xfrm flipV="1">
            <a:off x="2377495" y="3155146"/>
            <a:ext cx="1447800" cy="76200"/>
          </a:xfrm>
          <a:prstGeom prst="line">
            <a:avLst/>
          </a:prstGeom>
          <a:ln w="38100" cap="flat" cmpd="sng">
            <a:solidFill>
              <a:srgbClr val="00FF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7537" name="AutoShape 17"/>
          <p:cNvSpPr>
            <a:spLocks noChangeArrowheads="1"/>
          </p:cNvSpPr>
          <p:nvPr/>
        </p:nvSpPr>
        <p:spPr bwMode="auto">
          <a:xfrm>
            <a:off x="8825285" y="1801326"/>
            <a:ext cx="1739265" cy="4267200"/>
          </a:xfrm>
          <a:prstGeom prst="verticalScroll">
            <a:avLst>
              <a:gd name="adj" fmla="val 12130"/>
            </a:avLst>
          </a:prstGeom>
          <a:solidFill>
            <a:srgbClr val="FFFF00"/>
          </a:solidFill>
          <a:ln w="19050">
            <a:solidFill>
              <a:srgbClr val="FF0000"/>
            </a:solidFill>
            <a:round/>
          </a:ln>
          <a:effectLst/>
        </p:spPr>
        <p:txBody>
          <a:bodyPr vert="eaVert" lIns="198000" tIns="108000" rIns="198000" bIns="108000" anchorCtr="1"/>
          <a:lstStyle/>
          <a:p>
            <a:pPr lvl="0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经过一个已知点</a:t>
            </a:r>
          </a:p>
          <a:p>
            <a:pPr lvl="0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能作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无数</a:t>
            </a:r>
            <a:r>
              <a:rPr lang="zh-CN" altLang="en-US" sz="280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个圆</a:t>
            </a:r>
          </a:p>
          <a:p>
            <a:pPr lvl="0" eaLnBrk="1" hangingPunct="1"/>
            <a:endParaRPr lang="en-US" altLang="zh-CN" sz="2800" b="0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291" name="TextBox 3"/>
          <p:cNvSpPr txBox="1"/>
          <p:nvPr/>
        </p:nvSpPr>
        <p:spPr>
          <a:xfrm>
            <a:off x="5105400" y="4189095"/>
            <a:ext cx="3583940" cy="17703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因为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圆心不定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所以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半径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也就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不定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所以可以作无数个圆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0" dur="500"/>
                                        <p:tgtEl>
                                          <p:spTgt spid="10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  <p:bldP spid="54276" grpId="0"/>
      <p:bldP spid="54274" grpId="0" animBg="1"/>
      <p:bldP spid="54279" grpId="0" animBg="1"/>
      <p:bldP spid="54280" grpId="0" animBg="1"/>
      <p:bldP spid="54281" grpId="0" animBg="1"/>
      <p:bldP spid="54282" grpId="0" animBg="1"/>
      <p:bldP spid="54287" grpId="0"/>
      <p:bldP spid="54288" grpId="0"/>
      <p:bldP spid="54289" grpId="0"/>
      <p:bldP spid="54290" grpId="0"/>
      <p:bldP spid="54291" grpId="0"/>
      <p:bldP spid="107537" grpId="0" animBg="1"/>
      <p:bldP spid="122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50" name="WordArt 5" descr="线1"/>
          <p:cNvSpPr>
            <a:spLocks noTextEdit="1"/>
          </p:cNvSpPr>
          <p:nvPr/>
        </p:nvSpPr>
        <p:spPr>
          <a:xfrm>
            <a:off x="533400" y="632539"/>
            <a:ext cx="1518320" cy="555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2500" lnSpcReduction="10000"/>
          </a:bodyPr>
          <a:lstStyle/>
          <a:p>
            <a:pPr algn="ctr" eaLnBrk="0" hangingPunct="0"/>
            <a:r>
              <a:rPr lang="zh-CN" altLang="en-US" sz="3600" b="1" spc="-180" dirty="0">
                <a:ln w="25400" cap="flat" cmpd="sng">
                  <a:solidFill>
                    <a:srgbClr val="00FF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探索二</a:t>
            </a:r>
          </a:p>
        </p:txBody>
      </p:sp>
      <p:sp>
        <p:nvSpPr>
          <p:cNvPr id="134151" name="Rectangle 6"/>
          <p:cNvSpPr/>
          <p:nvPr/>
        </p:nvSpPr>
        <p:spPr>
          <a:xfrm>
            <a:off x="2572072" y="692696"/>
            <a:ext cx="62484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sz="28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经过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两个已知点</a:t>
            </a:r>
            <a:r>
              <a:rPr lang="en-US" altLang="zh-CN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28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能确定一个圆吗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134152" name="Oval 7"/>
          <p:cNvSpPr/>
          <p:nvPr/>
        </p:nvSpPr>
        <p:spPr>
          <a:xfrm>
            <a:off x="10290810" y="4386675"/>
            <a:ext cx="107950" cy="10795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eaLnBrk="1" hangingPunct="1"/>
            <a:endParaRPr lang="zh-CN" altLang="en-US" sz="4800">
              <a:latin typeface="Times New Roman" panose="02020603050405020304" pitchFamily="18" charset="0"/>
              <a:ea typeface="隶书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4153" name="Oval 12"/>
          <p:cNvSpPr/>
          <p:nvPr/>
        </p:nvSpPr>
        <p:spPr>
          <a:xfrm>
            <a:off x="8636635" y="4386675"/>
            <a:ext cx="107950" cy="10795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eaLnBrk="1" hangingPunct="1"/>
            <a:endParaRPr lang="zh-CN" altLang="en-US" sz="4800">
              <a:latin typeface="Times New Roman" panose="02020603050405020304" pitchFamily="18" charset="0"/>
              <a:ea typeface="隶书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4154" name="Text Box 13"/>
          <p:cNvSpPr txBox="1"/>
          <p:nvPr/>
        </p:nvSpPr>
        <p:spPr>
          <a:xfrm>
            <a:off x="8113058" y="4204955"/>
            <a:ext cx="3810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34155" name="Text Box 14"/>
          <p:cNvSpPr txBox="1"/>
          <p:nvPr/>
        </p:nvSpPr>
        <p:spPr>
          <a:xfrm>
            <a:off x="10519410" y="4276963"/>
            <a:ext cx="3810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34158" name="Line 20"/>
          <p:cNvSpPr/>
          <p:nvPr/>
        </p:nvSpPr>
        <p:spPr>
          <a:xfrm>
            <a:off x="8690610" y="4459700"/>
            <a:ext cx="1676400" cy="0"/>
          </a:xfrm>
          <a:prstGeom prst="line">
            <a:avLst/>
          </a:prstGeom>
          <a:ln w="2540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grpSp>
        <p:nvGrpSpPr>
          <p:cNvPr id="134169" name="组合 134168"/>
          <p:cNvGrpSpPr/>
          <p:nvPr/>
        </p:nvGrpSpPr>
        <p:grpSpPr>
          <a:xfrm>
            <a:off x="8690610" y="3635787"/>
            <a:ext cx="1676400" cy="1524000"/>
            <a:chOff x="1008" y="2496"/>
            <a:chExt cx="1056" cy="960"/>
          </a:xfrm>
        </p:grpSpPr>
        <p:sp>
          <p:nvSpPr>
            <p:cNvPr id="134164" name="Oval 14"/>
            <p:cNvSpPr/>
            <p:nvPr/>
          </p:nvSpPr>
          <p:spPr>
            <a:xfrm>
              <a:off x="1008" y="2496"/>
              <a:ext cx="1056" cy="960"/>
            </a:xfrm>
            <a:prstGeom prst="ellipse">
              <a:avLst/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eaLnBrk="1" hangingPunct="1"/>
              <a:endParaRPr lang="zh-CN" altLang="en-US" sz="480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34165" name="Text Box 15"/>
            <p:cNvSpPr txBox="1"/>
            <p:nvPr/>
          </p:nvSpPr>
          <p:spPr>
            <a:xfrm>
              <a:off x="1440" y="2832"/>
              <a:ext cx="541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0" hangingPunct="0"/>
              <a:r>
                <a:rPr lang="en-US" altLang="zh-CN" sz="1000" b="0">
                  <a:solidFill>
                    <a:schemeClr val="hlin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●</a:t>
              </a:r>
              <a:r>
                <a:rPr lang="en-US" altLang="zh-CN" sz="2400" b="0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O</a:t>
              </a:r>
              <a:r>
                <a:rPr lang="en-US" altLang="zh-CN" sz="2400" b="0" baseline="-2500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6" name="Group 19"/>
          <p:cNvGrpSpPr/>
          <p:nvPr/>
        </p:nvGrpSpPr>
        <p:grpSpPr>
          <a:xfrm>
            <a:off x="8462010" y="2645187"/>
            <a:ext cx="2133600" cy="2133600"/>
            <a:chOff x="432" y="2592"/>
            <a:chExt cx="1524" cy="1524"/>
          </a:xfrm>
        </p:grpSpPr>
        <p:sp>
          <p:nvSpPr>
            <p:cNvPr id="134167" name="Oval 20"/>
            <p:cNvSpPr/>
            <p:nvPr/>
          </p:nvSpPr>
          <p:spPr>
            <a:xfrm>
              <a:off x="432" y="2592"/>
              <a:ext cx="1524" cy="1524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eaLnBrk="1" hangingPunct="1"/>
              <a:endParaRPr lang="zh-CN" altLang="en-US" sz="480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34168" name="Text Box 21"/>
            <p:cNvSpPr txBox="1"/>
            <p:nvPr/>
          </p:nvSpPr>
          <p:spPr>
            <a:xfrm>
              <a:off x="1107" y="3169"/>
              <a:ext cx="57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0" hangingPunct="0"/>
              <a:r>
                <a:rPr lang="en-US" altLang="zh-CN" sz="1000" b="0">
                  <a:solidFill>
                    <a:schemeClr val="hlin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●</a:t>
              </a:r>
              <a:r>
                <a:rPr lang="en-US" altLang="zh-CN" sz="2400" b="0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O</a:t>
              </a:r>
              <a:r>
                <a:rPr lang="en-US" altLang="zh-CN" sz="2400" b="0" baseline="-2500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134178" name="组合 134177"/>
          <p:cNvGrpSpPr/>
          <p:nvPr/>
        </p:nvGrpSpPr>
        <p:grpSpPr>
          <a:xfrm>
            <a:off x="8233410" y="4245610"/>
            <a:ext cx="2425700" cy="2133600"/>
            <a:chOff x="576" y="2880"/>
            <a:chExt cx="1908" cy="1874"/>
          </a:xfrm>
        </p:grpSpPr>
        <p:sp>
          <p:nvSpPr>
            <p:cNvPr id="134171" name="Oval 20"/>
            <p:cNvSpPr/>
            <p:nvPr/>
          </p:nvSpPr>
          <p:spPr>
            <a:xfrm>
              <a:off x="576" y="2880"/>
              <a:ext cx="1908" cy="1874"/>
            </a:xfrm>
            <a:prstGeom prst="ellipse">
              <a:avLst/>
            </a:prstGeom>
            <a:noFill/>
            <a:ln w="38100" cap="flat" cmpd="sng">
              <a:solidFill>
                <a:srgbClr val="FF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eaLnBrk="1" hangingPunct="1"/>
              <a:endParaRPr lang="zh-CN" altLang="en-US" sz="480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34172" name="Text Box 21"/>
            <p:cNvSpPr txBox="1"/>
            <p:nvPr/>
          </p:nvSpPr>
          <p:spPr>
            <a:xfrm>
              <a:off x="1464" y="3591"/>
              <a:ext cx="718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0" hangingPunct="0"/>
              <a:r>
                <a:rPr lang="en-US" altLang="zh-CN" sz="1000" b="0">
                  <a:solidFill>
                    <a:schemeClr val="hlin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●</a:t>
              </a:r>
              <a:r>
                <a:rPr lang="en-US" altLang="zh-CN" sz="2400" b="0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O</a:t>
              </a:r>
              <a:r>
                <a:rPr lang="en-US" altLang="zh-CN" sz="2400" b="0" baseline="-2500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34176" name="组合 134175"/>
          <p:cNvGrpSpPr/>
          <p:nvPr/>
        </p:nvGrpSpPr>
        <p:grpSpPr>
          <a:xfrm>
            <a:off x="7623810" y="892587"/>
            <a:ext cx="3905250" cy="3749675"/>
            <a:chOff x="288" y="720"/>
            <a:chExt cx="2460" cy="2362"/>
          </a:xfrm>
        </p:grpSpPr>
        <p:sp>
          <p:nvSpPr>
            <p:cNvPr id="134174" name="Oval 20"/>
            <p:cNvSpPr/>
            <p:nvPr/>
          </p:nvSpPr>
          <p:spPr>
            <a:xfrm>
              <a:off x="288" y="720"/>
              <a:ext cx="2460" cy="2362"/>
            </a:xfrm>
            <a:prstGeom prst="ellipse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eaLnBrk="1" hangingPunct="1"/>
              <a:endParaRPr lang="zh-CN" altLang="en-US" sz="480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34175" name="Text Box 21"/>
            <p:cNvSpPr txBox="1"/>
            <p:nvPr/>
          </p:nvSpPr>
          <p:spPr>
            <a:xfrm>
              <a:off x="1378" y="1614"/>
              <a:ext cx="92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0" hangingPunct="0"/>
              <a:r>
                <a:rPr lang="en-US" altLang="zh-CN" sz="1000" b="0">
                  <a:solidFill>
                    <a:schemeClr val="hlin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●</a:t>
              </a:r>
              <a:r>
                <a:rPr lang="en-US" altLang="zh-CN" sz="2400" b="0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O</a:t>
              </a:r>
              <a:r>
                <a:rPr lang="en-US" altLang="zh-CN" sz="2400" b="0" baseline="-2500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134177" name="直接连接符 134176"/>
          <p:cNvSpPr/>
          <p:nvPr/>
        </p:nvSpPr>
        <p:spPr>
          <a:xfrm flipH="1">
            <a:off x="9528810" y="256619"/>
            <a:ext cx="0" cy="63246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8561" name="AutoShape 17"/>
          <p:cNvSpPr>
            <a:spLocks noChangeArrowheads="1"/>
          </p:cNvSpPr>
          <p:nvPr/>
        </p:nvSpPr>
        <p:spPr bwMode="auto">
          <a:xfrm>
            <a:off x="1372235" y="2135505"/>
            <a:ext cx="5614035" cy="2538730"/>
          </a:xfrm>
          <a:prstGeom prst="cloudCallout">
            <a:avLst>
              <a:gd name="adj1" fmla="val 93660"/>
              <a:gd name="adj2" fmla="val -31165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bg1"/>
            </a:solidFill>
            <a:round/>
          </a:ln>
        </p:spPr>
        <p:txBody>
          <a:bodyPr/>
          <a:lstStyle/>
          <a:p>
            <a:pPr lvl="0" algn="l" eaLnBrk="1" hangingPunct="1"/>
            <a:r>
              <a:rPr lang="zh-CN" altLang="en-US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到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和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距离相等的点，即圆心在线段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zh-CN" altLang="en-US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的垂直平分线上，所以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圆心和半径均不确定</a:t>
            </a:r>
          </a:p>
        </p:txBody>
      </p:sp>
      <p:sp>
        <p:nvSpPr>
          <p:cNvPr id="108559" name="AutoShape 15"/>
          <p:cNvSpPr>
            <a:spLocks noChangeArrowheads="1"/>
          </p:cNvSpPr>
          <p:nvPr/>
        </p:nvSpPr>
        <p:spPr bwMode="auto">
          <a:xfrm>
            <a:off x="2164080" y="4530983"/>
            <a:ext cx="4343400" cy="1905000"/>
          </a:xfrm>
          <a:prstGeom prst="horizontalScroll">
            <a:avLst>
              <a:gd name="adj" fmla="val 12917"/>
            </a:avLst>
          </a:prstGeom>
          <a:solidFill>
            <a:srgbClr val="FFFF00"/>
          </a:solidFill>
          <a:ln w="19050">
            <a:solidFill>
              <a:srgbClr val="FF0000"/>
            </a:solidFill>
            <a:round/>
          </a:ln>
        </p:spPr>
        <p:txBody>
          <a:bodyPr lIns="144000" tIns="180000" rIns="144000" bIns="10800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经过两个已知点</a:t>
            </a:r>
            <a:r>
              <a:rPr kumimoji="0" lang="en-US" altLang="zh-CN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kumimoji="0" lang="en-US" altLang="zh-CN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能作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无数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个圆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4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4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4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4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4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4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4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4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4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4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34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0" grpId="0"/>
      <p:bldP spid="134151" grpId="0"/>
      <p:bldP spid="134154" grpId="0"/>
      <p:bldP spid="134155" grpId="0"/>
      <p:bldP spid="108561" grpId="0" animBg="1"/>
      <p:bldP spid="1085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6"/>
          <p:cNvSpPr/>
          <p:nvPr/>
        </p:nvSpPr>
        <p:spPr>
          <a:xfrm>
            <a:off x="2051685" y="745490"/>
            <a:ext cx="82054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zh-CN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过</a:t>
            </a:r>
            <a:r>
              <a:rPr lang="zh-CN" altLang="zh-CN" sz="2800" noProof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不在同一直线上</a:t>
            </a:r>
            <a:r>
              <a:rPr lang="zh-CN" altLang="zh-CN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的三点</a:t>
            </a:r>
            <a:r>
              <a:rPr lang="en-US" altLang="zh-CN" sz="2800" i="1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</a:t>
            </a:r>
            <a:r>
              <a:rPr lang="en-US" altLang="zh-CN" sz="2800" i="1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en-US" altLang="zh-CN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</a:t>
            </a:r>
            <a:r>
              <a:rPr lang="en-US" altLang="zh-CN" sz="2800" i="1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zh-CN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能不能确定一个圆</a:t>
            </a:r>
            <a:r>
              <a:rPr lang="en-US" altLang="zh-CN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?</a:t>
            </a:r>
            <a:endParaRPr lang="en-US" altLang="zh-CN" sz="2800" b="1" noProof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1" name="WordArt 5" descr="线1"/>
          <p:cNvSpPr>
            <a:spLocks noTextEdit="1"/>
          </p:cNvSpPr>
          <p:nvPr/>
        </p:nvSpPr>
        <p:spPr>
          <a:xfrm>
            <a:off x="467544" y="764704"/>
            <a:ext cx="1471930" cy="5677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2500" lnSpcReduction="10000"/>
          </a:bodyPr>
          <a:lstStyle/>
          <a:p>
            <a:pPr algn="ctr" eaLnBrk="0" hangingPunct="0"/>
            <a:r>
              <a:rPr lang="zh-CN" altLang="en-US" sz="3600" b="1" spc="-180" smtClean="0">
                <a:ln w="25400" cap="flat" cmpd="sng">
                  <a:solidFill>
                    <a:srgbClr val="00FF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探索三</a:t>
            </a:r>
            <a:endParaRPr lang="zh-CN" altLang="en-US" sz="3600" b="1" spc="-180">
              <a:ln w="25400" cap="flat" cmpd="sng">
                <a:solidFill>
                  <a:srgbClr val="00FF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10599" name="Rectangle 7"/>
          <p:cNvSpPr/>
          <p:nvPr/>
        </p:nvSpPr>
        <p:spPr>
          <a:xfrm>
            <a:off x="467360" y="1589405"/>
            <a:ext cx="49720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indent="0" eaLnBrk="1" hangingPunct="1"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假设经过</a:t>
            </a:r>
            <a:r>
              <a:rPr lang="en-US" altLang="zh-CN" sz="2400" i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i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i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三点的⊙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4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存在</a:t>
            </a:r>
            <a:r>
              <a:rPr lang="en-US" altLang="zh-CN" sz="24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0600" name="Rectangle 8"/>
          <p:cNvSpPr/>
          <p:nvPr/>
        </p:nvSpPr>
        <p:spPr>
          <a:xfrm>
            <a:off x="441960" y="2287270"/>
            <a:ext cx="5564505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）圆心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en-US" altLang="zh-CN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三点距离</a:t>
            </a:r>
          </a:p>
          <a:p>
            <a:pPr lvl="0" eaLnBrk="1" hangingPunct="1">
              <a:spcBef>
                <a:spcPct val="50000"/>
              </a:spcBef>
            </a:pPr>
            <a:r>
              <a:rPr lang="zh-CN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（填“相等”或”不相等”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601" name="Rectangle 9"/>
          <p:cNvSpPr/>
          <p:nvPr/>
        </p:nvSpPr>
        <p:spPr>
          <a:xfrm>
            <a:off x="322391" y="3480633"/>
            <a:ext cx="5334000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 ⊙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要经过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，则圆心应在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4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zh-CN" altLang="en-US" sz="2400" u="sng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上；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⊙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要经过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，则圆心应在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zh-CN" altLang="en-US" sz="24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上；</a:t>
            </a:r>
          </a:p>
        </p:txBody>
      </p:sp>
      <p:sp>
        <p:nvSpPr>
          <p:cNvPr id="110602" name="Rectangle 10"/>
          <p:cNvSpPr/>
          <p:nvPr/>
        </p:nvSpPr>
        <p:spPr>
          <a:xfrm>
            <a:off x="347980" y="4893945"/>
            <a:ext cx="695007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/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）点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的位置应在</a:t>
            </a:r>
            <a:r>
              <a:rPr lang="zh-CN" altLang="en-US" sz="24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u="sng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en-US" altLang="zh-CN" sz="24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eaLnBrk="1" hangingPunct="1"/>
            <a:r>
              <a:rPr lang="zh-CN" altLang="en-US" sz="24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半径为</a:t>
            </a:r>
            <a:r>
              <a:rPr lang="en-US" altLang="zh-CN" sz="24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</a:t>
            </a:r>
            <a:endParaRPr lang="en-US" altLang="zh-CN" sz="2400" u="sng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628" name="Text Box 36"/>
          <p:cNvSpPr txBox="1"/>
          <p:nvPr/>
        </p:nvSpPr>
        <p:spPr>
          <a:xfrm>
            <a:off x="664845" y="2780030"/>
            <a:ext cx="9461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相等</a:t>
            </a:r>
          </a:p>
        </p:txBody>
      </p:sp>
      <p:sp>
        <p:nvSpPr>
          <p:cNvPr id="110629" name="Rectangle 37"/>
          <p:cNvSpPr/>
          <p:nvPr/>
        </p:nvSpPr>
        <p:spPr>
          <a:xfrm>
            <a:off x="791478" y="3816216"/>
            <a:ext cx="1723549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垂直平分线</a:t>
            </a:r>
          </a:p>
        </p:txBody>
      </p:sp>
      <p:sp>
        <p:nvSpPr>
          <p:cNvPr id="110630" name="Rectangle 38"/>
          <p:cNvSpPr/>
          <p:nvPr/>
        </p:nvSpPr>
        <p:spPr>
          <a:xfrm>
            <a:off x="2691417" y="4187686"/>
            <a:ext cx="1723549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垂直平分线</a:t>
            </a:r>
          </a:p>
        </p:txBody>
      </p:sp>
      <p:sp>
        <p:nvSpPr>
          <p:cNvPr id="57379" name="矩形 57378"/>
          <p:cNvSpPr/>
          <p:nvPr/>
        </p:nvSpPr>
        <p:spPr>
          <a:xfrm>
            <a:off x="3307403" y="4841603"/>
            <a:ext cx="381065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eaLnBrk="1" hangingPunct="1"/>
            <a:r>
              <a:rPr lang="en-US" altLang="zh-CN" sz="24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垂直平分线的交点</a:t>
            </a:r>
          </a:p>
        </p:txBody>
      </p:sp>
      <p:sp>
        <p:nvSpPr>
          <p:cNvPr id="42" name="Rectangle 37"/>
          <p:cNvSpPr/>
          <p:nvPr/>
        </p:nvSpPr>
        <p:spPr>
          <a:xfrm>
            <a:off x="1259473" y="5258936"/>
            <a:ext cx="296037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的长度</a:t>
            </a:r>
          </a:p>
        </p:txBody>
      </p:sp>
      <p:sp>
        <p:nvSpPr>
          <p:cNvPr id="110605" name="Line 13"/>
          <p:cNvSpPr/>
          <p:nvPr/>
        </p:nvSpPr>
        <p:spPr>
          <a:xfrm>
            <a:off x="9119046" y="2151191"/>
            <a:ext cx="152400" cy="129540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57347" name="Line 18"/>
          <p:cNvSpPr/>
          <p:nvPr/>
        </p:nvSpPr>
        <p:spPr>
          <a:xfrm flipV="1">
            <a:off x="8890446" y="2379791"/>
            <a:ext cx="1524000" cy="14224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10603" name="Line 11"/>
          <p:cNvSpPr/>
          <p:nvPr/>
        </p:nvSpPr>
        <p:spPr>
          <a:xfrm flipV="1">
            <a:off x="8052246" y="3446591"/>
            <a:ext cx="1219200" cy="38100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57349" name="Line 17"/>
          <p:cNvSpPr/>
          <p:nvPr/>
        </p:nvSpPr>
        <p:spPr>
          <a:xfrm flipH="1" flipV="1">
            <a:off x="7823646" y="2578229"/>
            <a:ext cx="2057400" cy="1233487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10604" name="Line 12"/>
          <p:cNvSpPr/>
          <p:nvPr/>
        </p:nvSpPr>
        <p:spPr>
          <a:xfrm>
            <a:off x="9271446" y="3446591"/>
            <a:ext cx="1219200" cy="7620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57357" name="Line 14"/>
          <p:cNvSpPr/>
          <p:nvPr/>
        </p:nvSpPr>
        <p:spPr>
          <a:xfrm flipH="1">
            <a:off x="8052246" y="2151191"/>
            <a:ext cx="1066800" cy="1716088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57358" name="Line 15"/>
          <p:cNvSpPr/>
          <p:nvPr/>
        </p:nvSpPr>
        <p:spPr>
          <a:xfrm>
            <a:off x="9119046" y="2151191"/>
            <a:ext cx="1371600" cy="13716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10611" name="Text Box 19"/>
          <p:cNvSpPr txBox="1"/>
          <p:nvPr/>
        </p:nvSpPr>
        <p:spPr>
          <a:xfrm>
            <a:off x="7747446" y="2074991"/>
            <a:ext cx="3810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10612" name="Text Box 20"/>
          <p:cNvSpPr txBox="1"/>
          <p:nvPr/>
        </p:nvSpPr>
        <p:spPr>
          <a:xfrm>
            <a:off x="9804846" y="3522791"/>
            <a:ext cx="3810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10613" name="Text Box 21"/>
          <p:cNvSpPr txBox="1"/>
          <p:nvPr/>
        </p:nvSpPr>
        <p:spPr>
          <a:xfrm>
            <a:off x="10338246" y="2074991"/>
            <a:ext cx="3810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110614" name="Text Box 22"/>
          <p:cNvSpPr txBox="1"/>
          <p:nvPr/>
        </p:nvSpPr>
        <p:spPr>
          <a:xfrm>
            <a:off x="8509446" y="3522791"/>
            <a:ext cx="3810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grpSp>
        <p:nvGrpSpPr>
          <p:cNvPr id="43" name="Group 41"/>
          <p:cNvGrpSpPr/>
          <p:nvPr/>
        </p:nvGrpSpPr>
        <p:grpSpPr>
          <a:xfrm>
            <a:off x="7976046" y="2151191"/>
            <a:ext cx="2519363" cy="2519363"/>
            <a:chOff x="3696" y="1293"/>
            <a:chExt cx="1587" cy="1587"/>
          </a:xfrm>
        </p:grpSpPr>
        <p:sp>
          <p:nvSpPr>
            <p:cNvPr id="57375" name="Text Box 16"/>
            <p:cNvSpPr txBox="1"/>
            <p:nvPr/>
          </p:nvSpPr>
          <p:spPr>
            <a:xfrm>
              <a:off x="4368" y="2083"/>
              <a:ext cx="240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57376" name="Oval 29"/>
            <p:cNvSpPr/>
            <p:nvPr/>
          </p:nvSpPr>
          <p:spPr>
            <a:xfrm>
              <a:off x="3696" y="1293"/>
              <a:ext cx="1587" cy="1587"/>
            </a:xfrm>
            <a:prstGeom prst="ellipse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eaLnBrk="1" hangingPunct="1"/>
              <a:endPara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377" name="Oval 30"/>
            <p:cNvSpPr/>
            <p:nvPr/>
          </p:nvSpPr>
          <p:spPr>
            <a:xfrm>
              <a:off x="4489" y="2086"/>
              <a:ext cx="25" cy="25"/>
            </a:xfrm>
            <a:prstGeom prst="ellipse">
              <a:avLst/>
            </a:prstGeom>
            <a:solidFill>
              <a:srgbClr val="FF0000"/>
            </a:solidFill>
            <a:ln w="190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eaLnBrk="1" hangingPunct="1"/>
              <a:endPara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4" name="Group 40"/>
          <p:cNvGrpSpPr/>
          <p:nvPr/>
        </p:nvGrpSpPr>
        <p:grpSpPr>
          <a:xfrm>
            <a:off x="7626796" y="1687641"/>
            <a:ext cx="3244850" cy="2332038"/>
            <a:chOff x="3476" y="1001"/>
            <a:chExt cx="2044" cy="1469"/>
          </a:xfrm>
        </p:grpSpPr>
        <p:sp>
          <p:nvSpPr>
            <p:cNvPr id="57369" name="Text Box 24"/>
            <p:cNvSpPr txBox="1"/>
            <p:nvPr/>
          </p:nvSpPr>
          <p:spPr>
            <a:xfrm>
              <a:off x="4272" y="1001"/>
              <a:ext cx="240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7370" name="Text Box 25"/>
            <p:cNvSpPr txBox="1"/>
            <p:nvPr/>
          </p:nvSpPr>
          <p:spPr>
            <a:xfrm>
              <a:off x="3476" y="2179"/>
              <a:ext cx="240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57371" name="Text Box 26"/>
            <p:cNvSpPr txBox="1"/>
            <p:nvPr/>
          </p:nvSpPr>
          <p:spPr>
            <a:xfrm>
              <a:off x="5280" y="1965"/>
              <a:ext cx="240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57372" name="Oval 31"/>
            <p:cNvSpPr/>
            <p:nvPr/>
          </p:nvSpPr>
          <p:spPr>
            <a:xfrm>
              <a:off x="5254" y="2147"/>
              <a:ext cx="45" cy="45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eaLnBrk="1" hangingPunct="1"/>
              <a:endPara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373" name="Oval 32"/>
            <p:cNvSpPr/>
            <p:nvPr/>
          </p:nvSpPr>
          <p:spPr>
            <a:xfrm>
              <a:off x="3717" y="2335"/>
              <a:ext cx="45" cy="45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eaLnBrk="1" hangingPunct="1"/>
              <a:endPara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374" name="Oval 33"/>
            <p:cNvSpPr/>
            <p:nvPr/>
          </p:nvSpPr>
          <p:spPr>
            <a:xfrm>
              <a:off x="4393" y="1269"/>
              <a:ext cx="45" cy="45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eaLnBrk="1" hangingPunct="1"/>
              <a:endPara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0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0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0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0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7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8" grpId="0"/>
      <p:bldP spid="110598" grpId="1"/>
      <p:bldP spid="41" grpId="0"/>
      <p:bldP spid="110599" grpId="0"/>
      <p:bldP spid="110600" grpId="0"/>
      <p:bldP spid="110601" grpId="0"/>
      <p:bldP spid="110602" grpId="0"/>
      <p:bldP spid="110628" grpId="0"/>
      <p:bldP spid="110629" grpId="0"/>
      <p:bldP spid="110630" grpId="0"/>
      <p:bldP spid="57379" grpId="0"/>
      <p:bldP spid="42" grpId="0"/>
      <p:bldP spid="110611" grpId="0"/>
      <p:bldP spid="110612" grpId="0"/>
      <p:bldP spid="110613" grpId="0"/>
      <p:bldP spid="1106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9" name="Rectangle 30"/>
          <p:cNvSpPr/>
          <p:nvPr/>
        </p:nvSpPr>
        <p:spPr>
          <a:xfrm>
            <a:off x="544830" y="709930"/>
            <a:ext cx="69462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过在同一直线上的三点</a:t>
            </a:r>
            <a:r>
              <a:rPr lang="zh-CN" altLang="en-US" sz="280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能不能作圆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?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为什么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?</a:t>
            </a:r>
          </a:p>
        </p:txBody>
      </p:sp>
      <p:sp>
        <p:nvSpPr>
          <p:cNvPr id="69643" name="Line 11"/>
          <p:cNvSpPr/>
          <p:nvPr/>
        </p:nvSpPr>
        <p:spPr>
          <a:xfrm flipH="1">
            <a:off x="3362325" y="1985963"/>
            <a:ext cx="0" cy="2743200"/>
          </a:xfrm>
          <a:prstGeom prst="line">
            <a:avLst/>
          </a:prstGeom>
          <a:ln w="19050" cap="flat" cmpd="sng">
            <a:solidFill>
              <a:srgbClr val="000000"/>
            </a:solidFill>
            <a:prstDash val="lgDash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69644" name="Line 12"/>
          <p:cNvSpPr/>
          <p:nvPr/>
        </p:nvSpPr>
        <p:spPr>
          <a:xfrm flipH="1">
            <a:off x="4886325" y="1985963"/>
            <a:ext cx="0" cy="2667000"/>
          </a:xfrm>
          <a:prstGeom prst="line">
            <a:avLst/>
          </a:prstGeom>
          <a:ln w="19050" cap="flat" cmpd="sng">
            <a:solidFill>
              <a:srgbClr val="000000"/>
            </a:solidFill>
            <a:prstDash val="lgDash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grpSp>
        <p:nvGrpSpPr>
          <p:cNvPr id="2" name="组合 1"/>
          <p:cNvGrpSpPr/>
          <p:nvPr/>
        </p:nvGrpSpPr>
        <p:grpSpPr>
          <a:xfrm>
            <a:off x="1228725" y="3049588"/>
            <a:ext cx="6553200" cy="647382"/>
            <a:chOff x="1935" y="4803"/>
            <a:chExt cx="10320" cy="1019"/>
          </a:xfrm>
        </p:grpSpPr>
        <p:sp>
          <p:nvSpPr>
            <p:cNvPr id="11266" name="Line 7"/>
            <p:cNvSpPr/>
            <p:nvPr/>
          </p:nvSpPr>
          <p:spPr>
            <a:xfrm>
              <a:off x="1935" y="4839"/>
              <a:ext cx="10320" cy="0"/>
            </a:xfrm>
            <a:prstGeom prst="line">
              <a:avLst/>
            </a:prstGeom>
            <a:ln w="12700" cap="flat" cmpd="sng">
              <a:solidFill>
                <a:srgbClr val="0000FF"/>
              </a:solidFill>
              <a:prstDash val="lgDash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267" name="Oval 4"/>
            <p:cNvSpPr/>
            <p:nvPr/>
          </p:nvSpPr>
          <p:spPr>
            <a:xfrm>
              <a:off x="3975" y="4803"/>
              <a:ext cx="120" cy="125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800">
                <a:latin typeface="Arial" panose="020B0604020202020204" pitchFamily="34" charset="0"/>
                <a:ea typeface="隶书" panose="02010509060101010101" pitchFamily="49" charset="-122"/>
              </a:endParaRPr>
            </a:p>
          </p:txBody>
        </p:sp>
        <p:sp>
          <p:nvSpPr>
            <p:cNvPr id="11270" name="Oval 23"/>
            <p:cNvSpPr/>
            <p:nvPr/>
          </p:nvSpPr>
          <p:spPr>
            <a:xfrm>
              <a:off x="6490" y="4803"/>
              <a:ext cx="125" cy="125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800">
                <a:latin typeface="Arial" panose="020B0604020202020204" pitchFamily="34" charset="0"/>
                <a:ea typeface="隶书" panose="02010509060101010101" pitchFamily="49" charset="-122"/>
              </a:endParaRPr>
            </a:p>
          </p:txBody>
        </p:sp>
        <p:sp>
          <p:nvSpPr>
            <p:cNvPr id="11271" name="Oval 24"/>
            <p:cNvSpPr/>
            <p:nvPr/>
          </p:nvSpPr>
          <p:spPr>
            <a:xfrm>
              <a:off x="8890" y="4803"/>
              <a:ext cx="125" cy="125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800">
                <a:latin typeface="Arial" panose="020B0604020202020204" pitchFamily="34" charset="0"/>
                <a:ea typeface="隶书" panose="02010509060101010101" pitchFamily="49" charset="-122"/>
              </a:endParaRPr>
            </a:p>
          </p:txBody>
        </p:sp>
        <p:sp>
          <p:nvSpPr>
            <p:cNvPr id="11272" name="Text Box 25"/>
            <p:cNvSpPr txBox="1"/>
            <p:nvPr/>
          </p:nvSpPr>
          <p:spPr>
            <a:xfrm>
              <a:off x="3375" y="4976"/>
              <a:ext cx="726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1273" name="Text Box 26"/>
            <p:cNvSpPr txBox="1"/>
            <p:nvPr/>
          </p:nvSpPr>
          <p:spPr>
            <a:xfrm>
              <a:off x="6135" y="4880"/>
              <a:ext cx="682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0000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1274" name="Text Box 27"/>
            <p:cNvSpPr txBox="1"/>
            <p:nvPr/>
          </p:nvSpPr>
          <p:spPr>
            <a:xfrm>
              <a:off x="8655" y="5000"/>
              <a:ext cx="563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0000FF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3" name="Rectangle 30"/>
          <p:cNvSpPr/>
          <p:nvPr/>
        </p:nvSpPr>
        <p:spPr>
          <a:xfrm>
            <a:off x="6047105" y="1308735"/>
            <a:ext cx="358521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不能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因为圆心不存在</a:t>
            </a:r>
          </a:p>
        </p:txBody>
      </p:sp>
      <p:sp>
        <p:nvSpPr>
          <p:cNvPr id="40" name="AutoShape 33"/>
          <p:cNvSpPr/>
          <p:nvPr/>
        </p:nvSpPr>
        <p:spPr>
          <a:xfrm>
            <a:off x="1063625" y="4779963"/>
            <a:ext cx="7015163" cy="1447800"/>
          </a:xfrm>
          <a:prstGeom prst="horizontalScroll">
            <a:avLst>
              <a:gd name="adj" fmla="val 14583"/>
            </a:avLst>
          </a:prstGeom>
          <a:solidFill>
            <a:srgbClr val="FFC9FF"/>
          </a:solidFill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lIns="144000" tIns="144000" rIns="144000" bIns="108000" anchor="ctr" anchorCtr="1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</a:rPr>
              <a:t>不在同一直线上的三点确定一个圆</a:t>
            </a:r>
          </a:p>
        </p:txBody>
      </p:sp>
      <p:grpSp>
        <p:nvGrpSpPr>
          <p:cNvPr id="5" name="组合 60"/>
          <p:cNvGrpSpPr/>
          <p:nvPr/>
        </p:nvGrpSpPr>
        <p:grpSpPr>
          <a:xfrm>
            <a:off x="1950085" y="3807778"/>
            <a:ext cx="2947988" cy="1981200"/>
            <a:chOff x="1115616" y="3680770"/>
            <a:chExt cx="2950936" cy="1980478"/>
          </a:xfrm>
        </p:grpSpPr>
        <p:sp>
          <p:nvSpPr>
            <p:cNvPr id="12335" name="椭圆 56"/>
            <p:cNvSpPr/>
            <p:nvPr/>
          </p:nvSpPr>
          <p:spPr>
            <a:xfrm>
              <a:off x="1115616" y="5013149"/>
              <a:ext cx="2302906" cy="648099"/>
            </a:xfrm>
            <a:prstGeom prst="ellipse">
              <a:avLst/>
            </a:prstGeom>
            <a:noFill/>
            <a:ln w="25400" cap="flat" cmpd="sng">
              <a:solidFill>
                <a:srgbClr val="000099"/>
              </a:solidFill>
              <a:prstDash val="solid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2336" name="矩形标注 58"/>
            <p:cNvSpPr/>
            <p:nvPr/>
          </p:nvSpPr>
          <p:spPr>
            <a:xfrm>
              <a:off x="2412528" y="3680770"/>
              <a:ext cx="1654024" cy="416408"/>
            </a:xfrm>
            <a:prstGeom prst="wedgeRectCallout">
              <a:avLst>
                <a:gd name="adj1" fmla="val -44153"/>
                <a:gd name="adj2" fmla="val 274236"/>
              </a:avLst>
            </a:prstGeom>
            <a:solidFill>
              <a:srgbClr val="FFFF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</a:rPr>
                <a:t>位置关系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179185" y="3791585"/>
            <a:ext cx="2051050" cy="1951990"/>
            <a:chOff x="9731" y="5971"/>
            <a:chExt cx="3230" cy="3074"/>
          </a:xfrm>
        </p:grpSpPr>
        <p:sp>
          <p:nvSpPr>
            <p:cNvPr id="12338" name="椭圆 57"/>
            <p:cNvSpPr/>
            <p:nvPr/>
          </p:nvSpPr>
          <p:spPr>
            <a:xfrm rot="10800000">
              <a:off x="9731" y="8103"/>
              <a:ext cx="1361" cy="942"/>
            </a:xfrm>
            <a:prstGeom prst="ellipse">
              <a:avLst/>
            </a:prstGeom>
            <a:noFill/>
            <a:ln w="25400" cap="flat" cmpd="sng">
              <a:solidFill>
                <a:srgbClr val="000099"/>
              </a:solidFill>
              <a:prstDash val="solid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7" name="矩形标注 58"/>
            <p:cNvSpPr/>
            <p:nvPr/>
          </p:nvSpPr>
          <p:spPr>
            <a:xfrm>
              <a:off x="10359" y="5971"/>
              <a:ext cx="2602" cy="656"/>
            </a:xfrm>
            <a:prstGeom prst="wedgeRectCallout">
              <a:avLst>
                <a:gd name="adj1" fmla="val -44153"/>
                <a:gd name="adj2" fmla="val 274236"/>
              </a:avLst>
            </a:prstGeom>
            <a:solidFill>
              <a:srgbClr val="FFFF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</a:rPr>
                <a:t>有且只有</a:t>
              </a: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9" grpId="0"/>
      <p:bldP spid="3" grpId="0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502285" y="20320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47" name="Rectangle 4"/>
          <p:cNvSpPr/>
          <p:nvPr/>
        </p:nvSpPr>
        <p:spPr>
          <a:xfrm>
            <a:off x="419735" y="750570"/>
            <a:ext cx="6093460" cy="17703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ctr">
            <a:spAutoFit/>
          </a:bodyPr>
          <a:lstStyle/>
          <a:p>
            <a:pPr lvl="0" fontAlgn="base">
              <a:lnSpc>
                <a:spcPct val="130000"/>
              </a:lnSpc>
            </a:pPr>
            <a:r>
              <a:rPr lang="zh-CN" altLang="en-US" sz="2800" strike="noStrike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lang="en-US" altLang="zh-CN" sz="2800" strike="noStrike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strike="noStrike" noProof="1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 smtClean="0">
                <a:sym typeface="+mn-ea"/>
              </a:rPr>
              <a:t>用尺规作过三角形三个顶点的圆</a:t>
            </a:r>
            <a:r>
              <a:rPr lang="en-US" sz="2800" i="1" smtClean="0">
                <a:sym typeface="+mn-ea"/>
              </a:rPr>
              <a:t>.</a:t>
            </a:r>
            <a:endParaRPr lang="zh-CN" altLang="en-US" sz="2800" smtClean="0"/>
          </a:p>
          <a:p>
            <a:pPr lvl="0" fontAlgn="base">
              <a:lnSpc>
                <a:spcPct val="130000"/>
              </a:lnSpc>
            </a:pPr>
            <a:r>
              <a:rPr lang="zh-CN" altLang="en-US" sz="2800" smtClean="0">
                <a:sym typeface="+mn-ea"/>
              </a:rPr>
              <a:t>已知</a:t>
            </a:r>
            <a:r>
              <a:rPr lang="en-US" sz="2800" smtClean="0">
                <a:sym typeface="+mn-ea"/>
              </a:rPr>
              <a:t>:</a:t>
            </a:r>
            <a:r>
              <a:rPr lang="zh-CN" altLang="en-US" sz="2800" smtClean="0">
                <a:sym typeface="+mn-ea"/>
              </a:rPr>
              <a:t>如图所示</a:t>
            </a:r>
            <a:r>
              <a:rPr lang="en-US" sz="2800" smtClean="0">
                <a:sym typeface="+mn-ea"/>
              </a:rPr>
              <a:t>,</a:t>
            </a:r>
            <a:r>
              <a:rPr lang="zh-CN" altLang="en-US" sz="2800" smtClean="0">
                <a:sym typeface="+mn-ea"/>
              </a:rPr>
              <a:t>△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ABC</a:t>
            </a:r>
            <a:r>
              <a:rPr lang="en-US" sz="2800" i="1" smtClean="0">
                <a:sym typeface="+mn-ea"/>
              </a:rPr>
              <a:t>.</a:t>
            </a:r>
            <a:endParaRPr lang="zh-CN" altLang="en-US" sz="2800" smtClean="0"/>
          </a:p>
          <a:p>
            <a:pPr lvl="0" fontAlgn="base">
              <a:lnSpc>
                <a:spcPct val="130000"/>
              </a:lnSpc>
            </a:pPr>
            <a:r>
              <a:rPr lang="zh-CN" altLang="en-US" sz="2800" smtClean="0">
                <a:sym typeface="+mn-ea"/>
              </a:rPr>
              <a:t>求作</a:t>
            </a:r>
            <a:r>
              <a:rPr lang="en-US" sz="2800" smtClean="0">
                <a:sym typeface="+mn-ea"/>
              </a:rPr>
              <a:t>:</a:t>
            </a:r>
            <a:r>
              <a:rPr lang="zh-CN" altLang="en-US" sz="2800" smtClean="0">
                <a:sym typeface="+mn-ea"/>
              </a:rPr>
              <a:t>☉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</a:t>
            </a:r>
            <a:r>
              <a:rPr lang="en-US" sz="2800" smtClean="0">
                <a:sym typeface="+mn-ea"/>
              </a:rPr>
              <a:t>,</a:t>
            </a:r>
            <a:r>
              <a:rPr lang="zh-CN" altLang="en-US" sz="2800" smtClean="0">
                <a:sym typeface="+mn-ea"/>
              </a:rPr>
              <a:t>使它过三点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</a:t>
            </a:r>
            <a:r>
              <a:rPr lang="en-US" sz="2800" smtClean="0">
                <a:sym typeface="+mn-ea"/>
              </a:rPr>
              <a:t>,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</a:t>
            </a:r>
            <a:r>
              <a:rPr lang="en-US" sz="2800" smtClean="0">
                <a:sym typeface="+mn-ea"/>
              </a:rPr>
              <a:t>,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</a:t>
            </a:r>
            <a:r>
              <a:rPr lang="en-US" sz="2800" i="1" smtClean="0">
                <a:sym typeface="+mn-ea"/>
              </a:rPr>
              <a:t>. </a:t>
            </a:r>
            <a:endParaRPr lang="en-US" altLang="zh-CN" sz="2800" strike="noStrike" noProof="1"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45435" y="2742239"/>
            <a:ext cx="322580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smtClean="0">
                <a:solidFill>
                  <a:srgbClr val="FF0000"/>
                </a:solidFill>
              </a:rPr>
              <a:t>解：作法</a:t>
            </a:r>
            <a:r>
              <a:rPr lang="en-US" sz="2800" smtClean="0">
                <a:solidFill>
                  <a:srgbClr val="FF0000"/>
                </a:solidFill>
              </a:rPr>
              <a:t>:</a:t>
            </a:r>
            <a:r>
              <a:rPr lang="zh-CN" altLang="en-US" sz="2800" smtClean="0">
                <a:solidFill>
                  <a:srgbClr val="FF0000"/>
                </a:solidFill>
              </a:rPr>
              <a:t>如图所示</a:t>
            </a:r>
            <a:r>
              <a:rPr lang="en-US" sz="2800" i="1" smtClean="0">
                <a:solidFill>
                  <a:srgbClr val="FF0000"/>
                </a:solidFill>
              </a:rPr>
              <a:t>.</a:t>
            </a:r>
            <a:endParaRPr lang="en-US" altLang="en-US" sz="2800" i="1" smtClean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51280" y="3421380"/>
            <a:ext cx="5118100" cy="1124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smtClean="0">
                <a:solidFill>
                  <a:srgbClr val="FF0000"/>
                </a:solidFill>
              </a:rPr>
              <a:t>(1)</a:t>
            </a:r>
            <a:r>
              <a:rPr lang="zh-CN" altLang="en-US" sz="2800" smtClean="0">
                <a:solidFill>
                  <a:srgbClr val="FF0000"/>
                </a:solidFill>
              </a:rPr>
              <a:t>分别作线段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800" smtClean="0">
                <a:solidFill>
                  <a:srgbClr val="FF0000"/>
                </a:solidFill>
              </a:rPr>
              <a:t>和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800" smtClean="0">
                <a:solidFill>
                  <a:srgbClr val="FF0000"/>
                </a:solidFill>
              </a:rPr>
              <a:t>的垂直平分线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baseline="-25000" smtClean="0">
                <a:solidFill>
                  <a:srgbClr val="FF0000"/>
                </a:solidFill>
              </a:rPr>
              <a:t>1</a:t>
            </a:r>
            <a:r>
              <a:rPr lang="zh-CN" altLang="en-US" sz="2800" smtClean="0">
                <a:solidFill>
                  <a:srgbClr val="FF0000"/>
                </a:solidFill>
              </a:rPr>
              <a:t>和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baseline="-25000" smtClean="0">
                <a:solidFill>
                  <a:srgbClr val="FF0000"/>
                </a:solidFill>
              </a:rPr>
              <a:t>2</a:t>
            </a:r>
            <a:r>
              <a:rPr lang="en-US" sz="2800" i="1" smtClean="0">
                <a:solidFill>
                  <a:srgbClr val="FF0000"/>
                </a:solidFill>
              </a:rPr>
              <a:t>.</a:t>
            </a:r>
            <a:r>
              <a:rPr lang="zh-CN" altLang="en-US" sz="2800" smtClean="0">
                <a:solidFill>
                  <a:srgbClr val="FF0000"/>
                </a:solidFill>
              </a:rPr>
              <a:t>设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baseline="-25000" smtClean="0">
                <a:solidFill>
                  <a:srgbClr val="FF0000"/>
                </a:solidFill>
              </a:rPr>
              <a:t>1</a:t>
            </a:r>
            <a:r>
              <a:rPr lang="zh-CN" altLang="en-US" sz="2800" smtClean="0">
                <a:solidFill>
                  <a:srgbClr val="FF0000"/>
                </a:solidFill>
              </a:rPr>
              <a:t>与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baseline="-25000" smtClean="0">
                <a:solidFill>
                  <a:srgbClr val="FF0000"/>
                </a:solidFill>
              </a:rPr>
              <a:t>2</a:t>
            </a:r>
            <a:r>
              <a:rPr lang="zh-CN" altLang="en-US" sz="2800" smtClean="0">
                <a:solidFill>
                  <a:srgbClr val="FF0000"/>
                </a:solidFill>
              </a:rPr>
              <a:t>相交于点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i="1" smtClean="0">
                <a:solidFill>
                  <a:srgbClr val="FF0000"/>
                </a:solidFill>
              </a:rPr>
              <a:t>.</a:t>
            </a:r>
            <a:endParaRPr lang="en-US" altLang="en-US" sz="2800" i="1" smtClean="0">
              <a:solidFill>
                <a:srgbClr val="FF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412875" y="4724400"/>
            <a:ext cx="54038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(2)</a:t>
            </a:r>
            <a:r>
              <a:rPr lang="zh-CN" altLang="en-US" sz="2800" smtClean="0">
                <a:solidFill>
                  <a:srgbClr val="FF0000"/>
                </a:solidFill>
              </a:rPr>
              <a:t>以点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800" smtClean="0">
                <a:solidFill>
                  <a:srgbClr val="FF0000"/>
                </a:solidFill>
              </a:rPr>
              <a:t>为圆心</a:t>
            </a:r>
            <a:r>
              <a:rPr lang="en-US" sz="2800" smtClean="0">
                <a:solidFill>
                  <a:srgbClr val="FF0000"/>
                </a:solidFill>
              </a:rPr>
              <a:t>,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zh-CN" altLang="en-US" sz="2800" smtClean="0">
                <a:solidFill>
                  <a:srgbClr val="FF0000"/>
                </a:solidFill>
              </a:rPr>
              <a:t>为半径画圆</a:t>
            </a:r>
            <a:r>
              <a:rPr lang="en-US" sz="2800" i="1" smtClean="0">
                <a:solidFill>
                  <a:srgbClr val="FF0000"/>
                </a:solidFill>
              </a:rPr>
              <a:t>.</a:t>
            </a:r>
            <a:endParaRPr lang="en-US" altLang="en-US" sz="2800" i="1" smtClean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552229" y="5466555"/>
            <a:ext cx="2278896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smtClean="0">
                <a:solidFill>
                  <a:srgbClr val="FF0000"/>
                </a:solidFill>
              </a:rPr>
              <a:t>☉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800" smtClean="0">
                <a:solidFill>
                  <a:srgbClr val="FF0000"/>
                </a:solidFill>
              </a:rPr>
              <a:t>即为所求</a:t>
            </a:r>
            <a:r>
              <a:rPr lang="en-US" sz="2800" i="1" smtClean="0">
                <a:solidFill>
                  <a:srgbClr val="FF0000"/>
                </a:solidFill>
              </a:rPr>
              <a:t>.</a:t>
            </a:r>
            <a:endParaRPr lang="en-US" altLang="en-US" sz="2800" i="1" smtClean="0">
              <a:solidFill>
                <a:srgbClr val="FF0000"/>
              </a:solidFill>
            </a:endParaRPr>
          </a:p>
        </p:txBody>
      </p:sp>
      <p:pic>
        <p:nvPicPr>
          <p:cNvPr id="10" name="图片 9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7998150" y="1775769"/>
            <a:ext cx="285752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直接连接符 10"/>
          <p:cNvCxnSpPr/>
          <p:nvPr/>
        </p:nvCxnSpPr>
        <p:spPr>
          <a:xfrm rot="16200000" flipV="1">
            <a:off x="7998150" y="2275835"/>
            <a:ext cx="1785950" cy="1785950"/>
          </a:xfrm>
          <a:prstGeom prst="line">
            <a:avLst/>
          </a:prstGeom>
          <a:ln w="317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rot="5400000" flipH="1" flipV="1">
            <a:off x="8570448" y="3632363"/>
            <a:ext cx="1428760" cy="1588"/>
          </a:xfrm>
          <a:prstGeom prst="line">
            <a:avLst/>
          </a:prstGeom>
          <a:ln w="317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7998150" y="1847207"/>
            <a:ext cx="4507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aseline="-25000" smtClean="0">
                <a:solidFill>
                  <a:srgbClr val="FF0000"/>
                </a:solidFill>
              </a:rPr>
              <a:t>1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069720" y="4405704"/>
            <a:ext cx="4507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aseline="-25000" smtClean="0">
                <a:solidFill>
                  <a:srgbClr val="FF0000"/>
                </a:solidFill>
              </a:rPr>
              <a:t>2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9212596" y="3490281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" name="直接连接符 21"/>
          <p:cNvCxnSpPr/>
          <p:nvPr/>
        </p:nvCxnSpPr>
        <p:spPr>
          <a:xfrm rot="5400000" flipH="1">
            <a:off x="8509646" y="2847339"/>
            <a:ext cx="1357322" cy="214314"/>
          </a:xfrm>
          <a:prstGeom prst="line">
            <a:avLst/>
          </a:prstGeom>
          <a:ln w="3175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椭圆 23"/>
          <p:cNvSpPr/>
          <p:nvPr/>
        </p:nvSpPr>
        <p:spPr>
          <a:xfrm>
            <a:off x="8283902" y="2204397"/>
            <a:ext cx="2214578" cy="2286016"/>
          </a:xfrm>
          <a:prstGeom prst="ellipse">
            <a:avLst/>
          </a:prstGeom>
          <a:solidFill>
            <a:srgbClr val="FF0000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9355472" y="3204529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smtClean="0"/>
              <a:t>O</a:t>
            </a:r>
            <a:endParaRPr lang="zh-CN" alt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6" grpId="0"/>
      <p:bldP spid="7" grpId="0"/>
      <p:bldP spid="19" grpId="0"/>
      <p:bldP spid="20" grpId="0"/>
      <p:bldP spid="21" grpId="0" animBg="1"/>
      <p:bldP spid="24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502285" y="20320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5" name="文本框 4"/>
          <p:cNvSpPr txBox="1"/>
          <p:nvPr/>
        </p:nvSpPr>
        <p:spPr>
          <a:xfrm>
            <a:off x="513080" y="687070"/>
            <a:ext cx="4628515" cy="5219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知识点二：三角形的外接圆</a:t>
            </a:r>
          </a:p>
        </p:txBody>
      </p:sp>
      <p:sp>
        <p:nvSpPr>
          <p:cNvPr id="38924" name="Text Box 6"/>
          <p:cNvSpPr txBox="1"/>
          <p:nvPr/>
        </p:nvSpPr>
        <p:spPr>
          <a:xfrm>
            <a:off x="570865" y="1113155"/>
            <a:ext cx="6972300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dirty="0">
                <a:latin typeface="Arial" panose="020B0604020202020204" pitchFamily="34" charset="0"/>
              </a:rPr>
              <a:t>        经过三角形各个顶点的圆叫做三角形的</a:t>
            </a:r>
            <a:r>
              <a:rPr lang="zh-CN" altLang="en-US" sz="2800" dirty="0">
                <a:solidFill>
                  <a:srgbClr val="0000FF"/>
                </a:solidFill>
                <a:latin typeface="Arial" panose="020B0604020202020204" pitchFamily="34" charset="0"/>
              </a:rPr>
              <a:t>外接圆</a:t>
            </a:r>
            <a:r>
              <a:rPr lang="zh-CN" altLang="en-US" sz="2800" dirty="0">
                <a:latin typeface="Arial" panose="020B0604020202020204" pitchFamily="34" charset="0"/>
              </a:rPr>
              <a:t>，外接圆的圆心叫做三角形的</a:t>
            </a:r>
            <a:r>
              <a:rPr lang="zh-CN" altLang="en-US" sz="2800" dirty="0">
                <a:solidFill>
                  <a:srgbClr val="0000FF"/>
                </a:solidFill>
                <a:latin typeface="Arial" panose="020B0604020202020204" pitchFamily="34" charset="0"/>
              </a:rPr>
              <a:t>外心</a:t>
            </a:r>
            <a:r>
              <a:rPr lang="zh-CN" altLang="en-US" sz="2800" dirty="0">
                <a:latin typeface="Arial" panose="020B0604020202020204" pitchFamily="34" charset="0"/>
              </a:rPr>
              <a:t>，这个三角形叫做圆的</a:t>
            </a:r>
            <a:r>
              <a:rPr lang="zh-CN" altLang="en-US" sz="2800" dirty="0">
                <a:solidFill>
                  <a:srgbClr val="0000FF"/>
                </a:solidFill>
                <a:latin typeface="Arial" panose="020B0604020202020204" pitchFamily="34" charset="0"/>
              </a:rPr>
              <a:t>内接三角形</a:t>
            </a:r>
            <a:r>
              <a:rPr lang="en-US" altLang="zh-CN" sz="2800" dirty="0">
                <a:latin typeface="Arial" panose="020B0604020202020204" pitchFamily="34" charset="0"/>
              </a:rPr>
              <a:t>.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7664450" y="1946275"/>
            <a:ext cx="3576320" cy="2919730"/>
            <a:chOff x="480" y="4333"/>
            <a:chExt cx="5632" cy="4598"/>
          </a:xfrm>
        </p:grpSpPr>
        <p:sp>
          <p:nvSpPr>
            <p:cNvPr id="139271" name="Text Box 34"/>
            <p:cNvSpPr txBox="1"/>
            <p:nvPr/>
          </p:nvSpPr>
          <p:spPr>
            <a:xfrm>
              <a:off x="5272" y="6601"/>
              <a:ext cx="840" cy="7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i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  <p:grpSp>
          <p:nvGrpSpPr>
            <p:cNvPr id="139273" name="Group 28"/>
            <p:cNvGrpSpPr/>
            <p:nvPr/>
          </p:nvGrpSpPr>
          <p:grpSpPr>
            <a:xfrm>
              <a:off x="1080" y="4974"/>
              <a:ext cx="4320" cy="2520"/>
              <a:chOff x="1632" y="1584"/>
              <a:chExt cx="2400" cy="1440"/>
            </a:xfrm>
          </p:grpSpPr>
          <p:sp>
            <p:nvSpPr>
              <p:cNvPr id="139274" name="Line 29"/>
              <p:cNvSpPr/>
              <p:nvPr/>
            </p:nvSpPr>
            <p:spPr>
              <a:xfrm flipH="1">
                <a:off x="1632" y="1584"/>
                <a:ext cx="432" cy="1440"/>
              </a:xfrm>
              <a:prstGeom prst="line">
                <a:avLst/>
              </a:prstGeom>
              <a:ln w="1905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139275" name="Line 30"/>
              <p:cNvSpPr/>
              <p:nvPr/>
            </p:nvSpPr>
            <p:spPr>
              <a:xfrm>
                <a:off x="2064" y="1584"/>
                <a:ext cx="1968" cy="1152"/>
              </a:xfrm>
              <a:prstGeom prst="line">
                <a:avLst/>
              </a:prstGeom>
              <a:ln w="1905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139276" name="Line 31"/>
              <p:cNvSpPr/>
              <p:nvPr/>
            </p:nvSpPr>
            <p:spPr>
              <a:xfrm flipV="1">
                <a:off x="1632" y="2736"/>
                <a:ext cx="2400" cy="288"/>
              </a:xfrm>
              <a:prstGeom prst="line">
                <a:avLst/>
              </a:prstGeom>
              <a:ln w="1905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</p:grpSp>
        <p:sp>
          <p:nvSpPr>
            <p:cNvPr id="139277" name="Text Box 32"/>
            <p:cNvSpPr txBox="1"/>
            <p:nvPr/>
          </p:nvSpPr>
          <p:spPr>
            <a:xfrm>
              <a:off x="1370" y="4333"/>
              <a:ext cx="840" cy="7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i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39278" name="Text Box 33"/>
            <p:cNvSpPr txBox="1"/>
            <p:nvPr/>
          </p:nvSpPr>
          <p:spPr>
            <a:xfrm>
              <a:off x="480" y="7151"/>
              <a:ext cx="840" cy="7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i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  <p:grpSp>
          <p:nvGrpSpPr>
            <p:cNvPr id="139279" name="Group 37"/>
            <p:cNvGrpSpPr/>
            <p:nvPr/>
          </p:nvGrpSpPr>
          <p:grpSpPr>
            <a:xfrm>
              <a:off x="963" y="4511"/>
              <a:ext cx="4420" cy="4420"/>
              <a:chOff x="0" y="0"/>
              <a:chExt cx="1768" cy="1768"/>
            </a:xfrm>
          </p:grpSpPr>
          <p:sp>
            <p:nvSpPr>
              <p:cNvPr id="139280" name="Oval 35"/>
              <p:cNvSpPr/>
              <p:nvPr/>
            </p:nvSpPr>
            <p:spPr>
              <a:xfrm>
                <a:off x="0" y="0"/>
                <a:ext cx="1768" cy="1768"/>
              </a:xfrm>
              <a:prstGeom prst="ellipse">
                <a:avLst/>
              </a:prstGeom>
              <a:noFill/>
              <a:ln w="254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eaLnBrk="1" hangingPunct="1"/>
                <a:endParaRPr lang="zh-CN" altLang="en-US" sz="2400" i="1">
                  <a:latin typeface="Times New Roman" panose="02020603050405020304" pitchFamily="18" charset="0"/>
                  <a:ea typeface="隶书" panose="02010509060101010101" pitchFamily="49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9281" name="Oval 36"/>
              <p:cNvSpPr/>
              <p:nvPr/>
            </p:nvSpPr>
            <p:spPr>
              <a:xfrm>
                <a:off x="884" y="884"/>
                <a:ext cx="68" cy="6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eaLnBrk="1" hangingPunct="1"/>
                <a:endParaRPr lang="zh-CN" altLang="en-US" sz="2400" i="1">
                  <a:latin typeface="Times New Roman" panose="02020603050405020304" pitchFamily="18" charset="0"/>
                  <a:ea typeface="隶书" panose="02010509060101010101" pitchFamily="49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39282" name="Text Box 41"/>
            <p:cNvSpPr txBox="1"/>
            <p:nvPr/>
          </p:nvSpPr>
          <p:spPr>
            <a:xfrm>
              <a:off x="3360" y="6311"/>
              <a:ext cx="1080" cy="7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39283" name="Line 45"/>
            <p:cNvSpPr/>
            <p:nvPr/>
          </p:nvSpPr>
          <p:spPr>
            <a:xfrm>
              <a:off x="1863" y="4991"/>
              <a:ext cx="1377" cy="180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9284" name="直接连接符 139283"/>
            <p:cNvSpPr/>
            <p:nvPr/>
          </p:nvSpPr>
          <p:spPr>
            <a:xfrm flipV="1">
              <a:off x="1080" y="6791"/>
              <a:ext cx="2160" cy="72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9285" name="直接连接符 139284"/>
            <p:cNvSpPr/>
            <p:nvPr/>
          </p:nvSpPr>
          <p:spPr>
            <a:xfrm>
              <a:off x="3240" y="6791"/>
              <a:ext cx="2040" cy="12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114727" name="Text Box 39"/>
          <p:cNvSpPr txBox="1">
            <a:spLocks noChangeArrowheads="1"/>
          </p:cNvSpPr>
          <p:nvPr/>
        </p:nvSpPr>
        <p:spPr bwMode="auto">
          <a:xfrm>
            <a:off x="650875" y="3449597"/>
            <a:ext cx="4343400" cy="1383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如图：⊙</a:t>
            </a:r>
            <a:r>
              <a:rPr kumimoji="0" lang="en-US" altLang="zh-CN" sz="280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是△</a:t>
            </a:r>
            <a:r>
              <a:rPr kumimoji="0" lang="en-US" altLang="zh-CN" sz="280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的外接圆， △</a:t>
            </a:r>
            <a:r>
              <a:rPr kumimoji="0" lang="en-US" altLang="zh-CN" sz="280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是⊙</a:t>
            </a:r>
            <a:r>
              <a:rPr kumimoji="0" lang="en-US" altLang="zh-CN" sz="280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的内接三角形，点</a:t>
            </a:r>
            <a:r>
              <a:rPr kumimoji="0" lang="en-US" altLang="zh-CN" sz="280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是△</a:t>
            </a:r>
            <a:r>
              <a:rPr kumimoji="0" lang="en-US" altLang="zh-CN" sz="280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kumimoji="0" lang="zh-CN" alt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外心</a:t>
            </a:r>
            <a:r>
              <a:rPr kumimoji="0" lang="en-US" altLang="zh-CN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zh-CN" altLang="en-US" sz="28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432435" y="6040120"/>
            <a:ext cx="8214995" cy="478155"/>
          </a:xfrm>
          <a:prstGeom prst="rect">
            <a:avLst/>
          </a:prstGeom>
          <a:noFill/>
          <a:ln w="19050">
            <a:solidFill>
              <a:srgbClr val="7030A0"/>
            </a:solidFill>
            <a:prstDash val="dash"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800" dirty="0">
                <a:solidFill>
                  <a:srgbClr val="0000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性质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三角形的外心到三角形</a:t>
            </a:r>
            <a:r>
              <a:rPr kumimoji="0" lang="zh-CN" altLang="en-US" sz="2800" b="0" i="0" u="none" strike="noStrike" kern="1200" cap="none" spc="0" normalizeH="0" baseline="0" dirty="0">
                <a:solidFill>
                  <a:srgbClr val="0000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三个顶点的距离相等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57" name="Rectangle 23"/>
          <p:cNvSpPr/>
          <p:nvPr/>
        </p:nvSpPr>
        <p:spPr>
          <a:xfrm>
            <a:off x="446405" y="5396865"/>
            <a:ext cx="6669405" cy="521970"/>
          </a:xfrm>
          <a:prstGeom prst="rect">
            <a:avLst/>
          </a:prstGeom>
          <a:noFill/>
          <a:ln w="19050">
            <a:solidFill>
              <a:srgbClr val="7030A0"/>
            </a:solidFill>
            <a:prstDash val="dash"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800" dirty="0">
                <a:solidFill>
                  <a:srgbClr val="0000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作图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三角形三条边的</a:t>
            </a:r>
            <a:r>
              <a:rPr lang="zh-CN" altLang="en-US" sz="2800" dirty="0">
                <a:solidFill>
                  <a:srgbClr val="371CF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垂直平分线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的交点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4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4" grpId="0"/>
      <p:bldP spid="38" grpId="0" animBg="1"/>
      <p:bldP spid="5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1161</Words>
  <Application>Microsoft Office PowerPoint</Application>
  <PresentationFormat>宽屏</PresentationFormat>
  <Paragraphs>161</Paragraphs>
  <Slides>19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黑体</vt:lpstr>
      <vt:lpstr>华文行楷</vt:lpstr>
      <vt:lpstr>华文楷体</vt:lpstr>
      <vt:lpstr>隶书</vt:lpstr>
      <vt:lpstr>宋体</vt:lpstr>
      <vt:lpstr>微软雅黑</vt:lpstr>
      <vt:lpstr>Arial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2021-07-01T11:14:00Z</cp:lastPrinted>
  <dcterms:created xsi:type="dcterms:W3CDTF">2021-07-01T11:14:00Z</dcterms:created>
  <dcterms:modified xsi:type="dcterms:W3CDTF">2023-01-16T21:34:21Z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D461B6B83A8943FF965FE1CDE30E7A68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