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D4447-14C8-4BC9-99EE-225ADE0C94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13B5D-B09A-4093-A532-F3EC4B3F4E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CBE788D-6663-4B52-9EF4-1D7B6A460380}" type="slidenum">
              <a:rPr lang="en-US" altLang="zh-CN">
                <a:solidFill>
                  <a:prstClr val="black"/>
                </a:solidFill>
              </a:r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D1724BD-5ECF-455B-8634-C2958EFA6622}" type="slidenum">
              <a:rPr lang="en-US" altLang="zh-CN">
                <a:solidFill>
                  <a:prstClr val="black"/>
                </a:solidFill>
              </a:rPr>
              <a:t>20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023EDC2-198F-4411-B5C0-8EBD8ED48FF4}" type="slidenum">
              <a:rPr lang="en-US" altLang="zh-CN">
                <a:solidFill>
                  <a:prstClr val="black"/>
                </a:solidFill>
              </a:rPr>
              <a:t>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FDA4830-6B8C-47F7-A478-13CAF3C4F93F}" type="slidenum">
              <a:rPr lang="en-US" altLang="zh-CN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DF12E68-B3EA-469D-92EC-D8314DE0571C}" type="slidenum">
              <a:rPr lang="en-US" altLang="zh-CN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EAA7746-EB8F-42C9-8C16-A96BF60A9139}" type="slidenum">
              <a:rPr lang="en-US" altLang="zh-CN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8DB6755-9B52-4C21-97E3-97339424F69C}" type="slidenum">
              <a:rPr lang="en-US" altLang="zh-CN">
                <a:solidFill>
                  <a:prstClr val="black"/>
                </a:solidFill>
              </a:rPr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53C1E2-BCC7-433E-87E1-DD3F8E0DFBB9}" type="slidenum">
              <a:rPr lang="en-US" altLang="zh-CN">
                <a:solidFill>
                  <a:prstClr val="black"/>
                </a:solidFill>
              </a:rPr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4D9EC6-8FAB-462C-BFA9-5740DBBD65F9}" type="slidenum">
              <a:rPr lang="en-US" altLang="zh-CN">
                <a:solidFill>
                  <a:prstClr val="black"/>
                </a:solidFill>
              </a:rPr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747059-4B41-46AB-87A9-85BE7D437E13}" type="slidenum">
              <a:rPr lang="en-US" altLang="zh-CN">
                <a:solidFill>
                  <a:prstClr val="black"/>
                </a:solidFill>
              </a:rPr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FDFB6A5-01EA-4ED8-9521-CCDF8B179F2A}" type="slidenum">
              <a:rPr lang="en-US" altLang="zh-CN">
                <a:solidFill>
                  <a:prstClr val="black"/>
                </a:solidFill>
              </a:rPr>
              <a:t>16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4E9DA-2D8D-4B6E-84B3-1ACCBAE66D8B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2044-2F5A-4EFA-91EC-73C8AA7CF1D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FD05E-A615-4C1B-ACB7-1403D19D4575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7B7B6-5BD2-43E6-9660-36E2F301B92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9E8BEF-1667-4323-9C5C-83AE957195E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095D6-A0ED-4776-A430-446199FC69D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B2BCFA-BC66-415B-BADE-D979AB73BA0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EF3235-EA7E-4997-98FB-2895BD422FB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F6B0C-2844-4190-815F-D983EE32E0DF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F26C-A394-42DF-AC7A-A2221B87BBF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6289E-515F-4A96-8AC0-D9992A8FFD6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31C25-947B-428B-9C2C-BE16491D76A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DBF33-7304-439A-9AE2-1972ED7DFE99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06558-550B-49A5-8E4A-BCBE4F29A1F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C2EBD-076B-4774-8D4E-49FBCE7B31A5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48E57-8650-438E-8AFD-500798D55C8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616AD-6084-4793-BFF2-7827A3EEDBC4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247D1-6D36-4D45-9BC4-6D4F2CE2B2C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C5E117-AA79-41A3-9181-8C03EDB6EA44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A5854-46B2-4AF3-AD25-1E958017957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2BF6F7-7513-4BAB-9BE6-83B76E04F97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9D4B8-2935-4061-BC5C-DFA2B8DC177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42FD8C-5D4B-457F-B02E-67EA81D15F9C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5FD902-3624-48C0-BE37-D6BF1BB742C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51EF-62C3-4C24-8A01-CB67DF6E880C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1133-958C-4064-B1EB-7996A7ABC034}" type="slidenum">
              <a:rPr lang="en-US" altLang="zh-CN">
                <a:solidFill>
                  <a:srgbClr val="000000"/>
                </a:solidFill>
              </a:rPr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1475655" y="1988840"/>
            <a:ext cx="6194425" cy="11230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kern="10" dirty="0">
                <a:ln w="9525">
                  <a:solidFill>
                    <a:srgbClr val="80808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§5.2  </a:t>
            </a:r>
            <a:r>
              <a:rPr lang="zh-CN" altLang="en-US" sz="4800" b="1" kern="10" dirty="0">
                <a:ln w="9525">
                  <a:solidFill>
                    <a:srgbClr val="80808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代数式</a:t>
            </a:r>
          </a:p>
        </p:txBody>
      </p:sp>
      <p:sp>
        <p:nvSpPr>
          <p:cNvPr id="7" name="矩形 6"/>
          <p:cNvSpPr/>
          <p:nvPr/>
        </p:nvSpPr>
        <p:spPr>
          <a:xfrm>
            <a:off x="2832241" y="522079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026D-F13A-4A97-88B2-1AB326D7646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DC44-E9B8-40AF-B4F0-8AF0F7A70744}" type="slidenum">
              <a:rPr lang="en-US" altLang="zh-CN">
                <a:solidFill>
                  <a:srgbClr val="000000"/>
                </a:solidFill>
              </a:r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95288" y="1525588"/>
            <a:ext cx="89646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将下列代数式用自然语言表示：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5-4</a:t>
            </a:r>
            <a:r>
              <a:rPr lang="en-US" altLang="zh-CN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zh-CN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altLang="zh-CN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altLang="zh-CN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解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:(1)5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与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倍的差。  </a:t>
            </a:r>
            <a:endParaRPr kumimoji="1"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7116" name="Group 12"/>
          <p:cNvGrpSpPr/>
          <p:nvPr/>
        </p:nvGrpSpPr>
        <p:grpSpPr bwMode="auto">
          <a:xfrm>
            <a:off x="3419475" y="617538"/>
            <a:ext cx="1898650" cy="650875"/>
            <a:chOff x="930" y="709"/>
            <a:chExt cx="1460" cy="500"/>
          </a:xfrm>
        </p:grpSpPr>
        <p:sp>
          <p:nvSpPr>
            <p:cNvPr id="47117" name="AutoShape 1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7118" name="AutoShape 1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7119" name="AutoShape 15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FC2514"/>
                  </a:solidFill>
                </a:rPr>
                <a:t>数学应用</a:t>
              </a:r>
            </a:p>
          </p:txBody>
        </p:sp>
      </p:grp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1042988" y="3500438"/>
            <a:ext cx="3024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395288" y="3618706"/>
            <a:ext cx="6624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b</a:t>
            </a:r>
            <a:r>
              <a:rPr lang="zh-CN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的和与</a:t>
            </a:r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b</a:t>
            </a:r>
            <a:r>
              <a:rPr lang="zh-CN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的差的积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EF08-C3E1-4F9B-9B12-05694C784120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0C0E-803E-499B-989F-AF91379B9C75}" type="slidenum">
              <a:rPr lang="en-US" altLang="zh-CN">
                <a:solidFill>
                  <a:srgbClr val="000000"/>
                </a:solidFill>
              </a:r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04800" y="162877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的和的平方：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5475" name="WordArt 3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1806575" cy="8969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76292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注意：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457200" y="292417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的平方的和：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57200" y="4292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两数的平方和：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4419600" y="1412875"/>
          <a:ext cx="1828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3" imgW="482600" imgH="241300" progId="Equation.3">
                  <p:embed/>
                </p:oleObj>
              </mc:Choice>
              <mc:Fallback>
                <p:oleObj r:id="rId3" imgW="482600" imgH="2413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412875"/>
                        <a:ext cx="1828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4427538" y="2636838"/>
          <a:ext cx="1447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5" imgW="393700" imgH="203200" progId="Equation.3">
                  <p:embed/>
                </p:oleObj>
              </mc:Choice>
              <mc:Fallback>
                <p:oleObj r:id="rId5" imgW="393700" imgH="203200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636838"/>
                        <a:ext cx="14478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0" name="Object 8"/>
          <p:cNvGraphicFramePr>
            <a:graphicFrameLocks noChangeAspect="1"/>
          </p:cNvGraphicFramePr>
          <p:nvPr/>
        </p:nvGraphicFramePr>
        <p:xfrm>
          <a:off x="4419600" y="4149725"/>
          <a:ext cx="16652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7" imgW="469900" imgH="203200" progId="Equation.3">
                  <p:embed/>
                </p:oleObj>
              </mc:Choice>
              <mc:Fallback>
                <p:oleObj r:id="rId7" imgW="469900" imgH="203200" progId="Equation.3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49725"/>
                        <a:ext cx="16652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75" grpId="0" animBg="1"/>
      <p:bldP spid="105476" grpId="0" autoUpdateAnimBg="0"/>
      <p:bldP spid="10547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9DDC-ABBD-4B0F-9EEC-D1CAAB101157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6CFCA-1D55-4053-B815-4FEEC3170A50}" type="slidenum">
              <a:rPr lang="en-US" altLang="zh-CN">
                <a:solidFill>
                  <a:srgbClr val="000000"/>
                </a:solidFill>
              </a:r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CC"/>
                </a:solidFill>
              </a:rPr>
              <a:t>例</a:t>
            </a:r>
            <a:r>
              <a:rPr lang="en-US" altLang="zh-CN" sz="32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476375" y="692150"/>
            <a:ext cx="2735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用代数式表示：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042988" y="1341438"/>
            <a:ext cx="5689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）某数的</a:t>
            </a: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倍与</a:t>
            </a: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的差的平方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）三个连续偶数的和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68313" y="2347913"/>
            <a:ext cx="215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0" y="2997200"/>
            <a:ext cx="93249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            </a:t>
            </a:r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）如果把某数用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</a:rPr>
              <a:t>表示，那么某数的</a:t>
            </a:r>
            <a:r>
              <a:rPr lang="en-US" altLang="zh-CN" sz="2400" b="1" dirty="0">
                <a:solidFill>
                  <a:srgbClr val="FF0000"/>
                </a:solidFill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</a:rPr>
              <a:t>倍与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</a:rPr>
              <a:t>的差的平方可以表示为</a:t>
            </a:r>
            <a:r>
              <a:rPr lang="en-US" altLang="zh-CN" sz="2400" b="1" dirty="0">
                <a:solidFill>
                  <a:srgbClr val="FF0000"/>
                </a:solidFill>
              </a:rPr>
              <a:t>(3x-2)2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</a:rPr>
              <a:t>）如果用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</a:rPr>
              <a:t>为整数）表示中间的一个偶数，那么三个连续偶数可以表示为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-2</a:t>
            </a:r>
            <a:r>
              <a:rPr lang="zh-CN" altLang="en-US" sz="2400" b="1" dirty="0">
                <a:solidFill>
                  <a:srgbClr val="FF0000"/>
                </a:solidFill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,2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+2</a:t>
            </a:r>
            <a:r>
              <a:rPr lang="zh-CN" altLang="en-US" sz="2400" b="1" dirty="0">
                <a:solidFill>
                  <a:srgbClr val="FF0000"/>
                </a:solidFill>
              </a:rPr>
              <a:t>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00"/>
                </a:solidFill>
              </a:rPr>
              <a:t>             三个连续偶数的和是</a:t>
            </a:r>
            <a:r>
              <a:rPr lang="en-US" altLang="zh-CN" sz="2400" b="1" dirty="0">
                <a:solidFill>
                  <a:srgbClr val="FF0000"/>
                </a:solidFill>
              </a:rPr>
              <a:t>(2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-2)+2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+(2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</a:rPr>
              <a:t>+2)</a:t>
            </a:r>
            <a:r>
              <a:rPr lang="zh-CN" altLang="en-US" sz="2400" b="1" dirty="0">
                <a:solidFill>
                  <a:srgbClr val="FF0000"/>
                </a:solidFill>
              </a:rPr>
              <a:t>。</a:t>
            </a:r>
          </a:p>
        </p:txBody>
      </p:sp>
      <p:grpSp>
        <p:nvGrpSpPr>
          <p:cNvPr id="62479" name="Group 15"/>
          <p:cNvGrpSpPr/>
          <p:nvPr/>
        </p:nvGrpSpPr>
        <p:grpSpPr bwMode="auto">
          <a:xfrm>
            <a:off x="5940425" y="836613"/>
            <a:ext cx="2963863" cy="5357812"/>
            <a:chOff x="3742" y="527"/>
            <a:chExt cx="1867" cy="3375"/>
          </a:xfrm>
        </p:grpSpPr>
        <p:sp>
          <p:nvSpPr>
            <p:cNvPr id="62475" name="AutoShape 11"/>
            <p:cNvSpPr>
              <a:spLocks noChangeArrowheads="1"/>
            </p:cNvSpPr>
            <p:nvPr/>
          </p:nvSpPr>
          <p:spPr bwMode="auto">
            <a:xfrm>
              <a:off x="3742" y="527"/>
              <a:ext cx="1746" cy="1044"/>
            </a:xfrm>
            <a:prstGeom prst="cloudCallout">
              <a:avLst>
                <a:gd name="adj1" fmla="val 15981"/>
                <a:gd name="adj2" fmla="val 182949"/>
              </a:avLst>
            </a:prstGeom>
            <a:noFill/>
            <a:ln w="1905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FF0000"/>
                  </a:solidFill>
                </a:rPr>
                <a:t>某数用</a:t>
              </a:r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000" b="1">
                  <a:solidFill>
                    <a:srgbClr val="FF0000"/>
                  </a:solidFill>
                </a:rPr>
                <a:t>表示，偶数用</a:t>
              </a:r>
              <a:r>
                <a:rPr lang="en-US" altLang="zh-CN" sz="2000" b="1">
                  <a:solidFill>
                    <a:srgbClr val="FF0000"/>
                  </a:solidFill>
                </a:rPr>
                <a:t>2</a:t>
              </a:r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n</a:t>
              </a:r>
              <a:r>
                <a:rPr lang="zh-CN" altLang="en-US" sz="2000" b="1">
                  <a:solidFill>
                    <a:srgbClr val="FF0000"/>
                  </a:solidFill>
                </a:rPr>
                <a:t>表示，奇数可以怎么表示呢？</a:t>
              </a:r>
            </a:p>
          </p:txBody>
        </p:sp>
        <p:pic>
          <p:nvPicPr>
            <p:cNvPr id="62477" name="Picture 13" descr="男童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830" y="2750"/>
              <a:ext cx="779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773696" y="5589240"/>
            <a:ext cx="62281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奇数可以表示为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+1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为整数）！！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4" grpId="0"/>
      <p:bldP spid="624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ECF2-7603-45EB-BC43-E6811FD765EA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C219-9ECF-4F54-B27E-53A4F651CFD5}" type="slidenum">
              <a:rPr lang="en-US" altLang="zh-CN">
                <a:solidFill>
                  <a:srgbClr val="000000"/>
                </a:solidFill>
              </a:r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86650" cy="1044575"/>
          </a:xfrm>
        </p:spPr>
        <p:txBody>
          <a:bodyPr/>
          <a:lstStyle/>
          <a:p>
            <a:pPr marL="762000" indent="-762000"/>
            <a:r>
              <a:rPr lang="zh-CN" altLang="en-US" sz="4000"/>
              <a:t>例</a:t>
            </a:r>
            <a:r>
              <a:rPr lang="en-US" altLang="zh-CN" sz="4000"/>
              <a:t>4</a:t>
            </a:r>
            <a:r>
              <a:rPr lang="zh-CN" altLang="en-US" sz="4000"/>
              <a:t>，</a:t>
            </a:r>
            <a:r>
              <a:rPr lang="zh-CN" altLang="en-US" sz="2800"/>
              <a:t>请对下列代数式的实际意义做出解释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zh-CN" sz="4000"/>
              <a:t>a</a:t>
            </a:r>
            <a:r>
              <a:rPr lang="zh-CN" altLang="en-US" sz="4000"/>
              <a:t>＋</a:t>
            </a:r>
            <a:r>
              <a:rPr lang="en-US" altLang="zh-CN" sz="400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3600"/>
              <a:t>10x﹢5y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DE1-A3C6-4849-8C7F-8F1CECABB113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D30-527D-44A7-A686-3A1BB641EF40}" type="slidenum">
              <a:rPr lang="en-US" altLang="zh-CN">
                <a:solidFill>
                  <a:srgbClr val="000000"/>
                </a:solidFill>
              </a:r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36353"/>
            <a:ext cx="7808913" cy="1079500"/>
          </a:xfrm>
        </p:spPr>
        <p:txBody>
          <a:bodyPr/>
          <a:lstStyle/>
          <a:p>
            <a:r>
              <a:rPr lang="zh-CN" altLang="en-US" dirty="0"/>
              <a:t>一、用代数式表示：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501008"/>
            <a:ext cx="8229600" cy="1781671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CN" altLang="en-US" dirty="0"/>
              <a:t>某数的</a:t>
            </a:r>
            <a:r>
              <a:rPr lang="en-US" altLang="zh-CN" dirty="0"/>
              <a:t>3</a:t>
            </a:r>
            <a:r>
              <a:rPr lang="zh-CN" altLang="en-US" dirty="0"/>
              <a:t>倍与</a:t>
            </a:r>
            <a:r>
              <a:rPr lang="en-US" altLang="zh-CN" dirty="0"/>
              <a:t>2</a:t>
            </a:r>
            <a:r>
              <a:rPr lang="zh-CN" altLang="en-US" dirty="0"/>
              <a:t>的差的平方。</a:t>
            </a:r>
          </a:p>
          <a:p>
            <a:pPr marL="609600" indent="-609600">
              <a:buFontTx/>
              <a:buAutoNum type="arabicPeriod"/>
            </a:pPr>
            <a:r>
              <a:rPr lang="zh-CN" altLang="en-US" dirty="0"/>
              <a:t>被某数整除得</a:t>
            </a:r>
            <a:r>
              <a:rPr lang="en-US" altLang="zh-CN" dirty="0"/>
              <a:t>3</a:t>
            </a:r>
            <a:r>
              <a:rPr lang="zh-CN" altLang="en-US" dirty="0"/>
              <a:t>的数。</a:t>
            </a:r>
          </a:p>
          <a:p>
            <a:pPr marL="609600" indent="-609600">
              <a:buFontTx/>
              <a:buAutoNum type="arabicPeriod"/>
            </a:pPr>
            <a:r>
              <a:rPr lang="zh-CN" altLang="en-US" dirty="0"/>
              <a:t>被</a:t>
            </a:r>
            <a:r>
              <a:rPr lang="en-US" altLang="zh-CN" dirty="0"/>
              <a:t>5</a:t>
            </a:r>
            <a:r>
              <a:rPr lang="zh-CN" altLang="en-US" dirty="0"/>
              <a:t>除商</a:t>
            </a:r>
            <a:r>
              <a:rPr lang="en-US" altLang="zh-CN" dirty="0"/>
              <a:t>m</a:t>
            </a:r>
            <a:r>
              <a:rPr lang="zh-CN" altLang="en-US" dirty="0"/>
              <a:t>余</a:t>
            </a:r>
            <a:r>
              <a:rPr lang="en-US" altLang="zh-CN" dirty="0"/>
              <a:t>2</a:t>
            </a:r>
            <a:r>
              <a:rPr lang="zh-CN" altLang="en-US" dirty="0"/>
              <a:t>的数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107525" name="WordArt 5" descr="纸袋"/>
          <p:cNvSpPr>
            <a:spLocks noChangeArrowheads="1" noChangeShapeType="1" noTextEdit="1"/>
          </p:cNvSpPr>
          <p:nvPr/>
        </p:nvSpPr>
        <p:spPr bwMode="auto">
          <a:xfrm>
            <a:off x="395536" y="548680"/>
            <a:ext cx="3816350" cy="1223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1EC-7457-497F-B244-F6FE3D208B59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7801-D62A-4665-BA40-0842F63028BB}" type="slidenum">
              <a:rPr lang="en-US" altLang="zh-CN">
                <a:solidFill>
                  <a:srgbClr val="000000"/>
                </a:solidFill>
              </a:rPr>
              <a:t>15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84213" y="188913"/>
            <a:ext cx="784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二，把下列代数式用自然语言叙述</a:t>
            </a: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1075"/>
            <a:ext cx="4897438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908050"/>
            <a:ext cx="259238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779588"/>
            <a:ext cx="22336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975" y="1484313"/>
            <a:ext cx="1511300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1484313"/>
            <a:ext cx="19431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1476375" y="2781300"/>
            <a:ext cx="4535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）表示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的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倍与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的和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1476375" y="3500438"/>
            <a:ext cx="4824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）表示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的和的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倍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476375" y="4222751"/>
            <a:ext cx="561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）表示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的平方与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的平方的和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1692275" y="4797425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(4)   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表示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两数和的平方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1403350" y="5373688"/>
            <a:ext cx="4249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）表示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的倒数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1403350" y="5949950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）表示</a:t>
            </a:r>
            <a:r>
              <a:rPr kumimoji="1" lang="en-US" altLang="zh-CN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与它的倒数的和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6" grpId="0"/>
      <p:bldP spid="109577" grpId="0"/>
      <p:bldP spid="109578" grpId="0"/>
      <p:bldP spid="109579" grpId="0"/>
      <p:bldP spid="109580" grpId="0"/>
      <p:bldP spid="1095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1E-F4A0-474A-91FB-7A141689B65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522B-2558-47D6-B3C4-1E23A8F5DDB1}" type="slidenum">
              <a:rPr lang="en-US" altLang="zh-CN">
                <a:solidFill>
                  <a:srgbClr val="000000"/>
                </a:solidFill>
              </a:rPr>
              <a:t>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FF"/>
                </a:solidFill>
              </a:rPr>
              <a:t>      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FF"/>
                </a:solidFill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选择题：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）下列结论中正确的是（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是代数式，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不是代数式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是代数式，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不是代数式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都不是代数式          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D.1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都是代数式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）代数式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2(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的意义是（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A.2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的和                           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的和的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                    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D.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用代数式表示：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的一半的差     （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倍与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的和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779838" y="161448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140200" y="327025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61452" name="Group 12"/>
          <p:cNvGrpSpPr/>
          <p:nvPr/>
        </p:nvGrpSpPr>
        <p:grpSpPr bwMode="auto">
          <a:xfrm>
            <a:off x="3465513" y="476250"/>
            <a:ext cx="1898650" cy="650875"/>
            <a:chOff x="930" y="709"/>
            <a:chExt cx="1460" cy="500"/>
          </a:xfrm>
        </p:grpSpPr>
        <p:sp>
          <p:nvSpPr>
            <p:cNvPr id="61453" name="AutoShape 1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454" name="AutoShape 1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455" name="AutoShape 15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C2514"/>
                  </a:solidFill>
                </a:rPr>
                <a:t>数学应用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50" grpId="0"/>
      <p:bldP spid="614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5F2C-064A-4ADE-9B2E-379CE8EF3559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6ECA-E259-4968-A177-86B44596836F}" type="slidenum">
              <a:rPr lang="en-US" altLang="zh-CN">
                <a:solidFill>
                  <a:srgbClr val="000000"/>
                </a:solidFill>
              </a:rPr>
              <a:t>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0" y="76200"/>
            <a:ext cx="80010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）用代数式表示“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两数的积与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的和”应是（  ）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            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          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            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 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（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）用语言叙述代数式        表达不正确的是（  ）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、比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的倒数小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的数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的倒数与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的差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除以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的商与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的差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 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的差的倒数</a:t>
            </a:r>
          </a:p>
        </p:txBody>
      </p:sp>
      <p:pic>
        <p:nvPicPr>
          <p:cNvPr id="116739" name="Picture 3" descr="image029"/>
          <p:cNvPicPr>
            <a:picLocks noChangeAspect="1" noChangeArrowheads="1"/>
          </p:cNvPicPr>
          <p:nvPr/>
        </p:nvPicPr>
        <p:blipFill>
          <a:blip r:embed="rId2">
            <a:biLevel thresh="50000"/>
            <a:grayscl/>
            <a:lum contrast="100000"/>
          </a:blip>
          <a:srcRect/>
          <a:stretch>
            <a:fillRect/>
          </a:stretch>
        </p:blipFill>
        <p:spPr bwMode="auto">
          <a:xfrm>
            <a:off x="609600" y="1371600"/>
            <a:ext cx="182880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0" name="Picture 4" descr="image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447800"/>
            <a:ext cx="1447800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1" name="Picture 5" descr="image0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1447800"/>
            <a:ext cx="1655763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2" name="Picture 6" descr="image0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1341438"/>
            <a:ext cx="1524000" cy="6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3" name="Picture 7" descr="image0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2057400"/>
            <a:ext cx="1219200" cy="1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DE14-790C-437B-8E1B-D63597A450F6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3FFF-AD94-4DA3-A9BA-84B474468C4F}" type="slidenum">
              <a:rPr lang="en-US" altLang="zh-CN">
                <a:solidFill>
                  <a:srgbClr val="000000"/>
                </a:solidFill>
              </a:rPr>
              <a:t>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457200"/>
            <a:ext cx="7620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）正方形的边长为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 cm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，边长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增加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2cm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后，面积增加（ ）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4cm</a:t>
            </a:r>
            <a:r>
              <a:rPr kumimoji="1" lang="en-US" altLang="zh-CN" sz="4000" b="1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</a:p>
        </p:txBody>
      </p:sp>
      <p:pic>
        <p:nvPicPr>
          <p:cNvPr id="118787" name="Picture 3" descr="image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495800"/>
            <a:ext cx="182880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88" name="Picture 4" descr="image0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276600"/>
            <a:ext cx="27432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89" name="Picture 5" descr="image0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5638800"/>
            <a:ext cx="327660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33400" y="3260725"/>
            <a:ext cx="464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   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cm</a:t>
            </a:r>
            <a:r>
              <a:rPr kumimoji="1" lang="en-US" altLang="zh-CN" sz="4000" b="1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33400" y="4495800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         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cm</a:t>
            </a:r>
            <a:r>
              <a:rPr kumimoji="1" lang="en-US" altLang="zh-CN" sz="4000" b="1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</a:t>
            </a:r>
            <a:endParaRPr kumimoji="1" lang="en-US" altLang="zh-CN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609600" y="5699125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   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  </a:t>
            </a:r>
            <a:r>
              <a:rPr kumimoji="1"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</a:t>
            </a:r>
            <a:r>
              <a:rPr kumimoji="1"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cm</a:t>
            </a:r>
            <a:r>
              <a:rPr kumimoji="1" lang="en-US" altLang="zh-CN" sz="4000" b="1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en-US" altLang="zh-CN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6E79-6C23-4F08-ACDD-C7551CAD1A9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3D6D-62C5-4EF7-A28E-D802026F0D11}" type="slidenum">
              <a:rPr lang="en-US" altLang="zh-CN">
                <a:solidFill>
                  <a:srgbClr val="000000"/>
                </a:solidFill>
              </a:rPr>
              <a:t>19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0834" name="WordArt 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2019300" cy="1662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巩固练习</a:t>
            </a:r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2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515888" y="1966913"/>
            <a:ext cx="81534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现有甲种糖果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千克，售价每千克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元；乙种糖果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千克，售价每千克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元，若将这两种糖果混在一起出售，则售价应为每千克多少元？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18753" y="4400550"/>
            <a:ext cx="8077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一隧道长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米，一列火车长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180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米。如果该火车穿过隧道所花的时间为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分，则列车的速度怎么表示？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10575" cy="4537075"/>
          </a:xfrm>
        </p:spPr>
        <p:txBody>
          <a:bodyPr/>
          <a:lstStyle/>
          <a:p>
            <a:r>
              <a:rPr 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数和字母相乘，在省略乘号时，要把数字写在字母的前面，如</a:t>
            </a:r>
            <a:r>
              <a:rPr lang="en-US" alt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n×2</a:t>
            </a:r>
            <a:r>
              <a:rPr 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应写成2</a:t>
            </a:r>
            <a:r>
              <a:rPr lang="en-US" alt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n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不能写成</a:t>
            </a:r>
            <a:r>
              <a:rPr lang="en-US" alt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n2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；       </a:t>
            </a:r>
            <a:r>
              <a:rPr lang="zh-CN" sz="2800" b="1" dirty="0">
                <a:solidFill>
                  <a:srgbClr val="006600"/>
                </a:solidFill>
                <a:latin typeface="楷体_GB2312" pitchFamily="49" charset="-122"/>
                <a:ea typeface="楷体_GB2312" pitchFamily="49" charset="-122"/>
              </a:rPr>
              <a:t>字母和字母相乘时，乘号可以省略不写，或者用</a:t>
            </a:r>
            <a:r>
              <a:rPr lang="zh-CN" sz="2800" b="1" u="sng" dirty="0">
                <a:solidFill>
                  <a:srgbClr val="006600"/>
                </a:solidFill>
                <a:latin typeface="Arial" panose="020B0604020202020204"/>
                <a:ea typeface="楷体_GB2312" pitchFamily="49" charset="-122"/>
              </a:rPr>
              <a:t>“</a:t>
            </a:r>
            <a:r>
              <a:rPr lang="zh-CN" sz="2800" b="1" u="sng" dirty="0">
                <a:solidFill>
                  <a:srgbClr val="006600"/>
                </a:solidFill>
              </a:rPr>
              <a:t>·</a:t>
            </a:r>
            <a:r>
              <a:rPr lang="zh-CN" sz="2800" b="1" u="sng" dirty="0">
                <a:solidFill>
                  <a:srgbClr val="006600"/>
                </a:solidFill>
                <a:latin typeface="Arial" panose="020B0604020202020204"/>
                <a:ea typeface="楷体_GB2312" pitchFamily="49" charset="-122"/>
              </a:rPr>
              <a:t>”</a:t>
            </a:r>
            <a:r>
              <a:rPr lang="zh-CN" sz="2800" b="1" u="sng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sz="28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数与数相乘，一定要用乘号</a:t>
            </a:r>
            <a:r>
              <a:rPr lang="zh-CN" sz="2800" b="1" dirty="0">
                <a:solidFill>
                  <a:srgbClr val="FF00FF"/>
                </a:solidFill>
                <a:latin typeface="Arial" panose="020B0604020202020204"/>
                <a:ea typeface="楷体_GB2312" pitchFamily="49" charset="-122"/>
              </a:rPr>
              <a:t>“</a:t>
            </a:r>
            <a:r>
              <a:rPr lang="en-US" altLang="zh-CN" sz="28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lang="zh-CN" sz="2800" b="1" dirty="0">
                <a:solidFill>
                  <a:srgbClr val="FF00FF"/>
                </a:solidFill>
                <a:latin typeface="Arial" panose="020B0604020202020204"/>
                <a:ea typeface="楷体_GB2312" pitchFamily="49" charset="-122"/>
              </a:rPr>
              <a:t>”</a:t>
            </a:r>
            <a:endParaRPr lang="en-US" altLang="zh-CN" sz="2800" b="1" dirty="0">
              <a:solidFill>
                <a:srgbClr val="FF00FF"/>
              </a:solidFill>
              <a:latin typeface="楷体_GB2312" pitchFamily="49" charset="-122"/>
              <a:ea typeface="楷体_GB2312" pitchFamily="49" charset="-122"/>
            </a:endParaRPr>
          </a:p>
          <a:p>
            <a:endParaRPr lang="en-US" altLang="zh-CN" sz="2800" b="1" dirty="0">
              <a:solidFill>
                <a:srgbClr val="FF00FF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sz="2800" b="1" dirty="0">
                <a:ea typeface="楷体_GB2312" pitchFamily="49" charset="-122"/>
              </a:rPr>
              <a:t>后面接</a:t>
            </a:r>
            <a:r>
              <a:rPr lang="zh-CN" sz="2800" b="1" dirty="0">
                <a:solidFill>
                  <a:srgbClr val="FF3300"/>
                </a:solidFill>
                <a:ea typeface="楷体_GB2312" pitchFamily="49" charset="-122"/>
              </a:rPr>
              <a:t>单位</a:t>
            </a:r>
            <a:r>
              <a:rPr lang="zh-CN" sz="2800" b="1" dirty="0">
                <a:ea typeface="楷体_GB2312" pitchFamily="49" charset="-122"/>
              </a:rPr>
              <a:t>的相加或相减的式子要用</a:t>
            </a:r>
            <a:r>
              <a:rPr lang="zh-CN" sz="2800" b="1" dirty="0">
                <a:solidFill>
                  <a:srgbClr val="FF3300"/>
                </a:solidFill>
                <a:ea typeface="楷体_GB2312" pitchFamily="49" charset="-122"/>
              </a:rPr>
              <a:t>括号</a:t>
            </a:r>
            <a:r>
              <a:rPr lang="zh-CN" sz="2800" b="1" dirty="0">
                <a:ea typeface="楷体_GB2312" pitchFamily="49" charset="-122"/>
              </a:rPr>
              <a:t>括起来。</a:t>
            </a:r>
          </a:p>
          <a:p>
            <a:endParaRPr lang="zh-CN" sz="2800" b="1" dirty="0">
              <a:solidFill>
                <a:srgbClr val="FF3300"/>
              </a:solidFill>
              <a:ea typeface="楷体_GB2312" pitchFamily="49" charset="-122"/>
            </a:endParaRPr>
          </a:p>
          <a:p>
            <a:r>
              <a:rPr lang="zh-CN" sz="2800" b="1" dirty="0">
                <a:solidFill>
                  <a:srgbClr val="FF3300"/>
                </a:solidFill>
                <a:ea typeface="楷体_GB2312" pitchFamily="49" charset="-122"/>
              </a:rPr>
              <a:t>除法</a:t>
            </a:r>
            <a:r>
              <a:rPr lang="zh-CN" sz="2800" b="1" dirty="0">
                <a:ea typeface="楷体_GB2312" pitchFamily="49" charset="-122"/>
              </a:rPr>
              <a:t>运算要写成分数形式，除号改为</a:t>
            </a:r>
            <a:r>
              <a:rPr lang="zh-CN" sz="2800" b="1" dirty="0">
                <a:solidFill>
                  <a:srgbClr val="FF3300"/>
                </a:solidFill>
                <a:ea typeface="楷体_GB2312" pitchFamily="49" charset="-122"/>
              </a:rPr>
              <a:t>分数线</a:t>
            </a:r>
            <a:r>
              <a:rPr lang="zh-CN" sz="2800" b="1" dirty="0">
                <a:ea typeface="楷体_GB2312" pitchFamily="49" charset="-122"/>
              </a:rPr>
              <a:t>。</a:t>
            </a:r>
          </a:p>
          <a:p>
            <a:endParaRPr lang="zh-CN" sz="2800" b="1" dirty="0">
              <a:ea typeface="楷体_GB2312" pitchFamily="49" charset="-122"/>
            </a:endParaRPr>
          </a:p>
          <a:p>
            <a:r>
              <a:rPr lang="zh-CN" sz="2800" b="1" dirty="0">
                <a:ea typeface="楷体_GB2312" pitchFamily="49" charset="-122"/>
              </a:rPr>
              <a:t>带分数与字母相乘时，</a:t>
            </a:r>
            <a:r>
              <a:rPr lang="zh-CN" sz="2800" b="1" dirty="0">
                <a:solidFill>
                  <a:srgbClr val="FF3300"/>
                </a:solidFill>
                <a:ea typeface="楷体_GB2312" pitchFamily="49" charset="-122"/>
              </a:rPr>
              <a:t>带分数要写成假分数的形式</a:t>
            </a:r>
            <a:r>
              <a:rPr lang="zh-CN" sz="2800" dirty="0"/>
              <a:t>  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※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用字母表示数的书写格式</a:t>
            </a:r>
          </a:p>
        </p:txBody>
      </p:sp>
      <p:sp>
        <p:nvSpPr>
          <p:cNvPr id="96261" name="WordArt 5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1828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复习回顾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6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p" autoUpdateAnimBg="0"/>
      <p:bldP spid="9625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2DCA-A97B-4651-BC5B-85E70D73C3C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362B-A1DF-4502-A775-C9509857005B}" type="slidenum">
              <a:rPr lang="en-US" altLang="zh-CN">
                <a:solidFill>
                  <a:srgbClr val="000000"/>
                </a:solidFill>
              </a:rPr>
              <a:t>20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53250" name="Group 2"/>
          <p:cNvGrpSpPr/>
          <p:nvPr/>
        </p:nvGrpSpPr>
        <p:grpSpPr bwMode="auto">
          <a:xfrm>
            <a:off x="3492500" y="549275"/>
            <a:ext cx="1898650" cy="650875"/>
            <a:chOff x="930" y="709"/>
            <a:chExt cx="1460" cy="500"/>
          </a:xfrm>
        </p:grpSpPr>
        <p:sp>
          <p:nvSpPr>
            <p:cNvPr id="53251" name="AutoShape 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2" name="AutoShape 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3" name="AutoShape 5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C2514"/>
                  </a:solidFill>
                </a:rPr>
                <a:t>课堂小结</a:t>
              </a:r>
            </a:p>
          </p:txBody>
        </p:sp>
      </p:grp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71550" y="1557338"/>
            <a:ext cx="590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、什么是代数式？怎么书写？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817245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</a:rPr>
              <a:t>．怎样列代数式？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</a:rPr>
              <a:t>．列代数式的关键是什么？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</a:rPr>
              <a:t>对于较复杂的数量关系，应按下述规律列代数式：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</a:rPr>
              <a:t>(1)</a:t>
            </a:r>
            <a:r>
              <a:rPr lang="zh-CN" altLang="en-US" sz="2400" b="1" dirty="0">
                <a:solidFill>
                  <a:srgbClr val="0000FF"/>
                </a:solidFill>
              </a:rPr>
              <a:t>列代数式，要以不改变原题叙述的数量关系为准</a:t>
            </a:r>
            <a:r>
              <a:rPr lang="en-US" altLang="zh-CN" sz="2400" b="1" dirty="0">
                <a:solidFill>
                  <a:srgbClr val="0000FF"/>
                </a:solidFill>
              </a:rPr>
              <a:t>(</a:t>
            </a:r>
            <a:r>
              <a:rPr lang="zh-CN" altLang="en-US" sz="2400" b="1" dirty="0">
                <a:solidFill>
                  <a:srgbClr val="0000FF"/>
                </a:solidFill>
              </a:rPr>
              <a:t>代数式的形式不唯一</a:t>
            </a:r>
            <a:r>
              <a:rPr lang="en-US" altLang="zh-CN" sz="2400" b="1" dirty="0">
                <a:solidFill>
                  <a:srgbClr val="0000FF"/>
                </a:solidFill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FF"/>
                </a:solidFill>
              </a:rPr>
              <a:t>(2)</a:t>
            </a:r>
            <a:r>
              <a:rPr lang="zh-CN" altLang="en-US" sz="2400" b="1" dirty="0">
                <a:solidFill>
                  <a:srgbClr val="0000FF"/>
                </a:solidFill>
              </a:rPr>
              <a:t>要善于把较复杂的数量关系，分解成几个基本的数量关系；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FF"/>
                </a:solidFill>
              </a:rPr>
              <a:t>(3)</a:t>
            </a:r>
            <a:r>
              <a:rPr lang="zh-CN" altLang="en-US" sz="2400" b="1" dirty="0">
                <a:solidFill>
                  <a:srgbClr val="0000FF"/>
                </a:solidFill>
              </a:rPr>
              <a:t>把用日常生活语言叙述的数量关系，列成代数式，是为今后学习列方程解应用题做准备．一定要牢固掌握．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50825" y="1052513"/>
            <a:ext cx="611188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今天这节课，我们有哪些收获？</a:t>
            </a:r>
          </a:p>
        </p:txBody>
      </p:sp>
      <p:pic>
        <p:nvPicPr>
          <p:cNvPr id="53258" name="Picture 10" descr="u=1107984787,2313640309&amp;fm=0&amp;gp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5588" y="765175"/>
            <a:ext cx="2503487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8291-F40B-465C-885B-B4097EA7E46C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31F-C295-46D5-94A9-2EB1DF3F00C0}" type="slidenum">
              <a:rPr lang="en-US" altLang="zh-CN">
                <a:solidFill>
                  <a:srgbClr val="000000"/>
                </a:solidFill>
              </a:rPr>
              <a:t>21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1619" name="WordArt 3"/>
          <p:cNvSpPr>
            <a:spLocks noChangeArrowheads="1" noChangeShapeType="1" noTextEdit="1"/>
          </p:cNvSpPr>
          <p:nvPr/>
        </p:nvSpPr>
        <p:spPr bwMode="auto">
          <a:xfrm>
            <a:off x="2483768" y="1484784"/>
            <a:ext cx="5111750" cy="2760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谢谢大家！！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DB7B-0ABB-4C44-89EB-37D460A54B56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E704-7C88-44AE-BAA0-2A711E51AA5F}" type="slidenum">
              <a:rPr lang="en-US" altLang="zh-CN">
                <a:solidFill>
                  <a:srgbClr val="000000"/>
                </a:solidFill>
              </a:r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212725" y="1001713"/>
            <a:ext cx="9537700" cy="8366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dirty="0">
                <a:latin typeface="宋体" panose="02010600030101010101" pitchFamily="2" charset="-122"/>
              </a:rPr>
              <a:t>  </a:t>
            </a:r>
            <a:r>
              <a:rPr lang="zh-CN" b="1" dirty="0">
                <a:latin typeface="宋体" panose="02010600030101010101" pitchFamily="2" charset="-122"/>
              </a:rPr>
              <a:t>1、小明今年</a:t>
            </a:r>
            <a:r>
              <a:rPr lang="en-US" altLang="zh-CN" b="1" dirty="0">
                <a:latin typeface="宋体" panose="02010600030101010101" pitchFamily="2" charset="-122"/>
              </a:rPr>
              <a:t>14</a:t>
            </a:r>
            <a:r>
              <a:rPr lang="zh-CN" b="1" dirty="0">
                <a:latin typeface="宋体" panose="02010600030101010101" pitchFamily="2" charset="-122"/>
              </a:rPr>
              <a:t>岁， </a:t>
            </a:r>
            <a:r>
              <a:rPr lang="en-US" altLang="zh-CN" b="1" dirty="0">
                <a:latin typeface="宋体" panose="02010600030101010101" pitchFamily="2" charset="-122"/>
              </a:rPr>
              <a:t>a</a:t>
            </a:r>
            <a:r>
              <a:rPr lang="zh-CN" b="1" dirty="0">
                <a:latin typeface="宋体" panose="02010600030101010101" pitchFamily="2" charset="-122"/>
              </a:rPr>
              <a:t>年前小明</a:t>
            </a:r>
            <a:r>
              <a:rPr lang="zh-CN" b="1" u="sng" dirty="0">
                <a:latin typeface="宋体" panose="02010600030101010101" pitchFamily="2" charset="-122"/>
              </a:rPr>
              <a:t>         </a:t>
            </a:r>
            <a:r>
              <a:rPr lang="zh-CN" b="1" dirty="0">
                <a:latin typeface="宋体" panose="02010600030101010101" pitchFamily="2" charset="-122"/>
              </a:rPr>
              <a:t>岁。</a:t>
            </a:r>
            <a:r>
              <a:rPr lang="zh-CN" sz="2800" b="1" u="sng" dirty="0">
                <a:latin typeface="宋体" panose="02010600030101010101" pitchFamily="2" charset="-12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sz="2800" b="1" u="sng" dirty="0">
                <a:latin typeface="宋体" panose="02010600030101010101" pitchFamily="2" charset="-122"/>
              </a:rPr>
              <a:t>        </a:t>
            </a:r>
            <a:r>
              <a:rPr lang="zh-CN" sz="2800" b="1" dirty="0">
                <a:latin typeface="宋体" panose="02010600030101010101" pitchFamily="2" charset="-122"/>
              </a:rPr>
              <a:t>           </a:t>
            </a:r>
            <a:r>
              <a:rPr lang="zh-CN" sz="2800" b="1" u="sng" dirty="0">
                <a:latin typeface="宋体" panose="02010600030101010101" pitchFamily="2" charset="-122"/>
              </a:rPr>
              <a:t>               </a:t>
            </a:r>
            <a:endParaRPr lang="zh-CN" sz="2800" b="1" dirty="0">
              <a:latin typeface="宋体" panose="02010600030101010101" pitchFamily="2" charset="-122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5643563" y="908050"/>
            <a:ext cx="224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63938" y="2205038"/>
            <a:ext cx="927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n+1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-104775" y="1827213"/>
            <a:ext cx="91408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、有两个连续的自然数，较小的一个是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则较大的一个是   </a:t>
            </a:r>
            <a:r>
              <a:rPr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2149475" y="2925763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2n</a:t>
            </a:r>
            <a:endParaRPr lang="zh-CN" altLang="en-US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-95250" y="2987675"/>
            <a:ext cx="898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、偶数用</a:t>
            </a:r>
            <a:r>
              <a:rPr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表示，奇数用 </a:t>
            </a:r>
            <a:r>
              <a:rPr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表示。</a:t>
            </a:r>
          </a:p>
        </p:txBody>
      </p:sp>
      <p:sp>
        <p:nvSpPr>
          <p:cNvPr id="98312" name="WordArt 8"/>
          <p:cNvSpPr>
            <a:spLocks noChangeArrowheads="1" noChangeShapeType="1"/>
          </p:cNvSpPr>
          <p:nvPr/>
        </p:nvSpPr>
        <p:spPr bwMode="auto">
          <a:xfrm>
            <a:off x="163687" y="146050"/>
            <a:ext cx="2627312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隶书" panose="02010800040101010101" charset="-122"/>
                <a:ea typeface="华文隶书" panose="02010800040101010101" charset="-122"/>
              </a:rPr>
              <a:t>练一练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-141288" y="3644900"/>
            <a:ext cx="8890001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 4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、已知有理数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a(a≠0)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，则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的倒数是＿＿，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的相反数是＿＿ ，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的绝对值是</a:t>
            </a:r>
            <a:r>
              <a:rPr lang="zh-CN" altLang="en-US" sz="3200" b="1" u="sng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与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-4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的差是</a:t>
            </a:r>
            <a:r>
              <a:rPr lang="zh-CN" altLang="en-US" sz="3200" b="1" u="sng">
                <a:solidFill>
                  <a:srgbClr val="000000"/>
                </a:solidFill>
                <a:latin typeface="宋体" panose="02010600030101010101" pitchFamily="2" charset="-122"/>
              </a:rPr>
              <a:t>            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2916238" y="4175125"/>
            <a:ext cx="930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-a</a:t>
            </a:r>
          </a:p>
        </p:txBody>
      </p:sp>
      <p:graphicFrame>
        <p:nvGraphicFramePr>
          <p:cNvPr id="98315" name="Object 11"/>
          <p:cNvGraphicFramePr>
            <a:graphicFrameLocks noChangeAspect="1"/>
          </p:cNvGraphicFramePr>
          <p:nvPr/>
        </p:nvGraphicFramePr>
        <p:xfrm>
          <a:off x="7019925" y="3357563"/>
          <a:ext cx="5143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152400" imgH="394335" progId="Equation.3">
                  <p:embed/>
                </p:oleObj>
              </mc:Choice>
              <mc:Fallback>
                <p:oleObj r:id="rId3" imgW="152400" imgH="394335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3357563"/>
                        <a:ext cx="5143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5653088" y="2925763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2n+1</a:t>
            </a:r>
            <a:endParaRPr lang="zh-CN" altLang="en-US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8317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7231063" y="4560888"/>
          <a:ext cx="5937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5" imgW="165100" imgH="254635" progId="Equation.3">
                  <p:embed/>
                </p:oleObj>
              </mc:Choice>
              <mc:Fallback>
                <p:oleObj r:id="rId5" imgW="165100" imgH="254635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4560888"/>
                        <a:ext cx="593725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3132138" y="4813300"/>
            <a:ext cx="1876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－４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138113" y="5445125"/>
            <a:ext cx="8537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、一个两位数，各位数字是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，十位数字是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则这个数是</a:t>
            </a:r>
            <a:r>
              <a:rPr lang="zh-CN" alt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2484438" y="5945188"/>
            <a:ext cx="125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10b+a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utoUpdateAnimBg="0"/>
      <p:bldP spid="98308" grpId="0" autoUpdateAnimBg="0"/>
      <p:bldP spid="98310" grpId="0" autoUpdateAnimBg="0"/>
      <p:bldP spid="98314" grpId="0" autoUpdateAnimBg="0"/>
      <p:bldP spid="98316" grpId="0" autoUpdateAnimBg="0"/>
      <p:bldP spid="98318" grpId="0" autoUpdateAnimBg="0"/>
      <p:bldP spid="983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0" y="22225"/>
            <a:ext cx="9144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大西洋是世界第二大洋。据测量，他的东西宽度每年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增加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厘米，经过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年将增加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厘米。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长方形的长和宽分别是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和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，正方形的边长是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，长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方形与正方形面积的和是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小亮用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秒走了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米，他的速度是为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米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秒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4.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小彬拿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166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元钱去买钢笔，买了单价为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元的钢笔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则剩下的钱为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元，他最多能买这种钢笔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支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73B4-13D7-4EB6-A8E4-2B7DD03181F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2B48-AF75-40ED-AD30-ED71346731CE}" type="slidenum">
              <a:rPr lang="en-US" altLang="zh-CN">
                <a:solidFill>
                  <a:srgbClr val="000000"/>
                </a:solidFill>
              </a:r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44034" name="Group 2"/>
          <p:cNvGrpSpPr/>
          <p:nvPr/>
        </p:nvGrpSpPr>
        <p:grpSpPr bwMode="auto">
          <a:xfrm>
            <a:off x="3536950" y="474663"/>
            <a:ext cx="1898650" cy="650875"/>
            <a:chOff x="930" y="709"/>
            <a:chExt cx="1460" cy="500"/>
          </a:xfrm>
        </p:grpSpPr>
        <p:sp>
          <p:nvSpPr>
            <p:cNvPr id="44035" name="AutoShape 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4036" name="AutoShape 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4037" name="AutoShape 5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C2514"/>
                  </a:solidFill>
                </a:rPr>
                <a:t>合作交流</a:t>
              </a:r>
            </a:p>
          </p:txBody>
        </p:sp>
      </p:grp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1608138" y="1268413"/>
            <a:ext cx="5411787" cy="606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用字母表示数量关系</a:t>
            </a:r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: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5005388" y="2540000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4n</a:t>
            </a: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6732588" y="692150"/>
            <a:ext cx="2411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b="1">
              <a:solidFill>
                <a:srgbClr val="000000"/>
              </a:solidFill>
            </a:endParaRPr>
          </a:p>
        </p:txBody>
      </p:sp>
      <p:graphicFrame>
        <p:nvGraphicFramePr>
          <p:cNvPr id="44073" name="Object 41"/>
          <p:cNvGraphicFramePr>
            <a:graphicFrameLocks noChangeAspect="1"/>
          </p:cNvGraphicFramePr>
          <p:nvPr/>
        </p:nvGraphicFramePr>
        <p:xfrm>
          <a:off x="6084888" y="3141663"/>
          <a:ext cx="3571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39700" imgH="393700" progId="Equation.DSMT4">
                  <p:embed/>
                </p:oleObj>
              </mc:Choice>
              <mc:Fallback>
                <p:oleObj name="Equation" r:id="rId4" imgW="139700" imgH="393700" progId="Equation.DSMT4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141663"/>
                        <a:ext cx="3571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3059113" y="4411663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DA0000"/>
                </a:solidFill>
              </a:rPr>
              <a:t>(166</a:t>
            </a:r>
            <a:r>
              <a:rPr lang="zh-CN" altLang="en-US" sz="2400" b="1">
                <a:solidFill>
                  <a:srgbClr val="DA0000"/>
                </a:solidFill>
              </a:rPr>
              <a:t>－</a:t>
            </a:r>
            <a:r>
              <a:rPr lang="en-US" altLang="zh-CN" sz="2400" b="1">
                <a:solidFill>
                  <a:srgbClr val="DA0000"/>
                </a:solidFill>
              </a:rPr>
              <a:t>5</a:t>
            </a:r>
            <a:r>
              <a:rPr lang="en-US" altLang="zh-CN" sz="2400" b="1" i="1">
                <a:solidFill>
                  <a:srgbClr val="DA0000"/>
                </a:solidFill>
                <a:latin typeface="Times New Roman" panose="02020603050405020304" pitchFamily="18" charset="0"/>
              </a:rPr>
              <a:t>n)</a:t>
            </a:r>
          </a:p>
        </p:txBody>
      </p:sp>
      <p:sp>
        <p:nvSpPr>
          <p:cNvPr id="44075" name="Text Box 43"/>
          <p:cNvSpPr txBox="1">
            <a:spLocks noChangeArrowheads="1"/>
          </p:cNvSpPr>
          <p:nvPr/>
        </p:nvSpPr>
        <p:spPr bwMode="auto">
          <a:xfrm>
            <a:off x="7740650" y="441166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</a:rPr>
              <a:t>33</a:t>
            </a:r>
          </a:p>
        </p:txBody>
      </p:sp>
      <p:grpSp>
        <p:nvGrpSpPr>
          <p:cNvPr id="44078" name="Group 46"/>
          <p:cNvGrpSpPr/>
          <p:nvPr/>
        </p:nvGrpSpPr>
        <p:grpSpPr bwMode="auto">
          <a:xfrm>
            <a:off x="4500563" y="3213100"/>
            <a:ext cx="1728787" cy="528638"/>
            <a:chOff x="2834" y="2024"/>
            <a:chExt cx="1089" cy="333"/>
          </a:xfrm>
        </p:grpSpPr>
        <p:sp>
          <p:nvSpPr>
            <p:cNvPr id="44069" name="Text Box 37"/>
            <p:cNvSpPr txBox="1">
              <a:spLocks noChangeArrowheads="1"/>
            </p:cNvSpPr>
            <p:nvPr/>
          </p:nvSpPr>
          <p:spPr bwMode="auto">
            <a:xfrm>
              <a:off x="2834" y="2069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endPara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4077" name="Object 45"/>
            <p:cNvGraphicFramePr>
              <a:graphicFrameLocks noChangeAspect="1"/>
            </p:cNvGraphicFramePr>
            <p:nvPr/>
          </p:nvGraphicFramePr>
          <p:xfrm>
            <a:off x="3198" y="2024"/>
            <a:ext cx="272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6" imgW="165100" imgH="203200" progId="Equation.DSMT4">
                    <p:embed/>
                  </p:oleObj>
                </mc:Choice>
                <mc:Fallback>
                  <p:oleObj name="Equation" r:id="rId6" imgW="165100" imgH="203200" progId="Equation.DSMT4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2024"/>
                          <a:ext cx="272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7" grpId="0"/>
      <p:bldP spid="44038" grpId="0" animBg="1"/>
      <p:bldP spid="44068" grpId="0"/>
      <p:bldP spid="44074" grpId="0"/>
      <p:bldP spid="440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8DE8-C554-41F6-BE96-F7A65B921F73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7E98-C455-4DA4-A9D5-48ED7CF2FFCF}" type="slidenum">
              <a:rPr lang="en-US" altLang="zh-CN">
                <a:solidFill>
                  <a:srgbClr val="000000"/>
                </a:solidFill>
              </a:r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23850" y="3933825"/>
            <a:ext cx="85328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81908"/>
                </a:solidFill>
                <a:latin typeface="Times New Roman" panose="02020603050405020304" pitchFamily="18" charset="0"/>
              </a:rPr>
              <a:t>运算符号包括加、减、乘、除、乘方、开方。</a:t>
            </a:r>
            <a:endParaRPr kumimoji="1" lang="zh-CN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grpSp>
        <p:nvGrpSpPr>
          <p:cNvPr id="102403" name="Group 3"/>
          <p:cNvGrpSpPr/>
          <p:nvPr/>
        </p:nvGrpSpPr>
        <p:grpSpPr bwMode="auto">
          <a:xfrm>
            <a:off x="3276600" y="188913"/>
            <a:ext cx="1898650" cy="650875"/>
            <a:chOff x="930" y="1355"/>
            <a:chExt cx="1460" cy="500"/>
          </a:xfrm>
        </p:grpSpPr>
        <p:sp>
          <p:nvSpPr>
            <p:cNvPr id="102404" name="AutoShape 4"/>
            <p:cNvSpPr>
              <a:spLocks noChangeArrowheads="1"/>
            </p:cNvSpPr>
            <p:nvPr/>
          </p:nvSpPr>
          <p:spPr bwMode="auto">
            <a:xfrm>
              <a:off x="930" y="1355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7C80">
                    <a:gamma/>
                    <a:shade val="86275"/>
                    <a:invGamma/>
                  </a:srgbClr>
                </a:gs>
                <a:gs pos="100000">
                  <a:srgbClr val="FF7C80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05" name="AutoShape 5"/>
            <p:cNvSpPr>
              <a:spLocks noChangeArrowheads="1"/>
            </p:cNvSpPr>
            <p:nvPr/>
          </p:nvSpPr>
          <p:spPr bwMode="auto">
            <a:xfrm>
              <a:off x="965" y="1377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06" name="AutoShape 6"/>
            <p:cNvSpPr>
              <a:spLocks noChangeArrowheads="1"/>
            </p:cNvSpPr>
            <p:nvPr/>
          </p:nvSpPr>
          <p:spPr bwMode="auto">
            <a:xfrm>
              <a:off x="965" y="1389"/>
              <a:ext cx="1388" cy="43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>
                    <a:alpha val="60001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FC2514"/>
                  </a:solidFill>
                </a:rPr>
                <a:t>重要结论</a:t>
              </a:r>
            </a:p>
          </p:txBody>
        </p:sp>
      </p:grp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250825" y="2276475"/>
            <a:ext cx="8424863" cy="135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      </a:t>
            </a:r>
            <a:r>
              <a:rPr lang="zh-CN" altLang="en-US" sz="3600" b="1" dirty="0">
                <a:solidFill>
                  <a:srgbClr val="333399"/>
                </a:solidFill>
              </a:rPr>
              <a:t>这种用</a:t>
            </a:r>
            <a:r>
              <a:rPr lang="zh-CN" altLang="en-US" sz="3600" b="1" dirty="0">
                <a:solidFill>
                  <a:srgbClr val="000000"/>
                </a:solidFill>
              </a:rPr>
              <a:t>运算符号</a:t>
            </a:r>
            <a:r>
              <a:rPr lang="zh-CN" altLang="en-US" sz="3600" b="1" dirty="0">
                <a:solidFill>
                  <a:srgbClr val="333399"/>
                </a:solidFill>
              </a:rPr>
              <a:t>把数或表示数的字母连接而成的式子叫做</a:t>
            </a:r>
            <a:r>
              <a:rPr lang="zh-CN" altLang="en-US" sz="3600" b="1" dirty="0">
                <a:solidFill>
                  <a:srgbClr val="FF0000"/>
                </a:solidFill>
              </a:rPr>
              <a:t>代数式</a:t>
            </a:r>
            <a:r>
              <a:rPr lang="zh-CN" altLang="en-US" sz="3600" b="1" dirty="0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0" y="1052513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像</a:t>
            </a:r>
            <a:r>
              <a:rPr kumimoji="1"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kumimoji="1" lang="en-US" altLang="zh-CN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kumimoji="1"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+2</a:t>
            </a:r>
            <a:r>
              <a:rPr lang="en-US" altLang="zh-CN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altLang="zh-CN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600" b="1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ab+</a:t>
            </a:r>
            <a:r>
              <a:rPr lang="en-US" altLang="zh-CN" sz="3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600" b="1" dirty="0">
                <a:solidFill>
                  <a:srgbClr val="DA0000"/>
                </a:solidFill>
                <a:latin typeface="Comic Sans MS" panose="030F0702030302020204" pitchFamily="66" charset="0"/>
              </a:rPr>
              <a:t>166</a:t>
            </a:r>
            <a:r>
              <a:rPr lang="zh-CN" altLang="en-US" sz="3600" b="1" dirty="0">
                <a:solidFill>
                  <a:srgbClr val="DA0000"/>
                </a:solidFill>
                <a:latin typeface="Comic Sans MS" panose="030F0702030302020204" pitchFamily="66" charset="0"/>
              </a:rPr>
              <a:t>－</a:t>
            </a:r>
            <a:r>
              <a:rPr lang="en-US" altLang="zh-CN" sz="3600" b="1" dirty="0">
                <a:solidFill>
                  <a:srgbClr val="DA0000"/>
                </a:solidFill>
                <a:latin typeface="Comic Sans MS" panose="030F0702030302020204" pitchFamily="66" charset="0"/>
              </a:rPr>
              <a:t>5</a:t>
            </a:r>
            <a:r>
              <a:rPr lang="en-US" altLang="zh-CN" sz="3600" b="1" i="1" dirty="0">
                <a:solidFill>
                  <a:srgbClr val="DA0000"/>
                </a:solidFill>
                <a:latin typeface="Comic Sans MS" panose="030F0702030302020204" pitchFamily="66" charset="0"/>
              </a:rPr>
              <a:t>n</a:t>
            </a: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33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的这样式子叫代数式</a:t>
            </a:r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1547813" y="4797425"/>
            <a:ext cx="7200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333399"/>
                </a:solidFill>
                <a:latin typeface="Comic Sans MS" panose="030F0702030302020204" pitchFamily="66" charset="0"/>
              </a:rPr>
              <a:t>注意： </a:t>
            </a:r>
            <a:r>
              <a:rPr kumimoji="1" lang="en-US" altLang="zh-CN" sz="3600" b="1" dirty="0">
                <a:solidFill>
                  <a:srgbClr val="333399"/>
                </a:solidFill>
                <a:latin typeface="Comic Sans MS" panose="030F0702030302020204" pitchFamily="66" charset="0"/>
              </a:rPr>
              <a:t>1. </a:t>
            </a:r>
            <a:r>
              <a:rPr kumimoji="1" lang="zh-CN" altLang="en-US" sz="3600" b="1" dirty="0">
                <a:solidFill>
                  <a:srgbClr val="333399"/>
                </a:solidFill>
                <a:latin typeface="Comic Sans MS" panose="030F0702030302020204" pitchFamily="66" charset="0"/>
              </a:rPr>
              <a:t>单独一个数或一个字母也是代数式。</a:t>
            </a:r>
            <a:r>
              <a:rPr kumimoji="1" lang="zh-CN" altLang="en-US" b="1" dirty="0">
                <a:solidFill>
                  <a:srgbClr val="333399"/>
                </a:solidFill>
                <a:latin typeface="Comic Sans MS" panose="030F0702030302020204" pitchFamily="66" charset="0"/>
              </a:rPr>
              <a:t> 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11" grpId="0"/>
      <p:bldP spid="102412" grpId="0"/>
      <p:bldP spid="1024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BC70-015A-4665-860A-11655FD674C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B518-D6E3-4F4C-8060-D9747E612D87}" type="slidenum">
              <a:rPr lang="en-US" altLang="zh-CN">
                <a:solidFill>
                  <a:srgbClr val="000000"/>
                </a:solidFill>
              </a:r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609600" y="188913"/>
            <a:ext cx="5978525" cy="1511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代数式的特点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0" y="1989138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）单独的一个数或一个字母也是代数式</a:t>
            </a:r>
            <a:endParaRPr kumimoji="1" lang="zh-CN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0" y="2924175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）代数式中不含单位，不含 </a:t>
            </a:r>
            <a:r>
              <a:rPr lang="zh-CN" altLang="en-US" sz="3600" b="1" dirty="0">
                <a:solidFill>
                  <a:srgbClr val="000000"/>
                </a:solidFill>
                <a:latin typeface="Tahoma" panose="020B0604030504040204"/>
              </a:rPr>
              <a:t>“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3600" b="1" dirty="0">
                <a:solidFill>
                  <a:srgbClr val="000000"/>
                </a:solidFill>
                <a:latin typeface="Tahoma" panose="020B0604030504040204"/>
              </a:rPr>
              <a:t>”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3600" b="1" dirty="0">
                <a:solidFill>
                  <a:srgbClr val="000000"/>
                </a:solidFill>
                <a:latin typeface="Tahoma" panose="020B0604030504040204"/>
              </a:rPr>
              <a:t>“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≠</a:t>
            </a:r>
            <a:r>
              <a:rPr lang="zh-CN" altLang="en-US" sz="3600" b="1" dirty="0">
                <a:solidFill>
                  <a:srgbClr val="000000"/>
                </a:solidFill>
                <a:latin typeface="Tahoma" panose="020B0604030504040204"/>
              </a:rPr>
              <a:t>”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3600" b="1" dirty="0">
                <a:solidFill>
                  <a:srgbClr val="000000"/>
                </a:solidFill>
                <a:latin typeface="Tahoma" panose="020B0604030504040204"/>
              </a:rPr>
              <a:t>“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≤</a:t>
            </a:r>
            <a:r>
              <a:rPr lang="zh-CN" altLang="en-US" sz="3600" b="1" dirty="0">
                <a:solidFill>
                  <a:srgbClr val="000000"/>
                </a:solidFill>
                <a:latin typeface="Tahoma" panose="020B0604030504040204"/>
              </a:rPr>
              <a:t>”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3600" b="1" dirty="0">
                <a:solidFill>
                  <a:srgbClr val="000000"/>
                </a:solidFill>
                <a:latin typeface="Tahoma" panose="020B0604030504040204"/>
              </a:rPr>
              <a:t>“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≥</a:t>
            </a:r>
            <a:r>
              <a:rPr lang="zh-CN" altLang="en-US" sz="3600" b="1" dirty="0">
                <a:solidFill>
                  <a:srgbClr val="000000"/>
                </a:solidFill>
                <a:latin typeface="Tahoma" panose="020B0604030504040204"/>
              </a:rPr>
              <a:t>”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kumimoji="1" lang="zh-CN" altLang="en-US" sz="36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0" y="4149725"/>
            <a:ext cx="87741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）数与数之间、数与字母之间、字母与字母之间用运算符号连接。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 autoUpdateAnimBg="0"/>
      <p:bldP spid="100357" grpId="0" autoUpdateAnimBg="0"/>
      <p:bldP spid="100358" grpId="0" autoUpdateAnimBg="0"/>
      <p:bldP spid="1003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382-B63B-4B1A-8809-3AA20CCB05F5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928F-93AE-4276-8DE0-2D881884A312}" type="slidenum">
              <a:rPr lang="en-US" altLang="zh-CN">
                <a:solidFill>
                  <a:srgbClr val="000000"/>
                </a:solidFill>
              </a:r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5389" name="Group 29"/>
          <p:cNvGrpSpPr/>
          <p:nvPr/>
        </p:nvGrpSpPr>
        <p:grpSpPr bwMode="auto">
          <a:xfrm>
            <a:off x="2987675" y="0"/>
            <a:ext cx="3600450" cy="1052513"/>
            <a:chOff x="930" y="709"/>
            <a:chExt cx="1460" cy="500"/>
          </a:xfrm>
        </p:grpSpPr>
        <p:sp>
          <p:nvSpPr>
            <p:cNvPr id="15390" name="AutoShape 30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91" name="AutoShape 31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92" name="AutoShape 32"/>
            <p:cNvSpPr>
              <a:spLocks noChangeArrowheads="1"/>
            </p:cNvSpPr>
            <p:nvPr/>
          </p:nvSpPr>
          <p:spPr bwMode="auto">
            <a:xfrm>
              <a:off x="981" y="840"/>
              <a:ext cx="1358" cy="23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C2514"/>
                  </a:solidFill>
                </a:rPr>
                <a:t>学以致用</a:t>
              </a:r>
            </a:p>
          </p:txBody>
        </p:sp>
      </p:grp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863600" y="1146175"/>
            <a:ext cx="1408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3366FF"/>
                </a:solidFill>
                <a:latin typeface="Times New Roman" panose="02020603050405020304" pitchFamily="18" charset="0"/>
              </a:rPr>
              <a:t>练习：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051050" y="1216025"/>
            <a:ext cx="661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3366FF"/>
                </a:solidFill>
                <a:latin typeface="Times New Roman" panose="02020603050405020304" pitchFamily="18" charset="0"/>
              </a:rPr>
              <a:t>判断下列式子哪些是代数式，哪些不是。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84213" y="5013325"/>
            <a:ext cx="7608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</a:rPr>
              <a:t>答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： 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）是代数式；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8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kumimoji="1"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kumimoji="1"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）不是。</a:t>
            </a:r>
            <a:endParaRPr kumimoji="1" lang="zh-CN" altLang="en-US" sz="24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414" name="Group 54"/>
          <p:cNvGrpSpPr/>
          <p:nvPr/>
        </p:nvGrpSpPr>
        <p:grpSpPr bwMode="auto">
          <a:xfrm>
            <a:off x="1476375" y="1773238"/>
            <a:ext cx="7099300" cy="3295650"/>
            <a:chOff x="930" y="1117"/>
            <a:chExt cx="4472" cy="2076"/>
          </a:xfrm>
        </p:grpSpPr>
        <p:sp>
          <p:nvSpPr>
            <p:cNvPr id="15396" name="Text Box 36"/>
            <p:cNvSpPr txBox="1">
              <a:spLocks noChangeArrowheads="1"/>
            </p:cNvSpPr>
            <p:nvPr/>
          </p:nvSpPr>
          <p:spPr bwMode="auto">
            <a:xfrm>
              <a:off x="930" y="1924"/>
              <a:ext cx="44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(5) 3×4 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                 (6) 3×4 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 =7</a:t>
              </a:r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 flipH="1">
              <a:off x="930" y="2377"/>
              <a:ext cx="4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(7) x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1≤0                  (8) x+2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＞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5411" name="Group 51"/>
            <p:cNvGrpSpPr/>
            <p:nvPr/>
          </p:nvGrpSpPr>
          <p:grpSpPr bwMode="auto">
            <a:xfrm>
              <a:off x="930" y="2750"/>
              <a:ext cx="3920" cy="443"/>
              <a:chOff x="984" y="2750"/>
              <a:chExt cx="3920" cy="443"/>
            </a:xfrm>
          </p:grpSpPr>
          <p:sp>
            <p:nvSpPr>
              <p:cNvPr id="15399" name="Text Box 39"/>
              <p:cNvSpPr txBox="1">
                <a:spLocks noChangeArrowheads="1"/>
              </p:cNvSpPr>
              <p:nvPr/>
            </p:nvSpPr>
            <p:spPr bwMode="auto">
              <a:xfrm>
                <a:off x="984" y="2796"/>
                <a:ext cx="39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(9) 10</a:t>
                </a:r>
                <a:r>
                  <a:rPr kumimoji="1"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+5</a:t>
                </a:r>
                <a:r>
                  <a:rPr kumimoji="1"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=15             (10)    +</a:t>
                </a:r>
                <a:r>
                  <a:rPr kumimoji="1"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</a:p>
            </p:txBody>
          </p:sp>
          <p:pic>
            <p:nvPicPr>
              <p:cNvPr id="15400" name="Picture 40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3512" y="2750"/>
                <a:ext cx="23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5404" name="Text Box 44"/>
            <p:cNvSpPr txBox="1">
              <a:spLocks noChangeArrowheads="1"/>
            </p:cNvSpPr>
            <p:nvPr/>
          </p:nvSpPr>
          <p:spPr bwMode="auto">
            <a:xfrm>
              <a:off x="930" y="1581"/>
              <a:ext cx="36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(3) 13                            (4) </a:t>
              </a:r>
              <a:r>
                <a:rPr kumimoji="1"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=2</a:t>
              </a:r>
            </a:p>
          </p:txBody>
        </p:sp>
        <p:grpSp>
          <p:nvGrpSpPr>
            <p:cNvPr id="15412" name="Group 52"/>
            <p:cNvGrpSpPr/>
            <p:nvPr/>
          </p:nvGrpSpPr>
          <p:grpSpPr bwMode="auto">
            <a:xfrm>
              <a:off x="930" y="1117"/>
              <a:ext cx="2786" cy="544"/>
              <a:chOff x="930" y="1117"/>
              <a:chExt cx="2786" cy="544"/>
            </a:xfrm>
          </p:grpSpPr>
          <p:sp>
            <p:nvSpPr>
              <p:cNvPr id="15402" name="Text Box 42"/>
              <p:cNvSpPr txBox="1">
                <a:spLocks noChangeArrowheads="1"/>
              </p:cNvSpPr>
              <p:nvPr/>
            </p:nvSpPr>
            <p:spPr bwMode="auto">
              <a:xfrm>
                <a:off x="930" y="1246"/>
                <a:ext cx="278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(1) </a:t>
                </a:r>
                <a:r>
                  <a:rPr kumimoji="1" lang="en-US" altLang="zh-CN" sz="2800" b="1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kumimoji="1" lang="en-US" altLang="zh-CN" sz="2800" b="1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kumimoji="1" lang="en-US" altLang="zh-CN" sz="2800" b="1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kumimoji="1" lang="en-US" altLang="zh-CN" sz="2800" b="1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                                  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(2)</a:t>
                </a:r>
              </a:p>
            </p:txBody>
          </p:sp>
          <p:graphicFrame>
            <p:nvGraphicFramePr>
              <p:cNvPr id="15407" name="Object 47"/>
              <p:cNvGraphicFramePr>
                <a:graphicFrameLocks noChangeAspect="1"/>
              </p:cNvGraphicFramePr>
              <p:nvPr/>
            </p:nvGraphicFramePr>
            <p:xfrm>
              <a:off x="3424" y="1117"/>
              <a:ext cx="257" cy="5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Equation" r:id="rId6" imgW="139700" imgH="393700" progId="Equation.DSMT4">
                      <p:embed/>
                    </p:oleObj>
                  </mc:Choice>
                  <mc:Fallback>
                    <p:oleObj name="Equation" r:id="rId6" imgW="139700" imgH="393700" progId="Equation.DSMT4">
                      <p:embed/>
                      <p:pic>
                        <p:nvPicPr>
                          <p:cNvPr id="0" name="图片 30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24" y="1117"/>
                            <a:ext cx="257" cy="5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 autoUpdateAnimBg="0"/>
      <p:bldP spid="15394" grpId="0" autoUpdateAnimBg="0"/>
      <p:bldP spid="1540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7785F-B867-4EF8-8511-F9704AD38B3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2DF1-6B3D-49DF-9EBD-B9D8E68A5871}" type="slidenum">
              <a:rPr lang="en-US" altLang="zh-CN">
                <a:solidFill>
                  <a:srgbClr val="000000"/>
                </a:solidFill>
              </a:r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395288" y="1268413"/>
            <a:ext cx="86042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例</a:t>
            </a:r>
            <a:r>
              <a:rPr kumimoji="1" lang="en-US" altLang="zh-CN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1 .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设字母</a:t>
            </a:r>
            <a:r>
              <a:rPr kumimoji="1" lang="en-US" altLang="zh-CN" sz="28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表示甲数，用代数式表示下列各题中的乙数：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）乙数比甲数大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    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）甲乙两数的和为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）甲数是乙数的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倍      （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）乙数比甲数的平方少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endParaRPr kumimoji="1" lang="en-US" altLang="zh-CN" sz="2800" b="1" dirty="0">
              <a:solidFill>
                <a:srgbClr val="99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323850" y="38608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解</a:t>
            </a:r>
            <a:r>
              <a:rPr lang="en-US" altLang="zh-CN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1403350" y="4076700"/>
            <a:ext cx="324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>
                <a:solidFill>
                  <a:srgbClr val="FF0000"/>
                </a:solidFill>
              </a:rPr>
              <a:t>1</a:t>
            </a:r>
            <a:r>
              <a:rPr lang="zh-CN" altLang="en-US" sz="2800" b="1">
                <a:solidFill>
                  <a:srgbClr val="FF0000"/>
                </a:solidFill>
              </a:rPr>
              <a:t>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+3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endParaRPr lang="en-US" altLang="zh-CN" sz="2800" b="1">
              <a:solidFill>
                <a:srgbClr val="000000"/>
              </a:solidFill>
            </a:endParaRP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4500563" y="40767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389" name="Group 101"/>
          <p:cNvGrpSpPr/>
          <p:nvPr/>
        </p:nvGrpSpPr>
        <p:grpSpPr bwMode="auto">
          <a:xfrm>
            <a:off x="4500563" y="4941888"/>
            <a:ext cx="2374900" cy="590550"/>
            <a:chOff x="3334" y="3249"/>
            <a:chExt cx="1496" cy="372"/>
          </a:xfrm>
        </p:grpSpPr>
        <p:sp>
          <p:nvSpPr>
            <p:cNvPr id="12387" name="Text Box 99"/>
            <p:cNvSpPr txBox="1">
              <a:spLocks noChangeArrowheads="1"/>
            </p:cNvSpPr>
            <p:nvPr/>
          </p:nvSpPr>
          <p:spPr bwMode="auto">
            <a:xfrm>
              <a:off x="3334" y="3294"/>
              <a:ext cx="14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          </a:t>
              </a:r>
            </a:p>
          </p:txBody>
        </p:sp>
        <p:graphicFrame>
          <p:nvGraphicFramePr>
            <p:cNvPr id="12388" name="Object 100"/>
            <p:cNvGraphicFramePr>
              <a:graphicFrameLocks noChangeAspect="1"/>
            </p:cNvGraphicFramePr>
            <p:nvPr/>
          </p:nvGraphicFramePr>
          <p:xfrm>
            <a:off x="3878" y="3249"/>
            <a:ext cx="635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4" imgW="405765" imgH="203200" progId="Equation.DSMT4">
                    <p:embed/>
                  </p:oleObj>
                </mc:Choice>
                <mc:Fallback>
                  <p:oleObj name="Equation" r:id="rId4" imgW="405765" imgH="203200" progId="Equation.DSMT4">
                    <p:embed/>
                    <p:pic>
                      <p:nvPicPr>
                        <p:cNvPr id="0" name="图片 40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249"/>
                          <a:ext cx="635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91" name="Group 103"/>
          <p:cNvGrpSpPr/>
          <p:nvPr/>
        </p:nvGrpSpPr>
        <p:grpSpPr bwMode="auto">
          <a:xfrm>
            <a:off x="1403350" y="4724400"/>
            <a:ext cx="1944688" cy="863600"/>
            <a:chOff x="1066" y="3203"/>
            <a:chExt cx="1225" cy="544"/>
          </a:xfrm>
        </p:grpSpPr>
        <p:sp>
          <p:nvSpPr>
            <p:cNvPr id="12386" name="Text Box 98"/>
            <p:cNvSpPr txBox="1">
              <a:spLocks noChangeArrowheads="1"/>
            </p:cNvSpPr>
            <p:nvPr/>
          </p:nvSpPr>
          <p:spPr bwMode="auto">
            <a:xfrm>
              <a:off x="1066" y="3339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      </a:t>
              </a:r>
            </a:p>
          </p:txBody>
        </p:sp>
        <p:graphicFrame>
          <p:nvGraphicFramePr>
            <p:cNvPr id="12390" name="Object 102"/>
            <p:cNvGraphicFramePr>
              <a:graphicFrameLocks noChangeAspect="1"/>
            </p:cNvGraphicFramePr>
            <p:nvPr/>
          </p:nvGraphicFramePr>
          <p:xfrm>
            <a:off x="1655" y="3203"/>
            <a:ext cx="333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6" imgW="241300" imgH="393700" progId="Equation.DSMT4">
                    <p:embed/>
                  </p:oleObj>
                </mc:Choice>
                <mc:Fallback>
                  <p:oleObj name="Equation" r:id="rId6" imgW="241300" imgH="393700" progId="Equation.DSMT4">
                    <p:embed/>
                    <p:pic>
                      <p:nvPicPr>
                        <p:cNvPr id="0" name="图片 40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3203"/>
                          <a:ext cx="333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93" name="Group 105"/>
          <p:cNvGrpSpPr/>
          <p:nvPr/>
        </p:nvGrpSpPr>
        <p:grpSpPr bwMode="auto">
          <a:xfrm>
            <a:off x="3779838" y="549275"/>
            <a:ext cx="1898650" cy="650875"/>
            <a:chOff x="930" y="709"/>
            <a:chExt cx="1460" cy="500"/>
          </a:xfrm>
        </p:grpSpPr>
        <p:sp>
          <p:nvSpPr>
            <p:cNvPr id="12394" name="AutoShape 106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95" name="AutoShape 107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96" name="AutoShape 108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C2514"/>
                  </a:solidFill>
                </a:rPr>
                <a:t>典型例题</a:t>
              </a:r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1" grpId="0"/>
      <p:bldP spid="123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C277-2BFE-416A-8686-3CF43690181E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B29A-5863-46C7-9C64-113E0BB10C92}" type="slidenum">
              <a:rPr lang="en-US" altLang="zh-CN">
                <a:solidFill>
                  <a:srgbClr val="000000"/>
                </a:solidFill>
              </a:r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45088" name="Group 32"/>
          <p:cNvGrpSpPr/>
          <p:nvPr/>
        </p:nvGrpSpPr>
        <p:grpSpPr bwMode="auto">
          <a:xfrm>
            <a:off x="0" y="836613"/>
            <a:ext cx="9144000" cy="2895600"/>
            <a:chOff x="0" y="527"/>
            <a:chExt cx="5760" cy="1824"/>
          </a:xfrm>
        </p:grpSpPr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0" y="527"/>
              <a:ext cx="5760" cy="1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zh-CN" sz="2800" b="1" dirty="0">
                <a:solidFill>
                  <a:srgbClr val="FF0000"/>
                </a:solidFill>
              </a:endParaRP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FF0000"/>
                  </a:solidFill>
                </a:rPr>
                <a:t>           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例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2</a:t>
              </a:r>
              <a:r>
                <a:rPr lang="en-US" altLang="zh-CN" sz="2800" b="1" dirty="0">
                  <a:solidFill>
                    <a:srgbClr val="FF0000"/>
                  </a:solidFill>
                </a:rPr>
                <a:t>  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用数式表示：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33CC"/>
                  </a:solidFill>
                </a:rPr>
                <a:t>                 （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1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）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的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3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倍与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的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2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倍的和；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33CC"/>
                  </a:solidFill>
                </a:rPr>
                <a:t>                 （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2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）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与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5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的差的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3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倍。</a:t>
              </a: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703" y="2024"/>
              <a:ext cx="13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FF3300"/>
                  </a:solidFill>
                  <a:ea typeface="黑体" panose="02010609060101010101" pitchFamily="49" charset="-122"/>
                </a:rPr>
                <a:t>解</a:t>
              </a:r>
              <a:r>
                <a:rPr lang="en-US" altLang="zh-CN" sz="2800" b="1" dirty="0">
                  <a:solidFill>
                    <a:srgbClr val="FF3300"/>
                  </a:solidFill>
                  <a:ea typeface="黑体" panose="02010609060101010101" pitchFamily="49" charset="-122"/>
                </a:rPr>
                <a:t>:</a:t>
              </a:r>
            </a:p>
          </p:txBody>
        </p:sp>
      </p:grp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620838" y="3284538"/>
            <a:ext cx="2663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</a:rPr>
              <a:t>+2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572000" y="3284538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>
                <a:solidFill>
                  <a:srgbClr val="FF0000"/>
                </a:solidFill>
              </a:rPr>
              <a:t>2</a:t>
            </a:r>
            <a:r>
              <a:rPr lang="zh-CN" altLang="en-US" sz="2800" b="1">
                <a:solidFill>
                  <a:srgbClr val="FF0000"/>
                </a:solidFill>
              </a:rPr>
              <a:t>）</a:t>
            </a:r>
            <a:r>
              <a:rPr lang="en-US" altLang="zh-CN" sz="2800" b="1">
                <a:solidFill>
                  <a:srgbClr val="FF0000"/>
                </a:solidFill>
              </a:rPr>
              <a:t>3</a:t>
            </a:r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solidFill>
                  <a:srgbClr val="FF0000"/>
                </a:solidFill>
              </a:rPr>
              <a:t>－</a:t>
            </a:r>
            <a:r>
              <a:rPr lang="en-US" altLang="zh-CN" sz="2800" b="1">
                <a:solidFill>
                  <a:srgbClr val="FF0000"/>
                </a:solidFill>
              </a:rPr>
              <a:t>5</a:t>
            </a:r>
            <a:r>
              <a:rPr lang="zh-CN" altLang="en-US" sz="2800" b="1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1042988" y="3776663"/>
            <a:ext cx="63373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</a:rPr>
              <a:t>像“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3333FF"/>
                </a:solidFill>
              </a:rPr>
              <a:t>的</a:t>
            </a:r>
            <a:r>
              <a:rPr lang="en-US" altLang="zh-CN" sz="2800" b="1" dirty="0">
                <a:solidFill>
                  <a:srgbClr val="3333FF"/>
                </a:solidFill>
              </a:rPr>
              <a:t>3</a:t>
            </a:r>
            <a:r>
              <a:rPr lang="zh-CN" altLang="en-US" sz="2800" b="1" dirty="0">
                <a:solidFill>
                  <a:srgbClr val="3333FF"/>
                </a:solidFill>
              </a:rPr>
              <a:t>倍与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3333FF"/>
                </a:solidFill>
              </a:rPr>
              <a:t>的</a:t>
            </a:r>
            <a:r>
              <a:rPr lang="en-US" altLang="zh-CN" sz="2800" b="1" dirty="0">
                <a:solidFill>
                  <a:srgbClr val="3333FF"/>
                </a:solidFill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</a:rPr>
              <a:t>倍的和”、“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3333FF"/>
                </a:solidFill>
              </a:rPr>
              <a:t>与</a:t>
            </a:r>
            <a:r>
              <a:rPr lang="en-US" altLang="zh-CN" sz="2800" b="1" dirty="0">
                <a:solidFill>
                  <a:srgbClr val="3333FF"/>
                </a:solidFill>
              </a:rPr>
              <a:t>5</a:t>
            </a:r>
            <a:r>
              <a:rPr lang="zh-CN" altLang="en-US" sz="2800" b="1" dirty="0">
                <a:solidFill>
                  <a:srgbClr val="3333FF"/>
                </a:solidFill>
              </a:rPr>
              <a:t>的差的</a:t>
            </a:r>
            <a:r>
              <a:rPr lang="en-US" altLang="zh-CN" sz="2800" b="1" dirty="0">
                <a:solidFill>
                  <a:srgbClr val="3333FF"/>
                </a:solidFill>
              </a:rPr>
              <a:t>3</a:t>
            </a:r>
            <a:r>
              <a:rPr lang="zh-CN" altLang="en-US" sz="2800" b="1" dirty="0">
                <a:solidFill>
                  <a:srgbClr val="3333FF"/>
                </a:solidFill>
              </a:rPr>
              <a:t>倍”等用文字表述数量关系的语言称为自然语言，而通过例</a:t>
            </a:r>
            <a:r>
              <a:rPr lang="en-US" altLang="zh-CN" sz="2800" b="1" dirty="0">
                <a:solidFill>
                  <a:srgbClr val="3333FF"/>
                </a:solidFill>
              </a:rPr>
              <a:t>1</a:t>
            </a:r>
            <a:r>
              <a:rPr lang="zh-CN" altLang="en-US" sz="2800" b="1" dirty="0">
                <a:solidFill>
                  <a:srgbClr val="3333FF"/>
                </a:solidFill>
              </a:rPr>
              <a:t>和例</a:t>
            </a:r>
            <a:r>
              <a:rPr lang="en-US" altLang="zh-CN" sz="2800" b="1" dirty="0">
                <a:solidFill>
                  <a:srgbClr val="3333FF"/>
                </a:solidFill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</a:rPr>
              <a:t>我们把他们转化成了数学语言。可以看出在描述问题时数学语言比自然语言更简单明确。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7283450" y="692150"/>
            <a:ext cx="1465263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</a:rPr>
              <a:t>解答一个含有数量关系的问题时，只要把问题中的自然语言译成数学语言就行了！</a:t>
            </a:r>
          </a:p>
        </p:txBody>
      </p:sp>
      <p:grpSp>
        <p:nvGrpSpPr>
          <p:cNvPr id="45083" name="Group 27"/>
          <p:cNvGrpSpPr/>
          <p:nvPr/>
        </p:nvGrpSpPr>
        <p:grpSpPr bwMode="auto">
          <a:xfrm>
            <a:off x="4140200" y="476250"/>
            <a:ext cx="1898650" cy="650875"/>
            <a:chOff x="930" y="709"/>
            <a:chExt cx="1460" cy="500"/>
          </a:xfrm>
        </p:grpSpPr>
        <p:sp>
          <p:nvSpPr>
            <p:cNvPr id="45084" name="AutoShape 28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5085" name="AutoShape 29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5086" name="AutoShape 30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FC2514"/>
                  </a:solidFill>
                </a:rPr>
                <a:t>典型例题</a:t>
              </a:r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9" grpId="0"/>
      <p:bldP spid="45080" grpId="0"/>
      <p:bldP spid="45081" grpId="0"/>
      <p:bldP spid="45082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1628</Words>
  <Application>Microsoft Office PowerPoint</Application>
  <PresentationFormat>全屏显示(4:3)</PresentationFormat>
  <Paragraphs>213</Paragraphs>
  <Slides>21</Slides>
  <Notes>11</Notes>
  <HiddenSlides>1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黑体</vt:lpstr>
      <vt:lpstr>华文行楷</vt:lpstr>
      <vt:lpstr>华文隶书</vt:lpstr>
      <vt:lpstr>华文新魏</vt:lpstr>
      <vt:lpstr>楷体_GB2312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Wingdings</vt:lpstr>
      <vt:lpstr>WWW.2PPT.COM
</vt:lpstr>
      <vt:lpstr>Equation.3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例4，请对下列代数式的实际意义做出解释</vt:lpstr>
      <vt:lpstr>一、用代数式表示：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2017-08-17T01:35:00Z</dcterms:created>
  <dcterms:modified xsi:type="dcterms:W3CDTF">2023-01-16T21:34:27Z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26789DC6CD244447BD4088067D500B88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