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80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5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61">
          <p15:clr>
            <a:srgbClr val="A4A3A4"/>
          </p15:clr>
        </p15:guide>
        <p15:guide id="6" orient="horz" pos="-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50"/>
        <p:guide orient="horz" pos="3952"/>
        <p:guide orient="horz" pos="3861"/>
        <p:guide orient="horz" pos="-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789170" y="2120900"/>
            <a:ext cx="7216775" cy="2898775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 </a:t>
                  </a:r>
                  <a:r>
                    <a:rPr lang="zh-CN" altLang="en-US" sz="54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认识平方千米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公顷和平方千米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006001" y="2149131"/>
            <a:ext cx="3568171" cy="3245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8328615" y="5433230"/>
            <a:ext cx="1432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7981256" y="3471537"/>
            <a:ext cx="259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08025" y="1183545"/>
            <a:ext cx="6296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边长是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千米的正方形的面积是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平方千米。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57096" y="1735768"/>
            <a:ext cx="3658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每一横排可以摆多少个？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82796" y="3009872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一共可以摆多少排？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814590" y="2397560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1756094" y="3575198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排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25691" y="4129217"/>
            <a:ext cx="49508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平方千米中有多少个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平方米？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08025" y="4855319"/>
            <a:ext cx="4200189" cy="776817"/>
            <a:chOff x="562646" y="4037166"/>
            <a:chExt cx="3150112" cy="582603"/>
          </a:xfrm>
        </p:grpSpPr>
        <p:sp>
          <p:nvSpPr>
            <p:cNvPr id="19467" name="矩形 46"/>
            <p:cNvSpPr>
              <a:spLocks noChangeArrowheads="1"/>
            </p:cNvSpPr>
            <p:nvPr/>
          </p:nvSpPr>
          <p:spPr bwMode="auto">
            <a:xfrm>
              <a:off x="562646" y="4199742"/>
              <a:ext cx="3150112" cy="346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1000×1000=1000000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（个）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391838" y="4037166"/>
              <a:ext cx="0" cy="5826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 bwMode="auto">
          <a:xfrm>
            <a:off x="5688044" y="3851184"/>
            <a:ext cx="3142515" cy="3365144"/>
            <a:chOff x="3692159" y="2872198"/>
            <a:chExt cx="2913062" cy="3119438"/>
          </a:xfrm>
        </p:grpSpPr>
        <p:grpSp>
          <p:nvGrpSpPr>
            <p:cNvPr id="19470" name="组合 3"/>
            <p:cNvGrpSpPr/>
            <p:nvPr/>
          </p:nvGrpSpPr>
          <p:grpSpPr bwMode="auto">
            <a:xfrm>
              <a:off x="4173173" y="3346860"/>
              <a:ext cx="1692274" cy="1558925"/>
              <a:chOff x="3841802" y="3470266"/>
              <a:chExt cx="1692274" cy="1558925"/>
            </a:xfrm>
          </p:grpSpPr>
          <p:sp>
            <p:nvSpPr>
              <p:cNvPr id="20" name="任意多边形: 形状 19"/>
              <p:cNvSpPr/>
              <p:nvPr/>
            </p:nvSpPr>
            <p:spPr bwMode="auto">
              <a:xfrm rot="17562922">
                <a:off x="3908476" y="3403592"/>
                <a:ext cx="1558925" cy="1692274"/>
              </a:xfrm>
              <a:custGeom>
                <a:avLst/>
                <a:gdLst>
                  <a:gd name="connsiteX0" fmla="*/ 1507951 w 1560321"/>
                  <a:gd name="connsiteY0" fmla="*/ 454775 h 1692694"/>
                  <a:gd name="connsiteX1" fmla="*/ 1560321 w 1560321"/>
                  <a:gd name="connsiteY1" fmla="*/ 834284 h 1692694"/>
                  <a:gd name="connsiteX2" fmla="*/ 1412155 w 1560321"/>
                  <a:gd name="connsiteY2" fmla="*/ 1224009 h 1692694"/>
                  <a:gd name="connsiteX3" fmla="*/ 1140619 w 1560321"/>
                  <a:gd name="connsiteY3" fmla="*/ 1534299 h 1692694"/>
                  <a:gd name="connsiteX4" fmla="*/ 878644 w 1560321"/>
                  <a:gd name="connsiteY4" fmla="*/ 1652161 h 1692694"/>
                  <a:gd name="connsiteX5" fmla="*/ 625260 w 1560321"/>
                  <a:gd name="connsiteY5" fmla="*/ 1692694 h 1692694"/>
                  <a:gd name="connsiteX6" fmla="*/ 503423 w 1560321"/>
                  <a:gd name="connsiteY6" fmla="*/ 1692321 h 1692694"/>
                  <a:gd name="connsiteX7" fmla="*/ 0 w 1560321"/>
                  <a:gd name="connsiteY7" fmla="*/ 476386 h 1692694"/>
                  <a:gd name="connsiteX8" fmla="*/ 1139820 w 1560321"/>
                  <a:gd name="connsiteY8" fmla="*/ 0 h 1692694"/>
                  <a:gd name="connsiteX9" fmla="*/ 1365125 w 1560321"/>
                  <a:gd name="connsiteY9" fmla="*/ 211445 h 169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0321" h="1692694">
                    <a:moveTo>
                      <a:pt x="1507951" y="454775"/>
                    </a:moveTo>
                    <a:lnTo>
                      <a:pt x="1560321" y="834284"/>
                    </a:lnTo>
                    <a:lnTo>
                      <a:pt x="1412155" y="1224009"/>
                    </a:lnTo>
                    <a:lnTo>
                      <a:pt x="1140619" y="1534299"/>
                    </a:lnTo>
                    <a:lnTo>
                      <a:pt x="878644" y="1652161"/>
                    </a:lnTo>
                    <a:lnTo>
                      <a:pt x="625260" y="1692694"/>
                    </a:lnTo>
                    <a:lnTo>
                      <a:pt x="503423" y="1692321"/>
                    </a:lnTo>
                    <a:lnTo>
                      <a:pt x="0" y="476386"/>
                    </a:lnTo>
                    <a:lnTo>
                      <a:pt x="1139820" y="0"/>
                    </a:lnTo>
                    <a:lnTo>
                      <a:pt x="1365125" y="211445"/>
                    </a:lnTo>
                    <a:close/>
                  </a:path>
                </a:pathLst>
              </a:custGeom>
              <a:solidFill>
                <a:srgbClr val="B4C7E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0" hangingPunct="0">
                  <a:defRPr/>
                </a:pPr>
                <a:endPara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048176" y="4486266"/>
                <a:ext cx="339725" cy="3429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0" hangingPunct="0">
                  <a:defRPr/>
                </a:pPr>
                <a:endParaRPr lang="zh-CN" altLang="en-US" sz="2400" kern="0" baseline="3000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73" name="矩形 1"/>
              <p:cNvSpPr>
                <a:spLocks noChangeArrowheads="1"/>
              </p:cNvSpPr>
              <p:nvPr/>
            </p:nvSpPr>
            <p:spPr bwMode="auto">
              <a:xfrm>
                <a:off x="3938735" y="4511596"/>
                <a:ext cx="558085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1219200" eaLnBrk="0" hangingPunct="0"/>
                <a:r>
                  <a:rPr lang="en-US" altLang="zh-CN" sz="2400" kern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1m</a:t>
                </a:r>
                <a:r>
                  <a:rPr lang="en-US" altLang="zh-CN" sz="2400" kern="0" baseline="3000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2400" kern="0" baseline="3000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9474" name="图片 8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2"/>
            <a:stretch>
              <a:fillRect/>
            </a:stretch>
          </p:blipFill>
          <p:spPr bwMode="auto">
            <a:xfrm rot="-6221545">
              <a:off x="3588971" y="2975386"/>
              <a:ext cx="3119438" cy="291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43" grpId="0"/>
      <p:bldP spid="44" grpId="0"/>
      <p:bldP spid="45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 bwMode="auto">
          <a:xfrm>
            <a:off x="660400" y="1987921"/>
            <a:ext cx="3911648" cy="581025"/>
            <a:chOff x="212725" y="2211200"/>
            <a:chExt cx="3912227" cy="581025"/>
          </a:xfrm>
        </p:grpSpPr>
        <p:sp>
          <p:nvSpPr>
            <p:cNvPr id="39" name="矩形 10"/>
            <p:cNvSpPr>
              <a:spLocks noChangeArrowheads="1"/>
            </p:cNvSpPr>
            <p:nvPr/>
          </p:nvSpPr>
          <p:spPr bwMode="auto">
            <a:xfrm>
              <a:off x="212725" y="2243138"/>
              <a:ext cx="39122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平方千米</a:t>
              </a:r>
              <a:r>
                <a:rPr lang="en-US" altLang="zh-CN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=1000000</a:t>
              </a:r>
              <a:r>
                <a:rPr lang="zh-CN" altLang="en-US" sz="2400" dirty="0">
                  <a:solidFill>
                    <a:srgbClr val="FF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平方米</a:t>
              </a:r>
              <a:endPara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 bwMode="auto">
            <a:xfrm>
              <a:off x="2383793" y="2211200"/>
              <a:ext cx="0" cy="581025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6508489" y="1912336"/>
            <a:ext cx="3935412" cy="35798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7530839" y="3314098"/>
            <a:ext cx="1944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80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平方千米</a:t>
            </a:r>
          </a:p>
        </p:txBody>
      </p:sp>
      <p:sp>
        <p:nvSpPr>
          <p:cNvPr id="46" name="矩形 45"/>
          <p:cNvSpPr/>
          <p:nvPr/>
        </p:nvSpPr>
        <p:spPr>
          <a:xfrm>
            <a:off x="6508489" y="5131786"/>
            <a:ext cx="393700" cy="360362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7" name="左大括号 46"/>
          <p:cNvSpPr/>
          <p:nvPr/>
        </p:nvSpPr>
        <p:spPr>
          <a:xfrm rot="16200000">
            <a:off x="6602151" y="5373086"/>
            <a:ext cx="176213" cy="382587"/>
          </a:xfrm>
          <a:prstGeom prst="leftBrace">
            <a:avLst>
              <a:gd name="adj1" fmla="val 294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343389" y="5588986"/>
            <a:ext cx="10747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100 m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5224201" y="5209573"/>
            <a:ext cx="1417638" cy="460375"/>
            <a:chOff x="3441540" y="4190580"/>
            <a:chExt cx="1418492" cy="460375"/>
          </a:xfrm>
        </p:grpSpPr>
        <p:cxnSp>
          <p:nvCxnSpPr>
            <p:cNvPr id="50" name="直接箭头连接符 49"/>
            <p:cNvCxnSpPr/>
            <p:nvPr/>
          </p:nvCxnSpPr>
          <p:spPr>
            <a:xfrm flipH="1">
              <a:off x="4356491" y="4249318"/>
              <a:ext cx="503541" cy="115887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3441540" y="4190580"/>
              <a:ext cx="107538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0000CC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  <a:r>
                <a:rPr lang="zh-CN" altLang="en-US" sz="2400">
                  <a:solidFill>
                    <a:srgbClr val="0000CC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公顷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6911714" y="5136548"/>
            <a:ext cx="395287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307001" y="5136548"/>
            <a:ext cx="393700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00701" y="5136548"/>
            <a:ext cx="395288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084876" y="5136548"/>
            <a:ext cx="395288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480164" y="5136548"/>
            <a:ext cx="395287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875451" y="5139723"/>
            <a:ext cx="393700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270739" y="5136548"/>
            <a:ext cx="393700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669201" y="5136548"/>
            <a:ext cx="393700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058139" y="5136548"/>
            <a:ext cx="395287" cy="360363"/>
          </a:xfrm>
          <a:prstGeom prst="rect">
            <a:avLst/>
          </a:prstGeom>
          <a:solidFill>
            <a:srgbClr val="F5E4D8"/>
          </a:solidFill>
          <a:ln>
            <a:solidFill>
              <a:srgbClr val="BA4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466" y="4765936"/>
            <a:ext cx="3944454" cy="37188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635" y="4406070"/>
            <a:ext cx="3944454" cy="37188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453" y="4064169"/>
            <a:ext cx="3944454" cy="371888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4359" y="2617126"/>
            <a:ext cx="3950830" cy="371888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613" y="2257044"/>
            <a:ext cx="3944454" cy="37188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026" y="1906546"/>
            <a:ext cx="3944454" cy="371888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026" y="3705880"/>
            <a:ext cx="3944454" cy="37188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4359" y="3345952"/>
            <a:ext cx="3948749" cy="37188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4360" y="2984612"/>
            <a:ext cx="3948748" cy="371888"/>
          </a:xfrm>
          <a:prstGeom prst="rect">
            <a:avLst/>
          </a:prstGeom>
        </p:spPr>
      </p:pic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8013439" y="5514373"/>
            <a:ext cx="1074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千米</a:t>
            </a:r>
          </a:p>
        </p:txBody>
      </p:sp>
      <p:sp>
        <p:nvSpPr>
          <p:cNvPr id="71" name="AutoShape 27"/>
          <p:cNvSpPr>
            <a:spLocks noChangeArrowheads="1"/>
          </p:cNvSpPr>
          <p:nvPr/>
        </p:nvSpPr>
        <p:spPr bwMode="auto">
          <a:xfrm>
            <a:off x="3395401" y="5128611"/>
            <a:ext cx="2998788" cy="603250"/>
          </a:xfrm>
          <a:prstGeom prst="wedgeRoundRectCallout">
            <a:avLst>
              <a:gd name="adj1" fmla="val 61171"/>
              <a:gd name="adj2" fmla="val -1996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每一横排放</a:t>
            </a:r>
            <a:r>
              <a:rPr lang="en-US" altLang="zh-CN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个</a:t>
            </a:r>
          </a:p>
        </p:txBody>
      </p:sp>
      <p:sp>
        <p:nvSpPr>
          <p:cNvPr id="72" name="AutoShape 27"/>
          <p:cNvSpPr>
            <a:spLocks noChangeArrowheads="1"/>
          </p:cNvSpPr>
          <p:nvPr/>
        </p:nvSpPr>
        <p:spPr bwMode="auto">
          <a:xfrm>
            <a:off x="3377939" y="4399948"/>
            <a:ext cx="3000375" cy="603250"/>
          </a:xfrm>
          <a:prstGeom prst="wedgeRoundRectCallout">
            <a:avLst>
              <a:gd name="adj1" fmla="val 59644"/>
              <a:gd name="adj2" fmla="val -1617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一共可以摆</a:t>
            </a:r>
            <a:r>
              <a:rPr lang="en-US" altLang="zh-CN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10</a:t>
            </a:r>
            <a:r>
              <a:rPr lang="zh-CN" altLang="en-US" sz="2400">
                <a:solidFill>
                  <a:srgbClr val="0000CC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排</a:t>
            </a: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693737" y="2777097"/>
            <a:ext cx="2904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平方千米</a:t>
            </a: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=100</a:t>
            </a:r>
            <a:r>
              <a:rPr lang="zh-CN" altLang="en-US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公顷</a:t>
            </a:r>
            <a:endParaRPr lang="en-US" altLang="zh-CN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4" name="矩形 43"/>
          <p:cNvSpPr>
            <a:spLocks noChangeArrowheads="1"/>
          </p:cNvSpPr>
          <p:nvPr/>
        </p:nvSpPr>
        <p:spPr bwMode="auto">
          <a:xfrm>
            <a:off x="660400" y="1199631"/>
            <a:ext cx="614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边长是</a:t>
            </a:r>
            <a:r>
              <a:rPr lang="en-US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千米的正方形的面积是</a:t>
            </a:r>
            <a:r>
              <a:rPr lang="zh-CN" altLang="zh-CN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4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平方千米。 </a:t>
            </a:r>
            <a:endParaRPr lang="en-US" altLang="zh-CN" sz="24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7" grpId="1" bldLvl="0" animBg="1"/>
      <p:bldP spid="48" grpId="0"/>
      <p:bldP spid="48" grpId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71" grpId="0" bldLvl="0" animBg="1"/>
      <p:bldP spid="72" grpId="0" bldLvl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660400" y="2151382"/>
            <a:ext cx="9258300" cy="774700"/>
            <a:chOff x="1100137" y="1904267"/>
            <a:chExt cx="6943725" cy="581851"/>
          </a:xfrm>
        </p:grpSpPr>
        <p:sp>
          <p:nvSpPr>
            <p:cNvPr id="21506" name="矩形 1"/>
            <p:cNvSpPr>
              <a:spLocks noChangeArrowheads="1"/>
            </p:cNvSpPr>
            <p:nvPr/>
          </p:nvSpPr>
          <p:spPr bwMode="auto">
            <a:xfrm>
              <a:off x="1100137" y="2067694"/>
              <a:ext cx="6943725" cy="34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平方千米</a:t>
              </a:r>
              <a:r>
                <a:rPr lang="zh-CN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1000000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平方米</a:t>
              </a:r>
              <a:r>
                <a:rPr lang="zh-CN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公顷</a:t>
              </a:r>
              <a:endPara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2829559" y="1904267"/>
              <a:ext cx="0" cy="58185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7" name="矩形 8"/>
          <p:cNvSpPr>
            <a:spLocks noChangeArrowheads="1"/>
          </p:cNvSpPr>
          <p:nvPr/>
        </p:nvSpPr>
        <p:spPr bwMode="auto">
          <a:xfrm>
            <a:off x="660400" y="3096044"/>
            <a:ext cx="5014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0" name="文本框 16"/>
          <p:cNvSpPr txBox="1">
            <a:spLocks noChangeArrowheads="1"/>
          </p:cNvSpPr>
          <p:nvPr/>
        </p:nvSpPr>
        <p:spPr bwMode="auto">
          <a:xfrm>
            <a:off x="660400" y="132646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63874" y="-228073"/>
            <a:ext cx="12530720" cy="34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“鸟巢”的占地面积约为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个“鸟巢”的占地面积约为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平方千米。</a:t>
            </a:r>
          </a:p>
        </p:txBody>
      </p:sp>
      <p:pic>
        <p:nvPicPr>
          <p:cNvPr id="2253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858" y="2483647"/>
            <a:ext cx="3478081" cy="23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98937" y="135906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48647" y="2483647"/>
            <a:ext cx="294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48647" y="3236910"/>
            <a:ext cx="265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100÷20=5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60400" y="1130951"/>
            <a:ext cx="7763933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在（   ）里填上适当的面积单位。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066275" y="3241204"/>
            <a:ext cx="275606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香港特别行政区的面积约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　         ）。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8262881" y="3889962"/>
            <a:ext cx="3744384" cy="13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一个教室的面积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　　　）。</a:t>
            </a: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1008177" y="3737111"/>
            <a:ext cx="3865033" cy="13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“水立方”占地面积约（　　）。</a:t>
            </a:r>
          </a:p>
        </p:txBody>
      </p:sp>
      <p:pic>
        <p:nvPicPr>
          <p:cNvPr id="23558" name="Picture 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980140" y="2383869"/>
            <a:ext cx="1921105" cy="128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17711" y="4113177"/>
            <a:ext cx="1631949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99308" y="4409152"/>
            <a:ext cx="2914651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62881" y="4397577"/>
            <a:ext cx="24976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613" y="2335387"/>
            <a:ext cx="1921114" cy="12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3959" y="2383869"/>
            <a:ext cx="1921114" cy="12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353655" y="3168999"/>
            <a:ext cx="6542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）公顷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180033" y="4397864"/>
            <a:ext cx="1129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12000000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）公顷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）平方千米</a:t>
            </a:r>
          </a:p>
        </p:txBody>
      </p:sp>
      <p:sp>
        <p:nvSpPr>
          <p:cNvPr id="4" name="对话气泡: 圆角矩形 3"/>
          <p:cNvSpPr/>
          <p:nvPr/>
        </p:nvSpPr>
        <p:spPr>
          <a:xfrm>
            <a:off x="2180033" y="1136650"/>
            <a:ext cx="7646873" cy="877345"/>
          </a:xfrm>
          <a:prstGeom prst="wedgeRoundRectCallout">
            <a:avLst>
              <a:gd name="adj1" fmla="val -53674"/>
              <a:gd name="adj2" fmla="val 365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你还记得平方千米、公顷、平方米之间的关系吗？想一想，填一填。</a:t>
            </a:r>
          </a:p>
        </p:txBody>
      </p:sp>
      <p:pic>
        <p:nvPicPr>
          <p:cNvPr id="24580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18" y="1358100"/>
            <a:ext cx="2343151" cy="334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16849" y="3704145"/>
            <a:ext cx="47032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5×100=500</a:t>
            </a:r>
            <a:r>
              <a:rPr lang="zh-CN" altLang="en-US" sz="24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（公顷）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16306" y="3109796"/>
            <a:ext cx="1054100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954651" y="4240287"/>
            <a:ext cx="0" cy="77681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24320" y="4342185"/>
            <a:ext cx="146261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80572" y="5671718"/>
            <a:ext cx="66251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1200÷100=12</a:t>
            </a:r>
            <a:r>
              <a:rPr lang="zh-CN" altLang="en-US" sz="24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（平方千米）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69923" y="4338765"/>
            <a:ext cx="1462616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002288" y="2218721"/>
            <a:ext cx="702733" cy="85513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225282" y="4877162"/>
            <a:ext cx="6625167" cy="776817"/>
            <a:chOff x="1950118" y="3665021"/>
            <a:chExt cx="4968552" cy="582603"/>
          </a:xfrm>
        </p:grpSpPr>
        <p:sp>
          <p:nvSpPr>
            <p:cNvPr id="24589" name="Rectangle 2"/>
            <p:cNvSpPr>
              <a:spLocks noChangeArrowheads="1"/>
            </p:cNvSpPr>
            <p:nvPr/>
          </p:nvSpPr>
          <p:spPr bwMode="auto">
            <a:xfrm>
              <a:off x="1950118" y="3740423"/>
              <a:ext cx="496855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1219200"/>
              <a:r>
                <a:rPr lang="en-US" altLang="zh-CN" sz="24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12000000÷10000=1200</a:t>
              </a:r>
              <a:r>
                <a:rPr lang="zh-CN" altLang="en-US" sz="2400" kern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（公顷）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221018" y="3665021"/>
              <a:ext cx="0" cy="582603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3"/>
          <p:cNvGrpSpPr/>
          <p:nvPr/>
        </p:nvGrpSpPr>
        <p:grpSpPr bwMode="auto">
          <a:xfrm>
            <a:off x="2353655" y="2303283"/>
            <a:ext cx="9258300" cy="774700"/>
            <a:chOff x="1230353" y="1845390"/>
            <a:chExt cx="6943725" cy="581851"/>
          </a:xfrm>
        </p:grpSpPr>
        <p:sp>
          <p:nvSpPr>
            <p:cNvPr id="24592" name="矩形 1"/>
            <p:cNvSpPr>
              <a:spLocks noChangeArrowheads="1"/>
            </p:cNvSpPr>
            <p:nvPr/>
          </p:nvSpPr>
          <p:spPr bwMode="auto">
            <a:xfrm>
              <a:off x="1230353" y="1962945"/>
              <a:ext cx="6943725" cy="34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平方千米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1000000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平方米</a:t>
              </a:r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公顷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956226" y="1845390"/>
              <a:ext cx="0" cy="58185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331" y="999750"/>
            <a:ext cx="11174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平方米能站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公顷大约能站多少人？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平方千米大约能站多少人？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11552" y="2136680"/>
            <a:ext cx="3424692" cy="2550300"/>
          </a:xfrm>
          <a:custGeom>
            <a:avLst/>
            <a:gdLst>
              <a:gd name="connsiteX0" fmla="*/ 0 w 3215791"/>
              <a:gd name="connsiteY0" fmla="*/ 0 h 2394738"/>
              <a:gd name="connsiteX1" fmla="*/ 3215791 w 3215791"/>
              <a:gd name="connsiteY1" fmla="*/ 0 h 2394738"/>
              <a:gd name="connsiteX2" fmla="*/ 3215791 w 3215791"/>
              <a:gd name="connsiteY2" fmla="*/ 84268 h 2394738"/>
              <a:gd name="connsiteX3" fmla="*/ 3202070 w 3215791"/>
              <a:gd name="connsiteY3" fmla="*/ 80277 h 2394738"/>
              <a:gd name="connsiteX4" fmla="*/ 2634823 w 3215791"/>
              <a:gd name="connsiteY4" fmla="*/ 32655 h 2394738"/>
              <a:gd name="connsiteX5" fmla="*/ 1950747 w 3215791"/>
              <a:gd name="connsiteY5" fmla="*/ 140667 h 2394738"/>
              <a:gd name="connsiteX6" fmla="*/ 2634823 w 3215791"/>
              <a:gd name="connsiteY6" fmla="*/ 248679 h 2394738"/>
              <a:gd name="connsiteX7" fmla="*/ 3202070 w 3215791"/>
              <a:gd name="connsiteY7" fmla="*/ 201057 h 2394738"/>
              <a:gd name="connsiteX8" fmla="*/ 3215791 w 3215791"/>
              <a:gd name="connsiteY8" fmla="*/ 197066 h 2394738"/>
              <a:gd name="connsiteX9" fmla="*/ 3215791 w 3215791"/>
              <a:gd name="connsiteY9" fmla="*/ 2394738 h 2394738"/>
              <a:gd name="connsiteX10" fmla="*/ 0 w 3215791"/>
              <a:gd name="connsiteY10" fmla="*/ 2394738 h 2394738"/>
              <a:gd name="connsiteX11" fmla="*/ 0 w 3215791"/>
              <a:gd name="connsiteY11" fmla="*/ 198407 h 2394738"/>
              <a:gd name="connsiteX12" fmla="*/ 45968 w 3215791"/>
              <a:gd name="connsiteY12" fmla="*/ 214286 h 2394738"/>
              <a:gd name="connsiteX13" fmla="*/ 523649 w 3215791"/>
              <a:gd name="connsiteY13" fmla="*/ 261908 h 2394738"/>
              <a:gd name="connsiteX14" fmla="*/ 1099713 w 3215791"/>
              <a:gd name="connsiteY14" fmla="*/ 153896 h 2394738"/>
              <a:gd name="connsiteX15" fmla="*/ 523649 w 3215791"/>
              <a:gd name="connsiteY15" fmla="*/ 45884 h 2394738"/>
              <a:gd name="connsiteX16" fmla="*/ 45968 w 3215791"/>
              <a:gd name="connsiteY16" fmla="*/ 93506 h 2394738"/>
              <a:gd name="connsiteX17" fmla="*/ 0 w 3215791"/>
              <a:gd name="connsiteY17" fmla="*/ 109385 h 23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5791" h="2394738">
                <a:moveTo>
                  <a:pt x="0" y="0"/>
                </a:moveTo>
                <a:lnTo>
                  <a:pt x="3215791" y="0"/>
                </a:lnTo>
                <a:lnTo>
                  <a:pt x="3215791" y="84268"/>
                </a:lnTo>
                <a:lnTo>
                  <a:pt x="3202070" y="80277"/>
                </a:lnTo>
                <a:cubicBezTo>
                  <a:pt x="3079136" y="51545"/>
                  <a:pt x="2870951" y="32655"/>
                  <a:pt x="2634823" y="32655"/>
                </a:cubicBezTo>
                <a:cubicBezTo>
                  <a:pt x="2257018" y="32655"/>
                  <a:pt x="1950747" y="81014"/>
                  <a:pt x="1950747" y="140667"/>
                </a:cubicBezTo>
                <a:cubicBezTo>
                  <a:pt x="1950747" y="200320"/>
                  <a:pt x="2257018" y="248679"/>
                  <a:pt x="2634823" y="248679"/>
                </a:cubicBezTo>
                <a:cubicBezTo>
                  <a:pt x="2870951" y="248679"/>
                  <a:pt x="3079136" y="229789"/>
                  <a:pt x="3202070" y="201057"/>
                </a:cubicBezTo>
                <a:lnTo>
                  <a:pt x="3215791" y="197066"/>
                </a:lnTo>
                <a:lnTo>
                  <a:pt x="3215791" y="2394738"/>
                </a:lnTo>
                <a:lnTo>
                  <a:pt x="0" y="2394738"/>
                </a:lnTo>
                <a:lnTo>
                  <a:pt x="0" y="198407"/>
                </a:lnTo>
                <a:lnTo>
                  <a:pt x="45968" y="214286"/>
                </a:lnTo>
                <a:cubicBezTo>
                  <a:pt x="149491" y="243018"/>
                  <a:pt x="324805" y="261908"/>
                  <a:pt x="523649" y="261908"/>
                </a:cubicBezTo>
                <a:cubicBezTo>
                  <a:pt x="841800" y="261908"/>
                  <a:pt x="1099713" y="213549"/>
                  <a:pt x="1099713" y="153896"/>
                </a:cubicBezTo>
                <a:cubicBezTo>
                  <a:pt x="1099713" y="94243"/>
                  <a:pt x="841800" y="45884"/>
                  <a:pt x="523649" y="45884"/>
                </a:cubicBezTo>
                <a:cubicBezTo>
                  <a:pt x="324805" y="45884"/>
                  <a:pt x="149491" y="64774"/>
                  <a:pt x="45968" y="93506"/>
                </a:cubicBezTo>
                <a:lnTo>
                  <a:pt x="0" y="109385"/>
                </a:lnTo>
                <a:close/>
              </a:path>
            </a:pathLst>
          </a:custGeom>
        </p:spPr>
      </p:pic>
      <p:grpSp>
        <p:nvGrpSpPr>
          <p:cNvPr id="27" name="组合 26"/>
          <p:cNvGrpSpPr/>
          <p:nvPr/>
        </p:nvGrpSpPr>
        <p:grpSpPr bwMode="auto">
          <a:xfrm>
            <a:off x="7889844" y="3897607"/>
            <a:ext cx="2173815" cy="2078387"/>
            <a:chOff x="3863240" y="2355726"/>
            <a:chExt cx="2458241" cy="2352428"/>
          </a:xfrm>
        </p:grpSpPr>
        <p:grpSp>
          <p:nvGrpSpPr>
            <p:cNvPr id="25604" name="组合 24"/>
            <p:cNvGrpSpPr/>
            <p:nvPr/>
          </p:nvGrpSpPr>
          <p:grpSpPr bwMode="auto">
            <a:xfrm>
              <a:off x="4278807" y="2569105"/>
              <a:ext cx="1490399" cy="1480076"/>
              <a:chOff x="4278807" y="2569105"/>
              <a:chExt cx="1490399" cy="1480076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460" t="56403" r="19530" b="7326"/>
              <a:stretch>
                <a:fillRect/>
              </a:stretch>
            </p:blipFill>
            <p:spPr>
              <a:xfrm>
                <a:off x="4283968" y="2569105"/>
                <a:ext cx="1480076" cy="1480076"/>
              </a:xfrm>
              <a:custGeom>
                <a:avLst/>
                <a:gdLst>
                  <a:gd name="connsiteX0" fmla="*/ 740038 w 1480076"/>
                  <a:gd name="connsiteY0" fmla="*/ 0 h 1480076"/>
                  <a:gd name="connsiteX1" fmla="*/ 1480076 w 1480076"/>
                  <a:gd name="connsiteY1" fmla="*/ 740038 h 1480076"/>
                  <a:gd name="connsiteX2" fmla="*/ 740038 w 1480076"/>
                  <a:gd name="connsiteY2" fmla="*/ 1480076 h 1480076"/>
                  <a:gd name="connsiteX3" fmla="*/ 0 w 1480076"/>
                  <a:gd name="connsiteY3" fmla="*/ 740038 h 1480076"/>
                  <a:gd name="connsiteX4" fmla="*/ 740038 w 1480076"/>
                  <a:gd name="connsiteY4" fmla="*/ 0 h 148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076" h="1480076">
                    <a:moveTo>
                      <a:pt x="740038" y="0"/>
                    </a:moveTo>
                    <a:cubicBezTo>
                      <a:pt x="1148750" y="0"/>
                      <a:pt x="1480076" y="331326"/>
                      <a:pt x="1480076" y="740038"/>
                    </a:cubicBezTo>
                    <a:cubicBezTo>
                      <a:pt x="1480076" y="1148750"/>
                      <a:pt x="1148750" y="1480076"/>
                      <a:pt x="740038" y="1480076"/>
                    </a:cubicBezTo>
                    <a:cubicBezTo>
                      <a:pt x="331326" y="1480076"/>
                      <a:pt x="0" y="1148750"/>
                      <a:pt x="0" y="740038"/>
                    </a:cubicBezTo>
                    <a:cubicBezTo>
                      <a:pt x="0" y="331326"/>
                      <a:pt x="331326" y="0"/>
                      <a:pt x="740038" y="0"/>
                    </a:cubicBezTo>
                    <a:close/>
                  </a:path>
                </a:pathLst>
              </a:custGeom>
            </p:spPr>
          </p:pic>
          <p:pic>
            <p:nvPicPr>
              <p:cNvPr id="25606" name="图片 2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77463">
                <a:off x="4278807" y="2670580"/>
                <a:ext cx="1490399" cy="1226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7" name="图片 2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4" b="28442"/>
            <a:stretch>
              <a:fillRect/>
            </a:stretch>
          </p:blipFill>
          <p:spPr bwMode="auto">
            <a:xfrm>
              <a:off x="3863240" y="2355726"/>
              <a:ext cx="2458241" cy="235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516849" y="2191725"/>
            <a:ext cx="4485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1518966" y="3499267"/>
            <a:ext cx="5628216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1516849" y="2838055"/>
            <a:ext cx="5630333" cy="776817"/>
            <a:chOff x="925783" y="3030773"/>
            <a:chExt cx="4222550" cy="582974"/>
          </a:xfrm>
        </p:grpSpPr>
        <p:sp>
          <p:nvSpPr>
            <p:cNvPr id="25611" name="TextBox 2"/>
            <p:cNvSpPr txBox="1">
              <a:spLocks noChangeArrowheads="1"/>
            </p:cNvSpPr>
            <p:nvPr/>
          </p:nvSpPr>
          <p:spPr bwMode="auto">
            <a:xfrm>
              <a:off x="925783" y="3041310"/>
              <a:ext cx="4222550" cy="43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16×10000=160000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（人）</a:t>
              </a:r>
            </a:p>
          </p:txBody>
        </p:sp>
        <p:cxnSp>
          <p:nvCxnSpPr>
            <p:cNvPr id="32" name="直接连接符 31"/>
            <p:cNvCxnSpPr/>
            <p:nvPr/>
          </p:nvCxnSpPr>
          <p:spPr bwMode="auto">
            <a:xfrm>
              <a:off x="2498091" y="3030773"/>
              <a:ext cx="0" cy="58297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 bwMode="auto">
          <a:xfrm>
            <a:off x="1488803" y="4085388"/>
            <a:ext cx="6280151" cy="776816"/>
            <a:chOff x="850877" y="4084696"/>
            <a:chExt cx="4710587" cy="583369"/>
          </a:xfrm>
        </p:grpSpPr>
        <p:sp>
          <p:nvSpPr>
            <p:cNvPr id="25614" name="TextBox 2"/>
            <p:cNvSpPr txBox="1">
              <a:spLocks noChangeArrowheads="1"/>
            </p:cNvSpPr>
            <p:nvPr/>
          </p:nvSpPr>
          <p:spPr bwMode="auto">
            <a:xfrm>
              <a:off x="850877" y="4144338"/>
              <a:ext cx="4710587" cy="44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160000×100=16000000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（人）</a:t>
              </a: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1170949" y="4084696"/>
              <a:ext cx="0" cy="58336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>
              <a:off x="2927536" y="4084696"/>
              <a:ext cx="0" cy="58336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10" y="2163271"/>
            <a:ext cx="8501380" cy="243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-2090710" y="1482762"/>
            <a:ext cx="7450667" cy="825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认识平方千米</a:t>
            </a:r>
          </a:p>
        </p:txBody>
      </p:sp>
      <p:grpSp>
        <p:nvGrpSpPr>
          <p:cNvPr id="29699" name="组合 3"/>
          <p:cNvGrpSpPr/>
          <p:nvPr/>
        </p:nvGrpSpPr>
        <p:grpSpPr bwMode="auto">
          <a:xfrm>
            <a:off x="660400" y="2393650"/>
            <a:ext cx="9258300" cy="774700"/>
            <a:chOff x="1100137" y="1950139"/>
            <a:chExt cx="6943725" cy="581851"/>
          </a:xfrm>
        </p:grpSpPr>
        <p:sp>
          <p:nvSpPr>
            <p:cNvPr id="29700" name="矩形 1"/>
            <p:cNvSpPr>
              <a:spLocks noChangeArrowheads="1"/>
            </p:cNvSpPr>
            <p:nvPr/>
          </p:nvSpPr>
          <p:spPr bwMode="auto">
            <a:xfrm>
              <a:off x="1100137" y="2067694"/>
              <a:ext cx="6943725" cy="346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平方千米</a:t>
              </a:r>
              <a:r>
                <a:rPr lang="zh-CN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1000000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平方米</a:t>
              </a:r>
              <a:r>
                <a:rPr lang="zh-CN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公顷</a:t>
              </a:r>
              <a:endPara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816224" y="1950139"/>
              <a:ext cx="0" cy="58185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0400" y="1252221"/>
            <a:ext cx="82550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latinLnBrk="1">
              <a:lnSpc>
                <a:spcPct val="3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latinLnBrk="1">
              <a:lnSpc>
                <a:spcPct val="3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4"/>
          <p:cNvSpPr txBox="1">
            <a:spLocks noChangeArrowheads="1"/>
          </p:cNvSpPr>
          <p:nvPr/>
        </p:nvSpPr>
        <p:spPr bwMode="auto">
          <a:xfrm>
            <a:off x="660400" y="1128741"/>
            <a:ext cx="397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在括号里填上合适的单位。</a:t>
            </a:r>
          </a:p>
        </p:txBody>
      </p:sp>
      <p:sp>
        <p:nvSpPr>
          <p:cNvPr id="10243" name="文本框 4"/>
          <p:cNvSpPr txBox="1">
            <a:spLocks noChangeArrowheads="1"/>
          </p:cNvSpPr>
          <p:nvPr/>
        </p:nvSpPr>
        <p:spPr bwMode="auto">
          <a:xfrm>
            <a:off x="660400" y="4461407"/>
            <a:ext cx="5433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一间教室的面积约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）。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6765494" y="4592785"/>
            <a:ext cx="4561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欢乐谷占地面积约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）。</a:t>
            </a:r>
          </a:p>
        </p:txBody>
      </p:sp>
      <p:pic>
        <p:nvPicPr>
          <p:cNvPr id="10245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769" y="2202296"/>
            <a:ext cx="2893951" cy="18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774" y="2202296"/>
            <a:ext cx="2663120" cy="18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3480265" y="4357661"/>
            <a:ext cx="1729317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9481157" y="4488978"/>
            <a:ext cx="1344083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3FCD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公顷和平方千米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4"/>
          <p:cNvSpPr txBox="1">
            <a:spLocks noChangeArrowheads="1"/>
          </p:cNvSpPr>
          <p:nvPr/>
        </p:nvSpPr>
        <p:spPr bwMode="auto">
          <a:xfrm>
            <a:off x="956734" y="4288303"/>
            <a:ext cx="5302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上海世博会中国馆占地面积约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）。</a:t>
            </a:r>
          </a:p>
        </p:txBody>
      </p:sp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6973450" y="4288303"/>
            <a:ext cx="4129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一间卧室的面积约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）。</a:t>
            </a:r>
          </a:p>
        </p:txBody>
      </p:sp>
      <p:pic>
        <p:nvPicPr>
          <p:cNvPr id="11267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621" y="1602807"/>
            <a:ext cx="3756387" cy="211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>
            <a:fillRect/>
          </a:stretch>
        </p:blipFill>
        <p:spPr bwMode="auto">
          <a:xfrm>
            <a:off x="7524144" y="1560091"/>
            <a:ext cx="3028231" cy="218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4915181" y="4184557"/>
            <a:ext cx="1344084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公顷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9576963" y="4184557"/>
            <a:ext cx="1727200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042" y="2120506"/>
            <a:ext cx="4239916" cy="28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4"/>
          <p:cNvSpPr txBox="1">
            <a:spLocks noChangeArrowheads="1"/>
          </p:cNvSpPr>
          <p:nvPr/>
        </p:nvSpPr>
        <p:spPr bwMode="auto">
          <a:xfrm>
            <a:off x="600019" y="1244532"/>
            <a:ext cx="6418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我国海南省三沙市的面积约为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</a:t>
            </a:r>
          </a:p>
        </p:txBody>
      </p:sp>
      <p:sp>
        <p:nvSpPr>
          <p:cNvPr id="11269" name="文本框 6"/>
          <p:cNvSpPr txBox="1">
            <a:spLocks noChangeArrowheads="1"/>
          </p:cNvSpPr>
          <p:nvPr/>
        </p:nvSpPr>
        <p:spPr bwMode="auto">
          <a:xfrm>
            <a:off x="660400" y="5225401"/>
            <a:ext cx="953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计量比较大的土地面积，常用“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lang="en-US" altLang="zh-CN" sz="24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）作单位。</a:t>
            </a:r>
          </a:p>
        </p:txBody>
      </p:sp>
      <p:sp>
        <p:nvSpPr>
          <p:cNvPr id="11270" name="文本框 7"/>
          <p:cNvSpPr txBox="1">
            <a:spLocks noChangeArrowheads="1"/>
          </p:cNvSpPr>
          <p:nvPr/>
        </p:nvSpPr>
        <p:spPr bwMode="auto">
          <a:xfrm>
            <a:off x="5273174" y="1120075"/>
            <a:ext cx="2207683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>
            <a:fillRect/>
          </a:stretch>
        </p:blipFill>
        <p:spPr bwMode="auto">
          <a:xfrm>
            <a:off x="3871464" y="2310504"/>
            <a:ext cx="4449072" cy="25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: 形状 8"/>
          <p:cNvSpPr/>
          <p:nvPr/>
        </p:nvSpPr>
        <p:spPr>
          <a:xfrm>
            <a:off x="3954651" y="2814952"/>
            <a:ext cx="3386833" cy="1046013"/>
          </a:xfrm>
          <a:custGeom>
            <a:avLst/>
            <a:gdLst>
              <a:gd name="connsiteX0" fmla="*/ 2312126 w 4970417"/>
              <a:gd name="connsiteY0" fmla="*/ 0 h 1534886"/>
              <a:gd name="connsiteX1" fmla="*/ 39188 w 4970417"/>
              <a:gd name="connsiteY1" fmla="*/ 1273628 h 1534886"/>
              <a:gd name="connsiteX2" fmla="*/ 0 w 4970417"/>
              <a:gd name="connsiteY2" fmla="*/ 1319348 h 1534886"/>
              <a:gd name="connsiteX3" fmla="*/ 13063 w 4970417"/>
              <a:gd name="connsiteY3" fmla="*/ 1338943 h 1534886"/>
              <a:gd name="connsiteX4" fmla="*/ 45720 w 4970417"/>
              <a:gd name="connsiteY4" fmla="*/ 1365068 h 1534886"/>
              <a:gd name="connsiteX5" fmla="*/ 84908 w 4970417"/>
              <a:gd name="connsiteY5" fmla="*/ 1365068 h 1534886"/>
              <a:gd name="connsiteX6" fmla="*/ 4859383 w 4970417"/>
              <a:gd name="connsiteY6" fmla="*/ 1534886 h 1534886"/>
              <a:gd name="connsiteX7" fmla="*/ 4957354 w 4970417"/>
              <a:gd name="connsiteY7" fmla="*/ 1502228 h 1534886"/>
              <a:gd name="connsiteX8" fmla="*/ 4970417 w 4970417"/>
              <a:gd name="connsiteY8" fmla="*/ 1469571 h 1534886"/>
              <a:gd name="connsiteX9" fmla="*/ 4944291 w 4970417"/>
              <a:gd name="connsiteY9" fmla="*/ 1430383 h 1534886"/>
              <a:gd name="connsiteX10" fmla="*/ 3879668 w 4970417"/>
              <a:gd name="connsiteY10" fmla="*/ 58783 h 1534886"/>
              <a:gd name="connsiteX11" fmla="*/ 2312126 w 4970417"/>
              <a:gd name="connsiteY11" fmla="*/ 0 h 15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0417" h="1534886">
                <a:moveTo>
                  <a:pt x="2312126" y="0"/>
                </a:moveTo>
                <a:lnTo>
                  <a:pt x="39188" y="1273628"/>
                </a:lnTo>
                <a:lnTo>
                  <a:pt x="0" y="1319348"/>
                </a:lnTo>
                <a:lnTo>
                  <a:pt x="13063" y="1338943"/>
                </a:lnTo>
                <a:lnTo>
                  <a:pt x="45720" y="1365068"/>
                </a:lnTo>
                <a:lnTo>
                  <a:pt x="84908" y="1365068"/>
                </a:lnTo>
                <a:lnTo>
                  <a:pt x="4859383" y="1534886"/>
                </a:lnTo>
                <a:lnTo>
                  <a:pt x="4957354" y="1502228"/>
                </a:lnTo>
                <a:lnTo>
                  <a:pt x="4970417" y="1469571"/>
                </a:lnTo>
                <a:lnTo>
                  <a:pt x="4944291" y="1430383"/>
                </a:lnTo>
                <a:lnTo>
                  <a:pt x="3879668" y="58783"/>
                </a:lnTo>
                <a:lnTo>
                  <a:pt x="2312126" y="0"/>
                </a:lnTo>
                <a:close/>
              </a:path>
            </a:pathLst>
          </a:custGeom>
          <a:solidFill>
            <a:srgbClr val="F6B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1003" y="1421182"/>
            <a:ext cx="5896166" cy="503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平方千米比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个天安门广场还要大一些。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3"/>
          <p:cNvSpPr txBox="1">
            <a:spLocks noChangeArrowheads="1"/>
          </p:cNvSpPr>
          <p:nvPr/>
        </p:nvSpPr>
        <p:spPr bwMode="auto">
          <a:xfrm>
            <a:off x="660400" y="4597047"/>
            <a:ext cx="1132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世界自然遗产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九寨沟，总面积约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09" y="1641563"/>
            <a:ext cx="3303382" cy="247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415" y="1965911"/>
            <a:ext cx="3281168" cy="24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660400" y="5026984"/>
            <a:ext cx="744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三峡水库面积约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1084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7"/>
          <p:cNvSpPr>
            <a:spLocks noChangeArrowheads="1"/>
          </p:cNvSpPr>
          <p:nvPr/>
        </p:nvSpPr>
        <p:spPr bwMode="auto">
          <a:xfrm>
            <a:off x="2144184" y="3900251"/>
            <a:ext cx="5532757" cy="571266"/>
          </a:xfrm>
          <a:prstGeom prst="wedgeRoundRectCallout">
            <a:avLst>
              <a:gd name="adj1" fmla="val -53407"/>
              <a:gd name="adj2" fmla="val 3687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我国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陆地领土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面积约为960万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311" y="3954506"/>
            <a:ext cx="1391076" cy="198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27"/>
          <p:cNvSpPr>
            <a:spLocks noChangeArrowheads="1"/>
          </p:cNvSpPr>
          <p:nvPr/>
        </p:nvSpPr>
        <p:spPr bwMode="auto">
          <a:xfrm>
            <a:off x="2815168" y="4882383"/>
            <a:ext cx="5582493" cy="503533"/>
          </a:xfrm>
          <a:prstGeom prst="wedgeRoundRectCallout">
            <a:avLst>
              <a:gd name="adj1" fmla="val -54194"/>
              <a:gd name="adj2" fmla="val -2917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我国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海洋领土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面积约为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7412" name="图片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410" y="1416817"/>
            <a:ext cx="3013179" cy="20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585" y="1462663"/>
            <a:ext cx="2036880" cy="29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7"/>
          <p:cNvSpPr>
            <a:spLocks noChangeArrowheads="1"/>
          </p:cNvSpPr>
          <p:nvPr/>
        </p:nvSpPr>
        <p:spPr bwMode="auto">
          <a:xfrm>
            <a:off x="2110316" y="1434089"/>
            <a:ext cx="6179574" cy="515292"/>
          </a:xfrm>
          <a:prstGeom prst="wedgeRoundRectCallout">
            <a:avLst>
              <a:gd name="adj1" fmla="val -53407"/>
              <a:gd name="adj2" fmla="val 3687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生活中还有哪些地方可用平方千米作单位？</a:t>
            </a:r>
          </a:p>
        </p:txBody>
      </p:sp>
      <p:sp>
        <p:nvSpPr>
          <p:cNvPr id="17413" name="AutoShape 27"/>
          <p:cNvSpPr>
            <a:spLocks noChangeArrowheads="1"/>
          </p:cNvSpPr>
          <p:nvPr/>
        </p:nvSpPr>
        <p:spPr bwMode="auto">
          <a:xfrm>
            <a:off x="2514904" y="2542874"/>
            <a:ext cx="8126300" cy="1426226"/>
          </a:xfrm>
          <a:prstGeom prst="wedgeRoundRectCallout">
            <a:avLst>
              <a:gd name="adj1" fmla="val 37470"/>
              <a:gd name="adj2" fmla="val 8484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 eaLnBrk="0" hangingPunct="0"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平方千米有多大？它与我们学过的平方米、公顷之间有什么关系？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新课探究</a:t>
            </a:r>
          </a:p>
        </p:txBody>
      </p:sp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622764" y="3602962"/>
            <a:ext cx="2036880" cy="290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宽屏</PresentationFormat>
  <Paragraphs>121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2020-07-02T02:23:00Z</dcterms:created>
  <dcterms:modified xsi:type="dcterms:W3CDTF">2023-01-16T21:34:37Z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512FF1765ECB47869B3143E1CEB2E805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