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0" r:id="rId2"/>
    <p:sldId id="350" r:id="rId3"/>
    <p:sldId id="353" r:id="rId4"/>
    <p:sldId id="354" r:id="rId5"/>
    <p:sldId id="370" r:id="rId6"/>
    <p:sldId id="369" r:id="rId7"/>
    <p:sldId id="360" r:id="rId8"/>
    <p:sldId id="361" r:id="rId9"/>
    <p:sldId id="362" r:id="rId10"/>
    <p:sldId id="371" r:id="rId11"/>
    <p:sldId id="355" r:id="rId12"/>
    <p:sldId id="36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13AB"/>
    <a:srgbClr val="3EF5F8"/>
    <a:srgbClr val="08C9CC"/>
    <a:srgbClr val="CC89FC"/>
    <a:srgbClr val="01D757"/>
    <a:srgbClr val="0FF92B"/>
    <a:srgbClr val="0BAAFD"/>
    <a:srgbClr val="3F34D4"/>
    <a:srgbClr val="FF6600"/>
    <a:srgbClr val="DEA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68" autoAdjust="0"/>
  </p:normalViewPr>
  <p:slideViewPr>
    <p:cSldViewPr snapToGrid="0">
      <p:cViewPr varScale="1">
        <p:scale>
          <a:sx n="109" d="100"/>
          <a:sy n="109" d="100"/>
        </p:scale>
        <p:origin x="-594" y="-90"/>
      </p:cViewPr>
      <p:guideLst>
        <p:guide orient="horz" pos="219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39C7E-8FDC-4429-B0A1-94175D57364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D6F2C-1050-4696-83AB-26AF6714F4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76861" y="5710057"/>
            <a:ext cx="1136899" cy="23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503317" y="-288759"/>
            <a:ext cx="4956575" cy="2110821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9700702" y="4726166"/>
            <a:ext cx="2294735" cy="1967781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9561305" y="3498233"/>
            <a:ext cx="1907051" cy="1749643"/>
          </a:xfrm>
          <a:prstGeom prst="rect">
            <a:avLst/>
          </a:prstGeom>
          <a:noFill/>
        </p:spPr>
      </p:pic>
      <p:pic>
        <p:nvPicPr>
          <p:cNvPr id="2050" name="Picture 2" descr="C:\Users\lianxiang\Desktop\人物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0682" y="3910965"/>
            <a:ext cx="2578735" cy="3073400"/>
          </a:xfrm>
          <a:prstGeom prst="rect">
            <a:avLst/>
          </a:prstGeom>
          <a:noFill/>
        </p:spPr>
      </p:pic>
      <p:sp>
        <p:nvSpPr>
          <p:cNvPr id="11" name="TextBox 8"/>
          <p:cNvSpPr txBox="1"/>
          <p:nvPr/>
        </p:nvSpPr>
        <p:spPr>
          <a:xfrm>
            <a:off x="0" y="2068153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比的基本性质</a:t>
            </a:r>
            <a:endParaRPr lang="zh-CN" altLang="en-US" sz="4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765434" y="270261"/>
            <a:ext cx="5473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六年级数学</a:t>
            </a:r>
            <a:r>
              <a:rPr lang="en-US" altLang="zh-CN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·</a:t>
            </a:r>
            <a:r>
              <a:rPr lang="zh-CN" altLang="en-US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上    新课标</a:t>
            </a:r>
            <a:r>
              <a:rPr lang="en-US" altLang="zh-CN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[</a:t>
            </a:r>
            <a:r>
              <a:rPr lang="zh-CN" altLang="en-US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冀教</a:t>
            </a:r>
            <a:r>
              <a:rPr lang="en-US" altLang="zh-CN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]    </a:t>
            </a:r>
            <a:r>
              <a:rPr lang="zh-CN" altLang="en-US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第</a:t>
            </a:r>
            <a:r>
              <a:rPr lang="en-US" altLang="zh-CN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单元</a:t>
            </a:r>
            <a:endParaRPr lang="zh-CN" altLang="en-US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5584612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3936" y="166279"/>
            <a:ext cx="3216336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化简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08707" y="1126366"/>
            <a:ext cx="8556452" cy="586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把两个数的比化成最简单的整数比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叫做化简比。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23936" y="1728992"/>
            <a:ext cx="3216336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化简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比的方法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96125" y="2663121"/>
            <a:ext cx="1846796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根据比的基本性质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914733" y="3145284"/>
            <a:ext cx="564121" cy="605183"/>
          </a:xfrm>
          <a:prstGeom prst="rect">
            <a:avLst/>
          </a:prstGeom>
          <a:noFill/>
        </p:spPr>
      </p:pic>
      <p:sp>
        <p:nvSpPr>
          <p:cNvPr id="21" name="矩形 20"/>
          <p:cNvSpPr/>
          <p:nvPr/>
        </p:nvSpPr>
        <p:spPr>
          <a:xfrm>
            <a:off x="3533515" y="2619616"/>
            <a:ext cx="4823519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比的前项和后项同时乘或除以相同的数（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除外）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8509425" y="3056781"/>
            <a:ext cx="564121" cy="605183"/>
          </a:xfrm>
          <a:prstGeom prst="rect">
            <a:avLst/>
          </a:prstGeom>
          <a:noFill/>
        </p:spPr>
      </p:pic>
      <p:sp>
        <p:nvSpPr>
          <p:cNvPr id="24" name="矩形 23"/>
          <p:cNvSpPr/>
          <p:nvPr/>
        </p:nvSpPr>
        <p:spPr>
          <a:xfrm>
            <a:off x="9179369" y="2619616"/>
            <a:ext cx="2071281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简单的整数比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491207" y="5152994"/>
            <a:ext cx="1558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 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4944264" y="5152994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grpSp>
        <p:nvGrpSpPr>
          <p:cNvPr id="27" name="组合 11"/>
          <p:cNvGrpSpPr/>
          <p:nvPr/>
        </p:nvGrpSpPr>
        <p:grpSpPr>
          <a:xfrm>
            <a:off x="5484887" y="4905243"/>
            <a:ext cx="902368" cy="1064872"/>
            <a:chOff x="4060208" y="-997940"/>
            <a:chExt cx="889910" cy="1064872"/>
          </a:xfrm>
        </p:grpSpPr>
        <p:sp>
          <p:nvSpPr>
            <p:cNvPr id="28" name="TextBox 2"/>
            <p:cNvSpPr txBox="1"/>
            <p:nvPr/>
          </p:nvSpPr>
          <p:spPr>
            <a:xfrm>
              <a:off x="4104693" y="-997940"/>
              <a:ext cx="739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TextBox 6"/>
            <p:cNvSpPr txBox="1"/>
            <p:nvPr/>
          </p:nvSpPr>
          <p:spPr>
            <a:xfrm>
              <a:off x="4121794" y="-517843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35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4060208" y="-478584"/>
              <a:ext cx="7840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直接连接符 31"/>
          <p:cNvCxnSpPr/>
          <p:nvPr/>
        </p:nvCxnSpPr>
        <p:spPr>
          <a:xfrm>
            <a:off x="5637125" y="5014128"/>
            <a:ext cx="532563" cy="3511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2"/>
          <p:cNvSpPr txBox="1"/>
          <p:nvPr/>
        </p:nvSpPr>
        <p:spPr>
          <a:xfrm>
            <a:off x="5794733" y="4373505"/>
            <a:ext cx="749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5646961" y="5536875"/>
            <a:ext cx="532563" cy="3511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2"/>
          <p:cNvSpPr txBox="1"/>
          <p:nvPr/>
        </p:nvSpPr>
        <p:spPr>
          <a:xfrm>
            <a:off x="5810203" y="5932735"/>
            <a:ext cx="749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793018" y="5096019"/>
            <a:ext cx="1051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6296016" y="5117600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8" grpId="0"/>
      <p:bldP spid="19" grpId="0" animBg="1"/>
      <p:bldP spid="21" grpId="0" animBg="1"/>
      <p:bldP spid="24" grpId="0" animBg="1"/>
      <p:bldP spid="25" grpId="0"/>
      <p:bldP spid="26" grpId="0"/>
      <p:bldP spid="33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3936" y="166279"/>
            <a:ext cx="4961013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求比值和化简比的异同点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00831" y="1597781"/>
            <a:ext cx="11752216" cy="586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两个数的比值和化简比的方法是一样的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都是运用比的基本性质。</a:t>
            </a:r>
          </a:p>
        </p:txBody>
      </p:sp>
      <p:sp>
        <p:nvSpPr>
          <p:cNvPr id="9" name="矩形 8"/>
          <p:cNvSpPr/>
          <p:nvPr/>
        </p:nvSpPr>
        <p:spPr>
          <a:xfrm>
            <a:off x="510937" y="950399"/>
            <a:ext cx="1931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相同点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0935" y="2247345"/>
            <a:ext cx="1931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不同点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223935" y="2866077"/>
          <a:ext cx="11628540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5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5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4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endParaRPr lang="zh-CN" sz="28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意义不同</a:t>
                      </a:r>
                      <a:endParaRPr lang="zh-CN" sz="28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计算方法不同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表示形式不同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求比值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比值是两个数相除的结果。</a:t>
                      </a:r>
                      <a:endParaRPr lang="zh-CN" sz="28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比的前项</a:t>
                      </a:r>
                      <a:r>
                        <a:rPr lang="en-US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÷</a:t>
                      </a:r>
                      <a:r>
                        <a:rPr lang="zh-CN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比的后项。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是一个数</a:t>
                      </a:r>
                      <a:r>
                        <a:rPr lang="en-US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lang="zh-CN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可以是分数、小数或整数。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3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化简比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把两个数的比化成最简单的整数比。</a:t>
                      </a:r>
                      <a:endParaRPr lang="zh-CN" sz="28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根据比的基本性质</a:t>
                      </a:r>
                      <a:r>
                        <a:rPr lang="en-US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lang="zh-CN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比的前项和后项都乘或除以相同的数</a:t>
                      </a:r>
                      <a:r>
                        <a:rPr lang="en-US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</a:t>
                      </a:r>
                      <a:r>
                        <a:rPr lang="zh-CN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除外</a:t>
                      </a:r>
                      <a:r>
                        <a:rPr lang="en-US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r>
                        <a:rPr lang="zh-CN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sz="28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是一个比</a:t>
                      </a:r>
                      <a:r>
                        <a:rPr lang="en-US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lang="zh-CN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前项和后项都是整数</a:t>
                      </a:r>
                      <a:r>
                        <a:rPr lang="en-US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</a:t>
                      </a:r>
                      <a:r>
                        <a:rPr lang="zh-CN" sz="28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并且互质。</a:t>
                      </a:r>
                      <a:endParaRPr lang="zh-CN" sz="28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414" y="385012"/>
            <a:ext cx="2537292" cy="92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lianxiang\Desktop\人物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8954512" y="3659471"/>
            <a:ext cx="2770505" cy="3073400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978386" y="2193625"/>
            <a:ext cx="96044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200000"/>
              </a:lnSpc>
            </a:pP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求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比值和化简比的过程是一样的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只是结果的表达形式不同。</a:t>
            </a:r>
            <a:endParaRPr lang="zh-CN" altLang="zh-CN" sz="3600" b="1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044405" y="1731441"/>
            <a:ext cx="7649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5:6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42"/>
          <p:cNvSpPr txBox="1"/>
          <p:nvPr/>
        </p:nvSpPr>
        <p:spPr>
          <a:xfrm>
            <a:off x="1187414" y="282201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43"/>
          <p:cNvSpPr txBox="1"/>
          <p:nvPr/>
        </p:nvSpPr>
        <p:spPr>
          <a:xfrm>
            <a:off x="1187414" y="325092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187413" y="3322928"/>
            <a:ext cx="43204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768006" y="1733182"/>
            <a:ext cx="3050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=(       )÷(       )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47"/>
          <p:cNvSpPr txBox="1"/>
          <p:nvPr/>
        </p:nvSpPr>
        <p:spPr>
          <a:xfrm>
            <a:off x="4209283" y="3306906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    )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4339765" y="3325192"/>
            <a:ext cx="86409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120940" y="4613503"/>
            <a:ext cx="1636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8÷12 =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35807" y="4613503"/>
            <a:ext cx="1313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   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61"/>
          <p:cNvSpPr txBox="1"/>
          <p:nvPr/>
        </p:nvSpPr>
        <p:spPr>
          <a:xfrm>
            <a:off x="2538243" y="1741894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41897" y="705498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想一想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填一填</a:t>
            </a:r>
            <a:r>
              <a:rPr lang="zh-CN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920948" y="1453861"/>
            <a:ext cx="1313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    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68"/>
              <p:cNvSpPr txBox="1"/>
              <p:nvPr/>
            </p:nvSpPr>
            <p:spPr>
              <a:xfrm>
                <a:off x="2267534" y="2813303"/>
                <a:ext cx="9589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3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/>
                      </a:rPr>
                      <m:t>×</m:t>
                    </m:r>
                  </m:oMath>
                </a14:m>
                <a:r>
                  <a:rPr lang="en-US" altLang="zh-CN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zh-CN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534" y="2813303"/>
                <a:ext cx="958917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61" t="-43" r="-22977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69"/>
          <p:cNvSpPr txBox="1"/>
          <p:nvPr/>
        </p:nvSpPr>
        <p:spPr>
          <a:xfrm>
            <a:off x="2555565" y="3254060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    )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15001" y="3025660"/>
            <a:ext cx="489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V="1">
            <a:off x="1979502" y="3306904"/>
            <a:ext cx="1601565" cy="19164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71"/>
              <p:cNvSpPr txBox="1"/>
              <p:nvPr/>
            </p:nvSpPr>
            <p:spPr>
              <a:xfrm>
                <a:off x="1979501" y="3254060"/>
                <a:ext cx="7184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14:m>
                  <m:oMath xmlns:m="http://schemas.openxmlformats.org/officeDocument/2006/math">
                    <m:r>
                      <a:rPr lang="en-US" altLang="zh-CN" sz="3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/>
                      </a:rPr>
                      <m:t>×</m:t>
                    </m:r>
                  </m:oMath>
                </a14:m>
                <a:endParaRPr lang="zh-CN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3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501" y="3254060"/>
                <a:ext cx="71846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29" t="-55" r="-31043" b="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 23"/>
          <p:cNvSpPr/>
          <p:nvPr/>
        </p:nvSpPr>
        <p:spPr>
          <a:xfrm>
            <a:off x="3786217" y="3040373"/>
            <a:ext cx="489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72"/>
          <p:cNvSpPr txBox="1"/>
          <p:nvPr/>
        </p:nvSpPr>
        <p:spPr>
          <a:xfrm>
            <a:off x="4197436" y="2747986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    )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73"/>
          <p:cNvSpPr txBox="1"/>
          <p:nvPr/>
        </p:nvSpPr>
        <p:spPr>
          <a:xfrm>
            <a:off x="4775967" y="483823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    )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74"/>
          <p:cNvSpPr txBox="1"/>
          <p:nvPr/>
        </p:nvSpPr>
        <p:spPr>
          <a:xfrm>
            <a:off x="4775967" y="4334182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    )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4919983" y="4910244"/>
            <a:ext cx="86409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4415927" y="4595792"/>
            <a:ext cx="489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471713" y="4616098"/>
            <a:ext cx="9701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77"/>
          <p:cNvSpPr txBox="1"/>
          <p:nvPr/>
        </p:nvSpPr>
        <p:spPr>
          <a:xfrm>
            <a:off x="3891667" y="173318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78"/>
          <p:cNvSpPr txBox="1"/>
          <p:nvPr/>
        </p:nvSpPr>
        <p:spPr>
          <a:xfrm>
            <a:off x="4920948" y="1949207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       )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572755" y="1733182"/>
            <a:ext cx="489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5004803" y="2029924"/>
            <a:ext cx="86409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83"/>
          <p:cNvSpPr txBox="1"/>
          <p:nvPr/>
        </p:nvSpPr>
        <p:spPr>
          <a:xfrm>
            <a:off x="5259819" y="151715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84"/>
          <p:cNvSpPr txBox="1"/>
          <p:nvPr/>
        </p:nvSpPr>
        <p:spPr>
          <a:xfrm>
            <a:off x="5259819" y="1949207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85"/>
          <p:cNvSpPr txBox="1"/>
          <p:nvPr/>
        </p:nvSpPr>
        <p:spPr>
          <a:xfrm>
            <a:off x="2988707" y="327235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87"/>
          <p:cNvSpPr txBox="1"/>
          <p:nvPr/>
        </p:nvSpPr>
        <p:spPr>
          <a:xfrm>
            <a:off x="4425307" y="3317357"/>
            <a:ext cx="66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88"/>
          <p:cNvSpPr txBox="1"/>
          <p:nvPr/>
        </p:nvSpPr>
        <p:spPr>
          <a:xfrm>
            <a:off x="4536307" y="275000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89"/>
          <p:cNvSpPr txBox="1"/>
          <p:nvPr/>
        </p:nvSpPr>
        <p:spPr>
          <a:xfrm>
            <a:off x="3614931" y="4613503"/>
            <a:ext cx="66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90"/>
          <p:cNvSpPr txBox="1"/>
          <p:nvPr/>
        </p:nvSpPr>
        <p:spPr>
          <a:xfrm>
            <a:off x="5018515" y="4334182"/>
            <a:ext cx="66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91"/>
          <p:cNvSpPr txBox="1"/>
          <p:nvPr/>
        </p:nvSpPr>
        <p:spPr>
          <a:xfrm>
            <a:off x="5018515" y="4901535"/>
            <a:ext cx="66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CDA"/>
              </a:clrFrom>
              <a:clrTo>
                <a:srgbClr val="FFFCD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73610" y="2077684"/>
            <a:ext cx="4814855" cy="3839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8" name="Picture 4" descr="C:\Users\lianxiang\Desktop\解读做ppt图标\问题导入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296" y="402960"/>
            <a:ext cx="1895421" cy="554757"/>
          </a:xfrm>
          <a:prstGeom prst="rect">
            <a:avLst/>
          </a:prstGeom>
          <a:noFill/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921536" y="1138308"/>
            <a:ext cx="8982627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算一算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两袋饲料中粗蛋白和总质量的比值一样吗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18.jpg" descr="id:2147499854;FounderCES"/>
          <p:cNvPicPr/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302006" y="1725265"/>
            <a:ext cx="9357103" cy="47760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332" y="446273"/>
            <a:ext cx="1895421" cy="554757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5694947" y="2156391"/>
            <a:ext cx="14157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pct80">
                  <a:fgClr>
                    <a:srgbClr val="FF0000"/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  <a:endParaRPr lang="zh-CN" altLang="en-US" sz="3200" b="1" cap="none" spc="0" dirty="0">
              <a:ln w="12700">
                <a:solidFill>
                  <a:schemeClr val="accent5"/>
                </a:solidFill>
                <a:prstDash val="solid"/>
              </a:ln>
              <a:pattFill prst="pct80">
                <a:fgClr>
                  <a:srgbClr val="FF0000"/>
                </a:fgClr>
                <a:bgClr>
                  <a:schemeClr val="bg1"/>
                </a:bgClr>
              </a:patt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21536" y="1138308"/>
            <a:ext cx="8982627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算一算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两袋饲料中粗蛋白和总质量的比值一样吗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18.jpg" descr="id:2147499854;FounderCES"/>
          <p:cNvPicPr/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5699" y="2023767"/>
            <a:ext cx="5207007" cy="2657742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812473" y="4992736"/>
            <a:ext cx="1846796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先写出比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830601" y="4982531"/>
            <a:ext cx="564121" cy="605183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3566054" y="4980014"/>
            <a:ext cx="1846796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再求比值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" name="组合 11"/>
          <p:cNvGrpSpPr/>
          <p:nvPr/>
        </p:nvGrpSpPr>
        <p:grpSpPr>
          <a:xfrm>
            <a:off x="9674963" y="2739555"/>
            <a:ext cx="839919" cy="1014632"/>
            <a:chOff x="3973155" y="-967796"/>
            <a:chExt cx="828324" cy="1014632"/>
          </a:xfrm>
        </p:grpSpPr>
        <p:sp>
          <p:nvSpPr>
            <p:cNvPr id="23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矩形 26"/>
          <p:cNvSpPr/>
          <p:nvPr/>
        </p:nvSpPr>
        <p:spPr>
          <a:xfrm>
            <a:off x="6292343" y="2950888"/>
            <a:ext cx="130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9286135" y="2928676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29" name="矩形 28"/>
          <p:cNvSpPr/>
          <p:nvPr/>
        </p:nvSpPr>
        <p:spPr>
          <a:xfrm>
            <a:off x="7584627" y="2950888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30" name="矩形 29"/>
          <p:cNvSpPr/>
          <p:nvPr/>
        </p:nvSpPr>
        <p:spPr>
          <a:xfrm>
            <a:off x="7926268" y="2963738"/>
            <a:ext cx="1500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 ÷ 20</a:t>
            </a:r>
            <a:endParaRPr lang="zh-CN" altLang="en-US" dirty="0"/>
          </a:p>
        </p:txBody>
      </p:sp>
      <p:grpSp>
        <p:nvGrpSpPr>
          <p:cNvPr id="32" name="组合 11"/>
          <p:cNvGrpSpPr/>
          <p:nvPr/>
        </p:nvGrpSpPr>
        <p:grpSpPr>
          <a:xfrm>
            <a:off x="9693851" y="3808632"/>
            <a:ext cx="839919" cy="1014632"/>
            <a:chOff x="3973155" y="-967796"/>
            <a:chExt cx="828324" cy="1014632"/>
          </a:xfrm>
        </p:grpSpPr>
        <p:sp>
          <p:nvSpPr>
            <p:cNvPr id="33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矩形 35"/>
          <p:cNvSpPr/>
          <p:nvPr/>
        </p:nvSpPr>
        <p:spPr>
          <a:xfrm>
            <a:off x="6311231" y="4019965"/>
            <a:ext cx="130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 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9305023" y="3997753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38" name="矩形 37"/>
          <p:cNvSpPr/>
          <p:nvPr/>
        </p:nvSpPr>
        <p:spPr>
          <a:xfrm>
            <a:off x="7603515" y="4019965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39" name="矩形 38"/>
          <p:cNvSpPr/>
          <p:nvPr/>
        </p:nvSpPr>
        <p:spPr>
          <a:xfrm>
            <a:off x="7945156" y="4032815"/>
            <a:ext cx="1500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 ÷ 30</a:t>
            </a:r>
            <a:endParaRPr lang="zh-CN" altLang="en-US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7354376" y="5875846"/>
            <a:ext cx="2045715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比值一样。</a:t>
            </a:r>
          </a:p>
        </p:txBody>
      </p:sp>
      <p:grpSp>
        <p:nvGrpSpPr>
          <p:cNvPr id="41" name="组合 11"/>
          <p:cNvGrpSpPr/>
          <p:nvPr/>
        </p:nvGrpSpPr>
        <p:grpSpPr>
          <a:xfrm>
            <a:off x="7327874" y="4660879"/>
            <a:ext cx="839919" cy="1014632"/>
            <a:chOff x="3973155" y="-967796"/>
            <a:chExt cx="828324" cy="1014632"/>
          </a:xfrm>
        </p:grpSpPr>
        <p:sp>
          <p:nvSpPr>
            <p:cNvPr id="42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11"/>
          <p:cNvGrpSpPr/>
          <p:nvPr/>
        </p:nvGrpSpPr>
        <p:grpSpPr>
          <a:xfrm>
            <a:off x="8504950" y="4666953"/>
            <a:ext cx="839919" cy="1014632"/>
            <a:chOff x="3973155" y="-967796"/>
            <a:chExt cx="828324" cy="1014632"/>
          </a:xfrm>
        </p:grpSpPr>
        <p:sp>
          <p:nvSpPr>
            <p:cNvPr id="46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矩形 48"/>
          <p:cNvSpPr/>
          <p:nvPr/>
        </p:nvSpPr>
        <p:spPr>
          <a:xfrm>
            <a:off x="8052643" y="4845701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7113371" y="2128205"/>
            <a:ext cx="4364344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根据比值的意义求比值。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3" grpId="0" animBg="1"/>
      <p:bldP spid="27" grpId="0"/>
      <p:bldP spid="28" grpId="0"/>
      <p:bldP spid="29" grpId="0"/>
      <p:bldP spid="30" grpId="0"/>
      <p:bldP spid="36" grpId="0"/>
      <p:bldP spid="37" grpId="0"/>
      <p:bldP spid="38" grpId="0"/>
      <p:bldP spid="39" grpId="0"/>
      <p:bldP spid="40" grpId="0"/>
      <p:bldP spid="49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433694" y="2156391"/>
            <a:ext cx="14157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pct80">
                  <a:fgClr>
                    <a:srgbClr val="FF0000"/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  <a:endParaRPr lang="zh-CN" altLang="en-US" sz="3200" b="1" cap="none" spc="0" dirty="0">
              <a:ln w="12700">
                <a:solidFill>
                  <a:schemeClr val="accent5"/>
                </a:solidFill>
                <a:prstDash val="solid"/>
              </a:ln>
              <a:pattFill prst="pct80">
                <a:fgClr>
                  <a:srgbClr val="FF0000"/>
                </a:fgClr>
                <a:bgClr>
                  <a:schemeClr val="bg1"/>
                </a:bgClr>
              </a:patt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21536" y="1138308"/>
            <a:ext cx="8982627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算一算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两袋饲料中粗蛋白和总质量的比值一样吗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18.jpg" descr="id:2147499854;FounderCES"/>
          <p:cNvPicPr/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312428" y="2303256"/>
            <a:ext cx="3825351" cy="1952522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812473" y="4992736"/>
            <a:ext cx="1846796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先写出比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Picture 2" descr="C:\Users\lianxiang\Desktop\解读做ppt图标\箭头1.t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830601" y="4982531"/>
            <a:ext cx="564121" cy="605183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3566054" y="4980014"/>
            <a:ext cx="1846796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3EF5F8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再求比值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" name="组合 11"/>
          <p:cNvGrpSpPr/>
          <p:nvPr/>
        </p:nvGrpSpPr>
        <p:grpSpPr>
          <a:xfrm>
            <a:off x="9152453" y="2739555"/>
            <a:ext cx="839919" cy="1014632"/>
            <a:chOff x="3973155" y="-967796"/>
            <a:chExt cx="828324" cy="1014632"/>
          </a:xfrm>
        </p:grpSpPr>
        <p:sp>
          <p:nvSpPr>
            <p:cNvPr id="23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矩形 26"/>
          <p:cNvSpPr/>
          <p:nvPr/>
        </p:nvSpPr>
        <p:spPr>
          <a:xfrm>
            <a:off x="6292343" y="2950888"/>
            <a:ext cx="130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8763623" y="2928676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29" name="矩形 28"/>
          <p:cNvSpPr/>
          <p:nvPr/>
        </p:nvSpPr>
        <p:spPr>
          <a:xfrm>
            <a:off x="7584627" y="2950888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36" name="矩形 35"/>
          <p:cNvSpPr/>
          <p:nvPr/>
        </p:nvSpPr>
        <p:spPr>
          <a:xfrm>
            <a:off x="6311231" y="4019965"/>
            <a:ext cx="130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 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7603515" y="4019965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7354376" y="5875846"/>
            <a:ext cx="2045715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比值一样。</a:t>
            </a:r>
          </a:p>
        </p:txBody>
      </p:sp>
      <p:grpSp>
        <p:nvGrpSpPr>
          <p:cNvPr id="41" name="组合 11"/>
          <p:cNvGrpSpPr/>
          <p:nvPr/>
        </p:nvGrpSpPr>
        <p:grpSpPr>
          <a:xfrm>
            <a:off x="7327874" y="4660879"/>
            <a:ext cx="839919" cy="1014632"/>
            <a:chOff x="3973155" y="-967796"/>
            <a:chExt cx="828324" cy="1014632"/>
          </a:xfrm>
        </p:grpSpPr>
        <p:sp>
          <p:nvSpPr>
            <p:cNvPr id="42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11"/>
          <p:cNvGrpSpPr/>
          <p:nvPr/>
        </p:nvGrpSpPr>
        <p:grpSpPr>
          <a:xfrm>
            <a:off x="8504950" y="4666953"/>
            <a:ext cx="839919" cy="1014632"/>
            <a:chOff x="3973155" y="-967796"/>
            <a:chExt cx="828324" cy="1014632"/>
          </a:xfrm>
        </p:grpSpPr>
        <p:sp>
          <p:nvSpPr>
            <p:cNvPr id="46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矩形 48"/>
          <p:cNvSpPr/>
          <p:nvPr/>
        </p:nvSpPr>
        <p:spPr>
          <a:xfrm>
            <a:off x="8052643" y="4845701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6852118" y="2128205"/>
            <a:ext cx="5078629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根据比与分数的关系求比值。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0" name="组合 11"/>
          <p:cNvGrpSpPr/>
          <p:nvPr/>
        </p:nvGrpSpPr>
        <p:grpSpPr>
          <a:xfrm>
            <a:off x="8036978" y="2733281"/>
            <a:ext cx="839919" cy="1014632"/>
            <a:chOff x="3973155" y="-967796"/>
            <a:chExt cx="828324" cy="1014632"/>
          </a:xfrm>
        </p:grpSpPr>
        <p:sp>
          <p:nvSpPr>
            <p:cNvPr id="51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11"/>
          <p:cNvGrpSpPr/>
          <p:nvPr/>
        </p:nvGrpSpPr>
        <p:grpSpPr>
          <a:xfrm>
            <a:off x="9130058" y="3817844"/>
            <a:ext cx="839919" cy="1014632"/>
            <a:chOff x="3973155" y="-967796"/>
            <a:chExt cx="828324" cy="1014632"/>
          </a:xfrm>
        </p:grpSpPr>
        <p:sp>
          <p:nvSpPr>
            <p:cNvPr id="55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8" name="直接连接符 57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矩形 58"/>
          <p:cNvSpPr/>
          <p:nvPr/>
        </p:nvSpPr>
        <p:spPr>
          <a:xfrm>
            <a:off x="8741228" y="4006965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grpSp>
        <p:nvGrpSpPr>
          <p:cNvPr id="60" name="组合 11"/>
          <p:cNvGrpSpPr/>
          <p:nvPr/>
        </p:nvGrpSpPr>
        <p:grpSpPr>
          <a:xfrm>
            <a:off x="8014583" y="3811570"/>
            <a:ext cx="839919" cy="1014632"/>
            <a:chOff x="3973155" y="-967796"/>
            <a:chExt cx="828324" cy="1014632"/>
          </a:xfrm>
        </p:grpSpPr>
        <p:sp>
          <p:nvSpPr>
            <p:cNvPr id="61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30</a:t>
              </a:r>
              <a:endPara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3" name="直接连接符 62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28" grpId="0"/>
      <p:bldP spid="29" grpId="0"/>
      <p:bldP spid="36" grpId="0"/>
      <p:bldP spid="38" grpId="0"/>
      <p:bldP spid="40" grpId="0"/>
      <p:bldP spid="49" grpId="0"/>
      <p:bldP spid="57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40183" y="434566"/>
            <a:ext cx="3519835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认识比的基本性质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5343970" y="1864565"/>
            <a:ext cx="608113" cy="20642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比值不变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0" name="组合 11"/>
          <p:cNvGrpSpPr/>
          <p:nvPr/>
        </p:nvGrpSpPr>
        <p:grpSpPr>
          <a:xfrm>
            <a:off x="3746441" y="2277892"/>
            <a:ext cx="839919" cy="1014632"/>
            <a:chOff x="3973155" y="-967796"/>
            <a:chExt cx="828324" cy="1014632"/>
          </a:xfrm>
        </p:grpSpPr>
        <p:sp>
          <p:nvSpPr>
            <p:cNvPr id="51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矩形 53"/>
          <p:cNvSpPr/>
          <p:nvPr/>
        </p:nvSpPr>
        <p:spPr>
          <a:xfrm>
            <a:off x="886331" y="2489225"/>
            <a:ext cx="130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dirty="0"/>
          </a:p>
        </p:txBody>
      </p:sp>
      <p:sp>
        <p:nvSpPr>
          <p:cNvPr id="55" name="矩形 54"/>
          <p:cNvSpPr/>
          <p:nvPr/>
        </p:nvSpPr>
        <p:spPr>
          <a:xfrm>
            <a:off x="3357611" y="2467013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56" name="矩形 55"/>
          <p:cNvSpPr/>
          <p:nvPr/>
        </p:nvSpPr>
        <p:spPr>
          <a:xfrm>
            <a:off x="2178615" y="2489225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grpSp>
        <p:nvGrpSpPr>
          <p:cNvPr id="57" name="组合 11"/>
          <p:cNvGrpSpPr/>
          <p:nvPr/>
        </p:nvGrpSpPr>
        <p:grpSpPr>
          <a:xfrm>
            <a:off x="2630966" y="2271618"/>
            <a:ext cx="839919" cy="1014632"/>
            <a:chOff x="3973155" y="-967796"/>
            <a:chExt cx="828324" cy="1014632"/>
          </a:xfrm>
        </p:grpSpPr>
        <p:sp>
          <p:nvSpPr>
            <p:cNvPr id="58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直接连接符 60"/>
          <p:cNvCxnSpPr/>
          <p:nvPr/>
        </p:nvCxnSpPr>
        <p:spPr>
          <a:xfrm flipV="1">
            <a:off x="1110805" y="1815689"/>
            <a:ext cx="0" cy="479526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1106195" y="1825628"/>
            <a:ext cx="2999131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>
            <a:off x="4096949" y="1828600"/>
            <a:ext cx="8377" cy="489707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1842110" y="1027031"/>
            <a:ext cx="12586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5" name="直接连接符 64"/>
          <p:cNvCxnSpPr/>
          <p:nvPr/>
        </p:nvCxnSpPr>
        <p:spPr>
          <a:xfrm flipV="1">
            <a:off x="1842109" y="3453405"/>
            <a:ext cx="0" cy="479526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1821533" y="3932931"/>
            <a:ext cx="2283793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flipV="1">
            <a:off x="4091261" y="3407512"/>
            <a:ext cx="8377" cy="521337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2283716" y="3852476"/>
            <a:ext cx="12586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9" name="组合 11"/>
          <p:cNvGrpSpPr/>
          <p:nvPr/>
        </p:nvGrpSpPr>
        <p:grpSpPr>
          <a:xfrm>
            <a:off x="9706634" y="2267953"/>
            <a:ext cx="839919" cy="1014632"/>
            <a:chOff x="3973155" y="-967796"/>
            <a:chExt cx="828324" cy="1014632"/>
          </a:xfrm>
        </p:grpSpPr>
        <p:sp>
          <p:nvSpPr>
            <p:cNvPr id="70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矩形 72"/>
          <p:cNvSpPr/>
          <p:nvPr/>
        </p:nvSpPr>
        <p:spPr>
          <a:xfrm>
            <a:off x="6846525" y="2479286"/>
            <a:ext cx="130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dirty="0"/>
          </a:p>
        </p:txBody>
      </p:sp>
      <p:sp>
        <p:nvSpPr>
          <p:cNvPr id="74" name="矩形 73"/>
          <p:cNvSpPr/>
          <p:nvPr/>
        </p:nvSpPr>
        <p:spPr>
          <a:xfrm>
            <a:off x="9317805" y="2457074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sp>
        <p:nvSpPr>
          <p:cNvPr id="75" name="矩形 74"/>
          <p:cNvSpPr/>
          <p:nvPr/>
        </p:nvSpPr>
        <p:spPr>
          <a:xfrm>
            <a:off x="8138809" y="2479286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/>
          </a:p>
        </p:txBody>
      </p:sp>
      <p:grpSp>
        <p:nvGrpSpPr>
          <p:cNvPr id="76" name="组合 11"/>
          <p:cNvGrpSpPr/>
          <p:nvPr/>
        </p:nvGrpSpPr>
        <p:grpSpPr>
          <a:xfrm>
            <a:off x="8591161" y="2261679"/>
            <a:ext cx="839919" cy="1014632"/>
            <a:chOff x="3973155" y="-967796"/>
            <a:chExt cx="828324" cy="1014632"/>
          </a:xfrm>
        </p:grpSpPr>
        <p:sp>
          <p:nvSpPr>
            <p:cNvPr id="77" name="TextBox 2"/>
            <p:cNvSpPr txBox="1"/>
            <p:nvPr/>
          </p:nvSpPr>
          <p:spPr>
            <a:xfrm>
              <a:off x="4104693" y="-967796"/>
              <a:ext cx="6160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TextBox 6"/>
            <p:cNvSpPr txBox="1"/>
            <p:nvPr/>
          </p:nvSpPr>
          <p:spPr>
            <a:xfrm>
              <a:off x="3973155" y="-537939"/>
              <a:ext cx="8283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79" name="直接连接符 78"/>
            <p:cNvCxnSpPr/>
            <p:nvPr/>
          </p:nvCxnSpPr>
          <p:spPr>
            <a:xfrm>
              <a:off x="4060208" y="-478584"/>
              <a:ext cx="5060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直接连接符 79"/>
          <p:cNvCxnSpPr/>
          <p:nvPr/>
        </p:nvCxnSpPr>
        <p:spPr>
          <a:xfrm flipV="1">
            <a:off x="7070999" y="1805750"/>
            <a:ext cx="0" cy="479526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7066389" y="1815689"/>
            <a:ext cx="2999131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箭头连接符 81"/>
          <p:cNvCxnSpPr/>
          <p:nvPr/>
        </p:nvCxnSpPr>
        <p:spPr>
          <a:xfrm>
            <a:off x="10057144" y="1818662"/>
            <a:ext cx="8377" cy="489707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矩形 82"/>
          <p:cNvSpPr/>
          <p:nvPr/>
        </p:nvSpPr>
        <p:spPr>
          <a:xfrm>
            <a:off x="8083655" y="1017092"/>
            <a:ext cx="8483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4" name="直接连接符 83"/>
          <p:cNvCxnSpPr/>
          <p:nvPr/>
        </p:nvCxnSpPr>
        <p:spPr>
          <a:xfrm flipV="1">
            <a:off x="7802303" y="3443466"/>
            <a:ext cx="0" cy="479526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7781728" y="3922992"/>
            <a:ext cx="2283793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/>
          <p:cNvCxnSpPr/>
          <p:nvPr/>
        </p:nvCxnSpPr>
        <p:spPr>
          <a:xfrm flipV="1">
            <a:off x="10051454" y="3397573"/>
            <a:ext cx="8377" cy="521337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 86"/>
          <p:cNvSpPr/>
          <p:nvPr/>
        </p:nvSpPr>
        <p:spPr>
          <a:xfrm>
            <a:off x="8475022" y="3842537"/>
            <a:ext cx="8483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Text Box 6"/>
          <p:cNvSpPr txBox="1">
            <a:spLocks noChangeArrowheads="1"/>
          </p:cNvSpPr>
          <p:nvPr/>
        </p:nvSpPr>
        <p:spPr bwMode="auto">
          <a:xfrm>
            <a:off x="1106195" y="5097191"/>
            <a:ext cx="9715880" cy="15718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比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的前项、后项同时乘或除以相同的数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(0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除外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),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比值不变。这叫做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比的基本性质。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2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54" grpId="0"/>
      <p:bldP spid="55" grpId="0"/>
      <p:bldP spid="56" grpId="0"/>
      <p:bldP spid="64" grpId="0"/>
      <p:bldP spid="68" grpId="0"/>
      <p:bldP spid="73" grpId="0"/>
      <p:bldP spid="74" grpId="0"/>
      <p:bldP spid="75" grpId="0"/>
      <p:bldP spid="83" grpId="0"/>
      <p:bldP spid="87" grpId="0"/>
      <p:bldP spid="8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414" y="385012"/>
            <a:ext cx="2537292" cy="92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lianxiang\Desktop\人物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8954513" y="3461839"/>
            <a:ext cx="2770505" cy="3073400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608512" y="1999328"/>
            <a:ext cx="106456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200000"/>
              </a:lnSpc>
            </a:pP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比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的前项、后项同时乘或除以相同的数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(0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除外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),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比值不变。这叫做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比的基本性质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3600" b="1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8" name="Picture 4" descr="C:\Users\lianxiang\Desktop\解读做ppt图标\问题导入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2007" y="445004"/>
            <a:ext cx="1895421" cy="554757"/>
          </a:xfrm>
          <a:prstGeom prst="rect">
            <a:avLst/>
          </a:prstGeom>
          <a:noFill/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65230" y="1203756"/>
            <a:ext cx="9195105" cy="157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超市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用下面的水果糖和奶糖配制一种什锦糖。求这种什锦糖中水果糖和奶糖质量的比。</a:t>
            </a:r>
          </a:p>
        </p:txBody>
      </p:sp>
      <p:pic>
        <p:nvPicPr>
          <p:cNvPr id="11" name="19.jpg" descr="id:2147499935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901" y="2812197"/>
            <a:ext cx="10648307" cy="29845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332" y="446273"/>
            <a:ext cx="1895421" cy="554757"/>
          </a:xfrm>
          <a:prstGeom prst="rect">
            <a:avLst/>
          </a:prstGeom>
          <a:noFill/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265231" y="1203755"/>
            <a:ext cx="3216336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最简单的整数比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76969" y="2395239"/>
            <a:ext cx="10199939" cy="83317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比的前项和后项只有公因数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的比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叫做最简单的整数比。</a:t>
            </a:r>
          </a:p>
        </p:txBody>
      </p:sp>
      <p:sp>
        <p:nvSpPr>
          <p:cNvPr id="9" name="矩形 8"/>
          <p:cNvSpPr/>
          <p:nvPr/>
        </p:nvSpPr>
        <p:spPr>
          <a:xfrm>
            <a:off x="2112230" y="4103483"/>
            <a:ext cx="130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450049" y="4879568"/>
            <a:ext cx="6174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59297" y="4103483"/>
            <a:ext cx="1051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346389" y="4879568"/>
            <a:ext cx="6174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27533" y="4103483"/>
            <a:ext cx="130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725158" y="4879568"/>
            <a:ext cx="6527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474598" y="4103483"/>
            <a:ext cx="1422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1.4 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8812417" y="4879568"/>
            <a:ext cx="6527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宽屏</PresentationFormat>
  <Paragraphs>147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楷体_GB2312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2019-08-30T14:56:00Z</dcterms:created>
  <dcterms:modified xsi:type="dcterms:W3CDTF">2023-01-16T21:34:42Z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5172504FEBCA48E6B0DFFAA4F6FDDC3A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