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7FB0923-1E47-4E2A-926B-0BA2AFED175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0923-1E47-4E2A-926B-0BA2AFED1759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D876A-6EAD-41E3-9AC3-85A9DBCE4DA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32254-5B3A-4B71-AE9B-E85CC3A84A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440F7-C148-47B7-AFB8-D821D3FFC4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961DA-07A4-4BFA-9B9C-F3D88D9D55D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D4F34-0D40-467B-9810-35B869405FF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467FC-28F3-41CD-BDAF-863E4A63903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9981F-E63F-4CE0-9746-81029C86A6F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FD10B-D453-4F16-8353-3CA156326C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39F32-E512-4400-B893-47AAE59EA7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2EA0C-BAF0-4039-9964-DB59A57F82C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91C92BF-B5FE-498C-A1E0-228DF294428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2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5" Type="http://schemas.openxmlformats.org/officeDocument/2006/relationships/image" Target="../media/image26.jpe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hyperlink" Target="http://bbs.shunde.net.cn/bbs_post_show.aspx?clncode=101003&amp;BtId=35785&amp;Page=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5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4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BD%C8%D7%D3&amp;in=2&amp;cl=2&amp;cm=1&amp;sc=0&amp;lm=-1&amp;pn=1&amp;rn=1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标题 1"/>
          <p:cNvSpPr txBox="1">
            <a:spLocks noChangeArrowheads="1"/>
          </p:cNvSpPr>
          <p:nvPr/>
        </p:nvSpPr>
        <p:spPr bwMode="auto">
          <a:xfrm>
            <a:off x="0" y="4343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nn-NO" alt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5 Let’s celebrate!</a:t>
            </a:r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Comic strip and Welcome to the unit</a:t>
            </a:r>
          </a:p>
        </p:txBody>
      </p:sp>
      <p:sp>
        <p:nvSpPr>
          <p:cNvPr id="4" name="矩形 3"/>
          <p:cNvSpPr/>
          <p:nvPr/>
        </p:nvSpPr>
        <p:spPr>
          <a:xfrm>
            <a:off x="2924754" y="580071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FF3399"/>
                </a:solidFill>
              </a:rPr>
              <a:t>Read the new words and phrases</a:t>
            </a:r>
          </a:p>
        </p:txBody>
      </p:sp>
      <p:sp>
        <p:nvSpPr>
          <p:cNvPr id="11161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47244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2800" b="1" dirty="0"/>
              <a:t>celebrate </a:t>
            </a:r>
            <a:r>
              <a:rPr lang="en-US" altLang="zh-CN" sz="2800" b="1" i="1" dirty="0">
                <a:solidFill>
                  <a:srgbClr val="FF0000"/>
                </a:solidFill>
              </a:rPr>
              <a:t>v.</a:t>
            </a:r>
            <a:r>
              <a:rPr lang="en-US" altLang="zh-CN" sz="2800" b="1" dirty="0"/>
              <a:t> </a:t>
            </a:r>
            <a:r>
              <a:rPr lang="zh-CN" altLang="en-US" sz="2800" b="1" dirty="0">
                <a:solidFill>
                  <a:srgbClr val="0000FF"/>
                </a:solidFill>
              </a:rPr>
              <a:t>庆祝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2800" b="1" dirty="0"/>
              <a:t>guess </a:t>
            </a:r>
            <a:r>
              <a:rPr lang="en-US" altLang="zh-CN" sz="2800" b="1" i="1" dirty="0">
                <a:solidFill>
                  <a:srgbClr val="FF0000"/>
                </a:solidFill>
              </a:rPr>
              <a:t>n.  </a:t>
            </a:r>
            <a:r>
              <a:rPr lang="zh-CN" altLang="en-US" sz="2800" b="1" dirty="0">
                <a:solidFill>
                  <a:srgbClr val="0000FF"/>
                </a:solidFill>
              </a:rPr>
              <a:t>猜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2800" b="1" dirty="0"/>
              <a:t>dress up   </a:t>
            </a:r>
            <a:r>
              <a:rPr lang="zh-CN" altLang="en-US" sz="2800" b="1" dirty="0">
                <a:solidFill>
                  <a:srgbClr val="0000FF"/>
                </a:solidFill>
              </a:rPr>
              <a:t>装扮</a:t>
            </a:r>
            <a:endParaRPr lang="zh-CN" alt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2800" b="1" dirty="0"/>
              <a:t>festival   </a:t>
            </a:r>
            <a:r>
              <a:rPr lang="en-US" altLang="zh-CN" sz="2800" b="1" i="1" dirty="0">
                <a:solidFill>
                  <a:srgbClr val="FF0000"/>
                </a:solidFill>
              </a:rPr>
              <a:t>n.</a:t>
            </a:r>
            <a:r>
              <a:rPr lang="en-US" altLang="zh-CN" sz="2800" b="1" dirty="0"/>
              <a:t>   </a:t>
            </a:r>
            <a:r>
              <a:rPr lang="zh-CN" altLang="en-US" sz="2800" b="1" dirty="0">
                <a:solidFill>
                  <a:srgbClr val="0000FF"/>
                </a:solidFill>
              </a:rPr>
              <a:t>节日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2800" b="1" dirty="0"/>
              <a:t>present  </a:t>
            </a:r>
            <a:r>
              <a:rPr lang="en-US" altLang="zh-CN" sz="2800" b="1" i="1" dirty="0">
                <a:solidFill>
                  <a:srgbClr val="FF0000"/>
                </a:solidFill>
              </a:rPr>
              <a:t>n.</a:t>
            </a:r>
            <a:r>
              <a:rPr lang="en-US" altLang="zh-CN" sz="2800" b="1" dirty="0"/>
              <a:t>  </a:t>
            </a:r>
            <a:r>
              <a:rPr lang="zh-CN" altLang="en-US" sz="2800" b="1" dirty="0">
                <a:solidFill>
                  <a:srgbClr val="0000FF"/>
                </a:solidFill>
              </a:rPr>
              <a:t>礼物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2800" b="1" dirty="0"/>
              <a:t>get together  </a:t>
            </a:r>
            <a:r>
              <a:rPr lang="zh-CN" altLang="en-US" sz="2800" b="1" dirty="0">
                <a:solidFill>
                  <a:srgbClr val="0000FF"/>
                </a:solidFill>
              </a:rPr>
              <a:t>聚会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2800" b="1" dirty="0"/>
              <a:t>moon cake  </a:t>
            </a:r>
            <a:r>
              <a:rPr lang="zh-CN" altLang="en-US" sz="2800" b="1" dirty="0">
                <a:solidFill>
                  <a:srgbClr val="0000FF"/>
                </a:solidFill>
              </a:rPr>
              <a:t>月饼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2800" b="1" dirty="0"/>
              <a:t>full  </a:t>
            </a:r>
            <a:r>
              <a:rPr lang="en-US" altLang="zh-CN" sz="2800" b="1" i="1" dirty="0">
                <a:solidFill>
                  <a:srgbClr val="FF0000"/>
                </a:solidFill>
              </a:rPr>
              <a:t>adj.</a:t>
            </a:r>
            <a:r>
              <a:rPr lang="en-US" altLang="zh-CN" sz="2800" b="1" dirty="0"/>
              <a:t>   </a:t>
            </a:r>
            <a:r>
              <a:rPr lang="zh-CN" altLang="en-US" sz="2800" b="1" dirty="0">
                <a:solidFill>
                  <a:srgbClr val="0000FF"/>
                </a:solidFill>
              </a:rPr>
              <a:t>圆的、满的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2800" b="1" dirty="0"/>
              <a:t>ghost  </a:t>
            </a:r>
            <a:r>
              <a:rPr lang="en-US" altLang="zh-CN" sz="2800" b="1" i="1" dirty="0">
                <a:solidFill>
                  <a:srgbClr val="FF0000"/>
                </a:solidFill>
              </a:rPr>
              <a:t>n.</a:t>
            </a:r>
            <a:r>
              <a:rPr lang="en-US" altLang="zh-CN" sz="2800" b="1" dirty="0"/>
              <a:t>  </a:t>
            </a:r>
            <a:r>
              <a:rPr lang="zh-CN" altLang="en-US" sz="2800" b="1" dirty="0">
                <a:solidFill>
                  <a:srgbClr val="0000FF"/>
                </a:solidFill>
              </a:rPr>
              <a:t>鬼</a:t>
            </a:r>
          </a:p>
        </p:txBody>
      </p:sp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4572000" y="1447800"/>
            <a:ext cx="4953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9900FF"/>
                </a:solidFill>
              </a:rPr>
              <a:t>Mid-Autumn Festival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9900FF"/>
                </a:solidFill>
              </a:rPr>
              <a:t>Dragon Boat Festival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9900FF"/>
                </a:solidFill>
              </a:rPr>
              <a:t>Chinese New Year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9900FF"/>
                </a:solidFill>
              </a:rPr>
              <a:t>Christmas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9900FF"/>
                </a:solidFill>
              </a:rPr>
              <a:t>Thanksgiving Day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9900FF"/>
                </a:solidFill>
              </a:rPr>
              <a:t>Halloween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78486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0000FF"/>
                </a:solidFill>
                <a:latin typeface="Rockwell Condensed" panose="02060603050405020104" pitchFamily="18" charset="0"/>
              </a:rPr>
              <a:t>Millie is writing a list of festivals. Look at the pictures. Help her write the names of the festivals under the pictures.</a:t>
            </a:r>
          </a:p>
        </p:txBody>
      </p:sp>
      <p:sp>
        <p:nvSpPr>
          <p:cNvPr id="112643" name="AutoShape 5"/>
          <p:cNvSpPr>
            <a:spLocks noChangeArrowheads="1"/>
          </p:cNvSpPr>
          <p:nvPr/>
        </p:nvSpPr>
        <p:spPr bwMode="auto">
          <a:xfrm>
            <a:off x="914400" y="2971800"/>
            <a:ext cx="7696200" cy="2057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112644" name="Text Box 7"/>
          <p:cNvSpPr txBox="1">
            <a:spLocks noChangeArrowheads="1"/>
          </p:cNvSpPr>
          <p:nvPr/>
        </p:nvSpPr>
        <p:spPr bwMode="auto">
          <a:xfrm>
            <a:off x="1066800" y="2971800"/>
            <a:ext cx="80772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Christmas                 Chinese New Year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Halloween                 Dragon Boat Festival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Thanksgiving Day    Mid-Autumn Festival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0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620713"/>
            <a:ext cx="86106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762000" y="2743200"/>
            <a:ext cx="169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</a:rPr>
              <a:t>Halloween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895600" y="2743200"/>
            <a:ext cx="317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</a:rPr>
              <a:t>Mid-Autumn Festival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353175" y="2743200"/>
            <a:ext cx="279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</a:rPr>
              <a:t>Thanksgiving Day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304800" y="5791200"/>
            <a:ext cx="282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</a:rPr>
              <a:t>Chinese New Year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733800" y="5791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</a:rPr>
              <a:t>Christmas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5911850" y="5791200"/>
            <a:ext cx="323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</a:rPr>
              <a:t>Dragon Boat Festival</a:t>
            </a:r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>
            <a:off x="381000" y="6248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3505200" y="6248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6248400" y="6248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ldLvl="0" autoUpdateAnimBg="0"/>
      <p:bldP spid="113668" grpId="0" bldLvl="0" autoUpdateAnimBg="0"/>
      <p:bldP spid="113669" grpId="0" bldLvl="0" autoUpdateAnimBg="0"/>
      <p:bldP spid="113670" grpId="0" bldLvl="0" autoUpdateAnimBg="0"/>
      <p:bldP spid="113671" grpId="0" bldLvl="0" autoUpdateAnimBg="0"/>
      <p:bldP spid="113672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04800" y="381000"/>
            <a:ext cx="64770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Checking your memory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95288" y="917575"/>
            <a:ext cx="76962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People in the USA eat the turkey’s (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火鸡</a:t>
            </a: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) meat on ____________________.</a:t>
            </a:r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At __________________, we can get red packets from our parents.</a:t>
            </a:r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Jim likes ____________________ because he likes eating moon cakes.</a:t>
            </a:r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At ___________, they can open their Christmas presents.</a:t>
            </a:r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Sandy likes ___________________ because she likes eating rice dumplings.</a:t>
            </a:r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People often dress up as a ghost on__________.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219200" y="1355725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Thanksgiving Day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295400" y="1889125"/>
            <a:ext cx="3221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Chinese New Year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286000" y="2817813"/>
            <a:ext cx="4659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Mid-Autumn Festival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1219200" y="3808413"/>
            <a:ext cx="3135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Christmas 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2667000" y="4708525"/>
            <a:ext cx="5149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Dragon Boat Festival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6065838" y="5637213"/>
            <a:ext cx="2320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Halloween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utoUpdateAnimBg="0"/>
      <p:bldP spid="114693" grpId="0" autoUpdateAnimBg="0"/>
      <p:bldP spid="114694" grpId="0" autoUpdateAnimBg="0"/>
      <p:bldP spid="114696" grpId="0" autoUpdateAnimBg="0"/>
      <p:bldP spid="11469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 descr="two dogs 复制"/>
          <p:cNvPicPr>
            <a:picLocks noChangeAspect="1" noChangeArrowheads="1"/>
          </p:cNvPicPr>
          <p:nvPr/>
        </p:nvPicPr>
        <p:blipFill>
          <a:blip r:embed="rId2" cstate="email">
            <a:lum contrast="74000"/>
          </a:blip>
          <a:srcRect/>
          <a:stretch>
            <a:fillRect/>
          </a:stretch>
        </p:blipFill>
        <p:spPr bwMode="auto">
          <a:xfrm>
            <a:off x="1219200" y="3124200"/>
            <a:ext cx="55626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CC00CC"/>
                </a:solidFill>
              </a:rPr>
              <a:t>Have a guess</a:t>
            </a:r>
          </a:p>
        </p:txBody>
      </p:sp>
      <p:sp>
        <p:nvSpPr>
          <p:cNvPr id="115716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8305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/>
              <a:t>What festival are Eddie and Hobo talking about 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/>
              <a:t>How will they celebrate?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229600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zh-CN" b="1"/>
              <a:t>What festival are Eddie and Hobo   </a:t>
            </a:r>
          </a:p>
          <a:p>
            <a:pPr marL="609600" indent="-609600">
              <a:buFontTx/>
              <a:buNone/>
            </a:pPr>
            <a:r>
              <a:rPr lang="en-US" altLang="zh-CN" b="1"/>
              <a:t>     talking about?</a:t>
            </a:r>
          </a:p>
          <a:p>
            <a:pPr marL="609600" indent="-609600">
              <a:buFontTx/>
              <a:buNone/>
            </a:pPr>
            <a:r>
              <a:rPr lang="en-US" altLang="zh-CN" b="1">
                <a:solidFill>
                  <a:srgbClr val="FF3399"/>
                </a:solidFill>
              </a:rPr>
              <a:t>     Halloween.</a:t>
            </a:r>
          </a:p>
          <a:p>
            <a:pPr marL="609600" indent="-609600">
              <a:buFontTx/>
              <a:buNone/>
            </a:pPr>
            <a:r>
              <a:rPr lang="en-US" altLang="zh-CN" b="1"/>
              <a:t>2. How will they celebrate?</a:t>
            </a:r>
          </a:p>
          <a:p>
            <a:pPr marL="609600" indent="-609600">
              <a:buFontTx/>
              <a:buNone/>
            </a:pPr>
            <a:r>
              <a:rPr lang="en-US" altLang="zh-CN" b="1">
                <a:solidFill>
                  <a:srgbClr val="FF3399"/>
                </a:solidFill>
              </a:rPr>
              <a:t>    They will dress up.</a:t>
            </a:r>
          </a:p>
        </p:txBody>
      </p:sp>
      <p:pic>
        <p:nvPicPr>
          <p:cNvPr id="116740" name="Picture 5" descr="two dogs 复制"/>
          <p:cNvPicPr>
            <a:picLocks noChangeAspect="1" noChangeArrowheads="1"/>
          </p:cNvPicPr>
          <p:nvPr/>
        </p:nvPicPr>
        <p:blipFill>
          <a:blip r:embed="rId2" cstate="email">
            <a:lum contrast="74000"/>
          </a:blip>
          <a:srcRect/>
          <a:stretch>
            <a:fillRect/>
          </a:stretch>
        </p:blipFill>
        <p:spPr bwMode="auto">
          <a:xfrm>
            <a:off x="5181600" y="3962400"/>
            <a:ext cx="34290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5"/>
          <p:cNvSpPr txBox="1">
            <a:spLocks noChangeArrowheads="1"/>
          </p:cNvSpPr>
          <p:nvPr/>
        </p:nvSpPr>
        <p:spPr bwMode="auto">
          <a:xfrm>
            <a:off x="3886200" y="533400"/>
            <a:ext cx="5105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Why is Eddie so happy?</a:t>
            </a:r>
          </a:p>
        </p:txBody>
      </p:sp>
      <p:sp>
        <p:nvSpPr>
          <p:cNvPr id="117763" name="Text Box 7"/>
          <p:cNvSpPr txBox="1">
            <a:spLocks noChangeArrowheads="1"/>
          </p:cNvSpPr>
          <p:nvPr/>
        </p:nvSpPr>
        <p:spPr bwMode="auto">
          <a:xfrm>
            <a:off x="4191000" y="1295400"/>
            <a:ext cx="4953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Because it’s Halloween today. </a:t>
            </a:r>
          </a:p>
        </p:txBody>
      </p:sp>
      <p:pic>
        <p:nvPicPr>
          <p:cNvPr id="117764" name="Picture 8" descr="1"/>
          <p:cNvPicPr preferRelativeResize="0">
            <a:picLocks noChangeArrowheads="1"/>
          </p:cNvPicPr>
          <p:nvPr/>
        </p:nvPicPr>
        <p:blipFill>
          <a:blip r:embed="rId3">
            <a:lum contrast="66000"/>
          </a:blip>
          <a:srcRect/>
          <a:stretch>
            <a:fillRect/>
          </a:stretch>
        </p:blipFill>
        <p:spPr bwMode="auto">
          <a:xfrm>
            <a:off x="457200" y="990600"/>
            <a:ext cx="29718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495800" y="3581400"/>
            <a:ext cx="441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What does Hobo   </a:t>
            </a:r>
            <a:r>
              <a:rPr lang="en-US" altLang="zh-CN" sz="3200" b="1">
                <a:solidFill>
                  <a:srgbClr val="FF3399"/>
                </a:solidFill>
                <a:latin typeface="Comic Sans MS" panose="030F0702030302020204" pitchFamily="66" charset="0"/>
              </a:rPr>
              <a:t>dress up as</a:t>
            </a:r>
            <a:r>
              <a:rPr lang="en-US" altLang="zh-CN" sz="3200" b="1">
                <a:latin typeface="Comic Sans MS" panose="030F0702030302020204" pitchFamily="66" charset="0"/>
              </a:rPr>
              <a:t> at last?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4572000" y="4953000"/>
            <a:ext cx="4054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The Monkey King.</a:t>
            </a:r>
          </a:p>
        </p:txBody>
      </p:sp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4">
            <a:lum bright="6000" contrast="60000"/>
          </a:blip>
          <a:srcRect/>
          <a:stretch>
            <a:fillRect/>
          </a:stretch>
        </p:blipFill>
        <p:spPr bwMode="auto">
          <a:xfrm>
            <a:off x="0" y="3886200"/>
            <a:ext cx="4191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776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utoUpdateAnimBg="0"/>
      <p:bldP spid="11776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5" descr="two dogs 复制"/>
          <p:cNvPicPr>
            <a:picLocks noChangeAspect="1" noChangeArrowheads="1"/>
          </p:cNvPicPr>
          <p:nvPr/>
        </p:nvPicPr>
        <p:blipFill>
          <a:blip r:embed="rId2" cstate="email">
            <a:lum contrast="74000"/>
          </a:blip>
          <a:srcRect/>
          <a:stretch>
            <a:fillRect/>
          </a:stretch>
        </p:blipFill>
        <p:spPr bwMode="auto">
          <a:xfrm>
            <a:off x="5562600" y="2971800"/>
            <a:ext cx="24384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6" descr="two dogs 复制"/>
          <p:cNvPicPr>
            <a:picLocks noChangeAspect="1" noChangeArrowheads="1"/>
          </p:cNvPicPr>
          <p:nvPr/>
        </p:nvPicPr>
        <p:blipFill>
          <a:blip r:embed="rId3" cstate="email">
            <a:lum contrast="74000"/>
          </a:blip>
          <a:srcRect/>
          <a:stretch>
            <a:fillRect/>
          </a:stretch>
        </p:blipFill>
        <p:spPr bwMode="auto">
          <a:xfrm>
            <a:off x="304800" y="685800"/>
            <a:ext cx="32004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WordArt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75" y="-49213"/>
            <a:ext cx="5969000" cy="48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5" name="Text Box 8"/>
          <p:cNvSpPr txBox="1">
            <a:spLocks noChangeArrowheads="1"/>
          </p:cNvSpPr>
          <p:nvPr/>
        </p:nvSpPr>
        <p:spPr bwMode="auto">
          <a:xfrm>
            <a:off x="1066800" y="4648200"/>
            <a:ext cx="27432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/>
              <a:t>Actions (</a:t>
            </a:r>
            <a:r>
              <a:rPr lang="zh-CN" altLang="en-US" sz="2800" b="1"/>
              <a:t>动作</a:t>
            </a:r>
            <a:r>
              <a:rPr lang="en-US" altLang="zh-CN" sz="2800" b="1"/>
              <a:t>)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/>
              <a:t>Tools (</a:t>
            </a:r>
            <a:r>
              <a:rPr lang="zh-CN" altLang="en-US" sz="2800" b="1"/>
              <a:t>道具</a:t>
            </a:r>
            <a:r>
              <a:rPr lang="en-US" altLang="zh-CN" sz="2800" b="1"/>
              <a:t>)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/>
              <a:t>Feelings (</a:t>
            </a:r>
            <a:r>
              <a:rPr lang="zh-CN" altLang="en-US" sz="2800" b="1"/>
              <a:t>情感</a:t>
            </a:r>
            <a:r>
              <a:rPr lang="en-US" altLang="zh-CN" sz="2800" b="1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8675688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    Today is ________. Eddie and Hobo will _______it.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    Hobo is dressing ______ as a _____.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But Eddie says it’s not ________. So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Hobo will dress up as___________.</a:t>
            </a:r>
          </a:p>
        </p:txBody>
      </p:sp>
      <p:sp>
        <p:nvSpPr>
          <p:cNvPr id="120835" name="WordArt 5"/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34290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altLang="zh-CN" sz="5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rPr>
              <a:t>Summary</a:t>
            </a:r>
            <a:endParaRPr lang="zh-CN" altLang="en-US" sz="5400" b="1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Comic Sans MS" panose="030F0702030302020204"/>
            </a:endParaRPr>
          </a:p>
        </p:txBody>
      </p:sp>
      <p:pic>
        <p:nvPicPr>
          <p:cNvPr id="120836" name="Picture 6" descr="gif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048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Text Box 8"/>
          <p:cNvSpPr txBox="1">
            <a:spLocks noChangeArrowheads="1"/>
          </p:cNvSpPr>
          <p:nvPr/>
        </p:nvSpPr>
        <p:spPr bwMode="auto">
          <a:xfrm>
            <a:off x="2917825" y="1992313"/>
            <a:ext cx="2089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Halloween</a:t>
            </a:r>
          </a:p>
        </p:txBody>
      </p:sp>
      <p:sp>
        <p:nvSpPr>
          <p:cNvPr id="120838" name="Text Box 9"/>
          <p:cNvSpPr txBox="1">
            <a:spLocks noChangeArrowheads="1"/>
          </p:cNvSpPr>
          <p:nvPr/>
        </p:nvSpPr>
        <p:spPr bwMode="auto">
          <a:xfrm>
            <a:off x="1312863" y="2547938"/>
            <a:ext cx="201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celebrate</a:t>
            </a:r>
          </a:p>
        </p:txBody>
      </p:sp>
      <p:sp>
        <p:nvSpPr>
          <p:cNvPr id="120839" name="Text Box 10"/>
          <p:cNvSpPr txBox="1">
            <a:spLocks noChangeArrowheads="1"/>
          </p:cNvSpPr>
          <p:nvPr/>
        </p:nvSpPr>
        <p:spPr bwMode="auto">
          <a:xfrm>
            <a:off x="4903788" y="3484563"/>
            <a:ext cx="1728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up</a:t>
            </a:r>
          </a:p>
        </p:txBody>
      </p:sp>
      <p:sp>
        <p:nvSpPr>
          <p:cNvPr id="120840" name="Text Box 11"/>
          <p:cNvSpPr txBox="1">
            <a:spLocks noChangeArrowheads="1"/>
          </p:cNvSpPr>
          <p:nvPr/>
        </p:nvSpPr>
        <p:spPr bwMode="auto">
          <a:xfrm>
            <a:off x="6961188" y="3503613"/>
            <a:ext cx="2663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ghost</a:t>
            </a:r>
          </a:p>
        </p:txBody>
      </p:sp>
      <p:sp>
        <p:nvSpPr>
          <p:cNvPr id="120841" name="Text Box 12"/>
          <p:cNvSpPr txBox="1">
            <a:spLocks noChangeArrowheads="1"/>
          </p:cNvSpPr>
          <p:nvPr/>
        </p:nvSpPr>
        <p:spPr bwMode="auto">
          <a:xfrm>
            <a:off x="5121275" y="4354513"/>
            <a:ext cx="2303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interesting</a:t>
            </a:r>
          </a:p>
        </p:txBody>
      </p:sp>
      <p:sp>
        <p:nvSpPr>
          <p:cNvPr id="120842" name="Text Box 13"/>
          <p:cNvSpPr txBox="1">
            <a:spLocks noChangeArrowheads="1"/>
          </p:cNvSpPr>
          <p:nvPr/>
        </p:nvSpPr>
        <p:spPr bwMode="auto">
          <a:xfrm>
            <a:off x="4892675" y="5345113"/>
            <a:ext cx="316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Monkey 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utoUpdateAnimBg="0"/>
      <p:bldP spid="120838" grpId="0" autoUpdateAnimBg="0"/>
      <p:bldP spid="120839" grpId="0" autoUpdateAnimBg="0"/>
      <p:bldP spid="120840" grpId="0" autoUpdateAnimBg="0"/>
      <p:bldP spid="120841" grpId="0" autoUpdateAnimBg="0"/>
      <p:bldP spid="12084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Listen to the tape and answer the questions</a:t>
            </a:r>
          </a:p>
        </p:txBody>
      </p:sp>
      <p:sp>
        <p:nvSpPr>
          <p:cNvPr id="12185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207375" cy="518477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b="1" dirty="0">
                <a:latin typeface="Times New Roman" panose="02020603050405020304" pitchFamily="18" charset="0"/>
              </a:rPr>
              <a:t> 1.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</a:rPr>
              <a:t>What is Tommy</a:t>
            </a:r>
            <a:r>
              <a:rPr lang="en-US" altLang="zh-CN" b="1" dirty="0">
                <a:latin typeface="Times New Roman" panose="02020603050405020304" pitchFamily="18" charset="0"/>
              </a:rPr>
              <a:t>’</a:t>
            </a:r>
            <a:r>
              <a:rPr lang="zh-CN" altLang="zh-CN" b="1" dirty="0">
                <a:latin typeface="Times New Roman" panose="02020603050405020304" pitchFamily="18" charset="0"/>
              </a:rPr>
              <a:t>s favourite festival?   </a:t>
            </a:r>
          </a:p>
        </p:txBody>
      </p:sp>
      <p:sp>
        <p:nvSpPr>
          <p:cNvPr id="121860" name="Text Box 5"/>
          <p:cNvSpPr txBox="1">
            <a:spLocks noChangeArrowheads="1"/>
          </p:cNvSpPr>
          <p:nvPr/>
        </p:nvSpPr>
        <p:spPr bwMode="auto">
          <a:xfrm>
            <a:off x="457200" y="3200400"/>
            <a:ext cx="71389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2. What is Millie’s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3200" b="1" dirty="0">
                <a:latin typeface="Times New Roman" panose="02020603050405020304" pitchFamily="18" charset="0"/>
              </a:rPr>
              <a:t> festival? </a:t>
            </a:r>
          </a:p>
        </p:txBody>
      </p:sp>
      <p:sp>
        <p:nvSpPr>
          <p:cNvPr id="121861" name="Text Box 6"/>
          <p:cNvSpPr txBox="1">
            <a:spLocks noChangeArrowheads="1"/>
          </p:cNvSpPr>
          <p:nvPr/>
        </p:nvSpPr>
        <p:spPr bwMode="auto">
          <a:xfrm>
            <a:off x="685800" y="22098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Christmas.</a:t>
            </a:r>
          </a:p>
        </p:txBody>
      </p:sp>
      <p:sp>
        <p:nvSpPr>
          <p:cNvPr id="121862" name="Text Box 7"/>
          <p:cNvSpPr txBox="1">
            <a:spLocks noChangeArrowheads="1"/>
          </p:cNvSpPr>
          <p:nvPr/>
        </p:nvSpPr>
        <p:spPr bwMode="auto">
          <a:xfrm>
            <a:off x="609600" y="4191000"/>
            <a:ext cx="653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The Mid-Autumn Festival.</a:t>
            </a: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7D7D7"/>
              </a:clrFrom>
              <a:clrTo>
                <a:srgbClr val="D7D7D7">
                  <a:alpha val="0"/>
                </a:srgbClr>
              </a:clrTo>
            </a:clrChange>
            <a:lum bright="6000" contrast="60000"/>
          </a:blip>
          <a:srcRect/>
          <a:stretch>
            <a:fillRect/>
          </a:stretch>
        </p:blipFill>
        <p:spPr bwMode="auto">
          <a:xfrm>
            <a:off x="3200400" y="2057400"/>
            <a:ext cx="1143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5" name="Picture 9" descr="201308141637732573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886200"/>
            <a:ext cx="19526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utoUpdateAnimBg="0"/>
      <p:bldP spid="12186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12" descr="Mid-autumn Festiv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6294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firewor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85800"/>
            <a:ext cx="6781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he spring festival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685800"/>
            <a:ext cx="6781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trick or treat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685800"/>
            <a:ext cx="6781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trick or treat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685800"/>
            <a:ext cx="67818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春节拜年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638175"/>
            <a:ext cx="68199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春节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609600"/>
            <a:ext cx="69342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trick or treat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533400"/>
            <a:ext cx="7543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端午节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0600" y="457200"/>
            <a:ext cx="73914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春节习俗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762000"/>
            <a:ext cx="7924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端午节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" y="762000"/>
            <a:ext cx="7924800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放烟花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838200"/>
            <a:ext cx="7924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感恩节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762000"/>
            <a:ext cx="79248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年夜饭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5800" y="762000"/>
            <a:ext cx="76962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 descr="万圣节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" y="762000"/>
            <a:ext cx="8001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万圣节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5800" y="990600"/>
            <a:ext cx="762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 descr="压岁钱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85800" y="990600"/>
            <a:ext cx="7620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 descr="中秋 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09600" y="990600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98" name="WordArt 23"/>
          <p:cNvSpPr>
            <a:spLocks noChangeArrowheads="1" noChangeShapeType="1"/>
          </p:cNvSpPr>
          <p:nvPr/>
        </p:nvSpPr>
        <p:spPr bwMode="auto">
          <a:xfrm>
            <a:off x="1981200" y="228600"/>
            <a:ext cx="495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Different festivals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5144" name="Picture 24" descr="1024x768_023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email"/>
          <a:srcRect r="-50" b="-11"/>
          <a:stretch>
            <a:fillRect/>
          </a:stretch>
        </p:blipFill>
        <p:spPr bwMode="auto">
          <a:xfrm>
            <a:off x="609600" y="990600"/>
            <a:ext cx="7696200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 descr="1024x768_00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09600" y="990600"/>
            <a:ext cx="76962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 descr="426434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09600" y="990600"/>
            <a:ext cx="7772400" cy="5424488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 descr="national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09600" y="990600"/>
            <a:ext cx="7772400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8" descr="20063661145554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09600" y="990600"/>
            <a:ext cx="7772400" cy="5486400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0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0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95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3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6500"/>
                            </p:stCondLst>
                            <p:childTnLst>
                              <p:par>
                                <p:cTn id="8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5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CN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Read after the tape and answer the questions</a:t>
            </a:r>
          </a:p>
        </p:txBody>
      </p:sp>
      <p:sp>
        <p:nvSpPr>
          <p:cNvPr id="12288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207375" cy="51847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1. Why does Tommy like Christmas?</a:t>
            </a:r>
          </a:p>
        </p:txBody>
      </p:sp>
      <p:sp>
        <p:nvSpPr>
          <p:cNvPr id="122884" name="Text Box 5"/>
          <p:cNvSpPr txBox="1">
            <a:spLocks noChangeArrowheads="1"/>
          </p:cNvSpPr>
          <p:nvPr/>
        </p:nvSpPr>
        <p:spPr bwMode="auto">
          <a:xfrm>
            <a:off x="457200" y="31242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2. What do people do to celebrate the Mid-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Autumn Festival?</a:t>
            </a:r>
          </a:p>
        </p:txBody>
      </p:sp>
      <p:sp>
        <p:nvSpPr>
          <p:cNvPr id="122885" name="Text Box 6"/>
          <p:cNvSpPr txBox="1">
            <a:spLocks noChangeArrowheads="1"/>
          </p:cNvSpPr>
          <p:nvPr/>
        </p:nvSpPr>
        <p:spPr bwMode="auto">
          <a:xfrm>
            <a:off x="762000" y="1905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Because he always gets lots of nice presents at Christmas.</a:t>
            </a:r>
          </a:p>
        </p:txBody>
      </p:sp>
      <p:sp>
        <p:nvSpPr>
          <p:cNvPr id="122886" name="Text Box 7"/>
          <p:cNvSpPr txBox="1">
            <a:spLocks noChangeArrowheads="1"/>
          </p:cNvSpPr>
          <p:nvPr/>
        </p:nvSpPr>
        <p:spPr bwMode="auto">
          <a:xfrm>
            <a:off x="838200" y="4343400"/>
            <a:ext cx="76914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All the family get togeter and have a big dinner,eat moon cakes,and then enjoy the full moon.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bldLvl="0" autoUpdateAnimBg="0"/>
      <p:bldP spid="122886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3"/>
          <p:cNvSpPr txBox="1">
            <a:spLocks noChangeArrowheads="1"/>
          </p:cNvSpPr>
          <p:nvPr/>
        </p:nvSpPr>
        <p:spPr bwMode="auto">
          <a:xfrm>
            <a:off x="2195513" y="1989138"/>
            <a:ext cx="4032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4000" b="1">
              <a:solidFill>
                <a:srgbClr val="0000FF"/>
              </a:solidFill>
            </a:endParaRPr>
          </a:p>
        </p:txBody>
      </p:sp>
      <p:sp>
        <p:nvSpPr>
          <p:cNvPr id="123907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Work in pairs</a:t>
            </a:r>
          </a:p>
        </p:txBody>
      </p:sp>
      <p:sp>
        <p:nvSpPr>
          <p:cNvPr id="123908" name="Text Box 5"/>
          <p:cNvSpPr txBox="1">
            <a:spLocks noChangeArrowheads="1"/>
          </p:cNvSpPr>
          <p:nvPr/>
        </p:nvSpPr>
        <p:spPr bwMode="auto">
          <a:xfrm>
            <a:off x="76200" y="1905000"/>
            <a:ext cx="80772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A: Which is your </a:t>
            </a:r>
            <a:r>
              <a:rPr lang="en-US" altLang="zh-CN" sz="3200" b="1" dirty="0" err="1">
                <a:solidFill>
                  <a:srgbClr val="FF0000"/>
                </a:solidFill>
              </a:rPr>
              <a:t>favourite</a:t>
            </a:r>
            <a:r>
              <a:rPr lang="en-US" altLang="zh-CN" sz="3200" b="1" dirty="0">
                <a:solidFill>
                  <a:srgbClr val="FF0000"/>
                </a:solidFill>
              </a:rPr>
              <a:t> festival?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/>
              <a:t>B: It’s …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A: Why do you  like it?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/>
              <a:t>B: Because … What festival do you like?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A: I like …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/>
              <a:t>B: How do you celebrate it?/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/>
              <a:t>    What do you usually do on that day?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A: We usually …</a:t>
            </a:r>
          </a:p>
        </p:txBody>
      </p:sp>
      <p:pic>
        <p:nvPicPr>
          <p:cNvPr id="123909" name="Picture 6" descr="20061013133957993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7704138" y="3657600"/>
            <a:ext cx="143986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910" name="Group 7"/>
          <p:cNvGrpSpPr/>
          <p:nvPr/>
        </p:nvGrpSpPr>
        <p:grpSpPr bwMode="auto">
          <a:xfrm>
            <a:off x="4572000" y="228600"/>
            <a:ext cx="2133600" cy="1600200"/>
            <a:chOff x="0" y="0"/>
            <a:chExt cx="1440" cy="1104"/>
          </a:xfrm>
        </p:grpSpPr>
        <p:pic>
          <p:nvPicPr>
            <p:cNvPr id="123911" name="Picture 8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44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2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440" cy="110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>
                <a:buFont typeface="Arial" panose="020B0604020202020204" pitchFamily="34" charset="0"/>
                <a:buNone/>
              </a:pPr>
              <a:endParaRPr lang="zh-CN" altLang="zh-CN"/>
            </a:p>
          </p:txBody>
        </p:sp>
      </p:grpSp>
      <p:pic>
        <p:nvPicPr>
          <p:cNvPr id="123913" name="Picture 10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273675"/>
            <a:ext cx="24114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1" descr="9834,2326d96,22b2,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228600"/>
            <a:ext cx="20510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5" name="Picture 12" descr="654765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2133600"/>
            <a:ext cx="94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0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4572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0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962400"/>
            <a:ext cx="2438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0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0" y="381000"/>
            <a:ext cx="1905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 descr="06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0" y="1219200"/>
            <a:ext cx="22860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 descr="06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1828800"/>
            <a:ext cx="2209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 descr="06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90600" y="411480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7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2286000"/>
            <a:ext cx="6248400" cy="2438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solidFill>
                  <a:srgbClr val="0066FF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Learn from different festivals.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solidFill>
                  <a:srgbClr val="0066FF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Learn about different cultures.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solidFill>
                  <a:srgbClr val="0066FF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Enjoy festivals.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solidFill>
                  <a:srgbClr val="0066FF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Enjoy your life.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6"/>
          <p:cNvSpPr>
            <a:spLocks noChangeArrowheads="1"/>
          </p:cNvSpPr>
          <p:nvPr/>
        </p:nvSpPr>
        <p:spPr bwMode="auto">
          <a:xfrm>
            <a:off x="2819400" y="762000"/>
            <a:ext cx="3240088" cy="936625"/>
          </a:xfrm>
          <a:prstGeom prst="wedgeEllipseCallout">
            <a:avLst>
              <a:gd name="adj1" fmla="val 44611"/>
              <a:gd name="adj2" fmla="val 7966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1749" y="523727"/>
            <a:ext cx="8229600" cy="1143000"/>
          </a:xfrm>
        </p:spPr>
        <p:txBody>
          <a:bodyPr/>
          <a:lstStyle/>
          <a:p>
            <a:pPr algn="l"/>
            <a:r>
              <a:rPr lang="en-US" altLang="zh-CN" b="1" dirty="0">
                <a:solidFill>
                  <a:srgbClr val="CC00FF"/>
                </a:solidFill>
              </a:rPr>
              <a:t>Homework</a:t>
            </a:r>
            <a:endParaRPr lang="en-US" altLang="zh-CN" dirty="0">
              <a:solidFill>
                <a:srgbClr val="CC00FF"/>
              </a:solidFill>
            </a:endParaRPr>
          </a:p>
        </p:txBody>
      </p:sp>
      <p:sp>
        <p:nvSpPr>
          <p:cNvPr id="125956" name="Text Box 7"/>
          <p:cNvSpPr txBox="1">
            <a:spLocks noChangeArrowheads="1"/>
          </p:cNvSpPr>
          <p:nvPr/>
        </p:nvSpPr>
        <p:spPr bwMode="auto">
          <a:xfrm>
            <a:off x="685800" y="2209800"/>
            <a:ext cx="78295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 Collect more information about the      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festivals you like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. 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685800" y="4346575"/>
            <a:ext cx="78295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2. Review the new words and phrases.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utoUpdateAnimBg="0"/>
      <p:bldP spid="125956" grpId="0" autoUpdateAnimBg="0"/>
      <p:bldP spid="12595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286000"/>
            <a:ext cx="8229600" cy="13255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/>
              <a:t>What festivals do you know?</a:t>
            </a:r>
          </a:p>
        </p:txBody>
      </p:sp>
      <p:sp>
        <p:nvSpPr>
          <p:cNvPr id="102404" name="WordArt 5"/>
          <p:cNvSpPr>
            <a:spLocks noChangeArrowheads="1" noChangeShapeType="1"/>
          </p:cNvSpPr>
          <p:nvPr/>
        </p:nvSpPr>
        <p:spPr bwMode="auto">
          <a:xfrm>
            <a:off x="1219200" y="762000"/>
            <a:ext cx="48768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Group Competition 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05" name="AutoShape 6"/>
          <p:cNvSpPr>
            <a:spLocks noChangeArrowheads="1"/>
          </p:cNvSpPr>
          <p:nvPr/>
        </p:nvSpPr>
        <p:spPr bwMode="auto">
          <a:xfrm>
            <a:off x="838200" y="3581400"/>
            <a:ext cx="2438400" cy="1981200"/>
          </a:xfrm>
          <a:prstGeom prst="cube">
            <a:avLst>
              <a:gd name="adj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 b="1"/>
              <a:t>Group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800" b="1"/>
              <a:t>1</a:t>
            </a:r>
          </a:p>
        </p:txBody>
      </p:sp>
      <p:sp>
        <p:nvSpPr>
          <p:cNvPr id="102406" name="AutoShape 7"/>
          <p:cNvSpPr>
            <a:spLocks noChangeArrowheads="1"/>
          </p:cNvSpPr>
          <p:nvPr/>
        </p:nvSpPr>
        <p:spPr bwMode="auto">
          <a:xfrm>
            <a:off x="5638800" y="3124200"/>
            <a:ext cx="2438400" cy="1981200"/>
          </a:xfrm>
          <a:prstGeom prst="cube">
            <a:avLst>
              <a:gd name="adj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 b="1"/>
              <a:t>Group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800" b="1"/>
              <a:t>2</a:t>
            </a:r>
          </a:p>
        </p:txBody>
      </p:sp>
      <p:sp>
        <p:nvSpPr>
          <p:cNvPr id="6152" name="WordArt 8"/>
          <p:cNvSpPr>
            <a:spLocks noChangeArrowheads="1" noChangeShapeType="1"/>
          </p:cNvSpPr>
          <p:nvPr/>
        </p:nvSpPr>
        <p:spPr bwMode="auto">
          <a:xfrm>
            <a:off x="3733800" y="3886200"/>
            <a:ext cx="12954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ln w="9525" cmpd="sng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VS</a:t>
            </a:r>
            <a:endParaRPr lang="zh-CN" altLang="en-US" sz="3600" b="1">
              <a:ln w="9525" cmpd="sng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endParaRPr lang="en-US" altLang="zh-CN" sz="2800"/>
          </a:p>
          <a:p>
            <a:endParaRPr lang="en-US" altLang="zh-CN" sz="2800"/>
          </a:p>
        </p:txBody>
      </p:sp>
      <p:sp>
        <p:nvSpPr>
          <p:cNvPr id="10342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00" y="1447800"/>
            <a:ext cx="4191000" cy="457200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get together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3600" b="1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eat moon cakes</a:t>
            </a:r>
          </a:p>
          <a:p>
            <a:pPr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enjoy the full moon</a:t>
            </a:r>
          </a:p>
        </p:txBody>
      </p:sp>
      <p:sp>
        <p:nvSpPr>
          <p:cNvPr id="103428" name="Text Box 8"/>
          <p:cNvSpPr txBox="1">
            <a:spLocks noChangeArrowheads="1"/>
          </p:cNvSpPr>
          <p:nvPr/>
        </p:nvSpPr>
        <p:spPr bwMode="auto">
          <a:xfrm>
            <a:off x="0" y="990600"/>
            <a:ext cx="7054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do people usually do on that day?</a:t>
            </a:r>
          </a:p>
        </p:txBody>
      </p:sp>
      <p:sp>
        <p:nvSpPr>
          <p:cNvPr id="103429" name="Rectangle 9"/>
          <p:cNvSpPr>
            <a:spLocks noChangeArrowheads="1"/>
          </p:cNvSpPr>
          <p:nvPr/>
        </p:nvSpPr>
        <p:spPr bwMode="auto">
          <a:xfrm>
            <a:off x="152400" y="5181600"/>
            <a:ext cx="420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Mid-Autumn Festival</a:t>
            </a:r>
          </a:p>
        </p:txBody>
      </p:sp>
      <p:pic>
        <p:nvPicPr>
          <p:cNvPr id="7175" name="Picture 12" descr="Mid-autumn Festiv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42672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Text Box 13"/>
          <p:cNvSpPr txBox="1">
            <a:spLocks noChangeArrowheads="1"/>
          </p:cNvSpPr>
          <p:nvPr/>
        </p:nvSpPr>
        <p:spPr bwMode="auto">
          <a:xfrm>
            <a:off x="4419600" y="4114800"/>
            <a:ext cx="4419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listen to the story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of </a:t>
            </a:r>
            <a:r>
              <a:rPr lang="en-US" altLang="zh-CN" sz="3600" b="1" dirty="0" err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Chang’e</a:t>
            </a:r>
            <a:endParaRPr lang="en-US" altLang="zh-CN" sz="3600" b="1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3432" name="Text Box 14"/>
          <p:cNvSpPr txBox="1">
            <a:spLocks noChangeArrowheads="1"/>
          </p:cNvSpPr>
          <p:nvPr/>
        </p:nvSpPr>
        <p:spPr bwMode="auto">
          <a:xfrm>
            <a:off x="4343400" y="2057400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have a big </a:t>
            </a:r>
            <a:r>
              <a:rPr lang="en-US" altLang="zh-CN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dinner</a:t>
            </a:r>
            <a:endParaRPr lang="en-US" altLang="zh-CN" sz="36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3433" name="Text Box 10"/>
          <p:cNvSpPr txBox="1">
            <a:spLocks noChangeArrowheads="1"/>
          </p:cNvSpPr>
          <p:nvPr/>
        </p:nvSpPr>
        <p:spPr bwMode="auto">
          <a:xfrm>
            <a:off x="152400" y="5334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/>
              <a:t>How do people </a:t>
            </a:r>
            <a:r>
              <a:rPr lang="en-US" altLang="zh-CN" sz="2800" b="1" dirty="0">
                <a:solidFill>
                  <a:srgbClr val="FF0000"/>
                </a:solidFill>
              </a:rPr>
              <a:t>celebrate</a:t>
            </a:r>
            <a:r>
              <a:rPr lang="en-US" altLang="zh-CN" sz="2800" b="1" dirty="0"/>
              <a:t> …?</a:t>
            </a:r>
          </a:p>
        </p:txBody>
      </p:sp>
      <p:sp>
        <p:nvSpPr>
          <p:cNvPr id="103434" name="Text Box 11"/>
          <p:cNvSpPr txBox="1">
            <a:spLocks noChangeArrowheads="1"/>
          </p:cNvSpPr>
          <p:nvPr/>
        </p:nvSpPr>
        <p:spPr bwMode="auto">
          <a:xfrm>
            <a:off x="228600" y="60960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/>
              <a:t>On that day, people …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  <p:bldP spid="103428" grpId="0" autoUpdateAnimBg="0"/>
      <p:bldP spid="103429" grpId="0"/>
      <p:bldP spid="103431" grpId="0" autoUpdateAnimBg="0"/>
      <p:bldP spid="10343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3429000"/>
            <a:ext cx="4267200" cy="1828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eat rice dumplings</a:t>
            </a:r>
          </a:p>
          <a:p>
            <a:pPr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have a dragon boat</a:t>
            </a:r>
          </a:p>
          <a:p>
            <a:pPr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race (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竞赛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04451" name="Text Box 7"/>
          <p:cNvSpPr txBox="1">
            <a:spLocks noChangeArrowheads="1"/>
          </p:cNvSpPr>
          <p:nvPr/>
        </p:nvSpPr>
        <p:spPr bwMode="auto">
          <a:xfrm>
            <a:off x="914400" y="730250"/>
            <a:ext cx="791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What do people usually do on that day?</a:t>
            </a:r>
          </a:p>
        </p:txBody>
      </p:sp>
      <p:sp>
        <p:nvSpPr>
          <p:cNvPr id="104452" name="Rectangle 8"/>
          <p:cNvSpPr>
            <a:spLocks noChangeArrowheads="1"/>
          </p:cNvSpPr>
          <p:nvPr/>
        </p:nvSpPr>
        <p:spPr bwMode="auto">
          <a:xfrm>
            <a:off x="4210050" y="1905000"/>
            <a:ext cx="4629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Franklin Gothic Medium" panose="020B0603020102020204" pitchFamily="34" charset="0"/>
              </a:rPr>
              <a:t>Dragon Boat Festival (</a:t>
            </a:r>
            <a:r>
              <a:rPr lang="zh-CN" altLang="en-US" sz="3600" b="1">
                <a:solidFill>
                  <a:srgbClr val="0000FF"/>
                </a:solidFill>
                <a:latin typeface="Franklin Gothic Medium" panose="020B0603020102020204" pitchFamily="34" charset="0"/>
              </a:rPr>
              <a:t>端午节</a:t>
            </a:r>
            <a:r>
              <a:rPr lang="en-US" altLang="zh-CN" sz="3600" b="1">
                <a:solidFill>
                  <a:srgbClr val="0000FF"/>
                </a:solidFill>
                <a:latin typeface="Franklin Gothic Medium" panose="020B0603020102020204" pitchFamily="34" charset="0"/>
              </a:rPr>
              <a:t>)</a:t>
            </a:r>
          </a:p>
        </p:txBody>
      </p:sp>
      <p:pic>
        <p:nvPicPr>
          <p:cNvPr id="104453" name="Picture 3" descr="2004621153816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396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8" descr="赛龙舟（1）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39624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build="p" autoUpdateAnimBg="0"/>
      <p:bldP spid="104451" grpId="0" autoUpdateAnimBg="0"/>
      <p:bldP spid="1044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2667000"/>
            <a:ext cx="4724400" cy="2971800"/>
          </a:xfrm>
        </p:spPr>
        <p:txBody>
          <a:bodyPr/>
          <a:lstStyle/>
          <a:p>
            <a:pPr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eat dumplings</a:t>
            </a:r>
          </a:p>
          <a:p>
            <a:pPr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get red packets</a:t>
            </a:r>
          </a:p>
          <a:p>
            <a:pPr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wear new clothes</a:t>
            </a:r>
          </a:p>
          <a:p>
            <a:pPr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enjoy fireworks</a:t>
            </a:r>
          </a:p>
        </p:txBody>
      </p:sp>
      <p:pic>
        <p:nvPicPr>
          <p:cNvPr id="105475" name="Picture 4" descr="春节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18000" contrast="54000"/>
          </a:blip>
          <a:srcRect/>
          <a:stretch>
            <a:fillRect/>
          </a:stretch>
        </p:blipFill>
        <p:spPr>
          <a:xfrm>
            <a:off x="0" y="3810000"/>
            <a:ext cx="3657600" cy="2514600"/>
          </a:xfrm>
          <a:noFill/>
        </p:spPr>
      </p:pic>
      <p:pic>
        <p:nvPicPr>
          <p:cNvPr id="105476" name="Picture 5" descr="u=998635687,150642101&amp;gp=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89050"/>
            <a:ext cx="35798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7"/>
          <p:cNvSpPr txBox="1">
            <a:spLocks noChangeArrowheads="1"/>
          </p:cNvSpPr>
          <p:nvPr/>
        </p:nvSpPr>
        <p:spPr bwMode="auto">
          <a:xfrm>
            <a:off x="1524000" y="639763"/>
            <a:ext cx="7467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What do people usually do on that day?</a:t>
            </a:r>
          </a:p>
        </p:txBody>
      </p:sp>
      <p:sp>
        <p:nvSpPr>
          <p:cNvPr id="105478" name="Rectangle 8"/>
          <p:cNvSpPr>
            <a:spLocks noChangeArrowheads="1"/>
          </p:cNvSpPr>
          <p:nvPr/>
        </p:nvSpPr>
        <p:spPr bwMode="auto">
          <a:xfrm>
            <a:off x="4191000" y="1295400"/>
            <a:ext cx="3717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Franklin Gothic Medium" panose="020B0603020102020204" pitchFamily="34" charset="0"/>
              </a:rPr>
              <a:t>Chinese New Year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Franklin Gothic Medium" panose="020B0603020102020204" pitchFamily="34" charset="0"/>
              </a:rPr>
              <a:t>(</a:t>
            </a:r>
            <a:r>
              <a:rPr lang="zh-CN" altLang="en-US" sz="3600" b="1">
                <a:solidFill>
                  <a:srgbClr val="0000FF"/>
                </a:solidFill>
                <a:latin typeface="Franklin Gothic Medium" panose="020B0603020102020204" pitchFamily="34" charset="0"/>
              </a:rPr>
              <a:t>中国新年</a:t>
            </a:r>
            <a:r>
              <a:rPr lang="en-US" altLang="zh-CN" sz="3600" b="1">
                <a:solidFill>
                  <a:srgbClr val="0000FF"/>
                </a:solidFill>
                <a:latin typeface="Franklin Gothic Medium" panose="020B0603020102020204" pitchFamily="34" charset="0"/>
              </a:rPr>
              <a:t>)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uild="p" autoUpdateAnimBg="0"/>
      <p:bldP spid="105477" grpId="0" autoUpdateAnimBg="0"/>
      <p:bldP spid="10547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62400" y="3581400"/>
            <a:ext cx="5181600" cy="2438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3803BD"/>
                </a:solidFill>
                <a:latin typeface="Times New Roman" panose="02020603050405020304" pitchFamily="18" charset="0"/>
              </a:rPr>
              <a:t>get together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3803BD"/>
                </a:solidFill>
                <a:latin typeface="Times New Roman" panose="02020603050405020304" pitchFamily="18" charset="0"/>
              </a:rPr>
              <a:t>get a lot of presents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3803BD"/>
                </a:solidFill>
                <a:latin typeface="Times New Roman" panose="02020603050405020304" pitchFamily="18" charset="0"/>
              </a:rPr>
              <a:t>sing songs</a:t>
            </a:r>
            <a:endParaRPr lang="en-US" altLang="zh-CN" sz="2000">
              <a:solidFill>
                <a:srgbClr val="3803BD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3803BD"/>
                </a:solidFill>
                <a:latin typeface="Times New Roman" panose="02020603050405020304" pitchFamily="18" charset="0"/>
              </a:rPr>
              <a:t>a tree with presents</a:t>
            </a:r>
          </a:p>
        </p:txBody>
      </p:sp>
      <p:pic>
        <p:nvPicPr>
          <p:cNvPr id="10244" name="Picture 3" descr="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0"/>
            <a:ext cx="320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639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At Christmas, people usually …</a:t>
            </a:r>
          </a:p>
        </p:txBody>
      </p:sp>
      <p:pic>
        <p:nvPicPr>
          <p:cNvPr id="10246" name="Picture 6" descr="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Rectangle 9"/>
          <p:cNvSpPr>
            <a:spLocks noChangeArrowheads="1"/>
          </p:cNvSpPr>
          <p:nvPr/>
        </p:nvSpPr>
        <p:spPr bwMode="auto">
          <a:xfrm>
            <a:off x="609600" y="1447800"/>
            <a:ext cx="3932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Franklin Gothic Medium" panose="020B0603020102020204" pitchFamily="34" charset="0"/>
              </a:rPr>
              <a:t>Christmas (</a:t>
            </a:r>
            <a:r>
              <a:rPr lang="zh-CN" altLang="en-US" sz="3600" b="1">
                <a:solidFill>
                  <a:srgbClr val="0000FF"/>
                </a:solidFill>
                <a:latin typeface="Franklin Gothic Medium" panose="020B0603020102020204" pitchFamily="34" charset="0"/>
              </a:rPr>
              <a:t>圣诞节</a:t>
            </a:r>
            <a:r>
              <a:rPr lang="en-US" altLang="zh-CN" sz="3600" b="1">
                <a:solidFill>
                  <a:srgbClr val="0000FF"/>
                </a:solidFill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106503" name="Rectangle 10"/>
          <p:cNvSpPr>
            <a:spLocks noChangeArrowheads="1"/>
          </p:cNvSpPr>
          <p:nvPr/>
        </p:nvSpPr>
        <p:spPr bwMode="auto">
          <a:xfrm>
            <a:off x="762000" y="2286000"/>
            <a:ext cx="365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CC00CC"/>
                </a:solidFill>
                <a:latin typeface="Times New Roman" panose="02020603050405020304" pitchFamily="18" charset="0"/>
              </a:rPr>
              <a:t>Father Christmas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utoUpdateAnimBg="0"/>
      <p:bldP spid="106502" grpId="0" autoUpdateAnimBg="0"/>
      <p:bldP spid="1065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5"/>
          <p:cNvGrpSpPr/>
          <p:nvPr/>
        </p:nvGrpSpPr>
        <p:grpSpPr bwMode="auto">
          <a:xfrm>
            <a:off x="1933575" y="2903538"/>
            <a:ext cx="5276850" cy="0"/>
            <a:chOff x="0" y="0"/>
            <a:chExt cx="3324" cy="0"/>
          </a:xfrm>
        </p:grpSpPr>
        <p:sp>
          <p:nvSpPr>
            <p:cNvPr id="107523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324" cy="0"/>
            </a:xfrm>
            <a:prstGeom prst="rect">
              <a:avLst/>
            </a:prstGeom>
            <a:solidFill>
              <a:srgbClr val="7FA0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buFont typeface="Arial" panose="020B0604020202020204" pitchFamily="34" charset="0"/>
                <a:buNone/>
              </a:pPr>
              <a:endParaRPr lang="zh-CN" altLang="zh-CN"/>
            </a:p>
          </p:txBody>
        </p:sp>
        <p:grpSp>
          <p:nvGrpSpPr>
            <p:cNvPr id="107524" name="Group 7"/>
            <p:cNvGrpSpPr/>
            <p:nvPr/>
          </p:nvGrpSpPr>
          <p:grpSpPr bwMode="auto">
            <a:xfrm>
              <a:off x="0" y="0"/>
              <a:ext cx="3324" cy="0"/>
              <a:chOff x="0" y="0"/>
              <a:chExt cx="3324" cy="0"/>
            </a:xfrm>
          </p:grpSpPr>
          <p:sp>
            <p:nvSpPr>
              <p:cNvPr id="107525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24" cy="0"/>
              </a:xfrm>
              <a:prstGeom prst="rect">
                <a:avLst/>
              </a:prstGeom>
              <a:solidFill>
                <a:srgbClr val="7FA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/>
              </a:p>
            </p:txBody>
          </p:sp>
          <p:sp>
            <p:nvSpPr>
              <p:cNvPr id="107526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24" cy="0"/>
              </a:xfrm>
              <a:prstGeom prst="rect">
                <a:avLst/>
              </a:prstGeom>
              <a:solidFill>
                <a:srgbClr val="7FA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/>
              </a:p>
            </p:txBody>
          </p:sp>
        </p:grpSp>
      </p:grpSp>
      <p:sp>
        <p:nvSpPr>
          <p:cNvPr id="107527" name="Text Box 12"/>
          <p:cNvSpPr txBox="1">
            <a:spLocks noChangeArrowheads="1"/>
          </p:cNvSpPr>
          <p:nvPr/>
        </p:nvSpPr>
        <p:spPr bwMode="auto">
          <a:xfrm>
            <a:off x="4648200" y="3276600"/>
            <a:ext cx="403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0066FF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eat turkey</a:t>
            </a:r>
            <a:endParaRPr lang="en-US" altLang="zh-CN" sz="3600" b="1">
              <a:solidFill>
                <a:srgbClr val="0066FF"/>
              </a:solidFill>
              <a:latin typeface="Times New Roman" panose="02020603050405020304" pitchFamily="18" charset="0"/>
              <a:sym typeface="GWIPA" pitchFamily="2" charset="2"/>
            </a:endParaRPr>
          </a:p>
        </p:txBody>
      </p:sp>
      <p:sp>
        <p:nvSpPr>
          <p:cNvPr id="107528" name="Text Box 13"/>
          <p:cNvSpPr txBox="1">
            <a:spLocks noChangeArrowheads="1"/>
          </p:cNvSpPr>
          <p:nvPr/>
        </p:nvSpPr>
        <p:spPr bwMode="auto">
          <a:xfrm>
            <a:off x="838200" y="5334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i="1" dirty="0">
                <a:solidFill>
                  <a:srgbClr val="FF3399"/>
                </a:solidFill>
                <a:latin typeface="Franklin Gothic Medium" panose="020B0603020102020204" pitchFamily="34" charset="0"/>
              </a:rPr>
              <a:t>Thanksgiving Day (</a:t>
            </a:r>
            <a:r>
              <a:rPr lang="zh-CN" altLang="en-US" sz="4400" b="1" i="1" dirty="0">
                <a:solidFill>
                  <a:srgbClr val="FF3399"/>
                </a:solidFill>
                <a:latin typeface="Franklin Gothic Medium" panose="020B0603020102020204" pitchFamily="34" charset="0"/>
              </a:rPr>
              <a:t>感恩节</a:t>
            </a:r>
            <a:r>
              <a:rPr lang="en-US" altLang="zh-CN" sz="4400" b="1" i="1" dirty="0">
                <a:solidFill>
                  <a:srgbClr val="FF3399"/>
                </a:solidFill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107529" name="Text Box 14"/>
          <p:cNvSpPr txBox="1">
            <a:spLocks noChangeArrowheads="1"/>
          </p:cNvSpPr>
          <p:nvPr/>
        </p:nvSpPr>
        <p:spPr bwMode="auto">
          <a:xfrm>
            <a:off x="4800600" y="2057400"/>
            <a:ext cx="35988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have a big dinner with the family</a:t>
            </a:r>
          </a:p>
        </p:txBody>
      </p:sp>
      <p:grpSp>
        <p:nvGrpSpPr>
          <p:cNvPr id="4" name="Group 11"/>
          <p:cNvGrpSpPr>
            <a:grpSpLocks noChangeAspect="1"/>
          </p:cNvGrpSpPr>
          <p:nvPr/>
        </p:nvGrpSpPr>
        <p:grpSpPr bwMode="auto">
          <a:xfrm>
            <a:off x="533400" y="4114800"/>
            <a:ext cx="3581400" cy="1981200"/>
            <a:chOff x="96" y="1056"/>
            <a:chExt cx="2281" cy="1535"/>
          </a:xfrm>
        </p:grpSpPr>
        <p:pic>
          <p:nvPicPr>
            <p:cNvPr id="107531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1056"/>
              <a:ext cx="2281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7532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On Thanksgiving Day, people usually…</a:t>
            </a:r>
          </a:p>
        </p:txBody>
      </p:sp>
      <p:sp>
        <p:nvSpPr>
          <p:cNvPr id="107533" name="Text Box 12"/>
          <p:cNvSpPr txBox="1">
            <a:spLocks noChangeArrowheads="1"/>
          </p:cNvSpPr>
          <p:nvPr/>
        </p:nvSpPr>
        <p:spPr bwMode="auto">
          <a:xfrm>
            <a:off x="4648200" y="4419600"/>
            <a:ext cx="403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0066FF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show thanks</a:t>
            </a:r>
            <a:endParaRPr lang="en-US" altLang="zh-CN" sz="3600" b="1">
              <a:solidFill>
                <a:srgbClr val="0066FF"/>
              </a:solidFill>
              <a:latin typeface="Times New Roman" panose="02020603050405020304" pitchFamily="18" charset="0"/>
              <a:sym typeface="GWIPA" pitchFamily="2" charset="2"/>
            </a:endParaRPr>
          </a:p>
        </p:txBody>
      </p:sp>
      <p:pic>
        <p:nvPicPr>
          <p:cNvPr id="107534" name="Picture 1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3570288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autoUpdateAnimBg="0"/>
      <p:bldP spid="107528" grpId="0" build="allAtOnce" autoUpdateAnimBg="0"/>
      <p:bldP spid="107529" grpId="0" autoUpdateAnimBg="0"/>
      <p:bldP spid="107532" grpId="0" autoUpdateAnimBg="0"/>
      <p:bldP spid="10753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02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41910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4267200" y="38100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9900FF"/>
                </a:solidFill>
                <a:latin typeface="Times New Roman" panose="02020603050405020304" pitchFamily="18" charset="0"/>
              </a:rPr>
              <a:t>  dress up as</a:t>
            </a:r>
            <a:r>
              <a:rPr lang="en-US" altLang="zh-CN" sz="3600" b="1">
                <a:latin typeface="Times New Roman" panose="02020603050405020304" pitchFamily="18" charset="0"/>
              </a:rPr>
              <a:t> a ghost</a:t>
            </a:r>
          </a:p>
        </p:txBody>
      </p:sp>
      <p:sp>
        <p:nvSpPr>
          <p:cNvPr id="108548" name="Text Box 10"/>
          <p:cNvSpPr txBox="1">
            <a:spLocks noChangeArrowheads="1"/>
          </p:cNvSpPr>
          <p:nvPr/>
        </p:nvSpPr>
        <p:spPr bwMode="auto">
          <a:xfrm>
            <a:off x="609600" y="609600"/>
            <a:ext cx="533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</a:rPr>
              <a:t>Halloween (</a:t>
            </a:r>
            <a:r>
              <a:rPr lang="zh-CN" altLang="en-US" sz="4000" b="1">
                <a:solidFill>
                  <a:schemeClr val="bg1"/>
                </a:solidFill>
              </a:rPr>
              <a:t>万圣节</a:t>
            </a:r>
            <a:r>
              <a:rPr lang="en-US" altLang="zh-CN" sz="4000" b="1">
                <a:solidFill>
                  <a:schemeClr val="bg1"/>
                </a:solidFill>
              </a:rPr>
              <a:t>)</a:t>
            </a:r>
            <a:r>
              <a:rPr lang="en-US" altLang="zh-CN" sz="3600"/>
              <a:t> 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108549" name="Text Box 6"/>
          <p:cNvSpPr txBox="1">
            <a:spLocks noChangeArrowheads="1"/>
          </p:cNvSpPr>
          <p:nvPr/>
        </p:nvSpPr>
        <p:spPr bwMode="auto">
          <a:xfrm>
            <a:off x="152400" y="48768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What will dress up as if you have the chance (</a:t>
            </a:r>
            <a:r>
              <a:rPr lang="zh-CN" altLang="en-US" sz="3200" b="1">
                <a:solidFill>
                  <a:srgbClr val="0000FF"/>
                </a:solidFill>
              </a:rPr>
              <a:t>机会</a:t>
            </a:r>
            <a:r>
              <a:rPr lang="en-US" altLang="zh-CN" sz="3200" b="1">
                <a:solidFill>
                  <a:srgbClr val="0000FF"/>
                </a:solidFill>
              </a:rPr>
              <a:t>)?</a:t>
            </a:r>
          </a:p>
        </p:txBody>
      </p:sp>
      <p:sp>
        <p:nvSpPr>
          <p:cNvPr id="108550" name="Text Box 7"/>
          <p:cNvSpPr txBox="1">
            <a:spLocks noChangeArrowheads="1"/>
          </p:cNvSpPr>
          <p:nvPr/>
        </p:nvSpPr>
        <p:spPr bwMode="auto">
          <a:xfrm>
            <a:off x="4495800" y="30480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wear special clothes</a:t>
            </a:r>
          </a:p>
        </p:txBody>
      </p:sp>
      <p:sp>
        <p:nvSpPr>
          <p:cNvPr id="108551" name="Text Box 8"/>
          <p:cNvSpPr txBox="1">
            <a:spLocks noChangeArrowheads="1"/>
          </p:cNvSpPr>
          <p:nvPr/>
        </p:nvSpPr>
        <p:spPr bwMode="auto">
          <a:xfrm>
            <a:off x="4495800" y="24384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have a party</a:t>
            </a:r>
          </a:p>
        </p:txBody>
      </p:sp>
      <p:sp>
        <p:nvSpPr>
          <p:cNvPr id="108552" name="Text Box 9"/>
          <p:cNvSpPr txBox="1">
            <a:spLocks noChangeArrowheads="1"/>
          </p:cNvSpPr>
          <p:nvPr/>
        </p:nvSpPr>
        <p:spPr bwMode="auto">
          <a:xfrm>
            <a:off x="4419600" y="16764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play a special game</a:t>
            </a:r>
          </a:p>
        </p:txBody>
      </p:sp>
      <p:sp>
        <p:nvSpPr>
          <p:cNvPr id="108553" name="Text Box 5"/>
          <p:cNvSpPr txBox="1">
            <a:spLocks noChangeArrowheads="1"/>
          </p:cNvSpPr>
          <p:nvPr/>
        </p:nvSpPr>
        <p:spPr bwMode="auto">
          <a:xfrm>
            <a:off x="228600" y="5943600"/>
            <a:ext cx="641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At Halloween, people usually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/>
      <p:bldP spid="108548" grpId="0"/>
      <p:bldP spid="108549" grpId="0" autoUpdateAnimBg="0"/>
      <p:bldP spid="108550" grpId="0" autoUpdateAnimBg="0"/>
      <p:bldP spid="108551" grpId="0" autoUpdateAnimBg="0"/>
      <p:bldP spid="108552" grpId="0" autoUpdateAnimBg="0"/>
      <p:bldP spid="108553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全屏显示(4:3)</PresentationFormat>
  <Paragraphs>147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GWIPA</vt:lpstr>
      <vt:lpstr>隶书</vt:lpstr>
      <vt:lpstr>宋体</vt:lpstr>
      <vt:lpstr>微软雅黑</vt:lpstr>
      <vt:lpstr>Arial</vt:lpstr>
      <vt:lpstr>Arial Black</vt:lpstr>
      <vt:lpstr>Arial Narrow</vt:lpstr>
      <vt:lpstr>Comic Sans MS</vt:lpstr>
      <vt:lpstr>Franklin Gothic Medium</vt:lpstr>
      <vt:lpstr>Rockwell Condensed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the new words and phrases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to the tape and answer the questions</vt:lpstr>
      <vt:lpstr>Read after the tape and answer the questions</vt:lpstr>
      <vt:lpstr>PowerPoint 演示文稿</vt:lpstr>
      <vt:lpstr>PowerPoint 演示文稿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2023-01-16T21:34:47Z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7EC74F7783A841F8A4CCD32B4083E144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