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6" r:id="rId5"/>
    <p:sldId id="259" r:id="rId6"/>
    <p:sldId id="303" r:id="rId7"/>
    <p:sldId id="315" r:id="rId8"/>
    <p:sldId id="298" r:id="rId9"/>
    <p:sldId id="301" r:id="rId10"/>
    <p:sldId id="316" r:id="rId11"/>
    <p:sldId id="317" r:id="rId12"/>
    <p:sldId id="318" r:id="rId13"/>
    <p:sldId id="264" r:id="rId14"/>
    <p:sldId id="278" r:id="rId15"/>
    <p:sldId id="279" r:id="rId16"/>
    <p:sldId id="266" r:id="rId17"/>
    <p:sldId id="274" r:id="rId18"/>
    <p:sldId id="277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9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 autoAdjust="0"/>
    <p:restoredTop sz="94506" autoAdjust="0"/>
  </p:normalViewPr>
  <p:slideViewPr>
    <p:cSldViewPr>
      <p:cViewPr>
        <p:scale>
          <a:sx n="96" d="100"/>
          <a:sy n="96" d="100"/>
        </p:scale>
        <p:origin x="-672" y="-870"/>
      </p:cViewPr>
      <p:guideLst>
        <p:guide orient="horz" pos="1629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97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E7DF7-CF41-45DE-85A8-38581513C0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43D59-943E-44A1-AE11-E6A3733284F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6F020E-15E8-42F2-B425-1178A86055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fld id="{7D3DE2F8-D4B8-41A0-A03D-5ECE174F92CE}" type="slidenum">
              <a:rPr lang="zh-CN" altLang="en-US">
                <a:latin typeface="Calibri" panose="020F0502020204030204" pitchFamily="34" charset="0"/>
              </a:rPr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F020E-15E8-42F2-B425-1178A86055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3787687-0785-42AE-9BCF-C3A89B86B5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6" y="204790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7CAB824-AFFE-431A-9CB2-FD5E4EE2BC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3"/>
            <a:ext cx="5486400" cy="42505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1B27A95-D79B-47FF-945A-5B986C2A99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D371D2-D329-48C6-A9A1-C8FB770FFF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5975"/>
            <a:ext cx="2057400" cy="331708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5975"/>
            <a:ext cx="6019800" cy="33170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B9F4B05-C9EE-46BC-8FC8-E5AE8818AD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485"/>
            <a:ext cx="7772400" cy="1102404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073"/>
            <a:ext cx="6400800" cy="13134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BFF86-2CA0-4324-B00A-28AE651BB8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6DD7F-F67E-4257-BAF7-EC6EB2DC23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638"/>
            <a:ext cx="7772400" cy="102051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12"/>
            <a:ext cx="7772400" cy="11260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AB409-A35C-41B3-96D9-180F1880A4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047"/>
            <a:ext cx="4038600" cy="33938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047"/>
            <a:ext cx="4038600" cy="33938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B8EFE-F8C1-48C2-A6C0-C36C78F873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227"/>
            <a:ext cx="4040188" cy="480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557"/>
            <a:ext cx="4040188" cy="2962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227"/>
            <a:ext cx="4041775" cy="480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557"/>
            <a:ext cx="4041775" cy="2962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C0DEE-F4A5-4755-8DCE-1D75E52329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5110F-EC13-438A-8B91-8714C510BB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C4CFB-43D3-44F7-93BF-54D937173B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34"/>
            <a:ext cx="3008313" cy="8708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34"/>
            <a:ext cx="5111750" cy="43891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5632"/>
            <a:ext cx="3008313" cy="35182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B443-489E-430C-AFDB-C30A561DC4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137"/>
            <a:ext cx="5486400" cy="4252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861"/>
            <a:ext cx="5486400" cy="30851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350"/>
            <a:ext cx="5486400" cy="6031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947C-A9D4-4FDF-8A73-CAE20D2872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795F4-F4C1-4FAD-A74A-7AABC35ACC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08"/>
            <a:ext cx="2057400" cy="4387566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08"/>
            <a:ext cx="6019800" cy="438756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3000B-49C2-4A63-BCCD-82E6EA2838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41F86-9666-47A3-993C-7EAE62B42E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09"/>
            <a:ext cx="8229600" cy="8567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C256DD7-17C0-4F66-8C55-7DAB771745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058A973-D94A-494E-81C6-F82B13D967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7259"/>
            <a:ext cx="4038600" cy="25657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7259"/>
            <a:ext cx="4038600" cy="25657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A99B53E-F9C1-4609-A383-C52F51584A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1" y="1631157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BAE3A37-5A74-43E1-982B-2CA86904C2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0E8087F-96D0-4903-B560-8E0E8C9825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 rot="2700000">
            <a:off x="198598" y="118814"/>
            <a:ext cx="394702" cy="394702"/>
          </a:xfrm>
          <a:prstGeom prst="rect">
            <a:avLst/>
          </a:prstGeom>
          <a:solidFill>
            <a:srgbClr val="26A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043" y="4989447"/>
            <a:ext cx="9144000" cy="154057"/>
          </a:xfrm>
          <a:prstGeom prst="rect">
            <a:avLst/>
          </a:prstGeom>
          <a:solidFill>
            <a:srgbClr val="0DA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 rot="2700000">
            <a:off x="107665" y="357807"/>
            <a:ext cx="372658" cy="372658"/>
          </a:xfrm>
          <a:prstGeom prst="rect">
            <a:avLst/>
          </a:prstGeom>
          <a:solidFill>
            <a:srgbClr val="FFC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700000">
            <a:off x="8459784" y="4657769"/>
            <a:ext cx="372658" cy="37265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09"/>
            <a:ext cx="8229600" cy="85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047"/>
            <a:ext cx="8229600" cy="339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7E4B8FD-6141-428E-8FDA-954B4DAEE64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 noChangeArrowheads="1"/>
          </p:cNvSpPr>
          <p:nvPr/>
        </p:nvSpPr>
        <p:spPr>
          <a:xfrm>
            <a:off x="946945" y="339502"/>
            <a:ext cx="1922462" cy="38269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zh-CN" altLang="en-US" sz="2000" b="1" dirty="0">
                <a:ea typeface="微软雅黑" panose="020B0503020204020204" pitchFamily="34" charset="-122"/>
                <a:cs typeface="+mj-cs"/>
              </a:rPr>
              <a:t>七年级下册</a:t>
            </a:r>
          </a:p>
        </p:txBody>
      </p:sp>
      <p:sp>
        <p:nvSpPr>
          <p:cNvPr id="14338" name="副标题 2"/>
          <p:cNvSpPr txBox="1">
            <a:spLocks noChangeArrowheads="1"/>
          </p:cNvSpPr>
          <p:nvPr/>
        </p:nvSpPr>
        <p:spPr bwMode="auto">
          <a:xfrm>
            <a:off x="0" y="1419623"/>
            <a:ext cx="9144000" cy="92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4400" b="1" dirty="0" smtClean="0">
                <a:ea typeface="微软雅黑" panose="020B0503020204020204" pitchFamily="34" charset="-122"/>
              </a:rPr>
              <a:t>整</a:t>
            </a:r>
            <a:r>
              <a:rPr lang="zh-CN" altLang="en-US" sz="4400" b="1" dirty="0">
                <a:ea typeface="微软雅黑" panose="020B0503020204020204" pitchFamily="34" charset="-122"/>
              </a:rPr>
              <a:t>式的除法</a:t>
            </a:r>
            <a:endParaRPr lang="zh-CN" altLang="zh-CN" sz="5400" dirty="0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93990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50830" y="694780"/>
            <a:ext cx="4537075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、探究算法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/>
              <a:t>(1) .                                          </a:t>
            </a:r>
            <a:r>
              <a:rPr lang="zh-CN" altLang="en-US" dirty="0">
                <a:ea typeface="微软雅黑" panose="020B0503020204020204" pitchFamily="34" charset="-122"/>
              </a:rPr>
              <a:t>（     ）</a:t>
            </a:r>
            <a:r>
              <a:rPr lang="en-US" altLang="zh-CN" dirty="0"/>
              <a:t>                  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(2).</a:t>
            </a:r>
            <a:r>
              <a:rPr lang="en-US" altLang="zh-CN" dirty="0"/>
              <a:t>                                            (      )     </a:t>
            </a: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(3).                                                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/>
              <a:t>  </a:t>
            </a:r>
            <a:r>
              <a:rPr lang="zh-CN" altLang="zh-CN" dirty="0"/>
              <a:t>　　　　</a:t>
            </a:r>
            <a:r>
              <a:rPr lang="en-US" altLang="zh-CN" dirty="0"/>
              <a:t>           </a:t>
            </a:r>
            <a:r>
              <a:rPr lang="zh-CN" altLang="zh-CN" dirty="0"/>
              <a:t>　</a:t>
            </a:r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endParaRPr lang="en-US" altLang="zh-CN" dirty="0"/>
          </a:p>
          <a:p>
            <a:pPr indent="266700">
              <a:lnSpc>
                <a:spcPct val="150000"/>
              </a:lnSpc>
              <a:defRPr/>
            </a:pP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24579" name="矩形 15"/>
          <p:cNvSpPr>
            <a:spLocks noChangeArrowheads="1"/>
          </p:cNvSpPr>
          <p:nvPr/>
        </p:nvSpPr>
        <p:spPr bwMode="auto">
          <a:xfrm>
            <a:off x="1268415" y="4286776"/>
            <a:ext cx="229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aseline="30000"/>
              <a:t> </a:t>
            </a:r>
            <a:endParaRPr lang="zh-CN" altLang="en-US"/>
          </a:p>
        </p:txBody>
      </p:sp>
      <p:sp>
        <p:nvSpPr>
          <p:cNvPr id="24580" name="Rectangle 2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1" name="Rectangle 2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572000" y="986860"/>
            <a:ext cx="5327650" cy="33855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、仿照计算，</a:t>
            </a:r>
            <a:r>
              <a:rPr lang="zh-CN" altLang="en-US" sz="2000" dirty="0">
                <a:ea typeface="微软雅黑" panose="020B0503020204020204" pitchFamily="34" charset="-122"/>
              </a:rPr>
              <a:t>寻找规律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(1)(10a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-15a)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5a=</a:t>
            </a:r>
          </a:p>
          <a:p>
            <a:pPr>
              <a:lnSpc>
                <a:spcPct val="200000"/>
              </a:lnSpc>
              <a:defRPr/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</a:t>
            </a:r>
            <a:r>
              <a:rPr lang="zh-CN" altLang="zh-CN" dirty="0">
                <a:ea typeface="微软雅黑" panose="020B0503020204020204" pitchFamily="34" charset="-122"/>
              </a:rPr>
              <a:t>）÷</a:t>
            </a:r>
            <a:r>
              <a:rPr lang="en-US" altLang="zh-CN" dirty="0">
                <a:ea typeface="微软雅黑" panose="020B0503020204020204" pitchFamily="34" charset="-122"/>
              </a:rPr>
              <a:t>5a- (     ) 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5a=(          )</a:t>
            </a:r>
            <a:r>
              <a:rPr lang="zh-CN" altLang="zh-CN" dirty="0">
                <a:ea typeface="微软雅黑" panose="020B0503020204020204" pitchFamily="34" charset="-122"/>
              </a:rPr>
              <a:t>；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(2)(35a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-28a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+7a)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(7a)= </a:t>
            </a:r>
          </a:p>
          <a:p>
            <a:pPr>
              <a:lnSpc>
                <a:spcPct val="200000"/>
              </a:lnSpc>
              <a:defRPr/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</a:t>
            </a:r>
            <a:r>
              <a:rPr lang="zh-CN" altLang="zh-CN" dirty="0">
                <a:ea typeface="微软雅黑" panose="020B0503020204020204" pitchFamily="34" charset="-122"/>
              </a:rPr>
              <a:t>）÷</a:t>
            </a:r>
            <a:r>
              <a:rPr lang="en-US" altLang="zh-CN" dirty="0">
                <a:ea typeface="微软雅黑" panose="020B0503020204020204" pitchFamily="34" charset="-122"/>
              </a:rPr>
              <a:t>7a- (     ) 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7a+(     ) 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7a 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=(                   )</a:t>
            </a:r>
            <a:r>
              <a:rPr lang="zh-CN" altLang="en-US" dirty="0">
                <a:ea typeface="微软雅黑" panose="020B0503020204020204" pitchFamily="34" charset="-122"/>
              </a:rPr>
              <a:t>。</a:t>
            </a:r>
            <a:r>
              <a:rPr lang="en-US" altLang="zh-CN" sz="2000" dirty="0">
                <a:ea typeface="微软雅黑" panose="020B0503020204020204" pitchFamily="34" charset="-122"/>
              </a:rPr>
              <a:t>           </a:t>
            </a:r>
            <a:r>
              <a:rPr lang="en-US" altLang="zh-CN" sz="2000" u="sng" dirty="0">
                <a:ea typeface="微软雅黑" panose="020B0503020204020204" pitchFamily="34" charset="-122"/>
              </a:rPr>
              <a:t>              </a:t>
            </a:r>
            <a:endParaRPr lang="en-US" altLang="zh-CN" sz="2000" dirty="0">
              <a:ea typeface="微软雅黑" panose="020B0503020204020204" pitchFamily="34" charset="-122"/>
            </a:endParaRPr>
          </a:p>
        </p:txBody>
      </p:sp>
      <p:sp>
        <p:nvSpPr>
          <p:cNvPr id="24583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4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5" name="Rectangle 3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6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7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8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9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0" name="Rectangle 4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1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2" name="矩形 77"/>
          <p:cNvSpPr>
            <a:spLocks noChangeArrowheads="1"/>
          </p:cNvSpPr>
          <p:nvPr/>
        </p:nvSpPr>
        <p:spPr bwMode="auto">
          <a:xfrm>
            <a:off x="2051050" y="500806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ea typeface="微软雅黑" panose="020B0503020204020204" pitchFamily="34" charset="-122"/>
              </a:rPr>
              <a:t>探究二</a:t>
            </a:r>
            <a:r>
              <a:rPr lang="zh-CN" altLang="en-US">
                <a:ea typeface="微软雅黑" panose="020B0503020204020204" pitchFamily="34" charset="-122"/>
              </a:rPr>
              <a:t>：</a:t>
            </a:r>
            <a:r>
              <a:rPr lang="zh-CN" altLang="en-US" b="1">
                <a:ea typeface="微软雅黑" panose="020B0503020204020204" pitchFamily="34" charset="-122"/>
              </a:rPr>
              <a:t>多</a:t>
            </a:r>
            <a:r>
              <a:rPr lang="zh-CN" altLang="zh-CN" b="1">
                <a:ea typeface="微软雅黑" panose="020B0503020204020204" pitchFamily="34" charset="-122"/>
              </a:rPr>
              <a:t>项式除以单项式的推导过程</a:t>
            </a:r>
            <a:r>
              <a:rPr lang="zh-CN" altLang="zh-CN" b="1"/>
              <a:t>：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593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4" name="Rectangle 3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5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6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7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8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9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600" name="Rectangle 4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601" name="Rectangle 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2" name="Object 8"/>
          <p:cNvGraphicFramePr>
            <a:graphicFrameLocks noChangeAspect="1"/>
          </p:cNvGraphicFramePr>
          <p:nvPr/>
        </p:nvGraphicFramePr>
        <p:xfrm>
          <a:off x="827088" y="1715025"/>
          <a:ext cx="2819400" cy="302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r:id="rId3" imgW="2070100" imgH="254000" progId="Equation.DSMT4">
                  <p:embed/>
                </p:oleObj>
              </mc:Choice>
              <mc:Fallback>
                <p:oleObj r:id="rId3" imgW="20701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15025"/>
                        <a:ext cx="2819400" cy="302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3" name="Rectangle 1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4" name="Object 10"/>
          <p:cNvGraphicFramePr>
            <a:graphicFrameLocks noChangeAspect="1"/>
          </p:cNvGraphicFramePr>
          <p:nvPr/>
        </p:nvGraphicFramePr>
        <p:xfrm>
          <a:off x="985838" y="2571753"/>
          <a:ext cx="2355850" cy="35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r:id="rId5" imgW="1879600" imgH="254000" progId="Equation.DSMT4">
                  <p:embed/>
                </p:oleObj>
              </mc:Choice>
              <mc:Fallback>
                <p:oleObj r:id="rId5" imgW="1879600" imgH="254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571753"/>
                        <a:ext cx="2355850" cy="357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Rectangle 1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6" name="Object 12"/>
          <p:cNvGraphicFramePr>
            <a:graphicFrameLocks noChangeAspect="1"/>
          </p:cNvGraphicFramePr>
          <p:nvPr/>
        </p:nvGraphicFramePr>
        <p:xfrm>
          <a:off x="811218" y="3357609"/>
          <a:ext cx="3195637" cy="292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r:id="rId7" imgW="2438400" imgH="254000" progId="Equation.DSMT4">
                  <p:embed/>
                </p:oleObj>
              </mc:Choice>
              <mc:Fallback>
                <p:oleObj r:id="rId7" imgW="2438400" imgH="254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8" y="3357609"/>
                        <a:ext cx="3195637" cy="292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7" name="TextBox 65"/>
          <p:cNvSpPr txBox="1">
            <a:spLocks noChangeArrowheads="1"/>
          </p:cNvSpPr>
          <p:nvPr/>
        </p:nvSpPr>
        <p:spPr bwMode="auto">
          <a:xfrm>
            <a:off x="2051050" y="1642582"/>
            <a:ext cx="649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ad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88" name="矩形 66"/>
          <p:cNvSpPr>
            <a:spLocks noChangeArrowheads="1"/>
          </p:cNvSpPr>
          <p:nvPr/>
        </p:nvSpPr>
        <p:spPr bwMode="auto">
          <a:xfrm>
            <a:off x="2771776" y="1715025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89" name="矩形 67"/>
          <p:cNvSpPr>
            <a:spLocks noChangeArrowheads="1"/>
          </p:cNvSpPr>
          <p:nvPr/>
        </p:nvSpPr>
        <p:spPr bwMode="auto">
          <a:xfrm>
            <a:off x="3708402" y="1642582"/>
            <a:ext cx="63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a+d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1924050" y="2581200"/>
          <a:ext cx="254000" cy="31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r:id="rId9" imgW="254000" imgH="203200" progId="Equation.DSMT4">
                  <p:embed/>
                </p:oleObj>
              </mc:Choice>
              <mc:Fallback>
                <p:oleObj r:id="rId9" imgW="2540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581200"/>
                        <a:ext cx="254000" cy="314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5"/>
          <p:cNvGraphicFramePr>
            <a:graphicFrameLocks noChangeAspect="1"/>
          </p:cNvGraphicFramePr>
          <p:nvPr/>
        </p:nvGraphicFramePr>
        <p:xfrm>
          <a:off x="2597150" y="2581200"/>
          <a:ext cx="349250" cy="23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r:id="rId11" imgW="266065" imgH="177800" progId="Equation.DSMT4">
                  <p:embed/>
                </p:oleObj>
              </mc:Choice>
              <mc:Fallback>
                <p:oleObj r:id="rId11" imgW="266065" imgH="177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581200"/>
                        <a:ext cx="349250" cy="23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6"/>
          <p:cNvGraphicFramePr>
            <a:graphicFrameLocks noChangeAspect="1"/>
          </p:cNvGraphicFramePr>
          <p:nvPr/>
        </p:nvGraphicFramePr>
        <p:xfrm>
          <a:off x="3635380" y="2571751"/>
          <a:ext cx="633413" cy="23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r:id="rId13" imgW="481965" imgH="177800" progId="Equation.DSMT4">
                  <p:embed/>
                </p:oleObj>
              </mc:Choice>
              <mc:Fallback>
                <p:oleObj r:id="rId13" imgW="481965" imgH="177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0" y="2571751"/>
                        <a:ext cx="633413" cy="23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7"/>
          <p:cNvGraphicFramePr>
            <a:graphicFrameLocks noChangeAspect="1"/>
          </p:cNvGraphicFramePr>
          <p:nvPr/>
        </p:nvGraphicFramePr>
        <p:xfrm>
          <a:off x="2268538" y="3357608"/>
          <a:ext cx="347662" cy="327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r:id="rId15" imgW="241300" imgH="228600" progId="Equation.DSMT4">
                  <p:embed/>
                </p:oleObj>
              </mc:Choice>
              <mc:Fallback>
                <p:oleObj r:id="rId15" imgW="2413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57608"/>
                        <a:ext cx="347662" cy="3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2" name="Object 18"/>
          <p:cNvGraphicFramePr>
            <a:graphicFrameLocks noChangeAspect="1"/>
          </p:cNvGraphicFramePr>
          <p:nvPr/>
        </p:nvGraphicFramePr>
        <p:xfrm>
          <a:off x="2700338" y="3428477"/>
          <a:ext cx="260350" cy="22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r:id="rId17" imgW="190500" imgH="165100" progId="Equation.DSMT4">
                  <p:embed/>
                </p:oleObj>
              </mc:Choice>
              <mc:Fallback>
                <p:oleObj r:id="rId17" imgW="190500" imgH="165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428477"/>
                        <a:ext cx="260350" cy="225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3" name="Object 19"/>
          <p:cNvGraphicFramePr>
            <a:graphicFrameLocks noChangeAspect="1"/>
          </p:cNvGraphicFramePr>
          <p:nvPr/>
        </p:nvGraphicFramePr>
        <p:xfrm>
          <a:off x="3563938" y="3428475"/>
          <a:ext cx="239712" cy="163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r:id="rId19" imgW="190500" imgH="165100" progId="Equation.DSMT4">
                  <p:embed/>
                </p:oleObj>
              </mc:Choice>
              <mc:Fallback>
                <p:oleObj r:id="rId19" imgW="190500" imgH="165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428475"/>
                        <a:ext cx="239712" cy="163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4" name="Object 20"/>
          <p:cNvGraphicFramePr>
            <a:graphicFrameLocks noChangeAspect="1"/>
          </p:cNvGraphicFramePr>
          <p:nvPr/>
        </p:nvGraphicFramePr>
        <p:xfrm>
          <a:off x="3995743" y="3357608"/>
          <a:ext cx="587375" cy="327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r:id="rId21" imgW="406400" imgH="228600" progId="Equation.DSMT4">
                  <p:embed/>
                </p:oleObj>
              </mc:Choice>
              <mc:Fallback>
                <p:oleObj r:id="rId21" imgW="4064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43" y="3357608"/>
                        <a:ext cx="587375" cy="3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矩形 75"/>
          <p:cNvSpPr>
            <a:spLocks noChangeArrowheads="1"/>
          </p:cNvSpPr>
          <p:nvPr/>
        </p:nvSpPr>
        <p:spPr bwMode="auto">
          <a:xfrm>
            <a:off x="4716466" y="2214257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10a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5940430" y="2214257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15a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9" name="矩形 78"/>
          <p:cNvSpPr>
            <a:spLocks noChangeArrowheads="1"/>
          </p:cNvSpPr>
          <p:nvPr/>
        </p:nvSpPr>
        <p:spPr bwMode="auto">
          <a:xfrm>
            <a:off x="7235830" y="2214257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2a-3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0" name="矩形 79"/>
          <p:cNvSpPr>
            <a:spLocks noChangeArrowheads="1"/>
          </p:cNvSpPr>
          <p:nvPr/>
        </p:nvSpPr>
        <p:spPr bwMode="auto">
          <a:xfrm>
            <a:off x="4716467" y="3286738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35a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1" name="矩形 80"/>
          <p:cNvSpPr>
            <a:spLocks noChangeArrowheads="1"/>
          </p:cNvSpPr>
          <p:nvPr/>
        </p:nvSpPr>
        <p:spPr bwMode="auto">
          <a:xfrm>
            <a:off x="5940430" y="3286738"/>
            <a:ext cx="888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28a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 </a:t>
            </a:r>
            <a:r>
              <a:rPr lang="zh-CN" altLang="zh-CN">
                <a:ea typeface="微软雅黑" panose="020B0503020204020204" pitchFamily="34" charset="-122"/>
              </a:rPr>
              <a:t>÷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7164389" y="3286738"/>
            <a:ext cx="447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7a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3" name="矩形 82"/>
          <p:cNvSpPr>
            <a:spLocks noChangeArrowheads="1"/>
          </p:cNvSpPr>
          <p:nvPr/>
        </p:nvSpPr>
        <p:spPr bwMode="auto">
          <a:xfrm>
            <a:off x="5003802" y="3856839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5a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 -4a+1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/>
      <p:bldP spid="2088" grpId="0"/>
      <p:bldP spid="2089" grpId="0"/>
      <p:bldP spid="76" grpId="0"/>
      <p:bldP spid="77" grpId="0"/>
      <p:bldP spid="79" grpId="0"/>
      <p:bldP spid="80" grpId="0"/>
      <p:bldP spid="81" grpId="0"/>
      <p:bldP spid="8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5602" name="图片 4" descr="2008032812261616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3357608"/>
            <a:ext cx="2108200" cy="151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5"/>
          <p:cNvSpPr>
            <a:spLocks noGrp="1" noChangeArrowheads="1"/>
          </p:cNvSpPr>
          <p:nvPr/>
        </p:nvSpPr>
        <p:spPr bwMode="auto">
          <a:xfrm>
            <a:off x="-180975" y="1357531"/>
            <a:ext cx="5614988" cy="168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3559" name="矩形 2"/>
          <p:cNvSpPr>
            <a:spLocks noChangeArrowheads="1"/>
          </p:cNvSpPr>
          <p:nvPr/>
        </p:nvSpPr>
        <p:spPr bwMode="auto">
          <a:xfrm>
            <a:off x="1266830" y="919721"/>
            <a:ext cx="5033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</a:t>
            </a:r>
            <a:r>
              <a:rPr lang="zh-CN" altLang="en-US" b="1" dirty="0">
                <a:ea typeface="微软雅黑" panose="020B0503020204020204" pitchFamily="34" charset="-122"/>
              </a:rPr>
              <a:t>二</a:t>
            </a:r>
            <a:r>
              <a:rPr lang="zh-CN" altLang="zh-CN" b="1" dirty="0">
                <a:ea typeface="微软雅黑" panose="020B0503020204020204" pitchFamily="34" charset="-122"/>
              </a:rPr>
              <a:t>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ea typeface="微软雅黑" panose="020B0503020204020204" pitchFamily="34" charset="-122"/>
              </a:rPr>
              <a:t>多</a:t>
            </a:r>
            <a:r>
              <a:rPr lang="zh-CN" altLang="zh-CN" b="1" dirty="0">
                <a:ea typeface="微软雅黑" panose="020B0503020204020204" pitchFamily="34" charset="-122"/>
              </a:rPr>
              <a:t>项式除以单项式</a:t>
            </a:r>
            <a:r>
              <a:rPr lang="zh-CN" altLang="en-US" b="1" dirty="0">
                <a:ea typeface="微软雅黑" panose="020B0503020204020204" pitchFamily="34" charset="-122"/>
              </a:rPr>
              <a:t>小结</a:t>
            </a:r>
            <a:r>
              <a:rPr lang="en-US" altLang="zh-CN" b="1" dirty="0">
                <a:ea typeface="微软雅黑" panose="020B0503020204020204" pitchFamily="34" charset="-122"/>
              </a:rPr>
              <a:t>:</a:t>
            </a:r>
            <a:endParaRPr lang="zh-CN" altLang="en-US" b="1" dirty="0">
              <a:ea typeface="微软雅黑" panose="020B0503020204020204" pitchFamily="34" charset="-122"/>
            </a:endParaRP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1301750" y="1823693"/>
            <a:ext cx="655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zh-CN" b="1" dirty="0">
                <a:ea typeface="微软雅黑" panose="020B0503020204020204" pitchFamily="34" charset="-122"/>
              </a:rPr>
              <a:t>多项式除以单项式，先把这个多项式的每一项分别除以单项式，再把所得的商相加。</a:t>
            </a: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76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6626" name="图片 3" descr="2008032812261876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30" y="2926095"/>
            <a:ext cx="2847975" cy="205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流程图: 可选过程 29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1835150" y="1785894"/>
            <a:ext cx="511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00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endParaRPr lang="zh-CN" altLang="en-US" sz="2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6629" name="TextBox 10"/>
          <p:cNvSpPr txBox="1">
            <a:spLocks noChangeArrowheads="1"/>
          </p:cNvSpPr>
          <p:nvPr/>
        </p:nvSpPr>
        <p:spPr bwMode="auto">
          <a:xfrm>
            <a:off x="1547818" y="785857"/>
            <a:ext cx="2160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ea typeface="微软雅黑" panose="020B0503020204020204" pitchFamily="34" charset="-122"/>
              </a:rPr>
              <a:t>例一、计算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6632" name="组合 10"/>
          <p:cNvGrpSpPr/>
          <p:nvPr/>
        </p:nvGrpSpPr>
        <p:grpSpPr bwMode="auto">
          <a:xfrm>
            <a:off x="1547818" y="1286661"/>
            <a:ext cx="6911975" cy="677108"/>
            <a:chOff x="1547813" y="1296988"/>
            <a:chExt cx="6911975" cy="682541"/>
          </a:xfrm>
        </p:grpSpPr>
        <p:sp>
          <p:nvSpPr>
            <p:cNvPr id="26633" name="TextBox 11"/>
            <p:cNvSpPr txBox="1">
              <a:spLocks noChangeArrowheads="1"/>
            </p:cNvSpPr>
            <p:nvPr/>
          </p:nvSpPr>
          <p:spPr bwMode="auto">
            <a:xfrm>
              <a:off x="1547813" y="1296988"/>
              <a:ext cx="6911975" cy="68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ea typeface="微软雅黑" panose="020B0503020204020204" pitchFamily="34" charset="-122"/>
                </a:rPr>
                <a:t>   </a:t>
              </a:r>
              <a:r>
                <a:rPr lang="en-US" altLang="zh-CN" sz="2000">
                  <a:ea typeface="微软雅黑" panose="020B0503020204020204" pitchFamily="34" charset="-122"/>
                </a:rPr>
                <a:t>(1)                         </a:t>
              </a:r>
              <a:r>
                <a:rPr lang="zh-CN" altLang="zh-CN" sz="2000">
                  <a:ea typeface="微软雅黑" panose="020B0503020204020204" pitchFamily="34" charset="-122"/>
                </a:rPr>
                <a:t>÷</a:t>
              </a:r>
              <a:r>
                <a:rPr lang="pt-BR" altLang="zh-CN" sz="2000">
                  <a:ea typeface="微软雅黑" panose="020B0503020204020204" pitchFamily="34" charset="-122"/>
                </a:rPr>
                <a:t>(-3xy)</a:t>
              </a:r>
              <a:endParaRPr lang="en-US" altLang="zh-CN" sz="2000">
                <a:ea typeface="微软雅黑" panose="020B0503020204020204" pitchFamily="34" charset="-122"/>
              </a:endParaRPr>
            </a:p>
            <a:p>
              <a:r>
                <a:rPr lang="en-US" altLang="zh-CN"/>
                <a:t> </a:t>
              </a:r>
              <a:endParaRPr lang="zh-CN" altLang="en-US"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6634" name="Picture 397"/>
            <p:cNvGraphicFramePr>
              <a:graphicFrameLocks noChangeAspect="1"/>
            </p:cNvGraphicFramePr>
            <p:nvPr/>
          </p:nvGraphicFramePr>
          <p:xfrm>
            <a:off x="2195513" y="1296988"/>
            <a:ext cx="1843087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4" r:id="rId4" imgW="1371600" imgH="431800" progId="Equation.DSMT4">
                    <p:embed/>
                  </p:oleObj>
                </mc:Choice>
                <mc:Fallback>
                  <p:oleObj r:id="rId4" imgW="1371600" imgH="431800" progId="Equation.DSMT4">
                    <p:embed/>
                    <p:pic>
                      <p:nvPicPr>
                        <p:cNvPr id="0" name="Picture 3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EFDFC"/>
                            </a:clrFrom>
                            <a:clrTo>
                              <a:srgbClr val="FEFDFC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513" y="1296988"/>
                          <a:ext cx="1843087" cy="574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2339975" y="1856763"/>
          <a:ext cx="4535488" cy="1644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r:id="rId6" imgW="2844800" imgH="812800" progId="Equation.DSMT4">
                  <p:embed/>
                </p:oleObj>
              </mc:Choice>
              <mc:Fallback>
                <p:oleObj r:id="rId6" imgW="2844800" imgH="812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56763"/>
                        <a:ext cx="4535488" cy="1644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7650" name="Picture 17" descr="200803281226205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3634784"/>
            <a:ext cx="1652588" cy="119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1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2" name="Rectangle 23"/>
          <p:cNvSpPr>
            <a:spLocks noChangeArrowheads="1"/>
          </p:cNvSpPr>
          <p:nvPr/>
        </p:nvSpPr>
        <p:spPr bwMode="auto">
          <a:xfrm>
            <a:off x="4" y="26889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7653" name="Rectangle 47"/>
          <p:cNvSpPr>
            <a:spLocks noChangeArrowheads="1"/>
          </p:cNvSpPr>
          <p:nvPr/>
        </p:nvSpPr>
        <p:spPr bwMode="auto">
          <a:xfrm>
            <a:off x="4" y="141224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4" name="Rectangle 48"/>
          <p:cNvSpPr>
            <a:spLocks noChangeArrowheads="1"/>
          </p:cNvSpPr>
          <p:nvPr/>
        </p:nvSpPr>
        <p:spPr bwMode="auto">
          <a:xfrm>
            <a:off x="4" y="16295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54" name="流程图: 可选过程 53"/>
          <p:cNvSpPr/>
          <p:nvPr/>
        </p:nvSpPr>
        <p:spPr>
          <a:xfrm>
            <a:off x="395540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7656" name="Picture 2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3561"/>
            <a:ext cx="19050" cy="2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Rectangle 2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8" name="Rectangle 3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9" name="Rectangle 43"/>
          <p:cNvSpPr>
            <a:spLocks noChangeArrowheads="1"/>
          </p:cNvSpPr>
          <p:nvPr/>
        </p:nvSpPr>
        <p:spPr bwMode="auto">
          <a:xfrm>
            <a:off x="3" y="412792"/>
            <a:ext cx="7040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133350" eaLnBrk="0" hangingPunct="0"/>
            <a:endParaRPr lang="es-ES" altLang="zh-CN" sz="100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s-E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s-ES" sz="100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endParaRPr lang="zh-CN" altLang="es-ES" sz="900"/>
          </a:p>
          <a:p>
            <a:pPr indent="133350" eaLnBrk="0" hangingPunct="0"/>
            <a:r>
              <a:rPr lang="zh-CN" altLang="es-ES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s-ES" altLang="zh-CN"/>
          </a:p>
        </p:txBody>
      </p:sp>
      <p:sp>
        <p:nvSpPr>
          <p:cNvPr id="27660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61" name="TextBox 30"/>
          <p:cNvSpPr txBox="1">
            <a:spLocks noChangeArrowheads="1"/>
          </p:cNvSpPr>
          <p:nvPr/>
        </p:nvSpPr>
        <p:spPr bwMode="auto">
          <a:xfrm>
            <a:off x="900118" y="856728"/>
            <a:ext cx="74882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 fontAlgn="ctr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1.</a:t>
            </a:r>
            <a:r>
              <a:rPr lang="zh-CN" altLang="zh-CN" dirty="0">
                <a:ea typeface="微软雅黑" panose="020B0503020204020204" pitchFamily="34" charset="-122"/>
              </a:rPr>
              <a:t>下列算式中</a:t>
            </a:r>
            <a:r>
              <a:rPr lang="en-US" altLang="zh-CN" dirty="0">
                <a:ea typeface="微软雅黑" panose="020B0503020204020204" pitchFamily="34" charset="-122"/>
              </a:rPr>
              <a:t>,</a:t>
            </a:r>
            <a:r>
              <a:rPr lang="zh-CN" altLang="zh-CN" dirty="0">
                <a:ea typeface="微软雅黑" panose="020B0503020204020204" pitchFamily="34" charset="-122"/>
              </a:rPr>
              <a:t>不正确的是</a:t>
            </a:r>
            <a:r>
              <a:rPr lang="en-US" altLang="zh-CN" dirty="0">
                <a:ea typeface="微软雅黑" panose="020B0503020204020204" pitchFamily="34" charset="-122"/>
              </a:rPr>
              <a:t>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A.(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12a</a:t>
            </a:r>
            <a:r>
              <a:rPr lang="en-US" altLang="zh-CN" baseline="30000" dirty="0">
                <a:ea typeface="微软雅黑" panose="020B0503020204020204" pitchFamily="34" charset="-122"/>
              </a:rPr>
              <a:t>5</a:t>
            </a:r>
            <a:r>
              <a:rPr lang="en-US" altLang="zh-CN" dirty="0">
                <a:ea typeface="微软雅黑" panose="020B0503020204020204" pitchFamily="34" charset="-122"/>
              </a:rPr>
              <a:t>b)÷(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3ab)=4a</a:t>
            </a:r>
            <a:r>
              <a:rPr lang="en-US" altLang="zh-CN" baseline="30000" dirty="0">
                <a:ea typeface="微软雅黑" panose="020B0503020204020204" pitchFamily="34" charset="-122"/>
              </a:rPr>
              <a:t>4</a:t>
            </a:r>
            <a:r>
              <a:rPr lang="en-US" altLang="zh-CN" dirty="0">
                <a:ea typeface="微软雅黑" panose="020B0503020204020204" pitchFamily="34" charset="-122"/>
              </a:rPr>
              <a:t>      B.9x</a:t>
            </a:r>
            <a:r>
              <a:rPr lang="en-US" altLang="zh-CN" baseline="30000" dirty="0">
                <a:ea typeface="微软雅黑" panose="020B0503020204020204" pitchFamily="34" charset="-122"/>
              </a:rPr>
              <a:t>m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n</a:t>
            </a:r>
            <a:r>
              <a:rPr lang="zh-CN" altLang="zh-CN" baseline="30000" dirty="0">
                <a:ea typeface="微软雅黑" panose="020B0503020204020204" pitchFamily="34" charset="-122"/>
              </a:rPr>
              <a:t>－</a:t>
            </a:r>
            <a:r>
              <a:rPr lang="en-US" altLang="zh-CN" baseline="30000" dirty="0">
                <a:ea typeface="微软雅黑" panose="020B0503020204020204" pitchFamily="34" charset="-122"/>
              </a:rPr>
              <a:t>1</a:t>
            </a:r>
            <a:r>
              <a:rPr lang="en-US" altLang="zh-CN" dirty="0">
                <a:ea typeface="微软雅黑" panose="020B0503020204020204" pitchFamily="34" charset="-122"/>
              </a:rPr>
              <a:t>÷ </a:t>
            </a:r>
            <a:r>
              <a:rPr lang="en-US" altLang="zh-CN" dirty="0" err="1">
                <a:ea typeface="微软雅黑" panose="020B0503020204020204" pitchFamily="34" charset="-122"/>
              </a:rPr>
              <a:t>x</a:t>
            </a:r>
            <a:r>
              <a:rPr lang="en-US" altLang="zh-CN" baseline="30000" dirty="0" err="1">
                <a:ea typeface="微软雅黑" panose="020B0503020204020204" pitchFamily="34" charset="-122"/>
              </a:rPr>
              <a:t>m</a:t>
            </a:r>
            <a:r>
              <a:rPr lang="zh-CN" altLang="zh-CN" baseline="30000" dirty="0">
                <a:ea typeface="微软雅黑" panose="020B0503020204020204" pitchFamily="34" charset="-122"/>
              </a:rPr>
              <a:t>－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n</a:t>
            </a:r>
            <a:r>
              <a:rPr lang="zh-CN" altLang="zh-CN" baseline="30000" dirty="0">
                <a:ea typeface="微软雅黑" panose="020B0503020204020204" pitchFamily="34" charset="-122"/>
              </a:rPr>
              <a:t>－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=27x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C. 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÷ </a:t>
            </a:r>
            <a:r>
              <a:rPr lang="en-US" altLang="zh-CN" dirty="0" err="1">
                <a:ea typeface="微软雅黑" panose="020B0503020204020204" pitchFamily="34" charset="-122"/>
              </a:rPr>
              <a:t>ab</a:t>
            </a:r>
            <a:r>
              <a:rPr lang="en-US" altLang="zh-CN" dirty="0">
                <a:ea typeface="微软雅黑" panose="020B0503020204020204" pitchFamily="34" charset="-122"/>
              </a:rPr>
              <a:t>= ab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               </a:t>
            </a:r>
            <a:r>
              <a:rPr lang="en-US" altLang="zh-CN" dirty="0" err="1">
                <a:ea typeface="微软雅黑" panose="020B0503020204020204" pitchFamily="34" charset="-122"/>
              </a:rPr>
              <a:t>D.x</a:t>
            </a:r>
            <a:r>
              <a:rPr lang="en-US" altLang="zh-CN" dirty="0">
                <a:ea typeface="微软雅黑" panose="020B0503020204020204" pitchFamily="34" charset="-122"/>
              </a:rPr>
              <a:t>(x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y)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÷(y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x)=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x(x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y)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2.</a:t>
            </a:r>
            <a:r>
              <a:rPr lang="zh-CN" altLang="zh-CN" dirty="0">
                <a:ea typeface="微软雅黑" panose="020B0503020204020204" pitchFamily="34" charset="-122"/>
              </a:rPr>
              <a:t>已知</a:t>
            </a:r>
            <a:r>
              <a:rPr lang="en-US" altLang="zh-CN" dirty="0">
                <a:ea typeface="微软雅黑" panose="020B0503020204020204" pitchFamily="34" charset="-122"/>
              </a:rPr>
              <a:t>8a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m</a:t>
            </a:r>
            <a:r>
              <a:rPr lang="en-US" altLang="zh-CN" dirty="0">
                <a:ea typeface="微软雅黑" panose="020B0503020204020204" pitchFamily="34" charset="-122"/>
              </a:rPr>
              <a:t>÷8a</a:t>
            </a:r>
            <a:r>
              <a:rPr lang="en-US" altLang="zh-CN" baseline="30000" dirty="0">
                <a:ea typeface="微软雅黑" panose="020B0503020204020204" pitchFamily="34" charset="-122"/>
              </a:rPr>
              <a:t>n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=b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，那么</a:t>
            </a:r>
            <a:r>
              <a:rPr lang="en-US" altLang="zh-CN" dirty="0">
                <a:ea typeface="微软雅黑" panose="020B0503020204020204" pitchFamily="34" charset="-122"/>
              </a:rPr>
              <a:t>m</a:t>
            </a:r>
            <a:r>
              <a:rPr lang="zh-CN" altLang="zh-CN" dirty="0"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ea typeface="微软雅黑" panose="020B0503020204020204" pitchFamily="34" charset="-122"/>
              </a:rPr>
              <a:t>n</a:t>
            </a:r>
            <a:r>
              <a:rPr lang="zh-CN" altLang="zh-CN" dirty="0">
                <a:ea typeface="微软雅黑" panose="020B0503020204020204" pitchFamily="34" charset="-122"/>
              </a:rPr>
              <a:t>的取值为</a:t>
            </a:r>
            <a:r>
              <a:rPr lang="en-US" altLang="zh-CN" dirty="0">
                <a:ea typeface="微软雅黑" panose="020B0503020204020204" pitchFamily="34" charset="-122"/>
              </a:rPr>
              <a:t>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r>
              <a:rPr lang="en-US" altLang="zh-CN" dirty="0" err="1">
                <a:ea typeface="微软雅黑" panose="020B0503020204020204" pitchFamily="34" charset="-122"/>
              </a:rPr>
              <a:t>A.m</a:t>
            </a:r>
            <a:r>
              <a:rPr lang="en-US" altLang="zh-CN" dirty="0">
                <a:ea typeface="微软雅黑" panose="020B0503020204020204" pitchFamily="34" charset="-122"/>
              </a:rPr>
              <a:t>=4</a:t>
            </a:r>
            <a:r>
              <a:rPr lang="zh-CN" altLang="zh-CN" dirty="0"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ea typeface="微软雅黑" panose="020B0503020204020204" pitchFamily="34" charset="-122"/>
              </a:rPr>
              <a:t>n=3	 </a:t>
            </a:r>
            <a:r>
              <a:rPr lang="en-US" altLang="zh-CN" dirty="0" err="1">
                <a:ea typeface="微软雅黑" panose="020B0503020204020204" pitchFamily="34" charset="-122"/>
              </a:rPr>
              <a:t>B.m</a:t>
            </a:r>
            <a:r>
              <a:rPr lang="en-US" altLang="zh-CN" dirty="0">
                <a:ea typeface="微软雅黑" panose="020B0503020204020204" pitchFamily="34" charset="-122"/>
              </a:rPr>
              <a:t>=4</a:t>
            </a:r>
            <a:r>
              <a:rPr lang="zh-CN" altLang="zh-CN" dirty="0"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ea typeface="微软雅黑" panose="020B0503020204020204" pitchFamily="34" charset="-122"/>
              </a:rPr>
              <a:t>n=1	</a:t>
            </a:r>
            <a:r>
              <a:rPr lang="en-US" altLang="zh-CN" dirty="0" err="1">
                <a:ea typeface="微软雅黑" panose="020B0503020204020204" pitchFamily="34" charset="-122"/>
              </a:rPr>
              <a:t>C.m</a:t>
            </a:r>
            <a:r>
              <a:rPr lang="en-US" altLang="zh-CN" dirty="0">
                <a:ea typeface="微软雅黑" panose="020B0503020204020204" pitchFamily="34" charset="-122"/>
              </a:rPr>
              <a:t>=1，n=3   </a:t>
            </a:r>
            <a:r>
              <a:rPr lang="en-US" altLang="zh-CN" dirty="0" err="1">
                <a:ea typeface="微软雅黑" panose="020B0503020204020204" pitchFamily="34" charset="-122"/>
              </a:rPr>
              <a:t>D.m</a:t>
            </a:r>
            <a:r>
              <a:rPr lang="en-US" altLang="zh-CN" dirty="0">
                <a:ea typeface="微软雅黑" panose="020B0503020204020204" pitchFamily="34" charset="-122"/>
              </a:rPr>
              <a:t>=2，n=3</a:t>
            </a:r>
            <a:endParaRPr lang="zh-CN" altLang="zh-CN" dirty="0">
              <a:ea typeface="微软雅黑" panose="020B0503020204020204" pitchFamily="34" charset="-122"/>
            </a:endParaRPr>
          </a:p>
          <a:p>
            <a:endParaRPr lang="zh-CN" altLang="en-US" sz="1600" dirty="0"/>
          </a:p>
        </p:txBody>
      </p:sp>
      <p:sp>
        <p:nvSpPr>
          <p:cNvPr id="24592" name="矩形 31"/>
          <p:cNvSpPr>
            <a:spLocks noChangeArrowheads="1"/>
          </p:cNvSpPr>
          <p:nvPr/>
        </p:nvSpPr>
        <p:spPr bwMode="auto">
          <a:xfrm>
            <a:off x="3779840" y="1214220"/>
            <a:ext cx="340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 b="1">
                <a:solidFill>
                  <a:srgbClr val="FF0000"/>
                </a:solidFill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4593" name="矩形 32"/>
          <p:cNvSpPr>
            <a:spLocks noChangeArrowheads="1"/>
          </p:cNvSpPr>
          <p:nvPr/>
        </p:nvSpPr>
        <p:spPr bwMode="auto">
          <a:xfrm>
            <a:off x="5795965" y="2809555"/>
            <a:ext cx="3577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 b="1">
                <a:solidFill>
                  <a:srgbClr val="FF0000"/>
                </a:solidFill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/>
      <p:bldP spid="245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9"/>
          <p:cNvSpPr>
            <a:spLocks noChangeArrowheads="1"/>
          </p:cNvSpPr>
          <p:nvPr/>
        </p:nvSpPr>
        <p:spPr bwMode="auto">
          <a:xfrm>
            <a:off x="4" y="190675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8674" name="Rectangle 11"/>
          <p:cNvSpPr>
            <a:spLocks noChangeArrowheads="1"/>
          </p:cNvSpPr>
          <p:nvPr/>
        </p:nvSpPr>
        <p:spPr bwMode="auto">
          <a:xfrm>
            <a:off x="4" y="190675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8675" name="Picture 17" descr="200803281226205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388" y="3521392"/>
            <a:ext cx="1865312" cy="134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2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7" name="Rectangle 1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8" name="Rectangle 1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9" name="Rectangle 2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0" name="Rectangle 2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1" name="Rectangle 2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2" name="Rectangle 2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3" name="Rectangle 3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4" name="Rectangle 32"/>
          <p:cNvSpPr>
            <a:spLocks noChangeArrowheads="1"/>
          </p:cNvSpPr>
          <p:nvPr/>
        </p:nvSpPr>
        <p:spPr bwMode="auto">
          <a:xfrm>
            <a:off x="2" y="73568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28685" name="Rectangle 3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6" name="Rectangle 4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684218" y="1454599"/>
            <a:ext cx="8459787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/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pt-BR" altLang="zh-CN" sz="2000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en-US" altLang="zh-CN" sz="2000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zh-CN" altLang="zh-CN" sz="2000" b="1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buFontTx/>
              <a:buNone/>
              <a:defRPr/>
            </a:pPr>
            <a:endParaRPr lang="en-US" altLang="zh-CN" dirty="0">
              <a:ea typeface="微软雅黑" panose="020B0503020204020204" pitchFamily="34" charset="-122"/>
            </a:endParaRPr>
          </a:p>
        </p:txBody>
      </p:sp>
      <p:sp>
        <p:nvSpPr>
          <p:cNvPr id="28688" name="Rectangle 2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9" name="Rectangle 2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90" name="矩形 26"/>
          <p:cNvSpPr>
            <a:spLocks noChangeArrowheads="1"/>
          </p:cNvSpPr>
          <p:nvPr/>
        </p:nvSpPr>
        <p:spPr bwMode="auto">
          <a:xfrm>
            <a:off x="6227763" y="2355995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/>
              <a:t> </a:t>
            </a:r>
            <a:endParaRPr lang="zh-CN" altLang="en-US"/>
          </a:p>
        </p:txBody>
      </p:sp>
      <p:sp>
        <p:nvSpPr>
          <p:cNvPr id="28691" name="Rectangle 26"/>
          <p:cNvSpPr>
            <a:spLocks noChangeArrowheads="1"/>
          </p:cNvSpPr>
          <p:nvPr/>
        </p:nvSpPr>
        <p:spPr bwMode="auto">
          <a:xfrm>
            <a:off x="1042990" y="756146"/>
            <a:ext cx="61366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127000" eaLnBrk="0" fontAlgn="ctr" hangingPunct="0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ea typeface="微软雅黑" panose="020B0503020204020204" pitchFamily="34" charset="-122"/>
              </a:rPr>
              <a:t>长方形的面积为</a:t>
            </a:r>
            <a:r>
              <a:rPr lang="en-US" altLang="zh-CN" dirty="0">
                <a:ea typeface="微软雅黑" panose="020B0503020204020204" pitchFamily="34" charset="-122"/>
              </a:rPr>
              <a:t>4a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6ab+2a</a:t>
            </a:r>
            <a:r>
              <a:rPr lang="zh-CN" altLang="en-US" dirty="0">
                <a:ea typeface="微软雅黑" panose="020B0503020204020204" pitchFamily="34" charset="-122"/>
              </a:rPr>
              <a:t>，若它的一个边长为</a:t>
            </a:r>
            <a:r>
              <a:rPr lang="en-US" altLang="zh-CN" dirty="0">
                <a:ea typeface="微软雅黑" panose="020B0503020204020204" pitchFamily="34" charset="-122"/>
              </a:rPr>
              <a:t>2a</a:t>
            </a:r>
            <a:r>
              <a:rPr lang="zh-CN" altLang="en-US" dirty="0">
                <a:ea typeface="微软雅黑" panose="020B0503020204020204" pitchFamily="34" charset="-122"/>
              </a:rPr>
              <a:t>，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indent="127000" eaLnBrk="0" fontAlgn="ctr" hangingPunct="0">
              <a:lnSpc>
                <a:spcPct val="20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则它的周长是</a:t>
            </a:r>
            <a:r>
              <a:rPr lang="en-US" altLang="zh-CN" dirty="0">
                <a:ea typeface="微软雅黑" panose="020B0503020204020204" pitchFamily="34" charset="-122"/>
              </a:rPr>
              <a:t>_____.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ea typeface="微软雅黑" panose="020B0503020204020204" pitchFamily="34" charset="-122"/>
              </a:rPr>
              <a:t>先化简，再求值：</a:t>
            </a:r>
            <a:r>
              <a:rPr lang="en-US" altLang="zh-CN" dirty="0">
                <a:ea typeface="微软雅黑" panose="020B0503020204020204" pitchFamily="34" charset="-122"/>
              </a:rPr>
              <a:t>(</a:t>
            </a:r>
            <a:r>
              <a:rPr lang="en-US" altLang="zh-CN" dirty="0" err="1">
                <a:ea typeface="微软雅黑" panose="020B0503020204020204" pitchFamily="34" charset="-122"/>
              </a:rPr>
              <a:t>x+y</a:t>
            </a:r>
            <a:r>
              <a:rPr lang="en-US" altLang="zh-CN" dirty="0">
                <a:ea typeface="微软雅黑" panose="020B0503020204020204" pitchFamily="34" charset="-122"/>
              </a:rPr>
              <a:t>)(x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y)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(4x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8xy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)÷2xy</a:t>
            </a:r>
            <a:r>
              <a:rPr lang="zh-CN" altLang="en-US" dirty="0">
                <a:ea typeface="微软雅黑" panose="020B0503020204020204" pitchFamily="34" charset="-122"/>
              </a:rPr>
              <a:t>，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indent="127000" eaLnBrk="0" fontAlgn="ctr" hangingPunct="0">
              <a:lnSpc>
                <a:spcPct val="20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其中</a:t>
            </a:r>
            <a:r>
              <a:rPr lang="en-US" altLang="zh-CN" dirty="0">
                <a:ea typeface="微软雅黑" panose="020B0503020204020204" pitchFamily="34" charset="-122"/>
              </a:rPr>
              <a:t>x=1,y=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3.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843213" y="1570139"/>
            <a:ext cx="120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8a-6b+2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1763718" y="3214296"/>
            <a:ext cx="56165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/>
              <a:t> </a:t>
            </a:r>
            <a:r>
              <a:rPr lang="zh-CN" altLang="zh-CN">
                <a:solidFill>
                  <a:srgbClr val="FF0000"/>
                </a:solidFill>
                <a:ea typeface="微软雅黑" panose="020B0503020204020204" pitchFamily="34" charset="-122"/>
              </a:rPr>
              <a:t>解析：原式</a:t>
            </a:r>
            <a:r>
              <a:rPr lang="pt-BR" altLang="zh-CN">
                <a:solidFill>
                  <a:srgbClr val="FF0000"/>
                </a:solidFill>
              </a:rPr>
              <a:t>=</a:t>
            </a:r>
            <a:r>
              <a:rPr lang="en-US" altLang="zh-CN">
                <a:solidFill>
                  <a:srgbClr val="FF0000"/>
                </a:solidFill>
              </a:rPr>
              <a:t>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-y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zh-CN" altLang="zh-CN">
                <a:solidFill>
                  <a:srgbClr val="FF0000"/>
                </a:solidFill>
              </a:rPr>
              <a:t>－</a:t>
            </a:r>
            <a:r>
              <a:rPr lang="en-US" altLang="zh-CN">
                <a:solidFill>
                  <a:srgbClr val="FF0000"/>
                </a:solidFill>
              </a:rPr>
              <a:t>(4x</a:t>
            </a:r>
            <a:r>
              <a:rPr lang="en-US" altLang="zh-CN" baseline="30000">
                <a:solidFill>
                  <a:srgbClr val="FF0000"/>
                </a:solidFill>
              </a:rPr>
              <a:t>3</a:t>
            </a:r>
            <a:r>
              <a:rPr lang="en-US" altLang="zh-CN">
                <a:solidFill>
                  <a:srgbClr val="FF0000"/>
                </a:solidFill>
              </a:rPr>
              <a:t>y÷2xy</a:t>
            </a:r>
            <a:r>
              <a:rPr lang="zh-CN" altLang="zh-CN">
                <a:solidFill>
                  <a:srgbClr val="FF0000"/>
                </a:solidFill>
              </a:rPr>
              <a:t>－</a:t>
            </a:r>
            <a:r>
              <a:rPr lang="en-US" altLang="zh-CN">
                <a:solidFill>
                  <a:srgbClr val="FF0000"/>
                </a:solidFill>
              </a:rPr>
              <a:t>8xy</a:t>
            </a:r>
            <a:r>
              <a:rPr lang="en-US" altLang="zh-CN" baseline="30000">
                <a:solidFill>
                  <a:srgbClr val="FF0000"/>
                </a:solidFill>
              </a:rPr>
              <a:t>3</a:t>
            </a:r>
            <a:r>
              <a:rPr lang="en-US" altLang="zh-CN">
                <a:solidFill>
                  <a:srgbClr val="FF0000"/>
                </a:solidFill>
              </a:rPr>
              <a:t>÷2xy)</a:t>
            </a:r>
          </a:p>
          <a:p>
            <a:r>
              <a:rPr lang="en-US" altLang="zh-CN">
                <a:solidFill>
                  <a:srgbClr val="FF0000"/>
                </a:solidFill>
              </a:rPr>
              <a:t>= 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-y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zh-CN" altLang="zh-CN">
                <a:solidFill>
                  <a:srgbClr val="FF0000"/>
                </a:solidFill>
              </a:rPr>
              <a:t>－</a:t>
            </a:r>
            <a:r>
              <a:rPr lang="en-US" altLang="zh-CN">
                <a:solidFill>
                  <a:srgbClr val="FF0000"/>
                </a:solidFill>
              </a:rPr>
              <a:t>2x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+4y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</a:p>
          <a:p>
            <a:r>
              <a:rPr lang="en-US" altLang="zh-CN">
                <a:solidFill>
                  <a:srgbClr val="FF0000"/>
                </a:solidFill>
              </a:rPr>
              <a:t>= -x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+3y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,</a:t>
            </a:r>
          </a:p>
          <a:p>
            <a:r>
              <a:rPr lang="zh-CN" altLang="zh-CN">
                <a:solidFill>
                  <a:srgbClr val="FF0000"/>
                </a:solidFill>
              </a:rPr>
              <a:t>当</a:t>
            </a:r>
            <a:r>
              <a:rPr lang="en-US" altLang="zh-CN">
                <a:solidFill>
                  <a:srgbClr val="FF0000"/>
                </a:solidFill>
              </a:rPr>
              <a:t>x=1,y=-3</a:t>
            </a:r>
            <a:r>
              <a:rPr lang="zh-CN" altLang="zh-CN">
                <a:solidFill>
                  <a:srgbClr val="FF0000"/>
                </a:solidFill>
                <a:ea typeface="微软雅黑" panose="020B0503020204020204" pitchFamily="34" charset="-122"/>
              </a:rPr>
              <a:t>时，原式</a:t>
            </a:r>
            <a:r>
              <a:rPr lang="en-US" altLang="zh-CN">
                <a:solidFill>
                  <a:srgbClr val="FF0000"/>
                </a:solidFill>
              </a:rPr>
              <a:t>=-1+27=26</a:t>
            </a:r>
            <a:r>
              <a:rPr lang="zh-CN" altLang="zh-CN">
                <a:solidFill>
                  <a:srgbClr val="FF0000"/>
                </a:solidFill>
              </a:rPr>
              <a:t>。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4" name="流程图: 可选过程 2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9700" name="TextBox 32"/>
          <p:cNvSpPr txBox="1">
            <a:spLocks noChangeArrowheads="1"/>
          </p:cNvSpPr>
          <p:nvPr/>
        </p:nvSpPr>
        <p:spPr bwMode="auto">
          <a:xfrm>
            <a:off x="863600" y="1214221"/>
            <a:ext cx="74168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b="1" dirty="0">
                <a:ea typeface="微软雅黑" panose="020B0503020204020204" pitchFamily="34" charset="-122"/>
              </a:rPr>
              <a:t>整式的除法的运算法则</a:t>
            </a:r>
            <a:r>
              <a:rPr lang="zh-CN" altLang="en-US" dirty="0">
                <a:ea typeface="微软雅黑" panose="020B0503020204020204" pitchFamily="34" charset="-122"/>
              </a:rPr>
              <a:t>：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）单项式相除，把系数、同底数幂分别相除后，作为商的因式；对于只在被除式里含有的字母，则连同它的指数一起作为商的一个因式。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）多项式除以单项式，先把这个多项式的每一项分别除以单项式，再把所得的商相加。</a:t>
            </a:r>
          </a:p>
        </p:txBody>
      </p:sp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857255" y="1154376"/>
            <a:ext cx="7561263" cy="2428438"/>
          </a:xfrm>
          <a:prstGeom prst="rect">
            <a:avLst/>
          </a:prstGeom>
          <a:solidFill>
            <a:srgbClr val="CCFFCC">
              <a:alpha val="49019"/>
            </a:srgbClr>
          </a:solidFill>
          <a:ln w="2857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Tx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900113" y="1205980"/>
            <a:ext cx="7416800" cy="192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家庭作业</a:t>
            </a:r>
            <a:r>
              <a:rPr lang="en-US" altLang="zh-CN" sz="2000" dirty="0">
                <a:ea typeface="微软雅黑" panose="020B0503020204020204" pitchFamily="34" charset="-122"/>
              </a:rPr>
              <a:t>:   </a:t>
            </a:r>
            <a:r>
              <a:rPr lang="zh-CN" altLang="en-US" dirty="0">
                <a:ea typeface="微软雅黑" panose="020B0503020204020204" pitchFamily="34" charset="-122"/>
              </a:rPr>
              <a:t>完成本节的同步练习</a:t>
            </a:r>
          </a:p>
          <a:p>
            <a:pPr indent="266700">
              <a:lnSpc>
                <a:spcPct val="205000"/>
              </a:lnSpc>
            </a:pPr>
            <a:endParaRPr lang="zh-CN" altLang="en-US" dirty="0">
              <a:ea typeface="微软雅黑" panose="020B0503020204020204" pitchFamily="34" charset="-122"/>
            </a:endParaRPr>
          </a:p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复习作业</a:t>
            </a:r>
            <a:r>
              <a:rPr lang="en-US" altLang="zh-CN" sz="2000" dirty="0">
                <a:ea typeface="微软雅黑" panose="020B0503020204020204" pitchFamily="34" charset="-122"/>
              </a:rPr>
              <a:t>:</a:t>
            </a:r>
            <a:r>
              <a:rPr lang="zh-CN" altLang="en-US" sz="2000" dirty="0">
                <a:ea typeface="微软雅黑" panose="020B0503020204020204" pitchFamily="34" charset="-122"/>
              </a:rPr>
              <a:t>复习本单元整式的乘除法</a:t>
            </a:r>
            <a:r>
              <a:rPr lang="zh-CN" altLang="en-US" sz="2000" dirty="0" smtClean="0">
                <a:ea typeface="微软雅黑" panose="020B0503020204020204" pitchFamily="34" charset="-122"/>
              </a:rPr>
              <a:t>则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pic>
        <p:nvPicPr>
          <p:cNvPr id="30724" name="Picture 5" descr="200803292053022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5" y="3571788"/>
            <a:ext cx="1611313" cy="116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5"/>
          <p:cNvSpPr txBox="1">
            <a:spLocks noChangeArrowheads="1"/>
          </p:cNvSpPr>
          <p:nvPr/>
        </p:nvSpPr>
        <p:spPr bwMode="auto">
          <a:xfrm>
            <a:off x="3348043" y="1571716"/>
            <a:ext cx="2376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000">
                <a:ea typeface="微软雅黑" panose="020B0503020204020204" pitchFamily="34" charset="-122"/>
              </a:rPr>
              <a:t>再 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同学们：你们能进行单项式除以单项式的运算吗</a:t>
            </a:r>
            <a:r>
              <a:rPr lang="zh-CN" altLang="zh-CN" dirty="0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16388" name="Picture 10" descr="7x028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8" y="785858"/>
            <a:ext cx="6969125" cy="264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57380" y="870900"/>
            <a:ext cx="5643563" cy="9212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81188" y="2075671"/>
            <a:ext cx="5643562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5005" y="3280439"/>
            <a:ext cx="5643563" cy="77955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87824" y="1989432"/>
            <a:ext cx="4026923" cy="1289050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571603" y="101262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571625" y="221740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圆角矩形 10"/>
          <p:cNvSpPr/>
          <p:nvPr>
            <p:custDataLst>
              <p:tags r:id="rId4"/>
            </p:custDataLst>
          </p:nvPr>
        </p:nvSpPr>
        <p:spPr bwMode="auto">
          <a:xfrm>
            <a:off x="1571604" y="335131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2339975" y="929171"/>
            <a:ext cx="5214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1.</a:t>
            </a:r>
            <a:r>
              <a:rPr lang="zh-CN" altLang="zh-CN" dirty="0">
                <a:ea typeface="微软雅黑" panose="020B0503020204020204" pitchFamily="34" charset="-122"/>
              </a:rPr>
              <a:t>探索整式的除法的运算过程，发展合作交流能力、推理能力和有条理的表达能力。</a:t>
            </a:r>
          </a:p>
        </p:txBody>
      </p: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2339975" y="2143388"/>
            <a:ext cx="52149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zh-CN" dirty="0"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ea typeface="微软雅黑" panose="020B0503020204020204" pitchFamily="34" charset="-122"/>
              </a:rPr>
              <a:t>正确地运用整式的除法的运算</a:t>
            </a:r>
            <a:r>
              <a:rPr lang="zh-CN" altLang="zh-CN" dirty="0">
                <a:ea typeface="微软雅黑" panose="020B0503020204020204" pitchFamily="34" charset="-122"/>
              </a:rPr>
              <a:t>法则</a:t>
            </a:r>
            <a:r>
              <a:rPr lang="zh-CN" altLang="en-US" dirty="0">
                <a:ea typeface="微软雅黑" panose="020B0503020204020204" pitchFamily="34" charset="-122"/>
              </a:rPr>
              <a:t>进行简单的运算并能解决一些实际问题</a:t>
            </a:r>
            <a:r>
              <a:rPr lang="zh-CN" altLang="zh-CN" dirty="0">
                <a:ea typeface="微软雅黑" panose="020B0503020204020204" pitchFamily="34" charset="-122"/>
              </a:rPr>
              <a:t>。</a:t>
            </a:r>
          </a:p>
          <a:p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7418" name="TextBox 13"/>
          <p:cNvSpPr txBox="1">
            <a:spLocks noChangeArrowheads="1"/>
          </p:cNvSpPr>
          <p:nvPr/>
        </p:nvSpPr>
        <p:spPr bwMode="auto">
          <a:xfrm>
            <a:off x="2286000" y="3351308"/>
            <a:ext cx="5143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3.</a:t>
            </a:r>
            <a:r>
              <a:rPr lang="en-US" altLang="zh-CN" b="1" dirty="0">
                <a:ea typeface="微软雅黑" panose="020B0503020204020204" pitchFamily="34" charset="-122"/>
              </a:rPr>
              <a:t> </a:t>
            </a:r>
            <a:r>
              <a:rPr lang="zh-CN" altLang="zh-CN" dirty="0">
                <a:ea typeface="微软雅黑" panose="020B0503020204020204" pitchFamily="34" charset="-122"/>
              </a:rPr>
              <a:t>培养学生学会分析问题、解决问题的良好习惯。</a:t>
            </a:r>
          </a:p>
        </p:txBody>
      </p:sp>
      <p:sp>
        <p:nvSpPr>
          <p:cNvPr id="13" name="流程图: 可选过程 12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00130" y="870899"/>
            <a:ext cx="7286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>
                <a:ea typeface="微软雅黑" panose="020B0503020204020204" pitchFamily="34" charset="-122"/>
              </a:rPr>
              <a:t>     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66701" y="839921"/>
            <a:ext cx="1210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66700" y="1226637"/>
            <a:ext cx="216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600">
              <a:latin typeface="Arial" panose="020B0604020202020204" pitchFamily="34" charset="0"/>
            </a:endParaRPr>
          </a:p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7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8438" name="Picture 17" descr="200803281226205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99293" y="3367056"/>
            <a:ext cx="2079625" cy="150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26"/>
          <p:cNvSpPr txBox="1">
            <a:spLocks noChangeArrowheads="1"/>
          </p:cNvSpPr>
          <p:nvPr/>
        </p:nvSpPr>
        <p:spPr bwMode="auto">
          <a:xfrm>
            <a:off x="500063" y="658295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ea typeface="微软雅黑" panose="020B0503020204020204" pitchFamily="34" charset="-122"/>
              </a:rPr>
              <a:t>　　　</a:t>
            </a:r>
          </a:p>
        </p:txBody>
      </p:sp>
      <p:sp>
        <p:nvSpPr>
          <p:cNvPr id="18440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1" name="矩形 13"/>
          <p:cNvSpPr>
            <a:spLocks noChangeArrowheads="1"/>
          </p:cNvSpPr>
          <p:nvPr/>
        </p:nvSpPr>
        <p:spPr bwMode="auto">
          <a:xfrm>
            <a:off x="1500188" y="3351308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0" y="103673"/>
            <a:ext cx="518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4" y="46732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4" y="58071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0" y="840708"/>
            <a:ext cx="8386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4" y="92088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4" y="103427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4" y="123271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4" y="133665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0" name="Rectangle 2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1" name="Rectangle 31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2" name="Rectangle 33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3" name="Rectangle 3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4" name="Rectangle 37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5" name="Rectangle 3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6" name="Rectangle 42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7" name="Rectangle 43"/>
          <p:cNvSpPr>
            <a:spLocks noChangeArrowheads="1"/>
          </p:cNvSpPr>
          <p:nvPr/>
        </p:nvSpPr>
        <p:spPr bwMode="auto">
          <a:xfrm>
            <a:off x="4" y="557234"/>
            <a:ext cx="8130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cs typeface="Times New Roman" panose="02020603050405020304" pitchFamily="18" charset="0"/>
              </a:rPr>
              <a:t>　　   　　</a:t>
            </a:r>
            <a:endParaRPr lang="zh-CN" altLang="en-US"/>
          </a:p>
        </p:txBody>
      </p:sp>
      <p:sp>
        <p:nvSpPr>
          <p:cNvPr id="18458" name="Rectangle 44"/>
          <p:cNvSpPr>
            <a:spLocks noChangeArrowheads="1"/>
          </p:cNvSpPr>
          <p:nvPr/>
        </p:nvSpPr>
        <p:spPr bwMode="auto">
          <a:xfrm>
            <a:off x="4" y="784014"/>
            <a:ext cx="9797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　　　    　</a:t>
            </a:r>
            <a:endParaRPr lang="zh-CN" altLang="en-US"/>
          </a:p>
        </p:txBody>
      </p:sp>
      <p:sp>
        <p:nvSpPr>
          <p:cNvPr id="18459" name="Rectangle 45"/>
          <p:cNvSpPr>
            <a:spLocks noChangeArrowheads="1"/>
          </p:cNvSpPr>
          <p:nvPr/>
        </p:nvSpPr>
        <p:spPr bwMode="auto">
          <a:xfrm>
            <a:off x="0" y="1010795"/>
            <a:ext cx="3465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</a:t>
            </a:r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1060" name="TextBox 16"/>
          <p:cNvSpPr txBox="1">
            <a:spLocks noChangeArrowheads="1"/>
          </p:cNvSpPr>
          <p:nvPr/>
        </p:nvSpPr>
        <p:spPr bwMode="auto">
          <a:xfrm>
            <a:off x="1258890" y="929169"/>
            <a:ext cx="7058025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1. </a:t>
            </a:r>
            <a:r>
              <a:rPr lang="zh-CN" altLang="zh-CN" dirty="0">
                <a:ea typeface="微软雅黑" panose="020B0503020204020204" pitchFamily="34" charset="-122"/>
              </a:rPr>
              <a:t>下列各式计算正确的是</a:t>
            </a:r>
            <a:r>
              <a:rPr lang="en-US" altLang="zh-CN" dirty="0">
                <a:ea typeface="微软雅黑" panose="020B0503020204020204" pitchFamily="34" charset="-122"/>
              </a:rPr>
              <a:t>      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  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                                        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A.6a</a:t>
            </a:r>
            <a:r>
              <a:rPr lang="en-US" altLang="zh-CN" baseline="30000" dirty="0">
                <a:ea typeface="微软雅黑" panose="020B0503020204020204" pitchFamily="34" charset="-122"/>
              </a:rPr>
              <a:t>9</a:t>
            </a:r>
            <a:r>
              <a:rPr lang="en-US" altLang="zh-CN" dirty="0">
                <a:ea typeface="微软雅黑" panose="020B0503020204020204" pitchFamily="34" charset="-122"/>
              </a:rPr>
              <a:t> ÷3a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=2a</a:t>
            </a:r>
            <a:r>
              <a:rPr lang="en-US" altLang="zh-CN" baseline="30000" dirty="0">
                <a:ea typeface="微软雅黑" panose="020B0503020204020204" pitchFamily="34" charset="-122"/>
              </a:rPr>
              <a:t>3                       </a:t>
            </a:r>
            <a:r>
              <a:rPr lang="en-US" altLang="zh-CN" dirty="0">
                <a:ea typeface="微软雅黑" panose="020B0503020204020204" pitchFamily="34" charset="-122"/>
              </a:rPr>
              <a:t>B.  6a</a:t>
            </a:r>
            <a:r>
              <a:rPr lang="en-US" altLang="zh-CN" baseline="30000" dirty="0">
                <a:ea typeface="微软雅黑" panose="020B0503020204020204" pitchFamily="34" charset="-122"/>
              </a:rPr>
              <a:t>6 </a:t>
            </a:r>
            <a:r>
              <a:rPr lang="en-US" altLang="zh-CN" dirty="0">
                <a:ea typeface="微软雅黑" panose="020B0503020204020204" pitchFamily="34" charset="-122"/>
              </a:rPr>
              <a:t>÷3a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=2a</a:t>
            </a:r>
            <a:r>
              <a:rPr lang="en-US" altLang="zh-CN" baseline="30000" dirty="0">
                <a:ea typeface="微软雅黑" panose="020B0503020204020204" pitchFamily="34" charset="-122"/>
              </a:rPr>
              <a:t>2   </a:t>
            </a:r>
          </a:p>
          <a:p>
            <a:pPr marL="457200" indent="-457200">
              <a:lnSpc>
                <a:spcPct val="200000"/>
              </a:lnSpc>
              <a:defRPr/>
            </a:pPr>
            <a:r>
              <a:rPr lang="en-US" altLang="zh-CN" baseline="30000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C.  10y</a:t>
            </a:r>
            <a:r>
              <a:rPr lang="en-US" altLang="zh-CN" baseline="30000" dirty="0">
                <a:ea typeface="微软雅黑" panose="020B0503020204020204" pitchFamily="34" charset="-122"/>
              </a:rPr>
              <a:t>14</a:t>
            </a:r>
            <a:r>
              <a:rPr lang="en-US" altLang="zh-CN" dirty="0">
                <a:ea typeface="微软雅黑" panose="020B0503020204020204" pitchFamily="34" charset="-122"/>
              </a:rPr>
              <a:t> ÷5y</a:t>
            </a:r>
            <a:r>
              <a:rPr lang="en-US" altLang="zh-CN" baseline="30000" dirty="0">
                <a:ea typeface="微软雅黑" panose="020B0503020204020204" pitchFamily="34" charset="-122"/>
              </a:rPr>
              <a:t>7</a:t>
            </a:r>
            <a:r>
              <a:rPr lang="en-US" altLang="zh-CN" dirty="0">
                <a:ea typeface="微软雅黑" panose="020B0503020204020204" pitchFamily="34" charset="-122"/>
              </a:rPr>
              <a:t>=5y</a:t>
            </a:r>
            <a:r>
              <a:rPr lang="en-US" altLang="zh-CN" baseline="30000" dirty="0">
                <a:ea typeface="微软雅黑" panose="020B0503020204020204" pitchFamily="34" charset="-122"/>
              </a:rPr>
              <a:t>7                </a:t>
            </a:r>
            <a:r>
              <a:rPr lang="en-US" altLang="zh-CN" dirty="0">
                <a:ea typeface="微软雅黑" panose="020B0503020204020204" pitchFamily="34" charset="-122"/>
              </a:rPr>
              <a:t>D.   8x</a:t>
            </a:r>
            <a:r>
              <a:rPr lang="en-US" altLang="zh-CN" baseline="30000" dirty="0">
                <a:ea typeface="微软雅黑" panose="020B0503020204020204" pitchFamily="34" charset="-122"/>
              </a:rPr>
              <a:t>8</a:t>
            </a:r>
            <a:r>
              <a:rPr lang="en-US" altLang="zh-CN" dirty="0">
                <a:ea typeface="微软雅黑" panose="020B0503020204020204" pitchFamily="34" charset="-122"/>
              </a:rPr>
              <a:t> ÷4x</a:t>
            </a:r>
            <a:r>
              <a:rPr lang="en-US" altLang="zh-CN" baseline="30000" dirty="0">
                <a:ea typeface="微软雅黑" panose="020B0503020204020204" pitchFamily="34" charset="-122"/>
              </a:rPr>
              <a:t>5</a:t>
            </a:r>
            <a:r>
              <a:rPr lang="en-US" altLang="zh-CN" dirty="0">
                <a:ea typeface="微软雅黑" panose="020B0503020204020204" pitchFamily="34" charset="-122"/>
              </a:rPr>
              <a:t>=2x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2.  </a:t>
            </a:r>
            <a:r>
              <a:rPr lang="zh-CN" altLang="zh-CN" dirty="0">
                <a:ea typeface="微软雅黑" panose="020B0503020204020204" pitchFamily="34" charset="-122"/>
              </a:rPr>
              <a:t>计算</a:t>
            </a:r>
            <a:r>
              <a:rPr lang="en-US" altLang="zh-CN" dirty="0">
                <a:ea typeface="微软雅黑" panose="020B0503020204020204" pitchFamily="34" charset="-122"/>
              </a:rPr>
              <a:t>6x</a:t>
            </a:r>
            <a:r>
              <a:rPr lang="en-US" altLang="zh-CN" baseline="30000" dirty="0">
                <a:ea typeface="微软雅黑" panose="020B0503020204020204" pitchFamily="34" charset="-122"/>
              </a:rPr>
              <a:t>6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5</a:t>
            </a:r>
            <a:r>
              <a:rPr lang="en-US" altLang="zh-CN" dirty="0">
                <a:ea typeface="微软雅黑" panose="020B0503020204020204" pitchFamily="34" charset="-122"/>
              </a:rPr>
              <a:t>z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÷(-x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)</a:t>
            </a:r>
            <a:r>
              <a:rPr lang="en-US" altLang="zh-CN" baseline="30000" dirty="0">
                <a:ea typeface="微软雅黑" panose="020B0503020204020204" pitchFamily="34" charset="-122"/>
              </a:rPr>
              <a:t> 2</a:t>
            </a:r>
            <a:r>
              <a:rPr lang="zh-CN" altLang="zh-CN" dirty="0">
                <a:ea typeface="微软雅黑" panose="020B0503020204020204" pitchFamily="34" charset="-122"/>
              </a:rPr>
              <a:t>的值为</a:t>
            </a:r>
            <a:r>
              <a:rPr lang="en-US" altLang="zh-CN" dirty="0">
                <a:ea typeface="微软雅黑" panose="020B0503020204020204" pitchFamily="34" charset="-122"/>
              </a:rPr>
              <a:t>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A.  6x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yz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B.   -6x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yz</a:t>
            </a:r>
            <a:r>
              <a:rPr lang="en-US" altLang="zh-CN" baseline="30000" dirty="0">
                <a:ea typeface="微软雅黑" panose="020B0503020204020204" pitchFamily="34" charset="-122"/>
              </a:rPr>
              <a:t>2            </a:t>
            </a:r>
            <a:r>
              <a:rPr lang="en-US" altLang="zh-CN" dirty="0">
                <a:ea typeface="微软雅黑" panose="020B0503020204020204" pitchFamily="34" charset="-122"/>
              </a:rPr>
              <a:t>C.    6x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yz      D.  - 6xyz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8461" name="Rectangle 49"/>
          <p:cNvSpPr>
            <a:spLocks noChangeArrowheads="1"/>
          </p:cNvSpPr>
          <p:nvPr/>
        </p:nvSpPr>
        <p:spPr bwMode="auto">
          <a:xfrm>
            <a:off x="0" y="111364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18462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3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4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5" name="Rectangle 5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5148263" y="1085081"/>
            <a:ext cx="360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D</a:t>
            </a:r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8467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8" name="Rectangle 4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9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0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1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2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3" name="Rectangle 54"/>
          <p:cNvSpPr>
            <a:spLocks noChangeArrowheads="1"/>
          </p:cNvSpPr>
          <p:nvPr/>
        </p:nvSpPr>
        <p:spPr bwMode="auto">
          <a:xfrm>
            <a:off x="0" y="103673"/>
            <a:ext cx="256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cs typeface="Times New Roman" panose="02020603050405020304" pitchFamily="18" charset="0"/>
              </a:rPr>
              <a:t> </a:t>
            </a:r>
            <a:r>
              <a:rPr lang="en-US" altLang="zh-CN" sz="900"/>
              <a:t> </a:t>
            </a:r>
            <a:endParaRPr lang="en-US" altLang="zh-CN"/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5449888" y="281742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6"/>
          <p:cNvSpPr>
            <a:spLocks noChangeArrowheads="1"/>
          </p:cNvSpPr>
          <p:nvPr/>
        </p:nvSpPr>
        <p:spPr bwMode="auto">
          <a:xfrm>
            <a:off x="1187455" y="1095706"/>
            <a:ext cx="73453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27000" eaLnBrk="0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3.  8x</a:t>
            </a:r>
            <a:r>
              <a:rPr lang="en-US" altLang="zh-CN" baseline="30000" dirty="0">
                <a:ea typeface="微软雅黑" panose="020B0503020204020204" pitchFamily="34" charset="-122"/>
              </a:rPr>
              <a:t>6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4</a:t>
            </a:r>
            <a:r>
              <a:rPr lang="en-US" altLang="zh-CN" dirty="0">
                <a:ea typeface="微软雅黑" panose="020B0503020204020204" pitchFamily="34" charset="-122"/>
              </a:rPr>
              <a:t>z ÷ (    ) = 4x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，括号内应填的代数式为                                 </a:t>
            </a:r>
          </a:p>
          <a:p>
            <a:pPr indent="127000" eaLnBrk="0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A.   2x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 B.  2x</a:t>
            </a:r>
            <a:r>
              <a:rPr lang="en-US" altLang="zh-CN" baseline="30000" dirty="0">
                <a:ea typeface="微软雅黑" panose="020B0503020204020204" pitchFamily="34" charset="-122"/>
              </a:rPr>
              <a:t>4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z           C.    -2x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z        D.    0.5x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z 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ea typeface="微软雅黑" panose="020B0503020204020204" pitchFamily="34" charset="-122"/>
              </a:rPr>
              <a:t>计算</a:t>
            </a:r>
            <a:r>
              <a:rPr lang="en-US" altLang="zh-CN" dirty="0">
                <a:ea typeface="微软雅黑" panose="020B0503020204020204" pitchFamily="34" charset="-122"/>
              </a:rPr>
              <a:t>(6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+</a:t>
            </a:r>
            <a:r>
              <a:rPr lang="en-US" altLang="zh-CN" i="1" dirty="0">
                <a:ea typeface="微软雅黑" panose="020B0503020204020204" pitchFamily="34" charset="-122"/>
              </a:rPr>
              <a:t>xy</a:t>
            </a:r>
            <a:r>
              <a:rPr lang="en-US" altLang="zh-CN" dirty="0">
                <a:ea typeface="微软雅黑" panose="020B0503020204020204" pitchFamily="34" charset="-122"/>
              </a:rPr>
              <a:t>)÷</a:t>
            </a:r>
            <a:r>
              <a:rPr lang="en-US" altLang="zh-CN" i="1" dirty="0" err="1"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ea typeface="微软雅黑" panose="020B0503020204020204" pitchFamily="34" charset="-122"/>
              </a:rPr>
              <a:t>的结果是</a:t>
            </a:r>
            <a:r>
              <a:rPr lang="en-US" altLang="zh-CN" dirty="0">
                <a:ea typeface="微软雅黑" panose="020B0503020204020204" pitchFamily="34" charset="-122"/>
              </a:rPr>
              <a:t>(  )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A.6</a:t>
            </a:r>
            <a:r>
              <a:rPr lang="en-US" altLang="zh-CN" i="1" dirty="0">
                <a:ea typeface="微软雅黑" panose="020B0503020204020204" pitchFamily="34" charset="-122"/>
              </a:rPr>
              <a:t>xy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+1		B.6</a:t>
            </a:r>
            <a:r>
              <a:rPr lang="en-US" altLang="zh-CN" i="1" dirty="0">
                <a:ea typeface="微软雅黑" panose="020B0503020204020204" pitchFamily="34" charset="-122"/>
              </a:rPr>
              <a:t>xy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		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C.6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+1		D.6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+1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000130" y="870899"/>
            <a:ext cx="7286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>
                <a:ea typeface="微软雅黑" panose="020B0503020204020204" pitchFamily="34" charset="-122"/>
              </a:rPr>
              <a:t>     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66701" y="839921"/>
            <a:ext cx="1210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66700" y="1226637"/>
            <a:ext cx="216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600">
              <a:latin typeface="Arial" panose="020B0604020202020204" pitchFamily="34" charset="0"/>
            </a:endParaRPr>
          </a:p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9463" name="Picture 17" descr="200803281226205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5468" y="3356033"/>
            <a:ext cx="2079625" cy="150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Box 26"/>
          <p:cNvSpPr txBox="1">
            <a:spLocks noChangeArrowheads="1"/>
          </p:cNvSpPr>
          <p:nvPr/>
        </p:nvSpPr>
        <p:spPr bwMode="auto">
          <a:xfrm>
            <a:off x="500063" y="658295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ea typeface="微软雅黑" panose="020B0503020204020204" pitchFamily="34" charset="-122"/>
              </a:rPr>
              <a:t>　　　</a:t>
            </a:r>
          </a:p>
        </p:txBody>
      </p:sp>
      <p:sp>
        <p:nvSpPr>
          <p:cNvPr id="19465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6" name="矩形 13"/>
          <p:cNvSpPr>
            <a:spLocks noChangeArrowheads="1"/>
          </p:cNvSpPr>
          <p:nvPr/>
        </p:nvSpPr>
        <p:spPr bwMode="auto">
          <a:xfrm>
            <a:off x="1500188" y="3351308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0" y="103673"/>
            <a:ext cx="518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4" y="46732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4" y="58071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0" y="840708"/>
            <a:ext cx="8386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4" y="92088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4" y="103427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3" name="Rectangle 15"/>
          <p:cNvSpPr>
            <a:spLocks noChangeArrowheads="1"/>
          </p:cNvSpPr>
          <p:nvPr/>
        </p:nvSpPr>
        <p:spPr bwMode="auto">
          <a:xfrm>
            <a:off x="4" y="123271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4" name="Rectangle 16"/>
          <p:cNvSpPr>
            <a:spLocks noChangeArrowheads="1"/>
          </p:cNvSpPr>
          <p:nvPr/>
        </p:nvSpPr>
        <p:spPr bwMode="auto">
          <a:xfrm>
            <a:off x="4" y="133665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5" name="Rectangle 2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6" name="Rectangle 31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7" name="Rectangle 33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9" name="Rectangle 37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0" name="Rectangle 3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1" name="Rectangle 42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2" name="Rectangle 43"/>
          <p:cNvSpPr>
            <a:spLocks noChangeArrowheads="1"/>
          </p:cNvSpPr>
          <p:nvPr/>
        </p:nvSpPr>
        <p:spPr bwMode="auto">
          <a:xfrm>
            <a:off x="4" y="557234"/>
            <a:ext cx="8130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cs typeface="Times New Roman" panose="02020603050405020304" pitchFamily="18" charset="0"/>
              </a:rPr>
              <a:t>　　   　　</a:t>
            </a:r>
            <a:endParaRPr lang="zh-CN" altLang="en-US"/>
          </a:p>
        </p:txBody>
      </p:sp>
      <p:sp>
        <p:nvSpPr>
          <p:cNvPr id="19483" name="Rectangle 44"/>
          <p:cNvSpPr>
            <a:spLocks noChangeArrowheads="1"/>
          </p:cNvSpPr>
          <p:nvPr/>
        </p:nvSpPr>
        <p:spPr bwMode="auto">
          <a:xfrm>
            <a:off x="4" y="784014"/>
            <a:ext cx="9797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　　　    　</a:t>
            </a:r>
            <a:endParaRPr lang="zh-CN" altLang="en-US"/>
          </a:p>
        </p:txBody>
      </p:sp>
      <p:sp>
        <p:nvSpPr>
          <p:cNvPr id="19484" name="Rectangle 45"/>
          <p:cNvSpPr>
            <a:spLocks noChangeArrowheads="1"/>
          </p:cNvSpPr>
          <p:nvPr/>
        </p:nvSpPr>
        <p:spPr bwMode="auto">
          <a:xfrm>
            <a:off x="0" y="1010795"/>
            <a:ext cx="3465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</a:t>
            </a:r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19485" name="TextBox 16"/>
          <p:cNvSpPr txBox="1">
            <a:spLocks noChangeArrowheads="1"/>
          </p:cNvSpPr>
          <p:nvPr/>
        </p:nvSpPr>
        <p:spPr bwMode="auto">
          <a:xfrm>
            <a:off x="1476375" y="1214220"/>
            <a:ext cx="7056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endParaRPr lang="en-US" altLang="zh-CN">
              <a:ea typeface="微软雅黑" panose="020B0503020204020204" pitchFamily="34" charset="-122"/>
            </a:endParaRPr>
          </a:p>
          <a:p>
            <a:r>
              <a:rPr lang="zh-CN" altLang="zh-CN">
                <a:ea typeface="微软雅黑" panose="020B0503020204020204" pitchFamily="34" charset="-122"/>
              </a:rPr>
              <a:t>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</a:t>
            </a:r>
            <a:endParaRPr lang="zh-CN" altLang="zh-CN">
              <a:ea typeface="微软雅黑" panose="020B0503020204020204" pitchFamily="34" charset="-122"/>
            </a:endParaRPr>
          </a:p>
          <a:p>
            <a:r>
              <a:rPr lang="zh-CN" altLang="zh-CN">
                <a:ea typeface="微软雅黑" panose="020B0503020204020204" pitchFamily="34" charset="-122"/>
              </a:rPr>
              <a:t>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</a:t>
            </a:r>
            <a:endParaRPr lang="zh-CN" altLang="zh-CN">
              <a:ea typeface="微软雅黑" panose="020B0503020204020204" pitchFamily="34" charset="-122"/>
            </a:endParaRPr>
          </a:p>
        </p:txBody>
      </p:sp>
      <p:sp>
        <p:nvSpPr>
          <p:cNvPr id="19486" name="Rectangle 49"/>
          <p:cNvSpPr>
            <a:spLocks noChangeArrowheads="1"/>
          </p:cNvSpPr>
          <p:nvPr/>
        </p:nvSpPr>
        <p:spPr bwMode="auto">
          <a:xfrm>
            <a:off x="0" y="111364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19487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8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9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0" name="Rectangle 5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1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2" name="Rectangle 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3" name="Rectangle 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4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5" name="Rectangle 1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6" name="Rectangle 1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7" name="Rectangle 5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2752727" y="1233118"/>
            <a:ext cx="328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92730" y="2500881"/>
            <a:ext cx="57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ea typeface="微软雅黑" panose="020B0503020204020204" pitchFamily="34" charset="-122"/>
              </a:rPr>
              <a:t>同学们：你们能进行单项式除以单项式的运算吗</a:t>
            </a:r>
            <a:r>
              <a:rPr lang="zh-CN" altLang="zh-CN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20484" name="Picture 10" descr="7x028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8" y="785858"/>
            <a:ext cx="6969125" cy="264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95288" y="694780"/>
            <a:ext cx="4176712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、探究算法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/>
              <a:t>(1).                  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(2).</a:t>
            </a:r>
            <a:r>
              <a:rPr lang="en-US" altLang="zh-CN" dirty="0"/>
              <a:t>                                            (      )     </a:t>
            </a: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(3).                                         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/>
              <a:t>  </a:t>
            </a:r>
            <a:r>
              <a:rPr lang="zh-CN" altLang="zh-CN" dirty="0"/>
              <a:t>　　　　</a:t>
            </a:r>
            <a:r>
              <a:rPr lang="en-US" altLang="zh-CN" dirty="0"/>
              <a:t>           </a:t>
            </a:r>
            <a:r>
              <a:rPr lang="zh-CN" altLang="zh-CN" dirty="0"/>
              <a:t>　</a:t>
            </a:r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endParaRPr lang="en-US" altLang="zh-CN" dirty="0"/>
          </a:p>
          <a:p>
            <a:pPr indent="266700">
              <a:lnSpc>
                <a:spcPct val="150000"/>
              </a:lnSpc>
              <a:defRPr/>
            </a:pP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21507" name="矩形 15"/>
          <p:cNvSpPr>
            <a:spLocks noChangeArrowheads="1"/>
          </p:cNvSpPr>
          <p:nvPr/>
        </p:nvSpPr>
        <p:spPr bwMode="auto">
          <a:xfrm>
            <a:off x="1268415" y="4286776"/>
            <a:ext cx="229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aseline="30000"/>
              <a:t> </a:t>
            </a:r>
            <a:endParaRPr lang="zh-CN" altLang="en-US"/>
          </a:p>
        </p:txBody>
      </p:sp>
      <p:sp>
        <p:nvSpPr>
          <p:cNvPr id="21508" name="Rectangle 2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09" name="Rectangle 2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284663" y="987578"/>
            <a:ext cx="5327650" cy="27699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、仿照计算，</a:t>
            </a:r>
            <a:r>
              <a:rPr lang="zh-CN" altLang="en-US" sz="2000" dirty="0">
                <a:ea typeface="微软雅黑" panose="020B0503020204020204" pitchFamily="34" charset="-122"/>
              </a:rPr>
              <a:t>寻找规律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r>
              <a:rPr lang="x-none" altLang="zh-CN" dirty="0">
                <a:ea typeface="微软雅黑" panose="020B0503020204020204" pitchFamily="34" charset="-122"/>
              </a:rPr>
              <a:t>(</a:t>
            </a:r>
            <a:r>
              <a:rPr lang="en-US" altLang="zh-CN" dirty="0">
                <a:ea typeface="微软雅黑" panose="020B0503020204020204" pitchFamily="34" charset="-122"/>
              </a:rPr>
              <a:t>1</a:t>
            </a:r>
            <a:r>
              <a:rPr lang="x-none" altLang="zh-CN" dirty="0">
                <a:ea typeface="微软雅黑" panose="020B0503020204020204" pitchFamily="34" charset="-122"/>
              </a:rPr>
              <a:t>)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2a</a:t>
            </a:r>
            <a:r>
              <a:rPr lang="en-US" altLang="zh-CN" baseline="30000" dirty="0">
                <a:ea typeface="微软雅黑" panose="020B0503020204020204" pitchFamily="34" charset="-122"/>
              </a:rPr>
              <a:t>6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zh-CN" altLang="zh-CN" dirty="0">
                <a:ea typeface="微软雅黑" panose="020B0503020204020204" pitchFamily="34" charset="-122"/>
              </a:rPr>
              <a:t>）÷</a:t>
            </a:r>
            <a:r>
              <a:rPr lang="en-US" altLang="zh-CN" dirty="0">
                <a:ea typeface="微软雅黑" panose="020B0503020204020204" pitchFamily="34" charset="-122"/>
              </a:rPr>
              <a:t>(a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)</a:t>
            </a:r>
            <a:r>
              <a:rPr lang="en-US" altLang="zh-CN" baseline="30000" dirty="0"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      =(   )a</a:t>
            </a:r>
            <a:r>
              <a:rPr lang="en-US" altLang="zh-CN" baseline="30000" dirty="0">
                <a:ea typeface="微软雅黑" panose="020B0503020204020204" pitchFamily="34" charset="-122"/>
              </a:rPr>
              <a:t>(   )-(    )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(    )-(     )</a:t>
            </a:r>
            <a:r>
              <a:rPr lang="en-US" altLang="zh-CN" dirty="0">
                <a:ea typeface="微软雅黑" panose="020B0503020204020204" pitchFamily="34" charset="-122"/>
              </a:rPr>
              <a:t>=             </a:t>
            </a:r>
            <a:r>
              <a:rPr lang="zh-CN" altLang="zh-CN" dirty="0">
                <a:ea typeface="微软雅黑" panose="020B0503020204020204" pitchFamily="34" charset="-122"/>
              </a:rPr>
              <a:t>。</a:t>
            </a:r>
            <a:r>
              <a:rPr lang="zh-CN" altLang="zh-CN" baseline="30000" dirty="0">
                <a:ea typeface="微软雅黑" panose="020B0503020204020204" pitchFamily="34" charset="-122"/>
              </a:rPr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r>
              <a:rPr lang="x-none" altLang="zh-CN" dirty="0">
                <a:ea typeface="微软雅黑" panose="020B0503020204020204" pitchFamily="34" charset="-122"/>
              </a:rPr>
              <a:t>(2) （-x</a:t>
            </a:r>
            <a:r>
              <a:rPr lang="x-none" altLang="zh-CN" baseline="30000" dirty="0">
                <a:ea typeface="微软雅黑" panose="020B0503020204020204" pitchFamily="34" charset="-122"/>
              </a:rPr>
              <a:t>2</a:t>
            </a:r>
            <a:r>
              <a:rPr lang="x-none" altLang="zh-CN" dirty="0">
                <a:ea typeface="微软雅黑" panose="020B0503020204020204" pitchFamily="34" charset="-122"/>
              </a:rPr>
              <a:t>y</a:t>
            </a:r>
            <a:r>
              <a:rPr lang="x-none" altLang="zh-CN" baseline="30000" dirty="0">
                <a:ea typeface="微软雅黑" panose="020B0503020204020204" pitchFamily="34" charset="-122"/>
              </a:rPr>
              <a:t>3</a:t>
            </a:r>
            <a:r>
              <a:rPr lang="x-none" altLang="zh-CN" dirty="0">
                <a:ea typeface="微软雅黑" panose="020B0503020204020204" pitchFamily="34" charset="-122"/>
              </a:rPr>
              <a:t>）÷(3x</a:t>
            </a:r>
            <a:r>
              <a:rPr lang="x-none" altLang="zh-CN" baseline="30000" dirty="0">
                <a:ea typeface="微软雅黑" panose="020B0503020204020204" pitchFamily="34" charset="-122"/>
              </a:rPr>
              <a:t>2</a:t>
            </a:r>
            <a:r>
              <a:rPr lang="x-none" altLang="zh-CN" dirty="0">
                <a:ea typeface="微软雅黑" panose="020B0503020204020204" pitchFamily="34" charset="-122"/>
              </a:rPr>
              <a:t>y)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      </a:t>
            </a:r>
            <a:r>
              <a:rPr lang="x-none" altLang="zh-CN" dirty="0">
                <a:ea typeface="微软雅黑" panose="020B0503020204020204" pitchFamily="34" charset="-122"/>
              </a:rPr>
              <a:t>=(   )x</a:t>
            </a:r>
            <a:r>
              <a:rPr lang="x-none" altLang="zh-CN" baseline="30000" dirty="0">
                <a:ea typeface="微软雅黑" panose="020B0503020204020204" pitchFamily="34" charset="-122"/>
              </a:rPr>
              <a:t>(   )-(    )</a:t>
            </a:r>
            <a:r>
              <a:rPr lang="x-none" altLang="zh-CN" dirty="0">
                <a:ea typeface="微软雅黑" panose="020B0503020204020204" pitchFamily="34" charset="-122"/>
              </a:rPr>
              <a:t>y</a:t>
            </a:r>
            <a:r>
              <a:rPr lang="x-none" altLang="zh-CN" baseline="30000" dirty="0">
                <a:ea typeface="微软雅黑" panose="020B0503020204020204" pitchFamily="34" charset="-122"/>
              </a:rPr>
              <a:t>(     )-(     )</a:t>
            </a:r>
            <a:r>
              <a:rPr lang="x-none" altLang="zh-CN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=             </a:t>
            </a:r>
            <a:r>
              <a:rPr lang="zh-CN" altLang="en-US" dirty="0" smtClean="0">
                <a:ea typeface="微软雅黑" panose="020B0503020204020204" pitchFamily="34" charset="-122"/>
              </a:rPr>
              <a:t>。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21511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2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3" name="Rectangle 3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4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5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6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7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8" name="Rectangle 4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9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0" name="矩形 77"/>
          <p:cNvSpPr>
            <a:spLocks noChangeArrowheads="1"/>
          </p:cNvSpPr>
          <p:nvPr/>
        </p:nvSpPr>
        <p:spPr bwMode="auto">
          <a:xfrm>
            <a:off x="2051050" y="500806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ea typeface="微软雅黑" panose="020B0503020204020204" pitchFamily="34" charset="-122"/>
              </a:rPr>
              <a:t>探究一</a:t>
            </a:r>
            <a:r>
              <a:rPr lang="zh-CN" altLang="en-US" dirty="0">
                <a:ea typeface="微软雅黑" panose="020B0503020204020204" pitchFamily="34" charset="-122"/>
              </a:rPr>
              <a:t>：</a:t>
            </a:r>
            <a:r>
              <a:rPr lang="zh-CN" altLang="zh-CN" b="1" dirty="0">
                <a:ea typeface="微软雅黑" panose="020B0503020204020204" pitchFamily="34" charset="-122"/>
              </a:rPr>
              <a:t>单项式除以单项式的推导过程</a:t>
            </a:r>
            <a:r>
              <a:rPr lang="zh-CN" altLang="zh-CN" b="1" dirty="0"/>
              <a:t>：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521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2" name="Rectangle 3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3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4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5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6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27" name="Object 43"/>
          <p:cNvGraphicFramePr>
            <a:graphicFrameLocks noChangeAspect="1"/>
          </p:cNvGraphicFramePr>
          <p:nvPr/>
        </p:nvGraphicFramePr>
        <p:xfrm>
          <a:off x="900113" y="1642584"/>
          <a:ext cx="3333750" cy="28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r:id="rId3" imgW="2451100" imgH="241300" progId="Equation.3">
                  <p:embed/>
                </p:oleObj>
              </mc:Choice>
              <mc:Fallback>
                <p:oleObj r:id="rId3" imgW="2451100" imgH="2413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642584"/>
                        <a:ext cx="3333750" cy="28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29" name="Object 45"/>
          <p:cNvGraphicFramePr>
            <a:graphicFrameLocks noChangeAspect="1"/>
          </p:cNvGraphicFramePr>
          <p:nvPr/>
        </p:nvGraphicFramePr>
        <p:xfrm>
          <a:off x="827088" y="2500884"/>
          <a:ext cx="2952750" cy="292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r:id="rId5" imgW="2959100" imgH="241300" progId="Equation.DSMT4">
                  <p:embed/>
                </p:oleObj>
              </mc:Choice>
              <mc:Fallback>
                <p:oleObj r:id="rId5" imgW="2959100" imgH="2413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00884"/>
                        <a:ext cx="2952750" cy="292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0" name="Rectangle 4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31" name="Object 47"/>
          <p:cNvGraphicFramePr>
            <a:graphicFrameLocks noChangeAspect="1"/>
          </p:cNvGraphicFramePr>
          <p:nvPr/>
        </p:nvGraphicFramePr>
        <p:xfrm>
          <a:off x="827093" y="3286738"/>
          <a:ext cx="2808287" cy="32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r:id="rId7" imgW="2362200" imgH="266700" progId="Equation.3">
                  <p:embed/>
                </p:oleObj>
              </mc:Choice>
              <mc:Fallback>
                <p:oleObj r:id="rId7" imgW="2362200" imgH="2667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93" y="3286738"/>
                        <a:ext cx="2808287" cy="321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53"/>
          <p:cNvSpPr txBox="1">
            <a:spLocks noChangeArrowheads="1"/>
          </p:cNvSpPr>
          <p:nvPr/>
        </p:nvSpPr>
        <p:spPr bwMode="auto">
          <a:xfrm>
            <a:off x="1979618" y="1500844"/>
            <a:ext cx="28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矩形 57"/>
          <p:cNvSpPr>
            <a:spLocks noChangeArrowheads="1"/>
          </p:cNvSpPr>
          <p:nvPr/>
        </p:nvSpPr>
        <p:spPr bwMode="auto">
          <a:xfrm>
            <a:off x="2411414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矩形 58"/>
          <p:cNvSpPr>
            <a:spLocks noChangeArrowheads="1"/>
          </p:cNvSpPr>
          <p:nvPr/>
        </p:nvSpPr>
        <p:spPr bwMode="auto">
          <a:xfrm>
            <a:off x="2987675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56" name="矩形 59"/>
          <p:cNvSpPr>
            <a:spLocks noChangeArrowheads="1"/>
          </p:cNvSpPr>
          <p:nvPr/>
        </p:nvSpPr>
        <p:spPr bwMode="auto">
          <a:xfrm>
            <a:off x="3276600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57" name="矩形 60"/>
          <p:cNvSpPr>
            <a:spLocks noChangeArrowheads="1"/>
          </p:cNvSpPr>
          <p:nvPr/>
        </p:nvSpPr>
        <p:spPr bwMode="auto">
          <a:xfrm>
            <a:off x="3851276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58" name="矩形 61"/>
          <p:cNvSpPr>
            <a:spLocks noChangeArrowheads="1"/>
          </p:cNvSpPr>
          <p:nvPr/>
        </p:nvSpPr>
        <p:spPr bwMode="auto">
          <a:xfrm>
            <a:off x="2195513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59" name="矩形 62"/>
          <p:cNvSpPr>
            <a:spLocks noChangeArrowheads="1"/>
          </p:cNvSpPr>
          <p:nvPr/>
        </p:nvSpPr>
        <p:spPr bwMode="auto">
          <a:xfrm>
            <a:off x="2411416" y="2357570"/>
            <a:ext cx="2889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0" name="矩形 63"/>
          <p:cNvSpPr>
            <a:spLocks noChangeArrowheads="1"/>
          </p:cNvSpPr>
          <p:nvPr/>
        </p:nvSpPr>
        <p:spPr bwMode="auto">
          <a:xfrm>
            <a:off x="25558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1" name="矩形 64"/>
          <p:cNvSpPr>
            <a:spLocks noChangeArrowheads="1"/>
          </p:cNvSpPr>
          <p:nvPr/>
        </p:nvSpPr>
        <p:spPr bwMode="auto">
          <a:xfrm>
            <a:off x="27717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2" name="矩形 65"/>
          <p:cNvSpPr>
            <a:spLocks noChangeArrowheads="1"/>
          </p:cNvSpPr>
          <p:nvPr/>
        </p:nvSpPr>
        <p:spPr bwMode="auto">
          <a:xfrm>
            <a:off x="32035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0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3" name="矩形 66"/>
          <p:cNvSpPr>
            <a:spLocks noChangeArrowheads="1"/>
          </p:cNvSpPr>
          <p:nvPr/>
        </p:nvSpPr>
        <p:spPr bwMode="auto">
          <a:xfrm>
            <a:off x="34194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4" name="矩形 67"/>
          <p:cNvSpPr>
            <a:spLocks noChangeArrowheads="1"/>
          </p:cNvSpPr>
          <p:nvPr/>
        </p:nvSpPr>
        <p:spPr bwMode="auto">
          <a:xfrm>
            <a:off x="3851275" y="2500881"/>
            <a:ext cx="431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4n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5" name="矩形 68"/>
          <p:cNvSpPr>
            <a:spLocks noChangeArrowheads="1"/>
          </p:cNvSpPr>
          <p:nvPr/>
        </p:nvSpPr>
        <p:spPr bwMode="auto">
          <a:xfrm>
            <a:off x="1908175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6" name="矩形 69"/>
          <p:cNvSpPr>
            <a:spLocks noChangeArrowheads="1"/>
          </p:cNvSpPr>
          <p:nvPr/>
        </p:nvSpPr>
        <p:spPr bwMode="auto">
          <a:xfrm>
            <a:off x="2268539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7" name="矩形 70"/>
          <p:cNvSpPr>
            <a:spLocks noChangeArrowheads="1"/>
          </p:cNvSpPr>
          <p:nvPr/>
        </p:nvSpPr>
        <p:spPr bwMode="auto">
          <a:xfrm>
            <a:off x="25558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8" name="矩形 71"/>
          <p:cNvSpPr>
            <a:spLocks noChangeArrowheads="1"/>
          </p:cNvSpPr>
          <p:nvPr/>
        </p:nvSpPr>
        <p:spPr bwMode="auto">
          <a:xfrm>
            <a:off x="27717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9" name="矩形 72"/>
          <p:cNvSpPr>
            <a:spLocks noChangeArrowheads="1"/>
          </p:cNvSpPr>
          <p:nvPr/>
        </p:nvSpPr>
        <p:spPr bwMode="auto">
          <a:xfrm>
            <a:off x="29876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70" name="矩形 73"/>
          <p:cNvSpPr>
            <a:spLocks noChangeArrowheads="1"/>
          </p:cNvSpPr>
          <p:nvPr/>
        </p:nvSpPr>
        <p:spPr bwMode="auto">
          <a:xfrm>
            <a:off x="32035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1029" name="Object 47"/>
          <p:cNvGraphicFramePr>
            <a:graphicFrameLocks noChangeAspect="1"/>
          </p:cNvGraphicFramePr>
          <p:nvPr/>
        </p:nvGraphicFramePr>
        <p:xfrm>
          <a:off x="3708405" y="3214296"/>
          <a:ext cx="576263" cy="52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r:id="rId9" imgW="431800" imgH="393700" progId="Equation.DSMT4">
                  <p:embed/>
                </p:oleObj>
              </mc:Choice>
              <mc:Fallback>
                <p:oleObj r:id="rId9" imgW="431800" imgH="3937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5" y="3214296"/>
                        <a:ext cx="576263" cy="52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5076825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5508625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6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5867401" y="214338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6300790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6659565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6732588" y="2141406"/>
            <a:ext cx="1223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6705" algn="ctr" eaLnBrk="0" hangingPunct="0"/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2a</a:t>
            </a:r>
            <a:r>
              <a:rPr lang="en-US" altLang="zh-CN" b="1" baseline="300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b</a:t>
            </a:r>
            <a:endParaRPr lang="en-US" altLang="zh-CN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1073" name="Object 49"/>
          <p:cNvGraphicFramePr>
            <a:graphicFrameLocks noChangeAspect="1"/>
          </p:cNvGraphicFramePr>
          <p:nvPr/>
        </p:nvGraphicFramePr>
        <p:xfrm>
          <a:off x="5070480" y="3214294"/>
          <a:ext cx="371475" cy="59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r:id="rId11" imgW="241300" imgH="393700" progId="Equation.DSMT4">
                  <p:embed/>
                </p:oleObj>
              </mc:Choice>
              <mc:Fallback>
                <p:oleObj r:id="rId11" imgW="2413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80" y="3214294"/>
                        <a:ext cx="371475" cy="598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5508625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5795964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6227764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6659564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1074" name="Object 50"/>
          <p:cNvGraphicFramePr>
            <a:graphicFrameLocks noChangeAspect="1"/>
          </p:cNvGraphicFramePr>
          <p:nvPr/>
        </p:nvGraphicFramePr>
        <p:xfrm>
          <a:off x="7164393" y="3214296"/>
          <a:ext cx="490537" cy="472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r:id="rId13" imgW="405765" imgH="393065" progId="Equation.DSMT4">
                  <p:embed/>
                </p:oleObj>
              </mc:Choice>
              <mc:Fallback>
                <p:oleObj r:id="rId13" imgW="405765" imgH="393065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93" y="3214296"/>
                        <a:ext cx="490537" cy="472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56" grpId="0"/>
      <p:bldP spid="1057" grpId="0"/>
      <p:bldP spid="1058" grpId="0"/>
      <p:bldP spid="1059" grpId="0"/>
      <p:bldP spid="1060" grpId="0"/>
      <p:bldP spid="1061" grpId="0"/>
      <p:bldP spid="1062" grpId="0"/>
      <p:bldP spid="1063" grpId="0"/>
      <p:bldP spid="1064" grpId="0"/>
      <p:bldP spid="1065" grpId="0"/>
      <p:bldP spid="1066" grpId="0"/>
      <p:bldP spid="1067" grpId="0"/>
      <p:bldP spid="1068" grpId="0"/>
      <p:bldP spid="1069" grpId="0"/>
      <p:bldP spid="1070" grpId="0"/>
      <p:bldP spid="48" grpId="0"/>
      <p:bldP spid="49" grpId="0"/>
      <p:bldP spid="50" grpId="0"/>
      <p:bldP spid="51" grpId="0"/>
      <p:bldP spid="52" grpId="0"/>
      <p:bldP spid="1072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2530" name="图片 4" descr="2008032812261616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025" y="3428476"/>
            <a:ext cx="2108200" cy="151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"/>
          <p:cNvSpPr>
            <a:spLocks noGrp="1" noChangeArrowheads="1"/>
          </p:cNvSpPr>
          <p:nvPr/>
        </p:nvSpPr>
        <p:spPr bwMode="auto">
          <a:xfrm>
            <a:off x="-180975" y="1357531"/>
            <a:ext cx="5614988" cy="168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3559" name="矩形 2"/>
          <p:cNvSpPr>
            <a:spLocks noChangeArrowheads="1"/>
          </p:cNvSpPr>
          <p:nvPr/>
        </p:nvSpPr>
        <p:spPr bwMode="auto">
          <a:xfrm>
            <a:off x="1266830" y="919721"/>
            <a:ext cx="5033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探究（一）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r>
              <a:rPr lang="zh-CN" altLang="zh-CN" b="1" dirty="0">
                <a:ea typeface="微软雅黑" panose="020B0503020204020204" pitchFamily="34" charset="-122"/>
              </a:rPr>
              <a:t>单项式除以单项式</a:t>
            </a:r>
            <a:r>
              <a:rPr lang="zh-CN" altLang="en-US" b="1" dirty="0">
                <a:ea typeface="微软雅黑" panose="020B0503020204020204" pitchFamily="34" charset="-122"/>
              </a:rPr>
              <a:t>小结</a:t>
            </a:r>
            <a:r>
              <a:rPr lang="en-US" altLang="zh-CN" b="1" dirty="0">
                <a:ea typeface="微软雅黑" panose="020B0503020204020204" pitchFamily="34" charset="-122"/>
              </a:rPr>
              <a:t>:</a:t>
            </a:r>
            <a:endParaRPr lang="zh-CN" altLang="en-US" b="1" dirty="0">
              <a:ea typeface="微软雅黑" panose="020B0503020204020204" pitchFamily="34" charset="-122"/>
            </a:endParaRP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1266825" y="1864637"/>
            <a:ext cx="65532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dirty="0">
                <a:ea typeface="微软雅黑" panose="020B0503020204020204" pitchFamily="34" charset="-122"/>
              </a:rPr>
              <a:t>单项式相除，把系数、同底数幂分别相除后，作为商的因式；对于只在被除式里含有的字母，则连同它的指数一起作为商的一个因式。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76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ea typeface="微软雅黑" panose="020B0503020204020204" pitchFamily="34" charset="-122"/>
              </a:rPr>
              <a:t>同学们：你们能进行多项式除以单项式的运算吗</a:t>
            </a:r>
            <a:r>
              <a:rPr lang="zh-CN" altLang="zh-CN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23556" name="Picture 2" descr="7x030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929169"/>
            <a:ext cx="709771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矩形 9"/>
          <p:cNvSpPr>
            <a:spLocks noChangeArrowheads="1"/>
          </p:cNvSpPr>
          <p:nvPr/>
        </p:nvSpPr>
        <p:spPr bwMode="auto">
          <a:xfrm>
            <a:off x="2051055" y="428364"/>
            <a:ext cx="4341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ea typeface="微软雅黑" panose="020B0503020204020204" pitchFamily="34" charset="-122"/>
              </a:rPr>
              <a:t>探究二</a:t>
            </a:r>
            <a:r>
              <a:rPr lang="zh-CN" altLang="en-US">
                <a:ea typeface="微软雅黑" panose="020B0503020204020204" pitchFamily="34" charset="-122"/>
              </a:rPr>
              <a:t>：</a:t>
            </a:r>
            <a:r>
              <a:rPr lang="zh-CN" altLang="en-US" b="1">
                <a:ea typeface="微软雅黑" panose="020B0503020204020204" pitchFamily="34" charset="-122"/>
              </a:rPr>
              <a:t>多</a:t>
            </a:r>
            <a:r>
              <a:rPr lang="zh-CN" altLang="zh-CN" b="1">
                <a:ea typeface="微软雅黑" panose="020B0503020204020204" pitchFamily="34" charset="-122"/>
              </a:rPr>
              <a:t>项式除以单项式的推导过程</a:t>
            </a:r>
            <a:r>
              <a:rPr lang="zh-CN" altLang="zh-CN" b="1"/>
              <a:t>：</a:t>
            </a:r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全屏显示(16:9)</PresentationFormat>
  <Paragraphs>192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Times New Roman</vt:lpstr>
      <vt:lpstr>WWW.2PPT.COM
</vt:lpstr>
      <vt:lpstr>自定义设计方案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2016-10-21T13:34:00Z</dcterms:created>
  <dcterms:modified xsi:type="dcterms:W3CDTF">2023-01-16T21:34:53Z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B3FE8ED11CF94E7193CDF5783CC9FA83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