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4292600"/>
            <a:ext cx="7772400" cy="10382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445125"/>
            <a:ext cx="6400800" cy="48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F6A44C-4BB8-45AA-A21B-A3B6D9EE939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E341-486B-4DFD-8263-B2E490DA75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89F6-DEA8-42DF-9569-A274B46C40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FE95-1841-40D6-A920-868F5DE808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1CC7-C2F0-4872-9B7D-4D67A577EC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7822-B782-4B0C-878F-D6DCDB06CC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DE360-4D9A-4453-B88D-7DFC73B39F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E1EE-FE08-48F0-8289-1B1E960D27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248D9-3FF3-4E5C-A4D4-26808EB053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5BE0-9053-40B4-84C1-57412D3BF2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583C1-15C4-4D2C-87BC-BAFD441D1D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5CAD13C-AEFD-4DDD-BA35-808D04330B0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4299830"/>
            <a:ext cx="7772400" cy="139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altLang="zh-CN" sz="4000" dirty="0" smtClean="0">
                <a:latin typeface="+mn-lt"/>
              </a:rPr>
              <a:t>She </a:t>
            </a:r>
            <a:r>
              <a:rPr lang="en-US" altLang="zh-CN" sz="4000" dirty="0">
                <a:latin typeface="+mn-lt"/>
              </a:rPr>
              <a:t>trained hard, so she became a great player later.</a:t>
            </a:r>
            <a:endParaRPr lang="zh-CN" altLang="en-US" sz="4000" dirty="0">
              <a:latin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46860" y="3212519"/>
            <a:ext cx="3223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/>
              <a:t>Module </a:t>
            </a:r>
            <a:r>
              <a:rPr lang="en-US" altLang="zh-CN" sz="2800" dirty="0"/>
              <a:t>3</a:t>
            </a:r>
            <a:r>
              <a:rPr lang="zh-CN" altLang="en-US" sz="2800" dirty="0"/>
              <a:t>   Heroes </a:t>
            </a: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1371600" y="6237288"/>
            <a:ext cx="64008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10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10. as well as      并且；还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用于连接句子中并列的两部分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child is lively as well as healthy. 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 publishes as well as prints his own books. 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注意：连接并列主语，谓语动词和前面一个主语在人称和数上保持一致。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as well as they am ready to help you.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11. Yes, and she helped make the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Beijing Olympics a victory for world sport.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（1）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help (to) do ... 帮助做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……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（2）make + 宾语 + 宾语补足语 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 / 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adj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 / do /done)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7239000" y="762000"/>
            <a:ext cx="1400175" cy="1400175"/>
            <a:chOff x="0" y="0"/>
            <a:chExt cx="882" cy="882"/>
          </a:xfrm>
        </p:grpSpPr>
        <p:sp>
          <p:nvSpPr>
            <p:cNvPr id="12292" name="Oval 7"/>
            <p:cNvSpPr>
              <a:spLocks noChangeArrowheads="1"/>
            </p:cNvSpPr>
            <p:nvPr/>
          </p:nvSpPr>
          <p:spPr bwMode="auto">
            <a:xfrm>
              <a:off x="0" y="0"/>
              <a:ext cx="882" cy="882"/>
            </a:xfrm>
            <a:prstGeom prst="ellipse">
              <a:avLst/>
            </a:pr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2293" name="Oval 8"/>
            <p:cNvSpPr>
              <a:spLocks noChangeArrowheads="1"/>
            </p:cNvSpPr>
            <p:nvPr/>
          </p:nvSpPr>
          <p:spPr bwMode="auto">
            <a:xfrm>
              <a:off x="74" y="94"/>
              <a:ext cx="720" cy="7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60425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 made him </a:t>
            </a: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 leader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(名词)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 he said made me </a:t>
            </a: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angry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（形容词）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teacher made us </a:t>
            </a: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 classroom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.（动词原形）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 spoke loudly to make herself </a:t>
            </a: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（过去分词）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191000"/>
            <a:ext cx="20288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AutoShape 4"/>
          <p:cNvSpPr>
            <a:spLocks noChangeArrowheads="1"/>
          </p:cNvSpPr>
          <p:nvPr/>
        </p:nvSpPr>
        <p:spPr bwMode="auto">
          <a:xfrm flipV="1">
            <a:off x="2590800" y="3810000"/>
            <a:ext cx="2362200" cy="990600"/>
          </a:xfrm>
          <a:prstGeom prst="cloudCallout">
            <a:avLst>
              <a:gd name="adj1" fmla="val -52981"/>
              <a:gd name="adj2" fmla="val -10062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Clearly?</a:t>
            </a:r>
          </a:p>
        </p:txBody>
      </p:sp>
      <p:pic>
        <p:nvPicPr>
          <p:cNvPr id="13317" name="Picture 5" descr="2005061514535530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267200"/>
            <a:ext cx="13589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2005061514504832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4495800"/>
            <a:ext cx="13954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2286000"/>
            <a:ext cx="9220200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955" indent="-11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Deng Yaping is Daming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'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s hero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. At first, she was a table</a:t>
            </a: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tennis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player. Later she (1)_________ Tsinghua University </a:t>
            </a: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and then went to study (2)_________. She says that she is not </a:t>
            </a: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(3)_____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____than anyone else, but she has a very strong (4)____. </a:t>
            </a: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She also helped make the Beijing Olympics a(n) (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5)_________ </a:t>
            </a: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for world sport. She is a true hero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038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attended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86200" y="3581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abroad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38200" y="419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cleverer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086600" y="4724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victory</a:t>
            </a:r>
          </a:p>
        </p:txBody>
      </p:sp>
      <p:sp>
        <p:nvSpPr>
          <p:cNvPr id="14343" name="Rectangle 33"/>
          <p:cNvSpPr>
            <a:spLocks noChangeArrowheads="1"/>
          </p:cNvSpPr>
          <p:nvPr/>
        </p:nvSpPr>
        <p:spPr bwMode="auto">
          <a:xfrm>
            <a:off x="304800" y="6096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</a:t>
            </a:r>
            <a:r>
              <a:rPr lang="en-US" altLang="zh-CN" sz="2800" b="1">
                <a:solidFill>
                  <a:srgbClr val="CC00FF"/>
                </a:solidFill>
                <a:latin typeface="Times New Roman" panose="02020603050405020304" pitchFamily="18" charset="0"/>
              </a:rPr>
              <a:t>passage with</a:t>
            </a:r>
            <a:r>
              <a:rPr lang="zh-CN" alt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 the correct form of the words in the box.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09800" y="1600200"/>
            <a:ext cx="56388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 abroad   attend   clever   victory   </a:t>
            </a:r>
            <a:r>
              <a:rPr lang="en-US" altLang="zh-CN" sz="2400" b="1">
                <a:latin typeface="Times New Roman" panose="02020603050405020304" pitchFamily="18" charset="0"/>
              </a:rPr>
              <a:t>will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848600" y="4191000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utoUpdateAnimBg="0"/>
      <p:bldP spid="1536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382000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Free talk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Work in pairs. Talk about your heroes.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A: 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Who is your hero?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B: </a:t>
            </a:r>
            <a:r>
              <a:rPr lang="zh-CN" altLang="en-US" sz="24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It's Jackie Chan!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A: </a:t>
            </a:r>
            <a:r>
              <a:rPr lang="zh-CN" altLang="en-US" sz="24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W</a:t>
            </a:r>
            <a:r>
              <a:rPr lang="en-US" altLang="zh-CN" sz="2400" b="1" i="1" dirty="0" err="1">
                <a:latin typeface="Times New Roman" panose="02020603050405020304" pitchFamily="18" charset="0"/>
                <a:sym typeface="Arial" panose="020B0604020202020204" pitchFamily="34" charset="0"/>
              </a:rPr>
              <a:t>hy</a:t>
            </a:r>
            <a:r>
              <a:rPr lang="en-US" altLang="zh-CN" sz="24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?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B: </a:t>
            </a:r>
            <a:r>
              <a:rPr lang="zh-CN" altLang="en-US" sz="24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Because he is a great film star. I think his films are fantastic</a:t>
            </a:r>
            <a:r>
              <a:rPr lang="zh-CN" altLang="en-US" sz="24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5363" name="Picture 6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181600"/>
            <a:ext cx="74580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2286000"/>
            <a:ext cx="15875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8" descr="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640388"/>
            <a:ext cx="80010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8077200" cy="354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5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CC00FF"/>
                </a:solidFill>
              </a:rPr>
              <a:t>Ⅰ.</a:t>
            </a:r>
            <a:r>
              <a:rPr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用所给单词的适当形式填空</a:t>
            </a:r>
          </a:p>
          <a:p>
            <a:pPr eaLnBrk="1" hangingPunct="1">
              <a:lnSpc>
                <a:spcPct val="165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I must stop _____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(smoke)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It's bad for my  health.</a:t>
            </a:r>
          </a:p>
          <a:p>
            <a:pPr eaLnBrk="1" hangingPunct="1">
              <a:lnSpc>
                <a:spcPct val="165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 I choose ______ (be) a teacher.</a:t>
            </a:r>
          </a:p>
          <a:p>
            <a:pPr eaLnBrk="1" hangingPunct="1">
              <a:lnSpc>
                <a:spcPct val="165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We all should help __________(protect) the environment.</a:t>
            </a:r>
          </a:p>
          <a:p>
            <a:pPr eaLnBrk="1" hangingPunct="1">
              <a:lnSpc>
                <a:spcPct val="165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Five months later, there ________(be) some more flowers.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667000" y="2362200"/>
            <a:ext cx="1600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smoking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124200"/>
            <a:ext cx="24384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be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581400" y="3733800"/>
            <a:ext cx="22066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(to) protect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572000" y="44958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were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8288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Practice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7924800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但是一些登山家并没有放弃。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But some mountaineers do not ______ ______.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任何一件值得做的事都应该把它做好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 is worth doing at all is worth doing well. 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他既种菜也种花。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grows flowers ______ ______ _____ vegetables．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坚强的意志是成功的重要保证。 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Nothing succeeds without ______ ______ _______. 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Ⅱ</a:t>
            </a:r>
            <a:r>
              <a:rPr lang="zh-CN" altLang="en-US" sz="2400" b="1" dirty="0">
                <a:solidFill>
                  <a:srgbClr val="CC66FF"/>
                </a:solidFill>
                <a:latin typeface="Times New Roman" panose="02020603050405020304" pitchFamily="18" charset="0"/>
              </a:rPr>
              <a:t>. 完成句子</a:t>
            </a:r>
            <a:endParaRPr lang="zh-CN" altLang="en-US" sz="2800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235700" y="476250"/>
            <a:ext cx="2070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19600" y="19050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give   up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3124200"/>
            <a:ext cx="1468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Whatever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200400" y="4419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as    well     as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114800" y="5638800"/>
            <a:ext cx="263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   strong   will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ldLvl="0" autoUpdateAnimBg="0"/>
      <p:bldP spid="18438" grpId="0" bldLvl="0" autoUpdateAnimBg="0"/>
      <p:bldP spid="18439" grpId="0" bldLvl="0" autoUpdateAnimBg="0"/>
      <p:bldP spid="18440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914400"/>
            <a:ext cx="2160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09600" y="1827213"/>
            <a:ext cx="8001000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Write a passage about your heroes. You can talk about his or her name, the reason you like him or her and so on.</a:t>
            </a:r>
          </a:p>
        </p:txBody>
      </p:sp>
      <p:pic>
        <p:nvPicPr>
          <p:cNvPr id="18436" name="Picture 11" descr="图片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800600"/>
            <a:ext cx="777557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818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hero is nothing but a product of his time.</a:t>
            </a:r>
            <a:r>
              <a:rPr lang="en-US" altLang="zh-CN" sz="3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</a:p>
          <a:p>
            <a:pPr algn="ctr" eaLnBrk="1" hangingPunct="1">
              <a:lnSpc>
                <a:spcPct val="140000"/>
              </a:lnSpc>
            </a:pPr>
            <a:r>
              <a:rPr lang="en-US" altLang="zh-CN" sz="3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时势造英雄。</a:t>
            </a:r>
          </a:p>
        </p:txBody>
      </p:sp>
      <p:pic>
        <p:nvPicPr>
          <p:cNvPr id="19459" name="Picture 3" descr="末页放的彩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71800" y="990600"/>
            <a:ext cx="30353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8"/>
          <p:cNvSpPr txBox="1">
            <a:spLocks noChangeArrowheads="1"/>
          </p:cNvSpPr>
          <p:nvPr/>
        </p:nvSpPr>
        <p:spPr bwMode="auto">
          <a:xfrm>
            <a:off x="762000" y="1066800"/>
            <a:ext cx="59436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Talk about the heroes in your heart.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099" name="Picture 3" descr="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419600"/>
            <a:ext cx="14049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3200400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Mozart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57400" y="3200400"/>
            <a:ext cx="3921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was a great composer.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3962400"/>
            <a:ext cx="5715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could play the piano on his own</a:t>
            </a:r>
          </a:p>
          <a:p>
            <a:pPr eaLnBrk="1" hangingPunct="1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when he was six.</a:t>
            </a:r>
          </a:p>
        </p:txBody>
      </p:sp>
      <p:pic>
        <p:nvPicPr>
          <p:cNvPr id="4103" name="Picture 7" descr="u=2785291920,2478775551&amp;gp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86000"/>
            <a:ext cx="14128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31242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1.attend  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</a:p>
          <a:p>
            <a:pPr eaLnBrk="1" hangingPunct="1">
              <a:lnSpc>
                <a:spcPct val="170000"/>
              </a:lnSpc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abroad  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adv. </a:t>
            </a:r>
          </a:p>
          <a:p>
            <a:pPr eaLnBrk="1" hangingPunct="1">
              <a:lnSpc>
                <a:spcPct val="170000"/>
              </a:lnSpc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whatever  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conj.</a:t>
            </a:r>
          </a:p>
          <a:p>
            <a:pPr eaLnBrk="1" hangingPunct="1">
              <a:lnSpc>
                <a:spcPct val="170000"/>
              </a:lnSpc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amazing  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</a:p>
          <a:p>
            <a:pPr eaLnBrk="1" hangingPunct="1">
              <a:lnSpc>
                <a:spcPct val="170000"/>
              </a:lnSpc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will  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</a:p>
          <a:p>
            <a:pPr eaLnBrk="1" hangingPunct="1">
              <a:lnSpc>
                <a:spcPct val="170000"/>
              </a:lnSpc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6. victory   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95600" y="44196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意志；决心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895600" y="5181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获胜；胜利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0" y="13716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上（学）；出席，参加（事件或活动）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48000" y="2057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在国外；到国外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352800" y="28956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不管怎么样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200400" y="3657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惊人的；[口]极好的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895600" y="609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FF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315200" y="2362200"/>
          <a:ext cx="1260475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3" imgW="1123950" imgH="2416810" progId="MS_ClipArt_Gallery.2">
                  <p:embed/>
                </p:oleObj>
              </mc:Choice>
              <mc:Fallback>
                <p:oleObj r:id="rId3" imgW="1123950" imgH="241681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362200"/>
                        <a:ext cx="1260475" cy="285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1676400"/>
            <a:ext cx="19589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94488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attend  参加；出席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attend a meeting 参加会议   attend school 上学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attend class 上课 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2. abroad 在国外；到国外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We hear that he went abroad recently. 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3. whatever 不管怎么样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Whatever she did was right. </a:t>
            </a:r>
            <a:r>
              <a:rPr lang="zh-CN" altLang="en-US" sz="24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（引导名词性从句）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Whatever you do, I won't tell you my secret. </a:t>
            </a:r>
            <a:r>
              <a:rPr lang="zh-CN" altLang="en-US" sz="24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（引导让步状语从句）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3820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amazing 惊人的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amazed  感到吃惊的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'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amazed at the amazing news.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will  意志；决心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has a strong will. 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had no will of her own. 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will是情态动词，后接动词原形。 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He will go to America tomorrow.</a:t>
            </a:r>
          </a:p>
        </p:txBody>
      </p:sp>
      <p:pic>
        <p:nvPicPr>
          <p:cNvPr id="7171" name="Picture 3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762000"/>
            <a:ext cx="28543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572000"/>
            <a:ext cx="18764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3"/>
          <p:cNvSpPr>
            <a:spLocks noChangeArrowheads="1"/>
          </p:cNvSpPr>
          <p:nvPr/>
        </p:nvSpPr>
        <p:spPr bwMode="auto">
          <a:xfrm>
            <a:off x="914400" y="808038"/>
            <a:ext cx="670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Listen and complete the table.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228600" y="1447800"/>
          <a:ext cx="8686800" cy="4114801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Facts about Deng Yaping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 she was five,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she __________________________.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 she was twenty-four,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she _________________.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After she stopped playing,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she began to ____________________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in Beijing.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After seven years 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'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study abroad,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she 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_________________________.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191000" y="1981200"/>
            <a:ext cx="409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started playing table tennis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962400" y="2667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stopped playing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257800" y="32766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study at Tsinghua University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114800" y="4343400"/>
            <a:ext cx="409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complete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 her degree at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3810000" y="4800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Cambridge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 bldLvl="0" autoUpdateAnimBg="0"/>
      <p:bldP spid="9239" grpId="0" bldLvl="0" autoUpdateAnimBg="0"/>
      <p:bldP spid="9240" grpId="0" bldLvl="0" autoUpdateAnimBg="0"/>
      <p:bldP spid="9241" grpId="0" bldLvl="0" autoUpdateAnimBg="0"/>
      <p:bldP spid="92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38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Listen again and complete the sentences so that they are true for Deng Yaping.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26135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9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1. She says she is not __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_____________________.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2. She has a very ________________________.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3. She helped ________________________________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_______________.</a:t>
            </a:r>
          </a:p>
          <a:p>
            <a:pPr eaLnBrk="1" hangingPunct="1">
              <a:lnSpc>
                <a:spcPct val="19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4. Whatever she does, she ________________.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429000" y="1752600"/>
            <a:ext cx="4225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clever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 than anyone else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971800" y="2565400"/>
            <a:ext cx="4225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strong will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3352800"/>
            <a:ext cx="7391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make the Beijing Olympics a </a:t>
            </a:r>
          </a:p>
          <a:p>
            <a:pPr eaLnBrk="1" hangingPunct="1"/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victory for world sport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67200" y="5029200"/>
            <a:ext cx="4225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never gives up</a:t>
            </a:r>
            <a:endParaRPr lang="zh-CN" alt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" y="5867400"/>
            <a:ext cx="6858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latin typeface="Times New Roman" panose="02020603050405020304" pitchFamily="18" charset="0"/>
              </a:rPr>
              <a:t>Now listen and check.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ldLvl="0" autoUpdateAnimBg="0"/>
      <p:bldP spid="10245" grpId="0" bldLvl="0" autoUpdateAnimBg="0"/>
      <p:bldP spid="10246" grpId="0" bldLvl="0" autoUpdateAnimBg="0"/>
      <p:bldP spid="10247" grpId="0" bldLvl="0" autoUpdateAnimBg="0"/>
      <p:bldP spid="1024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1323975"/>
            <a:ext cx="8763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choose to do ...                        选择做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one of the best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table tennis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players in the world   世界上最棒的运动员之一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start playing table tennis   开始打乒乓球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stop doing 停止做某事（表示不再做这件事）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When the teacher came in, the children stopped talking.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辨析：stop to do   停下来做某事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另外一件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 are tired. Let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'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 stop to have a rest.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good enough   足够好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enough修饰形容词或副词，位于其后。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685800"/>
            <a:ext cx="6477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Key phrases and structures</a:t>
            </a:r>
          </a:p>
        </p:txBody>
      </p:sp>
      <p:pic>
        <p:nvPicPr>
          <p:cNvPr id="10244" name="Picture 4" descr="米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6600" y="4343400"/>
            <a:ext cx="157162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71600" y="609600"/>
            <a:ext cx="6477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Key phrases and structures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305800" cy="52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6. seven years later     七年后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时间段 + later “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以后”，用于一般过去时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Two days later, we came back home from the forest.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 + 时间段 “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以后”，用于一般将来时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We'll come back home in two days.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7. give up    放弃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8. anyone else   其他的人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else修饰不定代词，位于其后。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9. a strong will  坚定的意志</a:t>
            </a:r>
            <a:endParaRPr lang="zh-CN" altLang="en-US" dirty="0"/>
          </a:p>
        </p:txBody>
      </p:sp>
      <p:pic>
        <p:nvPicPr>
          <p:cNvPr id="11268" name="Picture 4" descr="200711013533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343400"/>
            <a:ext cx="16049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天空海阔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天空海阔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天空海阔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</Words>
  <Application>Microsoft Office PowerPoint</Application>
  <PresentationFormat>全屏显示(4:3)</PresentationFormat>
  <Paragraphs>148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Calibri</vt:lpstr>
      <vt:lpstr>Impact</vt:lpstr>
      <vt:lpstr>Times New Roman</vt:lpstr>
      <vt:lpstr>Wingdings</vt:lpstr>
      <vt:lpstr>WWW.2PPT.COM
</vt:lpstr>
      <vt:lpstr>MS_ClipArt_Gallery.2</vt:lpstr>
      <vt:lpstr>She trained hard, so she became a great player later.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2012-06-06T01:30:00Z</dcterms:created>
  <dcterms:modified xsi:type="dcterms:W3CDTF">2023-01-16T21:34:58Z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3B52AA59D85B49569B6761D5DC733462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