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 algn="ctr">
              <a:defRPr sz="4000" b="1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090613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单击此处编辑母版副标题样式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MS PGothic" panose="020B0600070205080204" pitchFamily="34" charset="-128"/>
              </a:rPr>
              <a:t>第二级</a:t>
            </a:r>
          </a:p>
          <a:p>
            <a:pPr lvl="2"/>
            <a:r>
              <a:rPr lang="zh-CN" altLang="en-US" smtClean="0">
                <a:sym typeface="MS PGothic" panose="020B0600070205080204" pitchFamily="34" charset="-128"/>
              </a:rPr>
              <a:t>第三级</a:t>
            </a:r>
          </a:p>
          <a:p>
            <a:pPr lvl="3"/>
            <a:r>
              <a:rPr lang="zh-CN" altLang="en-US" smtClean="0">
                <a:sym typeface="MS PGothic" panose="020B0600070205080204" pitchFamily="34" charset="-128"/>
              </a:rPr>
              <a:t>第四级</a:t>
            </a:r>
          </a:p>
          <a:p>
            <a:pPr lvl="4"/>
            <a:r>
              <a:rPr lang="zh-CN" altLang="en-US" smtClean="0">
                <a:sym typeface="MS PGothic" panose="020B0600070205080204" pitchFamily="34" charset="-128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8 Celebrating Me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zh-C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Georgia </a:t>
            </a: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Plays Basketball</a:t>
            </a:r>
            <a:endParaRPr lang="zh-CN" altLang="zh-CN" sz="4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48768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76600" y="8890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400" y="1522189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Georgia 		</a:t>
            </a:r>
            <a:r>
              <a:rPr lang="zh-CN" altLang="zh-CN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乔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治亚（人名）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Greece 		</a:t>
            </a:r>
            <a:r>
              <a:rPr lang="zh-CN" altLang="zh-CN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希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腊（地名）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nobody  		</a:t>
            </a:r>
            <a:r>
              <a:rPr lang="en-US" altLang="zh-CN" sz="2400" b="1" i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</a:t>
            </a:r>
            <a:r>
              <a:rPr lang="zh-CN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没有人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＆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返回；回应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Greek 		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希腊（人）的</a:t>
            </a:r>
            <a:r>
              <a:rPr lang="zh-CN" altLang="zh-CN" sz="24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1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希腊人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 		</a:t>
            </a:r>
            <a:r>
              <a:rPr lang="en-US" altLang="zh-CN" sz="2400" b="1" i="1" kern="1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.&amp;n.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初级（的）；儿童（的）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     	 </a:t>
            </a:r>
            <a:r>
              <a:rPr lang="en-US" altLang="zh-CN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2400" b="1" i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i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继续；延续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eorg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43200" y="1498600"/>
            <a:ext cx="609600" cy="812800"/>
          </a:xfrm>
          <a:prstGeom prst="rect">
            <a:avLst/>
          </a:prstGeom>
        </p:spPr>
      </p:pic>
      <p:pic>
        <p:nvPicPr>
          <p:cNvPr id="5" name="Gree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90800" y="2006600"/>
            <a:ext cx="609600" cy="812800"/>
          </a:xfrm>
          <a:prstGeom prst="rect">
            <a:avLst/>
          </a:prstGeom>
        </p:spPr>
      </p:pic>
      <p:pic>
        <p:nvPicPr>
          <p:cNvPr id="6" name="nobod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67000" y="2616200"/>
            <a:ext cx="609600" cy="812800"/>
          </a:xfrm>
          <a:prstGeom prst="rect">
            <a:avLst/>
          </a:prstGeom>
        </p:spPr>
      </p:pic>
      <p:pic>
        <p:nvPicPr>
          <p:cNvPr id="7" name="retur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14600" y="3124200"/>
            <a:ext cx="609600" cy="812800"/>
          </a:xfrm>
          <a:prstGeom prst="rect">
            <a:avLst/>
          </a:prstGeom>
        </p:spPr>
      </p:pic>
      <p:pic>
        <p:nvPicPr>
          <p:cNvPr id="8" name="Gree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14600" y="3632200"/>
            <a:ext cx="609600" cy="812800"/>
          </a:xfrm>
          <a:prstGeom prst="rect">
            <a:avLst/>
          </a:prstGeom>
        </p:spPr>
      </p:pic>
      <p:pic>
        <p:nvPicPr>
          <p:cNvPr id="9" name="junior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14600" y="4241800"/>
            <a:ext cx="609600" cy="812800"/>
          </a:xfrm>
          <a:prstGeom prst="rect">
            <a:avLst/>
          </a:prstGeom>
        </p:spPr>
      </p:pic>
      <p:pic>
        <p:nvPicPr>
          <p:cNvPr id="10" name="continu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43200" y="48514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62600" y="8890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400"/>
            <a:ext cx="4657220" cy="5791200"/>
          </a:xfrm>
          <a:prstGeom prst="rect">
            <a:avLst/>
          </a:prstGeom>
        </p:spPr>
      </p:pic>
      <p:pic>
        <p:nvPicPr>
          <p:cNvPr id="3" name="八年级上册Unit 8-Lesson 44课文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000" y="14986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19200" y="3686637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I knocked at the door, but nobody was in</a:t>
            </a:r>
            <a:r>
              <a:rPr lang="zh-CN" altLang="zh-CN" kern="100" dirty="0">
                <a:latin typeface="Times New Roman" panose="02020603050405020304" pitchFamily="18" charset="0"/>
              </a:rPr>
              <a:t>．我敲门了，可没有人在。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9200" y="1654638"/>
            <a:ext cx="26411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1.nobody pron.</a:t>
            </a:r>
            <a:r>
              <a:rPr lang="zh-CN" altLang="zh-CN" b="1" kern="100" dirty="0">
                <a:latin typeface="Times New Roman" panose="02020603050405020304" pitchFamily="18" charset="0"/>
              </a:rPr>
              <a:t>没有人</a:t>
            </a:r>
          </a:p>
        </p:txBody>
      </p:sp>
      <p:sp>
        <p:nvSpPr>
          <p:cNvPr id="5" name="矩形 4"/>
          <p:cNvSpPr/>
          <p:nvPr/>
        </p:nvSpPr>
        <p:spPr>
          <a:xfrm>
            <a:off x="1219200" y="2365838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作不定代词，相当于</a:t>
            </a:r>
            <a:r>
              <a:rPr lang="en-US" altLang="zh-CN" kern="100" dirty="0">
                <a:latin typeface="Times New Roman" panose="02020603050405020304" pitchFamily="18" charset="0"/>
              </a:rPr>
              <a:t>no one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nobody</a:t>
            </a:r>
            <a:r>
              <a:rPr lang="zh-CN" altLang="zh-CN" kern="100" dirty="0">
                <a:latin typeface="Times New Roman" panose="02020603050405020304" pitchFamily="18" charset="0"/>
              </a:rPr>
              <a:t>只用于指人，不能指物。作主语时，谓语动词用单数形式。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95400" y="4445001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You had better wait for our return</a:t>
            </a:r>
            <a:r>
              <a:rPr lang="zh-CN" altLang="zh-CN" kern="100" dirty="0">
                <a:latin typeface="Times New Roman" panose="02020603050405020304" pitchFamily="18" charset="0"/>
              </a:rPr>
              <a:t>．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（作名词）你们最好等我们回来。</a:t>
            </a:r>
          </a:p>
        </p:txBody>
      </p:sp>
      <p:sp>
        <p:nvSpPr>
          <p:cNvPr id="3" name="矩形 2"/>
          <p:cNvSpPr/>
          <p:nvPr/>
        </p:nvSpPr>
        <p:spPr>
          <a:xfrm>
            <a:off x="1219200" y="1498601"/>
            <a:ext cx="33255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2.return v</a:t>
            </a:r>
            <a:r>
              <a:rPr lang="zh-CN" altLang="zh-CN" b="1" kern="100" dirty="0">
                <a:latin typeface="Times New Roman" panose="02020603050405020304" pitchFamily="18" charset="0"/>
              </a:rPr>
              <a:t>．</a:t>
            </a:r>
            <a:r>
              <a:rPr lang="en-US" altLang="zh-CN" b="1" kern="100" dirty="0">
                <a:latin typeface="Times New Roman" panose="02020603050405020304" pitchFamily="18" charset="0"/>
              </a:rPr>
              <a:t>&amp; n. </a:t>
            </a:r>
            <a:r>
              <a:rPr lang="zh-CN" altLang="zh-CN" b="1" kern="100" dirty="0">
                <a:latin typeface="Times New Roman" panose="02020603050405020304" pitchFamily="18" charset="0"/>
              </a:rPr>
              <a:t>返回；回应</a:t>
            </a:r>
          </a:p>
        </p:txBody>
      </p:sp>
      <p:sp>
        <p:nvSpPr>
          <p:cNvPr id="5" name="矩形 4"/>
          <p:cNvSpPr/>
          <p:nvPr/>
        </p:nvSpPr>
        <p:spPr>
          <a:xfrm>
            <a:off x="1371600" y="2108201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作不及物动词，相当于</a:t>
            </a:r>
            <a:r>
              <a:rPr lang="en-US" altLang="zh-CN" kern="100" dirty="0">
                <a:latin typeface="Times New Roman" panose="02020603050405020304" pitchFamily="18" charset="0"/>
              </a:rPr>
              <a:t>get back</a:t>
            </a:r>
            <a:r>
              <a:rPr lang="zh-CN" altLang="zh-CN" kern="100" dirty="0">
                <a:latin typeface="Times New Roman" panose="02020603050405020304" pitchFamily="18" charset="0"/>
              </a:rPr>
              <a:t>，常用短语为</a:t>
            </a:r>
            <a:r>
              <a:rPr lang="en-US" altLang="zh-CN" kern="100" dirty="0">
                <a:latin typeface="Times New Roman" panose="02020603050405020304" pitchFamily="18" charset="0"/>
              </a:rPr>
              <a:t>return to...</a:t>
            </a:r>
            <a:r>
              <a:rPr lang="zh-CN" altLang="zh-CN" kern="100" dirty="0">
                <a:latin typeface="Times New Roman" panose="02020603050405020304" pitchFamily="18" charset="0"/>
              </a:rPr>
              <a:t>，意为</a:t>
            </a:r>
            <a:r>
              <a:rPr lang="en-US" altLang="zh-CN" kern="100" dirty="0">
                <a:latin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</a:rPr>
              <a:t>回到（某地）</a:t>
            </a:r>
            <a:r>
              <a:rPr lang="en-US" altLang="zh-CN" kern="100" dirty="0">
                <a:latin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295400" y="3225801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Ann will visit you when she returns to London</a:t>
            </a:r>
            <a:r>
              <a:rPr lang="zh-CN" altLang="zh-CN" kern="100" dirty="0">
                <a:latin typeface="Times New Roman" panose="02020603050405020304" pitchFamily="18" charset="0"/>
              </a:rPr>
              <a:t>．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（作动词）安回伦敦时会去看望你。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3483437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—It's 2 to 1</a:t>
            </a:r>
            <a:r>
              <a:rPr lang="zh-CN" altLang="zh-CN" kern="100" dirty="0">
                <a:latin typeface="Times New Roman" panose="02020603050405020304" pitchFamily="18" charset="0"/>
              </a:rPr>
              <a:t>．（比分）是</a:t>
            </a:r>
            <a:r>
              <a:rPr lang="en-US" altLang="zh-CN" kern="100" dirty="0">
                <a:latin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</a:rPr>
              <a:t>比</a:t>
            </a:r>
            <a:r>
              <a:rPr lang="en-US" altLang="zh-CN" kern="100" dirty="0">
                <a:latin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5401" y="1397001"/>
            <a:ext cx="20217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3.</a:t>
            </a:r>
            <a:r>
              <a:rPr lang="zh-CN" altLang="zh-CN" b="1" kern="100" dirty="0">
                <a:latin typeface="Times New Roman" panose="02020603050405020304" pitchFamily="18" charset="0"/>
              </a:rPr>
              <a:t>比分的表达法</a:t>
            </a:r>
          </a:p>
        </p:txBody>
      </p:sp>
      <p:sp>
        <p:nvSpPr>
          <p:cNvPr id="5" name="矩形 4"/>
          <p:cNvSpPr/>
          <p:nvPr/>
        </p:nvSpPr>
        <p:spPr>
          <a:xfrm>
            <a:off x="1371600" y="2162638"/>
            <a:ext cx="685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fifty-one to fifty-one</a:t>
            </a:r>
            <a:r>
              <a:rPr lang="zh-CN" altLang="zh-CN" kern="100" dirty="0">
                <a:latin typeface="Times New Roman" panose="02020603050405020304" pitchFamily="18" charset="0"/>
              </a:rPr>
              <a:t>意为</a:t>
            </a:r>
            <a:r>
              <a:rPr lang="en-US" altLang="zh-CN" kern="100" dirty="0">
                <a:latin typeface="Times New Roman" panose="02020603050405020304" pitchFamily="18" charset="0"/>
              </a:rPr>
              <a:t>“51</a:t>
            </a:r>
            <a:r>
              <a:rPr lang="zh-CN" altLang="zh-CN" kern="100" dirty="0">
                <a:latin typeface="Times New Roman" panose="02020603050405020304" pitchFamily="18" charset="0"/>
              </a:rPr>
              <a:t>比</a:t>
            </a:r>
            <a:r>
              <a:rPr lang="en-US" altLang="zh-CN" kern="100" dirty="0">
                <a:latin typeface="Times New Roman" panose="02020603050405020304" pitchFamily="18" charset="0"/>
              </a:rPr>
              <a:t>51”</a:t>
            </a:r>
            <a:r>
              <a:rPr lang="zh-CN" altLang="zh-CN" kern="100" dirty="0">
                <a:latin typeface="Times New Roman" panose="02020603050405020304" pitchFamily="18" charset="0"/>
              </a:rPr>
              <a:t>，这里的介词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r>
              <a:rPr lang="zh-CN" altLang="zh-CN" kern="100" dirty="0">
                <a:latin typeface="Times New Roman" panose="02020603050405020304" pitchFamily="18" charset="0"/>
              </a:rPr>
              <a:t>表示</a:t>
            </a:r>
            <a:r>
              <a:rPr lang="en-US" altLang="zh-CN" kern="100" dirty="0">
                <a:latin typeface="Times New Roman" panose="02020603050405020304" pitchFamily="18" charset="0"/>
              </a:rPr>
              <a:t>“</a:t>
            </a:r>
            <a:r>
              <a:rPr lang="zh-CN" altLang="zh-CN" b="1" kern="100" dirty="0">
                <a:latin typeface="Times New Roman" panose="02020603050405020304" pitchFamily="18" charset="0"/>
              </a:rPr>
              <a:t>对，比</a:t>
            </a:r>
            <a:r>
              <a:rPr lang="en-US" altLang="zh-CN" kern="100" dirty="0">
                <a:latin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371600" y="2821997"/>
            <a:ext cx="6324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—What's the final score? </a:t>
            </a:r>
            <a:r>
              <a:rPr lang="zh-CN" altLang="zh-CN" kern="100" dirty="0">
                <a:latin typeface="Times New Roman" panose="02020603050405020304" pitchFamily="18" charset="0"/>
              </a:rPr>
              <a:t>最终的比分是多少？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95400" y="3225800"/>
            <a:ext cx="6705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Please pass me the pen. 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3000" y="1498601"/>
            <a:ext cx="38282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4.pass sb. </a:t>
            </a:r>
            <a:r>
              <a:rPr lang="en-US" altLang="zh-CN" b="1" kern="100" dirty="0" err="1">
                <a:latin typeface="Times New Roman" panose="02020603050405020304" pitchFamily="18" charset="0"/>
              </a:rPr>
              <a:t>sth</a:t>
            </a:r>
            <a:r>
              <a:rPr lang="zh-CN" altLang="zh-CN" b="1" kern="100" dirty="0">
                <a:latin typeface="Times New Roman" panose="02020603050405020304" pitchFamily="18" charset="0"/>
              </a:rPr>
              <a:t>．把某物传递给某人</a:t>
            </a:r>
          </a:p>
        </p:txBody>
      </p:sp>
      <p:sp>
        <p:nvSpPr>
          <p:cNvPr id="5" name="矩形 4"/>
          <p:cNvSpPr/>
          <p:nvPr/>
        </p:nvSpPr>
        <p:spPr>
          <a:xfrm>
            <a:off x="1295400" y="2108201"/>
            <a:ext cx="6096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pass sb. </a:t>
            </a:r>
            <a:r>
              <a:rPr lang="en-US" altLang="zh-CN" kern="100" dirty="0" err="1">
                <a:latin typeface="Times New Roman" panose="02020603050405020304" pitchFamily="18" charset="0"/>
              </a:rPr>
              <a:t>sth</a:t>
            </a:r>
            <a:r>
              <a:rPr lang="en-US" altLang="zh-CN" kern="100" dirty="0">
                <a:latin typeface="Times New Roman" panose="02020603050405020304" pitchFamily="18" charset="0"/>
              </a:rPr>
              <a:t>. =pass </a:t>
            </a:r>
            <a:r>
              <a:rPr lang="en-US" altLang="zh-CN" kern="100" dirty="0" err="1">
                <a:latin typeface="Times New Roman" panose="02020603050405020304" pitchFamily="18" charset="0"/>
              </a:rPr>
              <a:t>sth</a:t>
            </a:r>
            <a:r>
              <a:rPr lang="en-US" altLang="zh-CN" kern="100" dirty="0">
                <a:latin typeface="Times New Roman" panose="02020603050405020304" pitchFamily="18" charset="0"/>
              </a:rPr>
              <a:t>. to sb.</a:t>
            </a:r>
            <a:r>
              <a:rPr lang="zh-CN" altLang="zh-CN" kern="100" dirty="0">
                <a:latin typeface="Times New Roman" panose="02020603050405020304" pitchFamily="18" charset="0"/>
              </a:rPr>
              <a:t>意为</a:t>
            </a:r>
            <a:r>
              <a:rPr lang="en-US" altLang="zh-CN" kern="100" dirty="0">
                <a:latin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</a:rPr>
              <a:t>把某物传递给某人</a:t>
            </a:r>
            <a:r>
              <a:rPr lang="en-US" altLang="zh-CN" kern="100" dirty="0">
                <a:latin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295400" y="2717801"/>
            <a:ext cx="230063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请把钢笔递给我。</a:t>
            </a:r>
          </a:p>
        </p:txBody>
      </p:sp>
      <p:sp>
        <p:nvSpPr>
          <p:cNvPr id="7" name="矩形 6"/>
          <p:cNvSpPr/>
          <p:nvPr/>
        </p:nvSpPr>
        <p:spPr>
          <a:xfrm>
            <a:off x="1143001" y="3835400"/>
            <a:ext cx="29947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=Please pass the pen to me.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4453440"/>
            <a:ext cx="6705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I was allowed to continue using the library</a:t>
            </a:r>
            <a:r>
              <a:rPr lang="zh-CN" altLang="zh-CN" kern="100" dirty="0">
                <a:latin typeface="Times New Roman" panose="02020603050405020304" pitchFamily="18" charset="0"/>
              </a:rPr>
              <a:t>．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我被允许继续使用图书馆。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 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5400" y="1295401"/>
            <a:ext cx="23852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5.far from</a:t>
            </a:r>
            <a:r>
              <a:rPr lang="zh-CN" altLang="zh-CN" b="1" kern="100" dirty="0">
                <a:latin typeface="Times New Roman" panose="02020603050405020304" pitchFamily="18" charset="0"/>
              </a:rPr>
              <a:t>离</a:t>
            </a:r>
            <a:r>
              <a:rPr lang="en-US" altLang="zh-CN" b="1" kern="100" dirty="0">
                <a:latin typeface="Times New Roman" panose="02020603050405020304" pitchFamily="18" charset="0"/>
              </a:rPr>
              <a:t>……</a:t>
            </a:r>
            <a:r>
              <a:rPr lang="zh-CN" altLang="zh-CN" b="1" kern="100" dirty="0">
                <a:latin typeface="Times New Roman" panose="02020603050405020304" pitchFamily="18" charset="0"/>
              </a:rPr>
              <a:t>远</a:t>
            </a:r>
          </a:p>
        </p:txBody>
      </p:sp>
      <p:sp>
        <p:nvSpPr>
          <p:cNvPr id="5" name="矩形 4"/>
          <p:cNvSpPr/>
          <p:nvPr/>
        </p:nvSpPr>
        <p:spPr>
          <a:xfrm>
            <a:off x="1295400" y="1803401"/>
            <a:ext cx="7086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表示</a:t>
            </a:r>
            <a:r>
              <a:rPr lang="en-US" altLang="zh-CN" kern="100" dirty="0">
                <a:latin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</a:rPr>
              <a:t>离</a:t>
            </a:r>
            <a:r>
              <a:rPr lang="en-US" altLang="zh-CN" kern="100" dirty="0">
                <a:latin typeface="Times New Roman" panose="02020603050405020304" pitchFamily="18" charset="0"/>
              </a:rPr>
              <a:t>……</a:t>
            </a:r>
            <a:r>
              <a:rPr lang="zh-CN" altLang="zh-CN" kern="100" dirty="0">
                <a:latin typeface="Times New Roman" panose="02020603050405020304" pitchFamily="18" charset="0"/>
              </a:rPr>
              <a:t>远</a:t>
            </a:r>
            <a:r>
              <a:rPr lang="en-US" altLang="zh-CN" kern="100" dirty="0">
                <a:latin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</a:rPr>
              <a:t>，其反义词是</a:t>
            </a:r>
            <a:r>
              <a:rPr lang="en-US" altLang="zh-CN" kern="100" dirty="0">
                <a:latin typeface="Times New Roman" panose="02020603050405020304" pitchFamily="18" charset="0"/>
              </a:rPr>
              <a:t>near</a:t>
            </a:r>
            <a:r>
              <a:rPr lang="zh-CN" altLang="zh-CN" kern="100" dirty="0">
                <a:latin typeface="Times New Roman" panose="02020603050405020304" pitchFamily="18" charset="0"/>
              </a:rPr>
              <a:t>，表示</a:t>
            </a:r>
            <a:r>
              <a:rPr lang="en-US" altLang="zh-CN" kern="100" dirty="0">
                <a:latin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</a:rPr>
              <a:t>离</a:t>
            </a:r>
            <a:r>
              <a:rPr lang="en-US" altLang="zh-CN" kern="100" dirty="0">
                <a:latin typeface="Times New Roman" panose="02020603050405020304" pitchFamily="18" charset="0"/>
              </a:rPr>
              <a:t>……</a:t>
            </a:r>
            <a:r>
              <a:rPr lang="zh-CN" altLang="zh-CN" kern="100" dirty="0">
                <a:latin typeface="Times New Roman" panose="02020603050405020304" pitchFamily="18" charset="0"/>
              </a:rPr>
              <a:t>近</a:t>
            </a:r>
            <a:r>
              <a:rPr lang="en-US" altLang="zh-CN" kern="100" dirty="0">
                <a:latin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371600" y="2311401"/>
            <a:ext cx="6477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My house is far from the factory</a:t>
            </a:r>
            <a:r>
              <a:rPr lang="zh-CN" altLang="zh-CN" kern="100" dirty="0">
                <a:latin typeface="Times New Roman" panose="02020603050405020304" pitchFamily="18" charset="0"/>
              </a:rPr>
              <a:t>．我家离工厂很远。</a:t>
            </a:r>
          </a:p>
        </p:txBody>
      </p:sp>
      <p:sp>
        <p:nvSpPr>
          <p:cNvPr id="8" name="矩形 7"/>
          <p:cNvSpPr/>
          <p:nvPr/>
        </p:nvSpPr>
        <p:spPr>
          <a:xfrm>
            <a:off x="1219201" y="2819401"/>
            <a:ext cx="30412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6.continue v</a:t>
            </a:r>
            <a:r>
              <a:rPr lang="zh-CN" altLang="zh-CN" b="1" kern="100" dirty="0">
                <a:latin typeface="Times New Roman" panose="02020603050405020304" pitchFamily="18" charset="0"/>
              </a:rPr>
              <a:t>．继续；延续</a:t>
            </a:r>
          </a:p>
        </p:txBody>
      </p:sp>
      <p:sp>
        <p:nvSpPr>
          <p:cNvPr id="9" name="矩形 8"/>
          <p:cNvSpPr/>
          <p:nvPr/>
        </p:nvSpPr>
        <p:spPr>
          <a:xfrm>
            <a:off x="1371600" y="3351074"/>
            <a:ext cx="6764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continue</a:t>
            </a:r>
            <a:r>
              <a:rPr lang="zh-CN" altLang="zh-CN" kern="100" dirty="0">
                <a:latin typeface="Times New Roman" panose="02020603050405020304" pitchFamily="18" charset="0"/>
              </a:rPr>
              <a:t>后既可接动名词，也可接不定式，</a:t>
            </a:r>
            <a:r>
              <a:rPr lang="en-US" altLang="zh-CN" kern="100" dirty="0">
                <a:latin typeface="Times New Roman" panose="02020603050405020304" pitchFamily="18" charset="0"/>
              </a:rPr>
              <a:t>continue doing/to do </a:t>
            </a:r>
            <a:r>
              <a:rPr lang="en-US" altLang="zh-CN" kern="100" dirty="0" err="1">
                <a:latin typeface="Times New Roman" panose="02020603050405020304" pitchFamily="18" charset="0"/>
              </a:rPr>
              <a:t>sth</a:t>
            </a:r>
            <a:r>
              <a:rPr lang="zh-CN" altLang="zh-CN" kern="100" dirty="0">
                <a:latin typeface="Times New Roman" panose="02020603050405020304" pitchFamily="18" charset="0"/>
              </a:rPr>
              <a:t>．表示</a:t>
            </a:r>
            <a:r>
              <a:rPr lang="en-US" altLang="zh-CN" kern="100" dirty="0">
                <a:latin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</a:rPr>
              <a:t>继续做某事</a:t>
            </a:r>
            <a:r>
              <a:rPr lang="en-US" altLang="zh-CN" kern="100" dirty="0">
                <a:latin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429001" y="1193800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自主学习要求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285875" y="2095500"/>
            <a:ext cx="6643688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学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习以上内容，认真完成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、预习案上的习题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、老师布置的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讨论作业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makes you unique in your class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国外超酷媒体演示幻灯片_2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主题46</Template>
  <TotalTime>0</TotalTime>
  <Words>378</Words>
  <Application>Microsoft Office PowerPoint</Application>
  <PresentationFormat>全屏显示(4:3)</PresentationFormat>
  <Paragraphs>52</Paragraphs>
  <Slides>10</Slides>
  <Notes>2</Notes>
  <HiddenSlides>0</HiddenSlides>
  <MMClips>8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 Unicode MS</vt:lpstr>
      <vt:lpstr>MS PGothic</vt:lpstr>
      <vt:lpstr>等线</vt:lpstr>
      <vt:lpstr>华文行楷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2018-01-26T07:36:00Z</dcterms:created>
  <dcterms:modified xsi:type="dcterms:W3CDTF">2023-01-16T21:35:02Z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A327929C05BC4EBF9F11EBD6540DACBC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