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85" r:id="rId9"/>
    <p:sldId id="286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1C1C1C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720" autoAdjust="0"/>
  </p:normalViewPr>
  <p:slideViewPr>
    <p:cSldViewPr>
      <p:cViewPr varScale="1">
        <p:scale>
          <a:sx n="109" d="100"/>
          <a:sy n="109" d="100"/>
        </p:scale>
        <p:origin x="-8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292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64EC0F69-6715-48B4-8587-ED05E04BC482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05E2B3-4C4E-4C3A-9EFF-11A076CC0DDA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FC931-D723-4F1E-879C-4958A80511D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4B18B-486F-4BC9-B139-96C1DD0FD64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8925" y="161925"/>
            <a:ext cx="2071688" cy="60579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19100" y="161925"/>
            <a:ext cx="6067425" cy="60579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DD215-1D2C-4C3A-8941-26566F2001E2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1013CA8-8787-4FE7-976D-849CAB9E55E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AEE21-3E19-4667-B467-47EBD76D07AA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BD74C-B002-4F74-95D4-76BD679187A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19100" y="1027113"/>
            <a:ext cx="4068763" cy="5192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0263" y="1027113"/>
            <a:ext cx="4070350" cy="5192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041FD-8B3B-47B5-B945-B87B028F0DB2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619D1-9A4C-4B1A-A644-75CD15FB8C8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DD3B3-A1B6-4773-96DE-2A6C63B370E9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B6F56-6DB5-4FB1-B88B-8CEFB79F02D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B4636-DAD3-4CE7-B460-EF44C1B8BCD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\Desktop\新建文件夹 (9)\8.jpg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2246313" y="1676400"/>
            <a:ext cx="6897687" cy="517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419100" y="161925"/>
            <a:ext cx="829151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2052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A19F9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2053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A19F9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2054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solidFill>
                  <a:srgbClr val="A19F9F"/>
                </a:solidFill>
              </a:defRPr>
            </a:lvl1pPr>
          </a:lstStyle>
          <a:p>
            <a:fld id="{53E92BD3-87EE-4551-8999-D0BB1F480BB7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2055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0" y="1027113"/>
            <a:ext cx="8291513" cy="519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57505" indent="-271780" algn="just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"/>
        <a:defRPr sz="2000">
          <a:solidFill>
            <a:schemeClr val="accent1"/>
          </a:solidFill>
          <a:latin typeface="+mn-lt"/>
          <a:ea typeface="+mn-ea"/>
          <a:cs typeface="+mn-cs"/>
        </a:defRPr>
      </a:lvl1pPr>
      <a:lvl2pPr marL="357505" indent="-357505" algn="just" rtl="0" eaLnBrk="1" fontAlgn="base" hangingPunct="1">
        <a:lnSpc>
          <a:spcPct val="130000"/>
        </a:lnSpc>
        <a:spcBef>
          <a:spcPct val="0"/>
        </a:spcBef>
        <a:spcAft>
          <a:spcPts val="600"/>
        </a:spcAft>
        <a:buClr>
          <a:srgbClr val="F8DB7C"/>
        </a:buClr>
        <a:buFont typeface="幼圆" panose="02010509060101010101" pitchFamily="49" charset="-122"/>
        <a:buChar char=" "/>
        <a:defRPr sz="1600">
          <a:solidFill>
            <a:srgbClr val="7D7D7D"/>
          </a:solidFill>
          <a:latin typeface="+mn-lt"/>
          <a:ea typeface="+mn-ea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Arial" panose="020B0604020202020204" pitchFamily="34" charset="0"/>
          <a:ea typeface="+mn-ea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Arial" panose="020B0604020202020204" pitchFamily="34" charset="0"/>
          <a:ea typeface="+mn-ea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Arial" panose="020B0604020202020204" pitchFamily="34" charset="0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938213" y="1181100"/>
            <a:ext cx="7467600" cy="212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4400" b="1">
                <a:cs typeface="Times New Roman" panose="02020603050405020304" pitchFamily="18" charset="0"/>
              </a:rPr>
              <a:t>Unit 7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zh-CN" sz="4400" b="1">
                <a:cs typeface="Times New Roman" panose="02020603050405020304" pitchFamily="18" charset="0"/>
              </a:rPr>
              <a:t>What's the highest mountain in the world?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2895600" y="3914775"/>
            <a:ext cx="33543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  <a:ea typeface="华文行楷" panose="02010800040101010101" pitchFamily="2" charset="-122"/>
                <a:cs typeface="Times New Roman" panose="02020603050405020304" pitchFamily="18" charset="0"/>
              </a:rPr>
              <a:t>Section </a:t>
            </a:r>
            <a:r>
              <a:rPr lang="en-US" altLang="en-US" sz="3200" b="1" dirty="0" smtClean="0">
                <a:solidFill>
                  <a:srgbClr val="FF0000"/>
                </a:solidFill>
                <a:ea typeface="华文行楷" panose="02010800040101010101" pitchFamily="2" charset="-122"/>
                <a:cs typeface="Times New Roman" panose="02020603050405020304" pitchFamily="18" charset="0"/>
              </a:rPr>
              <a:t>B 第3课时</a:t>
            </a:r>
            <a:endParaRPr lang="en-US" altLang="zh-CN" sz="3200" b="1" dirty="0">
              <a:solidFill>
                <a:srgbClr val="FF0000"/>
              </a:solidFill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588" y="5791200"/>
            <a:ext cx="9142412" cy="4298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1" name="Rectangle 187"/>
          <p:cNvSpPr>
            <a:spLocks noChangeArrowheads="1"/>
          </p:cNvSpPr>
          <p:nvPr/>
        </p:nvSpPr>
        <p:spPr bwMode="auto">
          <a:xfrm>
            <a:off x="609600" y="1676400"/>
            <a:ext cx="83343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ea typeface="Batang" pitchFamily="18" charset="-127"/>
              </a:rPr>
              <a:t>►</a:t>
            </a:r>
            <a:r>
              <a:rPr lang="en-US" altLang="zh-CN" b="1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illness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可数名词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意为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疾病；病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。其同义词为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sickness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形容词形式为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ill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意为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病的；生病的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。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 err="1">
                <a:solidFill>
                  <a:srgbClr val="000000"/>
                </a:solidFill>
                <a:ea typeface="楷体_GB2312" charset="-122"/>
              </a:rPr>
              <a:t>eg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：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a serious illness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一种重病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illnesses of children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儿童疾病</a:t>
            </a:r>
          </a:p>
        </p:txBody>
      </p:sp>
      <p:pic>
        <p:nvPicPr>
          <p:cNvPr id="6333" name="Picture 18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304800"/>
            <a:ext cx="3048000" cy="91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71" name="Rectangle 7"/>
          <p:cNvSpPr>
            <a:spLocks noChangeArrowheads="1"/>
          </p:cNvSpPr>
          <p:nvPr/>
        </p:nvSpPr>
        <p:spPr bwMode="auto">
          <a:xfrm>
            <a:off x="381000" y="1660524"/>
            <a:ext cx="8334375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Batang" pitchFamily="18" charset="-127"/>
              </a:rPr>
              <a:t>►</a:t>
            </a:r>
            <a:r>
              <a:rPr lang="en-US" altLang="zh-CN" b="1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Scientists say there are now fewer than 2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MingLiU_HKSCS" pitchFamily="18" charset="-120"/>
              </a:rPr>
              <a:t>，</a:t>
            </a:r>
            <a:r>
              <a:rPr lang="en-US" altLang="zh-CN" b="1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000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 pandas living in the remaining forests.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科学家们说：如今生活在现存森林里的熊猫不足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2000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只。</a:t>
            </a:r>
            <a:endParaRPr lang="zh-CN" altLang="en-US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①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句中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living in the remaining forests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是一个现在分词短语作定语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用于限定前面的名词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pandas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。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“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There be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＋主语＋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doing </a:t>
            </a:r>
            <a:r>
              <a:rPr lang="en-US" altLang="zh-CN" dirty="0" err="1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sth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.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表示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某地或某时有某人或某物在做某事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。</a:t>
            </a:r>
            <a:endParaRPr lang="zh-CN" altLang="en-US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②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remaining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形容词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意为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遗留的；剩余的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。其动词形式为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remain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意为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遗留；剩余；留下；剩下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。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 err="1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eg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remaining water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剩余的水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【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拓展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】remain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还可意为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保持；依然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。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 err="1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eg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This place remains very cool all summer.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这个地方整个夏天都很凉爽。</a:t>
            </a:r>
          </a:p>
        </p:txBody>
      </p:sp>
      <p:pic>
        <p:nvPicPr>
          <p:cNvPr id="164872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304800"/>
            <a:ext cx="3048000" cy="91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6" name="Rectangle 8"/>
          <p:cNvSpPr>
            <a:spLocks noChangeArrowheads="1"/>
          </p:cNvSpPr>
          <p:nvPr/>
        </p:nvSpPr>
        <p:spPr bwMode="auto">
          <a:xfrm>
            <a:off x="609600" y="1143000"/>
            <a:ext cx="8334375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ea typeface="Batang" pitchFamily="18" charset="-127"/>
              </a:rPr>
              <a:t>►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b="1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another</a:t>
            </a: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＋数词＋可数名词复数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相当于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数词＋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more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＋可数名词复数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意为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再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又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……”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。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 err="1">
                <a:solidFill>
                  <a:srgbClr val="000000"/>
                </a:solidFill>
                <a:ea typeface="楷体_GB2312" charset="-122"/>
              </a:rPr>
              <a:t>eg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：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I want to stay here for another two days.</a:t>
            </a:r>
          </a:p>
          <a:p>
            <a:pPr indent="266700" algn="just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＝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I want to stay here for two more days.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我想在这儿再待两天。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【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拓展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】another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作代词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意为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任何一个；另一个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指三者或三者以上中的任何一个。</a:t>
            </a:r>
            <a:endParaRPr lang="zh-CN" altLang="en-US" dirty="0">
              <a:solidFill>
                <a:srgbClr val="000000"/>
              </a:solidFill>
              <a:latin typeface="宋体" panose="02010600030101010101" pitchFamily="2" charset="-122"/>
              <a:ea typeface="Batang" pitchFamily="18" charset="-127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Batang" pitchFamily="18" charset="-127"/>
              </a:rPr>
              <a:t>►</a:t>
            </a: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重点词组归纳</a:t>
            </a:r>
            <a:endParaRPr lang="zh-CN" altLang="en-US" dirty="0">
              <a:solidFill>
                <a:srgbClr val="000000"/>
              </a:solidFill>
              <a:ea typeface="楷体_GB2312" charset="-122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prepare for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为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做准备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take care of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照顾；照看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cut down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砍倒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the importance of...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的重要性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or so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大约 </a:t>
            </a:r>
          </a:p>
        </p:txBody>
      </p:sp>
      <p:pic>
        <p:nvPicPr>
          <p:cNvPr id="165897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304800"/>
            <a:ext cx="3048000" cy="91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9" name="Rectangle 7"/>
          <p:cNvSpPr>
            <a:spLocks noChangeArrowheads="1"/>
          </p:cNvSpPr>
          <p:nvPr/>
        </p:nvSpPr>
        <p:spPr bwMode="auto">
          <a:xfrm>
            <a:off x="609600" y="1447800"/>
            <a:ext cx="8334375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一、根据句意</a:t>
            </a:r>
            <a:r>
              <a:rPr lang="zh-CN" altLang="en-US" dirty="0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选择方框中的单词并用其适当形式填空。</a:t>
            </a:r>
            <a:endParaRPr lang="zh-CN" altLang="en-US" b="1" dirty="0">
              <a:solidFill>
                <a:srgbClr val="000000"/>
              </a:solidFill>
              <a:ea typeface="MingLiU_HKSCS" pitchFamily="18" charset="-120"/>
              <a:cs typeface="Times New Roman" panose="02020603050405020304" pitchFamily="18" charset="0"/>
            </a:endParaRPr>
          </a:p>
          <a:p>
            <a:pPr indent="266700" algn="ctr">
              <a:lnSpc>
                <a:spcPct val="150000"/>
              </a:lnSpc>
            </a:pPr>
            <a:r>
              <a:rPr lang="en-US" altLang="zh-CN" b="1" dirty="0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wild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b="1" dirty="0">
                <a:solidFill>
                  <a:srgbClr val="000000"/>
                </a:solidFill>
                <a:cs typeface="Times New Roman" panose="02020603050405020304" pitchFamily="18" charset="0"/>
              </a:rPr>
              <a:t>government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b="1" dirty="0">
                <a:solidFill>
                  <a:srgbClr val="000000"/>
                </a:solidFill>
                <a:cs typeface="Times New Roman" panose="02020603050405020304" pitchFamily="18" charset="0"/>
              </a:rPr>
              <a:t>protect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b="1" dirty="0">
                <a:solidFill>
                  <a:srgbClr val="000000"/>
                </a:solidFill>
                <a:cs typeface="Times New Roman" panose="02020603050405020304" pitchFamily="18" charset="0"/>
              </a:rPr>
              <a:t>save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b="1" dirty="0">
                <a:solidFill>
                  <a:srgbClr val="000000"/>
                </a:solidFill>
                <a:cs typeface="Times New Roman" panose="02020603050405020304" pitchFamily="18" charset="0"/>
              </a:rPr>
              <a:t>popular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b="1" dirty="0">
                <a:solidFill>
                  <a:srgbClr val="000000"/>
                </a:solidFill>
                <a:cs typeface="Times New Roman" panose="02020603050405020304" pitchFamily="18" charset="0"/>
              </a:rPr>
              <a:t>endangered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b="1" dirty="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zh-CN" altLang="en-US" b="1" dirty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b="1" dirty="0">
                <a:solidFill>
                  <a:srgbClr val="000000"/>
                </a:solidFill>
                <a:cs typeface="Times New Roman" panose="02020603050405020304" pitchFamily="18" charset="0"/>
              </a:rPr>
              <a:t>I was trying to_______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 money to go to college.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This is a really _____________</a:t>
            </a:r>
            <a:r>
              <a:rPr lang="en-US" altLang="zh-CN" dirty="0" err="1">
                <a:solidFill>
                  <a:srgbClr val="000000"/>
                </a:solidFill>
                <a:cs typeface="Times New Roman" panose="02020603050405020304" pitchFamily="18" charset="0"/>
              </a:rPr>
              <a:t>movie.All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 of us like it.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I think they are in better conditions here than in the </a:t>
            </a:r>
            <a:r>
              <a:rPr lang="en-US" altLang="zh-CN" b="1" i="1" u="sng" dirty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b="1" i="1" u="sng" dirty="0">
                <a:solidFill>
                  <a:srgbClr val="000000"/>
                </a:solidFill>
                <a:cs typeface="Times New Roman" panose="02020603050405020304" pitchFamily="18" charset="0"/>
              </a:rPr>
              <a:t>ild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4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One of the most_________________ animals is pandas.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5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She was a woman of high position 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(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职位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)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 in the _______________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6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He said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“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We have to _______________these animals.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”</a:t>
            </a:r>
            <a:endParaRPr lang="en-US" altLang="zh-CN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66925" name="Rectangle 13"/>
          <p:cNvSpPr>
            <a:spLocks noChangeArrowheads="1"/>
          </p:cNvSpPr>
          <p:nvPr/>
        </p:nvSpPr>
        <p:spPr bwMode="auto">
          <a:xfrm>
            <a:off x="3048000" y="2438400"/>
            <a:ext cx="698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 </a:t>
            </a:r>
            <a:r>
              <a:rPr lang="en-US" altLang="zh-CN" b="1" i="1">
                <a:solidFill>
                  <a:srgbClr val="FF0000"/>
                </a:solidFill>
              </a:rPr>
              <a:t>save</a:t>
            </a:r>
          </a:p>
        </p:txBody>
      </p:sp>
      <p:sp>
        <p:nvSpPr>
          <p:cNvPr id="166926" name="Rectangle 14"/>
          <p:cNvSpPr>
            <a:spLocks noChangeArrowheads="1"/>
          </p:cNvSpPr>
          <p:nvPr/>
        </p:nvSpPr>
        <p:spPr bwMode="auto">
          <a:xfrm>
            <a:off x="3200400" y="2895600"/>
            <a:ext cx="1001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popular</a:t>
            </a:r>
          </a:p>
        </p:txBody>
      </p:sp>
      <p:sp>
        <p:nvSpPr>
          <p:cNvPr id="166927" name="Rectangle 15"/>
          <p:cNvSpPr>
            <a:spLocks noChangeArrowheads="1"/>
          </p:cNvSpPr>
          <p:nvPr/>
        </p:nvSpPr>
        <p:spPr bwMode="auto">
          <a:xfrm>
            <a:off x="3276600" y="3733800"/>
            <a:ext cx="1474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 </a:t>
            </a:r>
            <a:r>
              <a:rPr lang="en-US" altLang="zh-CN" b="1" i="1">
                <a:solidFill>
                  <a:srgbClr val="FF0000"/>
                </a:solidFill>
              </a:rPr>
              <a:t>endangered</a:t>
            </a:r>
          </a:p>
        </p:txBody>
      </p:sp>
      <p:sp>
        <p:nvSpPr>
          <p:cNvPr id="166928" name="Rectangle 16"/>
          <p:cNvSpPr>
            <a:spLocks noChangeArrowheads="1"/>
          </p:cNvSpPr>
          <p:nvPr/>
        </p:nvSpPr>
        <p:spPr bwMode="auto">
          <a:xfrm>
            <a:off x="6553200" y="4267200"/>
            <a:ext cx="1423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government</a:t>
            </a:r>
          </a:p>
        </p:txBody>
      </p:sp>
      <p:sp>
        <p:nvSpPr>
          <p:cNvPr id="166929" name="Rectangle 17"/>
          <p:cNvSpPr>
            <a:spLocks noChangeArrowheads="1"/>
          </p:cNvSpPr>
          <p:nvPr/>
        </p:nvSpPr>
        <p:spPr bwMode="auto">
          <a:xfrm>
            <a:off x="4114800" y="4708525"/>
            <a:ext cx="901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protect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6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6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6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6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6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6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6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6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25" grpId="0"/>
      <p:bldP spid="166926" grpId="0"/>
      <p:bldP spid="166927" grpId="0"/>
      <p:bldP spid="166928" grpId="0"/>
      <p:bldP spid="1669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4" name="Rectangle 8"/>
          <p:cNvSpPr>
            <a:spLocks noChangeArrowheads="1"/>
          </p:cNvSpPr>
          <p:nvPr/>
        </p:nvSpPr>
        <p:spPr bwMode="auto">
          <a:xfrm>
            <a:off x="609600" y="1371600"/>
            <a:ext cx="8334375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二、单项选择。</a:t>
            </a:r>
            <a:endParaRPr lang="zh-CN" altLang="en-US" dirty="0">
              <a:solidFill>
                <a:srgbClr val="00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( </a:t>
            </a:r>
            <a:r>
              <a:rPr lang="en-US" altLang="zh-CN" b="1" i="1" dirty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	</a:t>
            </a:r>
            <a:r>
              <a:rPr lang="en-US" altLang="zh-CN" dirty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)7.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/>
                <a:ea typeface="黑体" panose="02010609060101010101" pitchFamily="49" charset="-122"/>
                <a:cs typeface="Times New Roman" panose="02020603050405020304" pitchFamily="18" charset="0"/>
              </a:rPr>
              <a:t>—</a:t>
            </a:r>
            <a:r>
              <a:rPr lang="en-US" altLang="zh-CN" dirty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Why didn't Jim come to school yesterday?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—Because of the ________.He had a bad cold and had to stay in bed for some days.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illness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　　　　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condition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　　　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trip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　 　　　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D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birthday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( </a:t>
            </a:r>
            <a:r>
              <a:rPr lang="en-US" altLang="zh-CN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 )8.When I got home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my mother was preparing lunch ________ me.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to  B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with  C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of  D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for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( </a:t>
            </a:r>
            <a:r>
              <a:rPr lang="en-US" altLang="zh-CN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 )9.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Joe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I really don't know how to solve the problem.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—Don't </a:t>
            </a:r>
            <a:r>
              <a:rPr lang="en-US" altLang="zh-CN" dirty="0" err="1">
                <a:solidFill>
                  <a:srgbClr val="000000"/>
                </a:solidFill>
                <a:cs typeface="Times New Roman" panose="02020603050405020304" pitchFamily="18" charset="0"/>
              </a:rPr>
              <a:t>worry.We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 can find another way ________ it.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to solve  B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solve  C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solving  D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to solving</a:t>
            </a:r>
          </a:p>
        </p:txBody>
      </p:sp>
      <p:sp>
        <p:nvSpPr>
          <p:cNvPr id="167945" name="Rectangle 9"/>
          <p:cNvSpPr>
            <a:spLocks noChangeArrowheads="1"/>
          </p:cNvSpPr>
          <p:nvPr/>
        </p:nvSpPr>
        <p:spPr bwMode="auto">
          <a:xfrm>
            <a:off x="1169988" y="1965325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67947" name="Rectangle 11"/>
          <p:cNvSpPr>
            <a:spLocks noChangeArrowheads="1"/>
          </p:cNvSpPr>
          <p:nvPr/>
        </p:nvSpPr>
        <p:spPr bwMode="auto">
          <a:xfrm>
            <a:off x="1219200" y="38100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67954" name="Rectangle 18"/>
          <p:cNvSpPr>
            <a:spLocks noChangeArrowheads="1"/>
          </p:cNvSpPr>
          <p:nvPr/>
        </p:nvSpPr>
        <p:spPr bwMode="auto">
          <a:xfrm>
            <a:off x="1219200" y="46482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7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7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5" grpId="0"/>
      <p:bldP spid="167947" grpId="0"/>
      <p:bldP spid="1679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9" name="Rectangle 9"/>
          <p:cNvSpPr>
            <a:spLocks noChangeArrowheads="1"/>
          </p:cNvSpPr>
          <p:nvPr/>
        </p:nvSpPr>
        <p:spPr bwMode="auto">
          <a:xfrm>
            <a:off x="609600" y="2286000"/>
            <a:ext cx="8334375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( </a:t>
            </a:r>
            <a:r>
              <a:rPr lang="en-US" altLang="zh-CN" b="1" i="1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)10.I need ________ hours to finish my homework.</a:t>
            </a: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en-US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易错题</a:t>
            </a: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endParaRPr lang="en-US" altLang="zh-CN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two another  B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another two  C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more two  D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two other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( </a:t>
            </a:r>
            <a:r>
              <a:rPr lang="en-US" altLang="zh-CN" b="1" i="1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)11.When you move somewhere new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the first thing for you is to find a place ________.</a:t>
            </a: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</a:rPr>
              <a:t>(</a:t>
            </a:r>
            <a:r>
              <a:rPr lang="zh-CN" altLang="en-US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易错题</a:t>
            </a: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</a:rPr>
              <a:t>)</a:t>
            </a:r>
            <a:endParaRPr lang="en-US" altLang="zh-CN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to live  B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living in  C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to live in  D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to living in</a:t>
            </a:r>
          </a:p>
        </p:txBody>
      </p:sp>
      <p:sp>
        <p:nvSpPr>
          <p:cNvPr id="168970" name="Rectangle 10"/>
          <p:cNvSpPr>
            <a:spLocks noChangeArrowheads="1"/>
          </p:cNvSpPr>
          <p:nvPr/>
        </p:nvSpPr>
        <p:spPr bwMode="auto">
          <a:xfrm>
            <a:off x="1219200" y="2438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68974" name="Rectangle 14"/>
          <p:cNvSpPr>
            <a:spLocks noChangeArrowheads="1"/>
          </p:cNvSpPr>
          <p:nvPr/>
        </p:nvSpPr>
        <p:spPr bwMode="auto">
          <a:xfrm>
            <a:off x="1219200" y="3336925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8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8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70" grpId="0"/>
      <p:bldP spid="1689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533400" y="1295400"/>
            <a:ext cx="8334375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三、情景交际：从方框中选择合适的选项补全对话。</a:t>
            </a:r>
            <a:endParaRPr lang="zh-CN" altLang="en-US">
              <a:solidFill>
                <a:srgbClr val="00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Can you tell me something about pandas?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Of course.There are many pandas in my hometown.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u="sng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12.</a:t>
            </a: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____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They like to eat bamboo.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u="sng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13.</a:t>
            </a: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____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They have black and white fur.</a:t>
            </a:r>
            <a:r>
              <a:rPr lang="en-US" altLang="zh-CN" u="sng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14.</a:t>
            </a: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____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They are one of the endangered wild animals in the world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aren't they?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Yes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they are.Many years ago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many hunters killed them for their fur.And farmers cut down the bamboo.</a:t>
            </a:r>
            <a:r>
              <a:rPr lang="en-US" altLang="zh-CN" u="sng">
                <a:solidFill>
                  <a:srgbClr val="000000"/>
                </a:solidFill>
                <a:cs typeface="Times New Roman" panose="02020603050405020304" pitchFamily="18" charset="0"/>
              </a:rPr>
              <a:t>15.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____</a:t>
            </a:r>
          </a:p>
        </p:txBody>
      </p:sp>
      <p:sp>
        <p:nvSpPr>
          <p:cNvPr id="169991" name="Rectangle 7"/>
          <p:cNvSpPr>
            <a:spLocks noChangeArrowheads="1"/>
          </p:cNvSpPr>
          <p:nvPr/>
        </p:nvSpPr>
        <p:spPr bwMode="auto">
          <a:xfrm>
            <a:off x="1752600" y="27432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69992" name="Rectangle 8"/>
          <p:cNvSpPr>
            <a:spLocks noChangeArrowheads="1"/>
          </p:cNvSpPr>
          <p:nvPr/>
        </p:nvSpPr>
        <p:spPr bwMode="auto">
          <a:xfrm>
            <a:off x="1676400" y="364172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69994" name="Rectangle 10"/>
          <p:cNvSpPr>
            <a:spLocks noChangeArrowheads="1"/>
          </p:cNvSpPr>
          <p:nvPr/>
        </p:nvSpPr>
        <p:spPr bwMode="auto">
          <a:xfrm>
            <a:off x="4876800" y="41148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169995" name="Rectangle 11"/>
          <p:cNvSpPr>
            <a:spLocks noChangeArrowheads="1"/>
          </p:cNvSpPr>
          <p:nvPr/>
        </p:nvSpPr>
        <p:spPr bwMode="auto">
          <a:xfrm>
            <a:off x="4953000" y="5486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1" grpId="0"/>
      <p:bldP spid="169992" grpId="0"/>
      <p:bldP spid="169994" grpId="0"/>
      <p:bldP spid="1699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ChangeArrowheads="1"/>
          </p:cNvSpPr>
          <p:nvPr/>
        </p:nvSpPr>
        <p:spPr bwMode="auto">
          <a:xfrm>
            <a:off x="609600" y="1752600"/>
            <a:ext cx="8334375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Oh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the government should do something to protect them.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Yes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the government has built some reserves </a:t>
            </a:r>
            <a:r>
              <a:rPr lang="en-US" altLang="zh-CN">
                <a:solidFill>
                  <a:srgbClr val="000000"/>
                </a:solidFill>
                <a:ea typeface="楷体_GB2312" charset="-122"/>
              </a:rPr>
              <a:t>(</a:t>
            </a:r>
            <a:r>
              <a:rPr lang="zh-CN" altLang="en-US">
                <a:solidFill>
                  <a:srgbClr val="000000"/>
                </a:solidFill>
                <a:ea typeface="楷体_GB2312" charset="-122"/>
              </a:rPr>
              <a:t>保护区</a:t>
            </a:r>
            <a:r>
              <a:rPr lang="en-US" altLang="zh-CN">
                <a:solidFill>
                  <a:srgbClr val="000000"/>
                </a:solidFill>
                <a:ea typeface="楷体_GB2312" charset="-122"/>
              </a:rPr>
              <a:t>)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r>
              <a:rPr lang="en-US" altLang="zh-CN" u="sng">
                <a:solidFill>
                  <a:srgbClr val="000000"/>
                </a:solidFill>
                <a:cs typeface="Times New Roman" panose="02020603050405020304" pitchFamily="18" charset="0"/>
              </a:rPr>
              <a:t>16.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____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That's great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！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We should continue to tell people to do something for them.</a:t>
            </a:r>
            <a:endParaRPr lang="en-US" altLang="zh-CN" i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As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result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they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ha</a:t>
            </a:r>
            <a:r>
              <a:rPr lang="en-US" altLang="zh-CN" i="1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e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no</a:t>
            </a:r>
            <a:r>
              <a:rPr lang="en-US" altLang="zh-CN" i="1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here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to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li</a:t>
            </a:r>
            <a:r>
              <a:rPr lang="en-US" altLang="zh-CN" i="1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e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en-US" altLang="zh-CN" i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They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can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li</a:t>
            </a:r>
            <a:r>
              <a:rPr lang="en-US" altLang="zh-CN" i="1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e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comfortable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life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no</a:t>
            </a:r>
            <a:r>
              <a:rPr lang="en-US" altLang="zh-CN" i="1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en-US" altLang="zh-CN" i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What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do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they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lo</a:t>
            </a:r>
            <a:r>
              <a:rPr lang="en-US" altLang="zh-CN" i="1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e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to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eat?</a:t>
            </a:r>
          </a:p>
          <a:p>
            <a:pPr algn="just">
              <a:lnSpc>
                <a:spcPct val="150000"/>
              </a:lnSpc>
            </a:pP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D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What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do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they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look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like?</a:t>
            </a:r>
          </a:p>
          <a:p>
            <a:pPr algn="just">
              <a:lnSpc>
                <a:spcPct val="150000"/>
              </a:lnSpc>
            </a:pP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E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They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are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fat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but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they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look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lo</a:t>
            </a:r>
            <a:r>
              <a:rPr lang="en-US" altLang="zh-CN" i="1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i="1">
                <a:solidFill>
                  <a:srgbClr val="000000"/>
                </a:solidFill>
                <a:cs typeface="Times New Roman" panose="02020603050405020304" pitchFamily="18" charset="0"/>
              </a:rPr>
              <a:t>ely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7467600" y="2286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B</a:t>
            </a:r>
            <a:endParaRPr lang="en-US" altLang="zh-CN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/>
    </p:bldLst>
  </p:timing>
</p:sld>
</file>

<file path=ppt/theme/theme1.xml><?xml version="1.0" encoding="utf-8"?>
<a:theme xmlns:a="http://schemas.openxmlformats.org/drawingml/2006/main" name="WWW.2PPT.COM&#10;">
  <a:themeElements>
    <a:clrScheme name="A000120140530A99PPBG 1">
      <a:dk1>
        <a:srgbClr val="696464"/>
      </a:dk1>
      <a:lt1>
        <a:srgbClr val="FFFFFF"/>
      </a:lt1>
      <a:dk2>
        <a:srgbClr val="696464"/>
      </a:dk2>
      <a:lt2>
        <a:srgbClr val="FFFFFF"/>
      </a:lt2>
      <a:accent1>
        <a:srgbClr val="E92100"/>
      </a:accent1>
      <a:accent2>
        <a:srgbClr val="F3C324"/>
      </a:accent2>
      <a:accent3>
        <a:srgbClr val="FFFFFF"/>
      </a:accent3>
      <a:accent4>
        <a:srgbClr val="595454"/>
      </a:accent4>
      <a:accent5>
        <a:srgbClr val="F2ABAA"/>
      </a:accent5>
      <a:accent6>
        <a:srgbClr val="DCB020"/>
      </a:accent6>
      <a:hlink>
        <a:srgbClr val="CC9900"/>
      </a:hlink>
      <a:folHlink>
        <a:srgbClr val="96A9A9"/>
      </a:folHlink>
    </a:clrScheme>
    <a:fontScheme name="A000120140530A99PPBG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kx="3284103" algn="bl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kx="3284103" algn="bl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40530A99PPBG 1">
        <a:dk1>
          <a:srgbClr val="696464"/>
        </a:dk1>
        <a:lt1>
          <a:srgbClr val="FFFFFF"/>
        </a:lt1>
        <a:dk2>
          <a:srgbClr val="696464"/>
        </a:dk2>
        <a:lt2>
          <a:srgbClr val="FFFFFF"/>
        </a:lt2>
        <a:accent1>
          <a:srgbClr val="E92100"/>
        </a:accent1>
        <a:accent2>
          <a:srgbClr val="F3C324"/>
        </a:accent2>
        <a:accent3>
          <a:srgbClr val="FFFFFF"/>
        </a:accent3>
        <a:accent4>
          <a:srgbClr val="595454"/>
        </a:accent4>
        <a:accent5>
          <a:srgbClr val="F2ABAA"/>
        </a:accent5>
        <a:accent6>
          <a:srgbClr val="DCB020"/>
        </a:accent6>
        <a:hlink>
          <a:srgbClr val="CC9900"/>
        </a:hlink>
        <a:folHlink>
          <a:srgbClr val="96A9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主题66</Template>
  <TotalTime>0</TotalTime>
  <Words>658</Words>
  <Application>Microsoft Office PowerPoint</Application>
  <PresentationFormat>全屏显示(4:3)</PresentationFormat>
  <Paragraphs>76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4" baseType="lpstr">
      <vt:lpstr>Batang</vt:lpstr>
      <vt:lpstr>MingLiU_HKSCS</vt:lpstr>
      <vt:lpstr>黑体</vt:lpstr>
      <vt:lpstr>华文行楷</vt:lpstr>
      <vt:lpstr>楷体_GB2312</vt:lpstr>
      <vt:lpstr>宋体</vt:lpstr>
      <vt:lpstr>微软雅黑</vt:lpstr>
      <vt:lpstr>幼圆</vt:lpstr>
      <vt:lpstr>Arial</vt:lpstr>
      <vt:lpstr>Book Antiqua</vt:lpstr>
      <vt:lpstr>Calibri</vt:lpstr>
      <vt:lpstr>Courier New</vt:lpstr>
      <vt:lpstr>Times New Roman</vt:lpstr>
      <vt:lpstr>Wingdings 2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2015-03-09T07:57:00Z</dcterms:created>
  <dcterms:modified xsi:type="dcterms:W3CDTF">2023-01-16T21:35:38Z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9F534DE028E1425BBDE565F1B7153AAC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