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3877-7142-4B42-B222-32196802A6A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3DAB8-CBCB-404F-8106-15E70B44E1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E83-93F6-4A9A-9ED2-32C90BD8582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E9A9411D-D88B-484D-80A9-7A2994580E1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5F7DEB0-151F-4810-B87C-17911E84FDB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000265"/>
            <a:ext cx="5181600" cy="1257300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45405" y="2033970"/>
            <a:ext cx="6333104" cy="580184"/>
          </a:xfrm>
        </p:spPr>
        <p:txBody>
          <a:bodyPr/>
          <a:lstStyle/>
          <a:p>
            <a:r>
              <a:rPr lang="en-US" altLang="zh-CN" sz="4400" b="1" dirty="0"/>
              <a:t>Were they active in </a:t>
            </a:r>
            <a:r>
              <a:rPr lang="en-US" altLang="zh-CN" sz="4400" b="1" dirty="0" smtClean="0"/>
              <a:t>class?</a:t>
            </a:r>
            <a:endParaRPr lang="zh-CN" altLang="en-US" sz="44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3568" y="627534"/>
            <a:ext cx="7545579" cy="994410"/>
          </a:xfrm>
        </p:spPr>
        <p:txBody>
          <a:bodyPr/>
          <a:lstStyle/>
          <a:p>
            <a:r>
              <a:rPr lang="en-US" sz="3200" dirty="0" smtClean="0"/>
              <a:t>Unit 1 Teachers’ Day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0" y="401191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2413" y="573882"/>
            <a:ext cx="7266926" cy="31700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4000" dirty="0">
                <a:latin typeface="+mj-lt"/>
              </a:rPr>
              <a:t>1</a:t>
            </a:r>
            <a:r>
              <a:rPr lang="zh-CN" altLang="en-US" sz="4000" dirty="0" smtClean="0">
                <a:latin typeface="+mj-lt"/>
              </a:rPr>
              <a:t>. Who is back at school</a:t>
            </a:r>
            <a:r>
              <a:rPr lang="en-US" altLang="zh-CN" sz="4000" dirty="0" smtClean="0">
                <a:latin typeface="+mj-lt"/>
              </a:rPr>
              <a:t>?</a:t>
            </a:r>
            <a:endParaRPr lang="zh-CN" altLang="en-US" sz="4000" dirty="0">
              <a:latin typeface="+mj-lt"/>
            </a:endParaRPr>
          </a:p>
          <a:p>
            <a:pPr eaLnBrk="1" hangingPunct="1"/>
            <a:endParaRPr lang="zh-CN" altLang="en-US" sz="4000" dirty="0">
              <a:latin typeface="+mj-lt"/>
            </a:endParaRPr>
          </a:p>
          <a:p>
            <a:pPr eaLnBrk="1" hangingPunct="1"/>
            <a:r>
              <a:rPr lang="zh-CN" altLang="en-US" sz="4000" dirty="0">
                <a:latin typeface="+mj-lt"/>
              </a:rPr>
              <a:t>2</a:t>
            </a:r>
            <a:r>
              <a:rPr lang="zh-CN" altLang="en-US" sz="4000" dirty="0" smtClean="0">
                <a:latin typeface="+mj-lt"/>
              </a:rPr>
              <a:t>. Were the </a:t>
            </a:r>
            <a:r>
              <a:rPr lang="zh-CN" altLang="en-US" sz="4000" dirty="0">
                <a:latin typeface="+mj-lt"/>
              </a:rPr>
              <a:t>boys </a:t>
            </a:r>
            <a:r>
              <a:rPr lang="zh-CN" altLang="en-US" sz="4000" dirty="0" smtClean="0">
                <a:latin typeface="+mj-lt"/>
              </a:rPr>
              <a:t>active in class</a:t>
            </a:r>
            <a:r>
              <a:rPr lang="en-US" altLang="zh-CN" sz="4000" dirty="0" smtClean="0">
                <a:latin typeface="+mj-lt"/>
              </a:rPr>
              <a:t>?</a:t>
            </a:r>
            <a:endParaRPr lang="zh-CN" altLang="en-US" sz="4000" dirty="0">
              <a:latin typeface="+mj-lt"/>
            </a:endParaRPr>
          </a:p>
          <a:p>
            <a:pPr eaLnBrk="1" hangingPunct="1"/>
            <a:endParaRPr lang="zh-CN" altLang="en-US" sz="4000" dirty="0">
              <a:latin typeface="+mj-lt"/>
            </a:endParaRPr>
          </a:p>
          <a:p>
            <a:pPr eaLnBrk="1" hangingPunct="1"/>
            <a:r>
              <a:rPr lang="zh-CN" altLang="en-US" sz="4000" dirty="0">
                <a:latin typeface="+mj-lt"/>
              </a:rPr>
              <a:t>3</a:t>
            </a:r>
            <a:r>
              <a:rPr lang="zh-CN" altLang="en-US" sz="4000" dirty="0" smtClean="0">
                <a:latin typeface="+mj-lt"/>
              </a:rPr>
              <a:t>. What do Mr Wang</a:t>
            </a:r>
            <a:r>
              <a:rPr lang="en-US" altLang="zh-CN" sz="4000" dirty="0" smtClean="0">
                <a:latin typeface="+mj-lt"/>
              </a:rPr>
              <a:t>’</a:t>
            </a:r>
            <a:r>
              <a:rPr lang="zh-CN" altLang="en-US" sz="4000" dirty="0" smtClean="0">
                <a:latin typeface="+mj-lt"/>
              </a:rPr>
              <a:t>s pupils say</a:t>
            </a:r>
            <a:r>
              <a:rPr lang="en-US" altLang="zh-CN" sz="4000" dirty="0" smtClean="0">
                <a:latin typeface="+mj-lt"/>
              </a:rPr>
              <a:t>?</a:t>
            </a:r>
            <a:endParaRPr lang="zh-CN" altLang="en-US" sz="4000" dirty="0">
              <a:latin typeface="+mj-lt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69889" y="1276350"/>
            <a:ext cx="5084149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 smtClean="0">
                <a:solidFill>
                  <a:srgbClr val="FF0000"/>
                </a:solidFill>
                <a:latin typeface="+mj-lt"/>
              </a:rPr>
              <a:t>They are Mr Wang</a:t>
            </a:r>
            <a:r>
              <a:rPr lang="en-US" altLang="zh-CN" sz="3200" b="1" dirty="0" smtClean="0">
                <a:solidFill>
                  <a:srgbClr val="FF0000"/>
                </a:solidFill>
                <a:latin typeface="+mj-lt"/>
              </a:rPr>
              <a:t>’</a:t>
            </a:r>
            <a:r>
              <a:rPr lang="zh-CN" altLang="en-US" sz="3200" b="1" dirty="0" smtClean="0">
                <a:solidFill>
                  <a:srgbClr val="FF0000"/>
                </a:solidFill>
                <a:latin typeface="+mj-lt"/>
              </a:rPr>
              <a:t>s pupils.</a:t>
            </a:r>
            <a:endParaRPr lang="zh-CN" alt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5576" y="2418714"/>
            <a:ext cx="277832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 smtClean="0">
                <a:solidFill>
                  <a:srgbClr val="FF0000"/>
                </a:solidFill>
                <a:latin typeface="+mj-lt"/>
              </a:rPr>
              <a:t>Yes</a:t>
            </a:r>
            <a:r>
              <a:rPr lang="en-US" altLang="zh-CN" sz="3200" b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zh-CN" altLang="en-US" sz="3200" b="1" dirty="0" smtClean="0">
                <a:solidFill>
                  <a:srgbClr val="FF0000"/>
                </a:solidFill>
                <a:latin typeface="+mj-lt"/>
              </a:rPr>
              <a:t>they were</a:t>
            </a:r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49648" y="3743981"/>
            <a:ext cx="402020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Happy </a:t>
            </a:r>
            <a:r>
              <a:rPr lang="zh-CN" altLang="en-US" sz="3200" b="1" dirty="0" smtClean="0">
                <a:solidFill>
                  <a:srgbClr val="FF0000"/>
                </a:solidFill>
                <a:latin typeface="+mj-lt"/>
              </a:rPr>
              <a:t>Teachers</a:t>
            </a:r>
            <a:r>
              <a:rPr lang="en-US" altLang="zh-CN" sz="3200" b="1" dirty="0" smtClean="0">
                <a:solidFill>
                  <a:srgbClr val="FF0000"/>
                </a:solidFill>
                <a:latin typeface="+mj-lt"/>
              </a:rPr>
              <a:t>’</a:t>
            </a:r>
            <a:r>
              <a:rPr lang="zh-CN" altLang="en-US" sz="3200" b="1" dirty="0" smtClean="0">
                <a:solidFill>
                  <a:srgbClr val="FF0000"/>
                </a:solidFill>
                <a:latin typeface="+mj-lt"/>
              </a:rPr>
              <a:t> Day</a:t>
            </a:r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 autoUpdateAnimBg="0"/>
      <p:bldP spid="14340" grpId="0" bldLvl="0" autoUpdateAnimBg="0"/>
      <p:bldP spid="14341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学生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638" y="1275605"/>
            <a:ext cx="4170362" cy="291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435600" y="1168004"/>
            <a:ext cx="1608133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5400" dirty="0">
                <a:latin typeface="+mj-lt"/>
              </a:rPr>
              <a:t>pupil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40565" y="1168003"/>
            <a:ext cx="453970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5400" dirty="0">
                <a:solidFill>
                  <a:srgbClr val="FF0000"/>
                </a:solidFill>
                <a:latin typeface="+mj-lt"/>
              </a:rPr>
              <a:t>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 autoUpdateAnimBg="0"/>
      <p:bldP spid="15364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学生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913" y="1821651"/>
            <a:ext cx="6342062" cy="233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31914" y="350044"/>
            <a:ext cx="4090159" cy="10772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latin typeface="+mj-lt"/>
              </a:rPr>
              <a:t>They </a:t>
            </a:r>
            <a:r>
              <a:rPr lang="zh-CN" altLang="en-US" sz="3200" b="1" dirty="0" smtClean="0">
                <a:latin typeface="+mj-lt"/>
              </a:rPr>
              <a:t>were in </a:t>
            </a:r>
            <a:r>
              <a:rPr lang="zh-CN" altLang="en-US" sz="3200" b="1" dirty="0">
                <a:latin typeface="+mj-lt"/>
              </a:rPr>
              <a:t>his </a:t>
            </a:r>
            <a:r>
              <a:rPr lang="zh-CN" altLang="en-US" sz="3200" b="1" dirty="0" smtClean="0">
                <a:latin typeface="+mj-lt"/>
              </a:rPr>
              <a:t>class </a:t>
            </a:r>
            <a:endParaRPr lang="zh-CN" altLang="en-US" sz="3200" b="1" dirty="0">
              <a:latin typeface="+mj-lt"/>
            </a:endParaRPr>
          </a:p>
          <a:p>
            <a:pPr eaLnBrk="1" hangingPunct="1"/>
            <a:r>
              <a:rPr lang="zh-CN" altLang="en-US" sz="3200" b="1" dirty="0" smtClean="0">
                <a:latin typeface="+mj-lt"/>
              </a:rPr>
              <a:t>ten years ago</a:t>
            </a:r>
            <a:r>
              <a:rPr lang="zh-CN" altLang="en-US" sz="3200" b="1" dirty="0">
                <a:latin typeface="+mj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1979712" y="1635646"/>
            <a:ext cx="5181600" cy="1257300"/>
          </a:xfrm>
        </p:spPr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姚明小时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8556" y="975474"/>
            <a:ext cx="3140075" cy="313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92276" y="353617"/>
            <a:ext cx="1980157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b="1" dirty="0">
                <a:latin typeface="+mj-lt"/>
              </a:rPr>
              <a:t>YaoMing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140200" y="1875235"/>
            <a:ext cx="3445174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He </a:t>
            </a:r>
            <a:r>
              <a:rPr lang="zh-CN" altLang="en-US" sz="3200" b="1" dirty="0" smtClean="0">
                <a:solidFill>
                  <a:srgbClr val="FF0000"/>
                </a:solidFill>
                <a:latin typeface="+mj-lt"/>
              </a:rPr>
              <a:t>was short then</a:t>
            </a:r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eaLnBrk="1" hangingPunct="1"/>
            <a:endParaRPr lang="zh-CN" altLang="en-US" sz="3200" b="1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He </a:t>
            </a:r>
            <a:r>
              <a:rPr lang="zh-CN" altLang="en-US" sz="3200" b="1" dirty="0" smtClean="0">
                <a:solidFill>
                  <a:srgbClr val="FF0000"/>
                </a:solidFill>
                <a:latin typeface="+mj-lt"/>
              </a:rPr>
              <a:t>was thin</a:t>
            </a:r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姚明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4" y="1059656"/>
            <a:ext cx="3863975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55650" y="1653779"/>
            <a:ext cx="2378152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latin typeface="+mj-lt"/>
              </a:rPr>
              <a:t>He </a:t>
            </a:r>
            <a:r>
              <a:rPr lang="zh-CN" altLang="en-US" sz="3200" b="1" dirty="0" smtClean="0">
                <a:latin typeface="+mj-lt"/>
              </a:rPr>
              <a:t>is tall.</a:t>
            </a:r>
            <a:endParaRPr lang="zh-CN" altLang="en-US" sz="3200" b="1" dirty="0">
              <a:latin typeface="+mj-lt"/>
            </a:endParaRPr>
          </a:p>
          <a:p>
            <a:pPr eaLnBrk="1" hangingPunct="1"/>
            <a:endParaRPr lang="zh-CN" altLang="en-US" sz="3200" b="1" dirty="0">
              <a:latin typeface="+mj-lt"/>
            </a:endParaRPr>
          </a:p>
          <a:p>
            <a:pPr eaLnBrk="1" hangingPunct="1"/>
            <a:r>
              <a:rPr lang="zh-CN" altLang="en-US" sz="3200" b="1" dirty="0">
                <a:latin typeface="+mj-lt"/>
              </a:rPr>
              <a:t>He </a:t>
            </a:r>
            <a:r>
              <a:rPr lang="zh-CN" altLang="en-US" sz="3200" b="1" dirty="0" smtClean="0">
                <a:latin typeface="+mj-lt"/>
              </a:rPr>
              <a:t>is strong</a:t>
            </a:r>
            <a:r>
              <a:rPr lang="zh-CN" altLang="en-US" sz="3200" b="1" dirty="0">
                <a:latin typeface="+mj-lt"/>
              </a:rPr>
              <a:t>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57914" y="397669"/>
            <a:ext cx="1067921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4000" dirty="0">
                <a:latin typeface="+mj-lt"/>
              </a:rPr>
              <a:t>now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786050" y="3759994"/>
            <a:ext cx="341154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+mj-lt"/>
              </a:rPr>
              <a:t>Now</a:t>
            </a:r>
            <a:r>
              <a:rPr lang="en-US" altLang="zh-CN" sz="3200" b="1" dirty="0" smtClean="0">
                <a:latin typeface="+mj-lt"/>
              </a:rPr>
              <a:t> they </a:t>
            </a:r>
            <a:r>
              <a:rPr lang="en-US" altLang="zh-CN" sz="3200" b="1" dirty="0" smtClean="0">
                <a:solidFill>
                  <a:srgbClr val="FF0000"/>
                </a:solidFill>
                <a:latin typeface="+mj-lt"/>
              </a:rPr>
              <a:t>are</a:t>
            </a:r>
            <a:r>
              <a:rPr lang="en-US" altLang="zh-CN" sz="3200" b="1" dirty="0" smtClean="0">
                <a:solidFill>
                  <a:srgbClr val="FF3300"/>
                </a:solidFill>
                <a:latin typeface="+mj-lt"/>
              </a:rPr>
              <a:t> </a:t>
            </a:r>
            <a:r>
              <a:rPr lang="en-US" altLang="zh-CN" sz="3200" b="1" dirty="0" smtClean="0">
                <a:latin typeface="+mj-lt"/>
              </a:rPr>
              <a:t>old</a:t>
            </a:r>
            <a:r>
              <a:rPr lang="en-US" altLang="zh-CN" sz="3200" b="1" dirty="0">
                <a:latin typeface="+mj-lt"/>
              </a:rPr>
              <a:t>.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8795" y="589346"/>
            <a:ext cx="4480187" cy="2708684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87824" y="267494"/>
            <a:ext cx="3928520" cy="857250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FF0000"/>
                </a:solidFill>
              </a:rPr>
              <a:t>Then</a:t>
            </a:r>
            <a:r>
              <a:rPr lang="en-US" altLang="zh-CN" dirty="0" smtClean="0"/>
              <a:t>                      </a:t>
            </a:r>
            <a:endParaRPr lang="en-US" altLang="zh-CN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30438" y="3596878"/>
            <a:ext cx="5699148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000" b="1" dirty="0" smtClean="0">
                <a:latin typeface="+mj-lt"/>
              </a:rPr>
              <a:t>They </a:t>
            </a:r>
            <a:r>
              <a:rPr lang="zh-CN" altLang="en-US" sz="4000" b="1" dirty="0">
                <a:solidFill>
                  <a:srgbClr val="FF0000"/>
                </a:solidFill>
                <a:latin typeface="+mj-lt"/>
              </a:rPr>
              <a:t>were</a:t>
            </a:r>
            <a:r>
              <a:rPr lang="zh-CN" altLang="en-US" sz="4000" b="1" dirty="0">
                <a:latin typeface="+mj-lt"/>
              </a:rPr>
              <a:t> young </a:t>
            </a:r>
            <a:r>
              <a:rPr lang="zh-CN" altLang="en-US" sz="4000" b="1" dirty="0" smtClean="0">
                <a:latin typeface="+mj-lt"/>
              </a:rPr>
              <a:t>then</a:t>
            </a:r>
            <a:r>
              <a:rPr lang="zh-CN" altLang="en-US" sz="4000" b="1" dirty="0">
                <a:latin typeface="+mj-lt"/>
              </a:rPr>
              <a:t>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824163" y="4127793"/>
            <a:ext cx="356379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dirty="0" smtClean="0">
                <a:solidFill>
                  <a:srgbClr val="FF0000"/>
                </a:solidFill>
                <a:latin typeface="+mj-lt"/>
              </a:rPr>
              <a:t>were</a:t>
            </a:r>
            <a:r>
              <a:rPr lang="zh-CN" altLang="en-US" sz="2800" dirty="0" smtClean="0">
                <a:solidFill>
                  <a:srgbClr val="FF0000"/>
                </a:solidFill>
              </a:rPr>
              <a:t>（</a:t>
            </a:r>
            <a:r>
              <a:rPr lang="zh-CN" altLang="en-US" sz="2800" dirty="0" smtClean="0">
                <a:solidFill>
                  <a:srgbClr val="FF0000"/>
                </a:solidFill>
                <a:latin typeface="+mj-lt"/>
              </a:rPr>
              <a:t>are</a:t>
            </a:r>
            <a:r>
              <a:rPr lang="zh-CN" altLang="en-US" sz="2800" dirty="0" smtClean="0">
                <a:solidFill>
                  <a:srgbClr val="FF0000"/>
                </a:solidFill>
              </a:rPr>
              <a:t> </a:t>
            </a:r>
            <a:r>
              <a:rPr lang="zh-CN" altLang="en-US" sz="2800" dirty="0">
                <a:solidFill>
                  <a:srgbClr val="FF0000"/>
                </a:solidFill>
              </a:rPr>
              <a:t>的过去</a:t>
            </a:r>
            <a:r>
              <a:rPr lang="zh-CN" altLang="en-US" sz="2800" dirty="0" smtClean="0">
                <a:solidFill>
                  <a:srgbClr val="FF0000"/>
                </a:solidFill>
              </a:rPr>
              <a:t>式）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0052" y="987574"/>
            <a:ext cx="4913336" cy="2707349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allAtOnce" bldLvl="0" autoUpdateAnimBg="0"/>
      <p:bldP spid="9221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41685"/>
            <a:ext cx="8229600" cy="85725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</a:rPr>
              <a:t>Then</a:t>
            </a:r>
            <a:r>
              <a:rPr lang="en-US" altLang="zh-CN" dirty="0" smtClean="0"/>
              <a:t>                      </a:t>
            </a:r>
            <a:r>
              <a:rPr lang="en-US" altLang="zh-CN" b="1" dirty="0" smtClean="0">
                <a:solidFill>
                  <a:srgbClr val="FF0000"/>
                </a:solidFill>
              </a:rPr>
              <a:t>Now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4630" y="3814764"/>
            <a:ext cx="496887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 dirty="0" smtClean="0">
                <a:latin typeface="+mj-lt"/>
              </a:rPr>
              <a:t>They </a:t>
            </a:r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were</a:t>
            </a:r>
            <a:r>
              <a:rPr lang="zh-CN" altLang="en-US" sz="3200" b="1" dirty="0">
                <a:latin typeface="+mj-lt"/>
              </a:rPr>
              <a:t> young </a:t>
            </a:r>
            <a:r>
              <a:rPr lang="zh-CN" altLang="en-US" sz="3200" b="1" dirty="0" smtClean="0">
                <a:latin typeface="+mj-lt"/>
              </a:rPr>
              <a:t>then</a:t>
            </a:r>
            <a:r>
              <a:rPr lang="zh-CN" altLang="en-US" sz="3200" b="1" dirty="0">
                <a:latin typeface="+mj-lt"/>
              </a:rPr>
              <a:t>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88526" y="3814762"/>
            <a:ext cx="375547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+mj-lt"/>
              </a:rPr>
              <a:t>Now</a:t>
            </a:r>
            <a:r>
              <a:rPr lang="en-US" altLang="zh-CN" sz="3200" b="1" dirty="0" smtClean="0">
                <a:latin typeface="+mj-lt"/>
              </a:rPr>
              <a:t> </a:t>
            </a:r>
            <a:r>
              <a:rPr lang="en-US" altLang="zh-CN" sz="3200" b="1" dirty="0">
                <a:latin typeface="+mj-lt"/>
              </a:rPr>
              <a:t>they </a:t>
            </a: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are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 </a:t>
            </a:r>
            <a:r>
              <a:rPr lang="en-US" altLang="zh-CN" sz="3200" b="1" dirty="0">
                <a:latin typeface="+mj-lt"/>
              </a:rPr>
              <a:t>old.</a:t>
            </a:r>
          </a:p>
        </p:txBody>
      </p:sp>
      <p:grpSp>
        <p:nvGrpSpPr>
          <p:cNvPr id="10247" name="Group 7"/>
          <p:cNvGrpSpPr/>
          <p:nvPr/>
        </p:nvGrpSpPr>
        <p:grpSpPr bwMode="auto">
          <a:xfrm>
            <a:off x="1835151" y="3327799"/>
            <a:ext cx="5618163" cy="486965"/>
            <a:chOff x="0" y="0"/>
            <a:chExt cx="3539" cy="409"/>
          </a:xfrm>
        </p:grpSpPr>
        <p:sp>
          <p:nvSpPr>
            <p:cNvPr id="9225" name="Line 8"/>
            <p:cNvSpPr>
              <a:spLocks noChangeShapeType="1"/>
            </p:cNvSpPr>
            <p:nvPr/>
          </p:nvSpPr>
          <p:spPr bwMode="auto">
            <a:xfrm>
              <a:off x="0" y="46"/>
              <a:ext cx="3539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6" name="Line 9"/>
            <p:cNvSpPr>
              <a:spLocks noChangeShapeType="1"/>
            </p:cNvSpPr>
            <p:nvPr/>
          </p:nvSpPr>
          <p:spPr bwMode="auto">
            <a:xfrm>
              <a:off x="0" y="46"/>
              <a:ext cx="0" cy="317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>
              <a:off x="3493" y="0"/>
              <a:ext cx="0" cy="409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24" name="Line 11"/>
          <p:cNvSpPr>
            <a:spLocks noChangeShapeType="1"/>
          </p:cNvSpPr>
          <p:nvPr/>
        </p:nvSpPr>
        <p:spPr bwMode="auto">
          <a:xfrm flipH="1">
            <a:off x="4749801" y="357187"/>
            <a:ext cx="71437" cy="4786313"/>
          </a:xfrm>
          <a:prstGeom prst="line">
            <a:avLst/>
          </a:prstGeom>
          <a:noFill/>
          <a:ln w="31750">
            <a:solidFill>
              <a:srgbClr val="00FF00"/>
            </a:solidFill>
            <a:round/>
          </a:ln>
          <a:effectLst/>
        </p:spPr>
        <p:txBody>
          <a:bodyPr/>
          <a:lstStyle/>
          <a:p>
            <a:endParaRPr lang="zh-CN" altLang="en-US" dirty="0">
              <a:solidFill>
                <a:srgbClr val="FF3300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5" y="844154"/>
            <a:ext cx="3759439" cy="2272926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844154"/>
            <a:ext cx="3805122" cy="2272926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1" y="303610"/>
            <a:ext cx="2447925" cy="274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1" y="600074"/>
            <a:ext cx="2835575" cy="245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00034" y="3436144"/>
            <a:ext cx="337143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dirty="0" smtClean="0">
                <a:latin typeface="+mj-lt"/>
              </a:rPr>
              <a:t>They </a:t>
            </a:r>
            <a:r>
              <a:rPr lang="zh-CN" altLang="en-US" sz="2800" dirty="0">
                <a:solidFill>
                  <a:srgbClr val="FF0000"/>
                </a:solidFill>
                <a:latin typeface="+mj-lt"/>
              </a:rPr>
              <a:t>were </a:t>
            </a:r>
            <a:r>
              <a:rPr lang="zh-CN" altLang="en-US" sz="2800" dirty="0">
                <a:latin typeface="+mj-lt"/>
              </a:rPr>
              <a:t>small </a:t>
            </a:r>
            <a:r>
              <a:rPr lang="zh-CN" altLang="en-US" sz="2800" dirty="0" smtClean="0">
                <a:latin typeface="+mj-lt"/>
              </a:rPr>
              <a:t>then</a:t>
            </a:r>
            <a:r>
              <a:rPr lang="zh-CN" altLang="en-US" sz="2800" dirty="0">
                <a:latin typeface="+mj-lt"/>
              </a:rPr>
              <a:t>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29201" y="3436144"/>
            <a:ext cx="275588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dirty="0">
                <a:latin typeface="+mj-lt"/>
              </a:rPr>
              <a:t>Now </a:t>
            </a:r>
            <a:r>
              <a:rPr lang="en-US" altLang="zh-CN" sz="2800" dirty="0" smtClean="0">
                <a:latin typeface="+mj-lt"/>
              </a:rPr>
              <a:t>they </a:t>
            </a:r>
            <a:r>
              <a:rPr lang="en-US" altLang="zh-CN" sz="2800" dirty="0">
                <a:solidFill>
                  <a:srgbClr val="FF0000"/>
                </a:solidFill>
                <a:latin typeface="+mj-lt"/>
              </a:rPr>
              <a:t>are</a:t>
            </a:r>
            <a:r>
              <a:rPr lang="en-US" altLang="zh-CN" sz="2800" dirty="0">
                <a:latin typeface="+mj-lt"/>
              </a:rPr>
              <a:t> </a:t>
            </a:r>
            <a:r>
              <a:rPr lang="en-US" altLang="zh-CN" sz="2800" dirty="0" smtClean="0">
                <a:latin typeface="+mj-lt"/>
              </a:rPr>
              <a:t>big.</a:t>
            </a:r>
            <a:endParaRPr lang="en-US" altLang="zh-CN" sz="2800" dirty="0">
              <a:latin typeface="+mj-lt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848350" y="484465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30300" y="4507707"/>
            <a:ext cx="18415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3851" y="3975497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pic>
        <p:nvPicPr>
          <p:cNvPr id="11268" name="Picture 4" descr="u=577278687,2000942698&amp;fm=0&amp;g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75" y="675085"/>
            <a:ext cx="2554288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u=1997890884,127782349&amp;fm=3&amp;gp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675085"/>
            <a:ext cx="3059112" cy="210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u=3990428828,57701501&amp;fm=0&amp;gp=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106" y="3373042"/>
            <a:ext cx="2089150" cy="113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u=1693599680,2292804804&amp;fm=0&amp;gp=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3251598"/>
            <a:ext cx="3492500" cy="135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9389" y="2842022"/>
            <a:ext cx="108108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624138" y="1198155"/>
            <a:ext cx="86995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+mj-lt"/>
              </a:rPr>
              <a:t>young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076826" y="1198155"/>
            <a:ext cx="93662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+mj-lt"/>
              </a:rPr>
              <a:t>old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509464" y="3698498"/>
            <a:ext cx="71045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+mj-lt"/>
              </a:rPr>
              <a:t>small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813301" y="3700463"/>
            <a:ext cx="49244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+mj-lt"/>
              </a:rPr>
              <a:t>big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624138" y="107140"/>
            <a:ext cx="4886334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dirty="0" smtClean="0"/>
              <a:t>用</a:t>
            </a:r>
            <a:r>
              <a:rPr lang="zh-CN" altLang="en-US" sz="3600" dirty="0" smtClean="0">
                <a:solidFill>
                  <a:srgbClr val="FF0000"/>
                </a:solidFill>
                <a:latin typeface="+mj-lt"/>
              </a:rPr>
              <a:t>were</a:t>
            </a:r>
            <a:r>
              <a:rPr lang="zh-CN" altLang="en-US" sz="3600" dirty="0">
                <a:solidFill>
                  <a:srgbClr val="FF0000"/>
                </a:solidFill>
                <a:latin typeface="+mj-lt"/>
              </a:rPr>
              <a:t>/ </a:t>
            </a:r>
            <a:r>
              <a:rPr lang="zh-CN" altLang="en-US" sz="3600" dirty="0" smtClean="0">
                <a:solidFill>
                  <a:srgbClr val="FF0000"/>
                </a:solidFill>
                <a:latin typeface="+mj-lt"/>
              </a:rPr>
              <a:t>are</a:t>
            </a:r>
            <a:r>
              <a:rPr lang="zh-CN" altLang="en-US" sz="3600" dirty="0" smtClean="0"/>
              <a:t>说</a:t>
            </a:r>
            <a:r>
              <a:rPr lang="zh-CN" altLang="en-US" sz="3600" dirty="0"/>
              <a:t>句子。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0" y="3219450"/>
            <a:ext cx="9144000" cy="0"/>
          </a:xfrm>
          <a:prstGeom prst="line">
            <a:avLst/>
          </a:prstGeom>
          <a:noFill/>
          <a:ln w="41275">
            <a:solidFill>
              <a:srgbClr val="00FF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50825" y="2842022"/>
            <a:ext cx="194468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+mj-lt"/>
              </a:rPr>
              <a:t>They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42107" y="4658916"/>
            <a:ext cx="194468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+mj-lt"/>
              </a:rPr>
              <a:t>They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076825" y="2842022"/>
            <a:ext cx="18732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Now</a:t>
            </a:r>
            <a:r>
              <a:rPr lang="en-US" altLang="zh-CN" sz="2400" b="1" dirty="0" smtClean="0">
                <a:latin typeface="+mj-lt"/>
              </a:rPr>
              <a:t> they</a:t>
            </a:r>
            <a:endParaRPr lang="en-US" altLang="zh-CN" sz="2400" b="1" dirty="0">
              <a:latin typeface="+mj-lt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714875" y="4674394"/>
            <a:ext cx="18732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</a:rPr>
              <a:t>   Now</a:t>
            </a:r>
            <a:r>
              <a:rPr lang="zh-CN" altLang="en-US" sz="2400" b="1" dirty="0">
                <a:latin typeface="+mj-lt"/>
              </a:rPr>
              <a:t> they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6732588" y="3165873"/>
            <a:ext cx="1511300" cy="1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1692275" y="5143500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1044575" y="3164681"/>
            <a:ext cx="1511300" cy="1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1260475" y="5001817"/>
            <a:ext cx="1511300" cy="1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6516688" y="5003006"/>
            <a:ext cx="1511300" cy="1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538413" y="2781300"/>
            <a:ext cx="172515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 dirty="0">
                <a:latin typeface="+mj-lt"/>
              </a:rPr>
              <a:t>young </a:t>
            </a:r>
            <a:r>
              <a:rPr lang="zh-CN" altLang="en-US" sz="2400" b="1" dirty="0" smtClean="0">
                <a:latin typeface="+mj-lt"/>
              </a:rPr>
              <a:t>then</a:t>
            </a:r>
            <a:r>
              <a:rPr lang="zh-CN" altLang="en-US" sz="2400" b="1" dirty="0">
                <a:latin typeface="+mj-lt"/>
              </a:rPr>
              <a:t>.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339976" y="4661298"/>
            <a:ext cx="177484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 dirty="0">
                <a:latin typeface="+mj-lt"/>
              </a:rPr>
              <a:t>small   then.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883526" y="2821782"/>
            <a:ext cx="67197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 dirty="0" smtClean="0">
                <a:latin typeface="+mj-lt"/>
              </a:rPr>
              <a:t>old.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8027989" y="4661298"/>
            <a:ext cx="67197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 dirty="0" smtClean="0">
                <a:latin typeface="+mj-lt"/>
              </a:rPr>
              <a:t>big.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260476" y="2732485"/>
            <a:ext cx="1022011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were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1231901" y="4566048"/>
            <a:ext cx="1022011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were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6777039" y="2732485"/>
            <a:ext cx="747897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are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777039" y="4583907"/>
            <a:ext cx="747897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are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6" grpId="0" bldLvl="0" autoUpdateAnimBg="0"/>
      <p:bldP spid="12317" grpId="0" bldLvl="0" autoUpdateAnimBg="0"/>
      <p:bldP spid="12318" grpId="0" bldLvl="0" autoUpdateAnimBg="0"/>
      <p:bldP spid="12319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95109" y="771550"/>
            <a:ext cx="255711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dirty="0" smtClean="0">
                <a:latin typeface="+mj-lt"/>
              </a:rPr>
              <a:t>were</a:t>
            </a:r>
            <a:endParaRPr lang="zh-CN" altLang="en-US" sz="3600" dirty="0">
              <a:latin typeface="+mj-lt"/>
            </a:endParaRPr>
          </a:p>
          <a:p>
            <a:pPr eaLnBrk="1" hangingPunct="1"/>
            <a:r>
              <a:rPr lang="zh-CN" altLang="en-US" sz="3600" b="1" dirty="0" smtClean="0">
                <a:solidFill>
                  <a:srgbClr val="FF0000"/>
                </a:solidFill>
                <a:latin typeface="+mj-lt"/>
              </a:rPr>
              <a:t>pupil</a:t>
            </a:r>
            <a:endParaRPr lang="zh-CN" altLang="en-US" sz="3600" b="1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zh-CN" altLang="en-US" sz="3600" dirty="0" smtClean="0">
                <a:latin typeface="+mj-lt"/>
              </a:rPr>
              <a:t>ago</a:t>
            </a:r>
            <a:endParaRPr lang="zh-CN" altLang="en-US" sz="3600" dirty="0">
              <a:latin typeface="+mj-lt"/>
            </a:endParaRPr>
          </a:p>
          <a:p>
            <a:pPr eaLnBrk="1" hangingPunct="1"/>
            <a:r>
              <a:rPr lang="zh-CN" altLang="en-US" sz="3600" b="1" dirty="0" smtClean="0">
                <a:solidFill>
                  <a:srgbClr val="FF0000"/>
                </a:solidFill>
                <a:latin typeface="+mj-lt"/>
              </a:rPr>
              <a:t>but</a:t>
            </a:r>
            <a:endParaRPr lang="zh-CN" altLang="en-US" sz="3600" b="1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en-US" altLang="zh-CN" sz="3600" dirty="0" smtClean="0">
                <a:latin typeface="+mj-lt"/>
              </a:rPr>
              <a:t>a</a:t>
            </a:r>
            <a:r>
              <a:rPr lang="zh-CN" altLang="en-US" sz="3600" dirty="0" smtClean="0">
                <a:latin typeface="+mj-lt"/>
              </a:rPr>
              <a:t>ctive    </a:t>
            </a:r>
            <a:r>
              <a:rPr lang="zh-CN" altLang="en-US" sz="2000" dirty="0" smtClean="0">
                <a:latin typeface="+mj-lt"/>
              </a:rPr>
              <a:t>活跃</a:t>
            </a:r>
            <a:r>
              <a:rPr lang="zh-CN" altLang="en-US" sz="2000" dirty="0">
                <a:latin typeface="+mj-lt"/>
              </a:rPr>
              <a:t>的</a:t>
            </a:r>
          </a:p>
          <a:p>
            <a:pPr eaLnBrk="1" hangingPunct="1"/>
            <a:r>
              <a:rPr lang="en-US" altLang="zh-CN" sz="3600" dirty="0" smtClean="0">
                <a:latin typeface="+mj-lt"/>
              </a:rPr>
              <a:t>n</a:t>
            </a:r>
            <a:r>
              <a:rPr lang="zh-CN" altLang="en-US" sz="3600" dirty="0" smtClean="0">
                <a:latin typeface="+mj-lt"/>
              </a:rPr>
              <a:t>aughty </a:t>
            </a:r>
            <a:r>
              <a:rPr lang="zh-CN" altLang="en-US" sz="2000" dirty="0" smtClean="0">
                <a:latin typeface="+mj-lt"/>
              </a:rPr>
              <a:t>淘气</a:t>
            </a:r>
            <a:r>
              <a:rPr lang="zh-CN" altLang="en-US" sz="2000" dirty="0">
                <a:latin typeface="+mj-lt"/>
              </a:rPr>
              <a:t>的</a:t>
            </a:r>
          </a:p>
          <a:p>
            <a:pPr eaLnBrk="1" hangingPunct="1"/>
            <a:r>
              <a:rPr lang="en-US" altLang="zh-CN" sz="3600" dirty="0" smtClean="0">
                <a:latin typeface="+mj-lt"/>
              </a:rPr>
              <a:t>s</a:t>
            </a:r>
            <a:r>
              <a:rPr lang="zh-CN" altLang="en-US" sz="3600" dirty="0" smtClean="0">
                <a:latin typeface="+mj-lt"/>
              </a:rPr>
              <a:t>mart     </a:t>
            </a:r>
            <a:r>
              <a:rPr lang="zh-CN" altLang="en-US" sz="2000" dirty="0" smtClean="0">
                <a:latin typeface="+mj-lt"/>
              </a:rPr>
              <a:t>聪明</a:t>
            </a:r>
            <a:r>
              <a:rPr lang="zh-CN" altLang="en-US" sz="2000" dirty="0">
                <a:latin typeface="+mj-lt"/>
              </a:rPr>
              <a:t>的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5721" y="157163"/>
            <a:ext cx="348794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 dirty="0" smtClean="0">
                <a:latin typeface="+mj-lt"/>
              </a:rPr>
              <a:t>Let</a:t>
            </a:r>
            <a:r>
              <a:rPr lang="en-US" altLang="zh-CN" sz="2800" b="1" dirty="0" smtClean="0">
                <a:latin typeface="+mj-lt"/>
              </a:rPr>
              <a:t>’</a:t>
            </a:r>
            <a:r>
              <a:rPr lang="zh-CN" altLang="en-US" sz="2800" b="1" dirty="0" smtClean="0">
                <a:latin typeface="+mj-lt"/>
              </a:rPr>
              <a:t>s learn</a:t>
            </a:r>
            <a:r>
              <a:rPr lang="en-US" altLang="zh-CN" sz="2800" b="1" dirty="0" smtClean="0">
                <a:latin typeface="+mj-lt"/>
              </a:rPr>
              <a:t>: </a:t>
            </a:r>
            <a:r>
              <a:rPr lang="zh-CN" altLang="en-US" sz="2800" b="1" dirty="0" smtClean="0"/>
              <a:t>让</a:t>
            </a:r>
            <a:r>
              <a:rPr lang="zh-CN" altLang="en-US" sz="2800" b="1" dirty="0"/>
              <a:t>我们学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1 Teachers' Day Lesson 3_课件1</Template>
  <TotalTime>0</TotalTime>
  <Words>199</Words>
  <Application>Microsoft Office PowerPoint</Application>
  <PresentationFormat>全屏显示(16:9)</PresentationFormat>
  <Paragraphs>71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Calibri Light</vt:lpstr>
      <vt:lpstr>Century Gothic</vt:lpstr>
      <vt:lpstr>Times New Roman</vt:lpstr>
      <vt:lpstr>WWW.2PPT.COM
</vt:lpstr>
      <vt:lpstr>Unit 1 Teachers’ Day</vt:lpstr>
      <vt:lpstr>PowerPoint 演示文稿</vt:lpstr>
      <vt:lpstr>PowerPoint 演示文稿</vt:lpstr>
      <vt:lpstr>PowerPoint 演示文稿</vt:lpstr>
      <vt:lpstr>Then                      </vt:lpstr>
      <vt:lpstr>Then                      Now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2020-06-19T12:37:00Z</dcterms:created>
  <dcterms:modified xsi:type="dcterms:W3CDTF">2023-01-16T21:35:43Z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443156D7EC3C4FE5AA19E9F42B375467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