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310" r:id="rId2"/>
    <p:sldId id="257" r:id="rId3"/>
    <p:sldId id="258" r:id="rId4"/>
    <p:sldId id="291" r:id="rId5"/>
    <p:sldId id="292" r:id="rId6"/>
    <p:sldId id="264" r:id="rId7"/>
    <p:sldId id="267" r:id="rId8"/>
    <p:sldId id="268" r:id="rId9"/>
    <p:sldId id="295" r:id="rId10"/>
    <p:sldId id="296" r:id="rId11"/>
    <p:sldId id="321" r:id="rId12"/>
    <p:sldId id="316" r:id="rId13"/>
    <p:sldId id="313" r:id="rId14"/>
    <p:sldId id="314" r:id="rId15"/>
    <p:sldId id="312" r:id="rId16"/>
    <p:sldId id="271" r:id="rId17"/>
    <p:sldId id="270" r:id="rId18"/>
    <p:sldId id="288" r:id="rId19"/>
    <p:sldId id="287" r:id="rId20"/>
    <p:sldId id="324" r:id="rId21"/>
    <p:sldId id="325" r:id="rId22"/>
    <p:sldId id="278" r:id="rId23"/>
    <p:sldId id="322" r:id="rId24"/>
    <p:sldId id="323" r:id="rId25"/>
    <p:sldId id="304" r:id="rId26"/>
    <p:sldId id="303" r:id="rId27"/>
    <p:sldId id="302" r:id="rId28"/>
    <p:sldId id="272" r:id="rId29"/>
    <p:sldId id="290" r:id="rId30"/>
    <p:sldId id="286" r:id="rId31"/>
    <p:sldId id="285" r:id="rId32"/>
    <p:sldId id="284" r:id="rId33"/>
    <p:sldId id="283" r:id="rId34"/>
    <p:sldId id="273" r:id="rId35"/>
    <p:sldId id="281" r:id="rId36"/>
    <p:sldId id="298" r:id="rId37"/>
    <p:sldId id="299" r:id="rId38"/>
    <p:sldId id="280" r:id="rId39"/>
    <p:sldId id="279" r:id="rId40"/>
    <p:sldId id="277" r:id="rId41"/>
    <p:sldId id="301" r:id="rId42"/>
  </p:sldIdLst>
  <p:sldSz cx="9144000" cy="6858000" type="screen4x3"/>
  <p:notesSz cx="6858000" cy="9144000"/>
  <p:defaultTextStyle>
    <a:defPPr>
      <a:defRPr lang="zh-CN"/>
    </a:defPPr>
    <a:lvl1pPr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defRPr sz="3600" b="1"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600" b="1"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9900CC"/>
    <a:srgbClr val="D60093"/>
    <a:srgbClr val="663300"/>
    <a:srgbClr val="3333FF"/>
    <a:srgbClr val="FF33CC"/>
    <a:srgbClr val="008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8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4E7803-062A-4FF2-9595-3C7D99640BDA}"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3AD4E5-6CF6-43EA-9DF1-728A3BEDA4EB}"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b="0">
                <a:latin typeface="Arial" panose="020B0604020202020204" pitchFamily="34" charset="0"/>
              </a:defRPr>
            </a:lvl1pPr>
          </a:lstStyle>
          <a:p>
            <a:endParaRPr lang="en-US" altLang="zh-CN"/>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b="0">
                <a:latin typeface="Arial" panose="020B0604020202020204" pitchFamily="34" charset="0"/>
              </a:defRPr>
            </a:lvl1pPr>
          </a:lstStyle>
          <a:p>
            <a:endParaRPr lang="en-US" altLang="zh-CN"/>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b="0">
                <a:latin typeface="Arial" panose="020B0604020202020204" pitchFamily="34" charset="0"/>
              </a:defRPr>
            </a:lvl1pPr>
          </a:lstStyle>
          <a:p>
            <a:endParaRPr lang="en-US" altLang="zh-CN"/>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b="0">
                <a:latin typeface="Arial" panose="020B0604020202020204" pitchFamily="34" charset="0"/>
              </a:defRPr>
            </a:lvl1pPr>
          </a:lstStyle>
          <a:p>
            <a:fld id="{AA13ACE4-707A-4D1A-B469-FB20AC8EBEA9}"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A13ACE4-707A-4D1A-B469-FB20AC8EBEA9}" type="slidenum">
              <a:rPr lang="en-US" altLang="zh-CN" smtClean="0"/>
              <a:t>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471DFE9-9A38-46DB-93D0-3007885B9031}" type="slidenum">
              <a:rPr lang="en-US" altLang="zh-CN"/>
              <a:t>6</a:t>
            </a:fld>
            <a:endParaRPr lang="en-US" altLang="zh-CN"/>
          </a:p>
        </p:txBody>
      </p:sp>
      <p:sp>
        <p:nvSpPr>
          <p:cNvPr id="58370" name="Rectangle 2"/>
          <p:cNvSpPr>
            <a:spLocks noGrp="1" noRot="1" noChangeAspect="1" noChangeArrowheads="1" noTextEdit="1"/>
          </p:cNvSpPr>
          <p:nvPr>
            <p:ph type="sldImg"/>
          </p:nvPr>
        </p:nvSpPr>
        <p:spPr/>
      </p:sp>
      <p:sp>
        <p:nvSpPr>
          <p:cNvPr id="5837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8B6BD12-E211-416D-ADE7-C86F2A094BB8}" type="slidenum">
              <a:rPr lang="en-US" altLang="zh-CN"/>
              <a:t>11</a:t>
            </a:fld>
            <a:endParaRPr lang="en-US" altLang="zh-CN"/>
          </a:p>
        </p:txBody>
      </p:sp>
      <p:sp>
        <p:nvSpPr>
          <p:cNvPr id="90114" name="Rectangle 2"/>
          <p:cNvSpPr>
            <a:spLocks noGrp="1" noRot="1" noChangeAspect="1" noChangeArrowheads="1" noTextEdit="1"/>
          </p:cNvSpPr>
          <p:nvPr>
            <p:ph type="sldImg"/>
          </p:nvPr>
        </p:nvSpPr>
        <p:spPr/>
      </p:sp>
      <p:sp>
        <p:nvSpPr>
          <p:cNvPr id="90115" name="Rectangle 3"/>
          <p:cNvSpPr>
            <a:spLocks noGrp="1" noChangeArrowheads="1"/>
          </p:cNvSpPr>
          <p:nvPr>
            <p:ph type="body" idx="1"/>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lvl1pPr>
              <a:defRPr/>
            </a:lvl1pPr>
          </a:lstStyle>
          <a:p>
            <a:fld id="{173A660B-7CB3-48B8-B0F0-91511C8ED133}" type="slidenum">
              <a:rPr lang="en-US" altLang="zh-CN"/>
              <a:t>‹#›</a:t>
            </a:fld>
            <a:endParaRPr lang="en-US" altLang="zh-CN"/>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3C90842-0283-4221-9CCD-300763D1CFE0}" type="slidenum">
              <a:rPr lang="en-US" altLang="zh-CN"/>
              <a:t>‹#›</a:t>
            </a:fld>
            <a:endParaRPr lang="en-US" altLang="zh-CN"/>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C69732C-83E8-40B6-9A53-8FEB31BD9320}" type="slidenum">
              <a:rPr lang="en-US" altLang="zh-CN"/>
              <a:t>‹#›</a:t>
            </a:fld>
            <a:endParaRPr lang="en-US" altLang="zh-CN"/>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369603AF-FD64-4FC2-8467-FA6E72B3F12F}" type="slidenum">
              <a:rPr lang="en-US" altLang="zh-CN"/>
              <a:t>‹#›</a:t>
            </a:fld>
            <a:endParaRPr lang="en-US" altLang="zh-CN"/>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29B9A74-0649-4DE9-9040-89783ACA592F}" type="slidenum">
              <a:rPr lang="en-US" altLang="zh-CN"/>
              <a:t>‹#›</a:t>
            </a:fld>
            <a:endParaRPr lang="en-US" altLang="zh-CN"/>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0994D40-18FF-42E6-963A-41AC377F9AF6}" type="slidenum">
              <a:rPr lang="en-US" altLang="zh-CN"/>
              <a:t>‹#›</a:t>
            </a:fld>
            <a:endParaRPr lang="en-US" altLang="zh-CN"/>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7295AA7-B99A-4613-93E7-D2D3E633C52C}" type="slidenum">
              <a:rPr lang="en-US" altLang="zh-CN"/>
              <a:t>‹#›</a:t>
            </a:fld>
            <a:endParaRPr lang="en-US" altLang="zh-CN"/>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A4A433B-0270-4009-9E8A-11FC2B8BFAC2}" type="slidenum">
              <a:rPr lang="en-US" altLang="zh-CN"/>
              <a:t>‹#›</a:t>
            </a:fld>
            <a:endParaRPr lang="en-US" altLang="zh-CN"/>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8D0B99B-B8A0-4C22-B2AA-81F9DCC934CF}" type="slidenum">
              <a:rPr lang="en-US" altLang="zh-CN"/>
              <a:t>‹#›</a:t>
            </a:fld>
            <a:endParaRPr lang="en-US" altLang="zh-CN"/>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E297C3E-EC2E-4C0F-AD99-DFF336EC0CD5}" type="slidenum">
              <a:rPr lang="en-US" altLang="zh-CN"/>
              <a:t>‹#›</a:t>
            </a:fld>
            <a:endParaRPr lang="en-US" altLang="zh-CN"/>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EE781E7-5521-4F09-8B68-9F2482D087ED}" type="slidenum">
              <a:rPr lang="en-US" altLang="zh-CN"/>
              <a:t>‹#›</a:t>
            </a:fld>
            <a:endParaRPr lang="en-US" altLang="zh-CN"/>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A37C986-22A5-43E3-B1FB-2F67DE28C462}" type="slidenum">
              <a:rPr lang="en-US" altLang="zh-CN"/>
              <a:t>‹#›</a:t>
            </a:fld>
            <a:endParaRPr lang="en-US" altLang="zh-CN"/>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9625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62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b="0">
                <a:latin typeface="+mn-lt"/>
              </a:defRPr>
            </a:lvl1pPr>
          </a:lstStyle>
          <a:p>
            <a:endParaRPr lang="en-US" altLang="zh-CN"/>
          </a:p>
        </p:txBody>
      </p:sp>
      <p:sp>
        <p:nvSpPr>
          <p:cNvPr id="962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b="0">
                <a:latin typeface="+mn-lt"/>
              </a:defRPr>
            </a:lvl1pPr>
          </a:lstStyle>
          <a:p>
            <a:endParaRPr lang="en-US" altLang="zh-CN"/>
          </a:p>
        </p:txBody>
      </p:sp>
      <p:sp>
        <p:nvSpPr>
          <p:cNvPr id="962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b="0">
                <a:latin typeface="+mn-lt"/>
              </a:defRPr>
            </a:lvl1pPr>
          </a:lstStyle>
          <a:p>
            <a:fld id="{4CB08F38-4844-4292-A8D2-6D334A192FD4}"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kids%20helpline.mp4" TargetMode="External"/><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m9u1a3.mp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m9u1a5.mp3"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m9u1a1.mp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m9u1a2.mp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 Box 3"/>
          <p:cNvSpPr txBox="1">
            <a:spLocks noChangeArrowheads="1"/>
          </p:cNvSpPr>
          <p:nvPr/>
        </p:nvSpPr>
        <p:spPr bwMode="auto">
          <a:xfrm>
            <a:off x="609600" y="1446808"/>
            <a:ext cx="8153400"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4400" dirty="0">
                <a:solidFill>
                  <a:srgbClr val="C00000"/>
                </a:solidFill>
                <a:latin typeface="Comic Sans MS" panose="030F0702030302020204" pitchFamily="66" charset="0"/>
              </a:rPr>
              <a:t>Unit </a:t>
            </a:r>
            <a:r>
              <a:rPr lang="en-US" altLang="zh-CN" sz="4400" dirty="0" smtClean="0">
                <a:solidFill>
                  <a:srgbClr val="C00000"/>
                </a:solidFill>
                <a:latin typeface="Comic Sans MS" panose="030F0702030302020204" pitchFamily="66" charset="0"/>
              </a:rPr>
              <a:t>1 Could </a:t>
            </a:r>
            <a:r>
              <a:rPr lang="en-US" altLang="zh-CN" sz="4400" dirty="0">
                <a:solidFill>
                  <a:srgbClr val="C00000"/>
                </a:solidFill>
                <a:latin typeface="Comic Sans MS" panose="030F0702030302020204" pitchFamily="66" charset="0"/>
              </a:rPr>
              <a:t>I ask if you’ve mentioned this to her?</a:t>
            </a:r>
          </a:p>
        </p:txBody>
      </p:sp>
      <p:pic>
        <p:nvPicPr>
          <p:cNvPr id="71689" name="Picture 9" descr="u=4113191508,22569868&amp;fm=23&amp;gp=0"/>
          <p:cNvPicPr>
            <a:picLocks noChangeAspect="1" noChangeArrowheads="1"/>
          </p:cNvPicPr>
          <p:nvPr/>
        </p:nvPicPr>
        <p:blipFill>
          <a:blip r:embed="rId2" cstate="email"/>
          <a:srcRect/>
          <a:stretch>
            <a:fillRect/>
          </a:stretch>
        </p:blipFill>
        <p:spPr bwMode="auto">
          <a:xfrm>
            <a:off x="2628900" y="3124200"/>
            <a:ext cx="4114800"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p:cNvSpPr/>
          <p:nvPr/>
        </p:nvSpPr>
        <p:spPr>
          <a:xfrm>
            <a:off x="1066800" y="581301"/>
            <a:ext cx="7239000" cy="590931"/>
          </a:xfrm>
          <a:prstGeom prst="rect">
            <a:avLst/>
          </a:prstGeom>
        </p:spPr>
        <p:txBody>
          <a:bodyPr wrap="square">
            <a:spAutoFit/>
          </a:bodyPr>
          <a:lstStyle/>
          <a:p>
            <a:pPr algn="ctr">
              <a:lnSpc>
                <a:spcPct val="90000"/>
              </a:lnSpc>
            </a:pPr>
            <a:r>
              <a:rPr lang="en-US" altLang="zh-CN" dirty="0" smtClean="0">
                <a:solidFill>
                  <a:srgbClr val="C00000"/>
                </a:solidFill>
                <a:latin typeface="Verdana" panose="020B0604030504040204" pitchFamily="34" charset="0"/>
              </a:rPr>
              <a:t>Module 9  Friendship</a:t>
            </a:r>
            <a:endParaRPr lang="en-US" altLang="zh-CN" dirty="0">
              <a:solidFill>
                <a:srgbClr val="C00000"/>
              </a:solidFill>
              <a:latin typeface="Verdana" panose="020B0604030504040204" pitchFamily="34" charset="0"/>
            </a:endParaRPr>
          </a:p>
        </p:txBody>
      </p:sp>
      <p:sp>
        <p:nvSpPr>
          <p:cNvPr id="10" name="矩形 9"/>
          <p:cNvSpPr/>
          <p:nvPr/>
        </p:nvSpPr>
        <p:spPr>
          <a:xfrm>
            <a:off x="2818027" y="5791200"/>
            <a:ext cx="3784049"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kern="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blinds(horizontal)">
                                      <p:cBhvr>
                                        <p:cTn id="7" dur="500"/>
                                        <p:tgtEl>
                                          <p:spTgt spid="71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457200" y="609600"/>
            <a:ext cx="8382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pPr>
            <a:r>
              <a:rPr lang="en-US" altLang="zh-CN" sz="3200">
                <a:solidFill>
                  <a:srgbClr val="9900CC"/>
                </a:solidFill>
                <a:latin typeface="Arial Narrow" panose="020B0606020202030204" pitchFamily="34" charset="0"/>
              </a:rPr>
              <a:t>Mrs King:</a:t>
            </a:r>
            <a:r>
              <a:rPr lang="en-US" altLang="zh-CN" sz="3200">
                <a:latin typeface="Arial Narrow" panose="020B0606020202030204" pitchFamily="34" charset="0"/>
              </a:rPr>
              <a:t> Oh, I’m sorry to hear that, Lingling. But </a:t>
            </a:r>
          </a:p>
          <a:p>
            <a:pPr>
              <a:lnSpc>
                <a:spcPct val="105000"/>
              </a:lnSpc>
            </a:pPr>
            <a:r>
              <a:rPr lang="en-US" altLang="zh-CN" sz="3200">
                <a:latin typeface="Arial Narrow" panose="020B0606020202030204" pitchFamily="34" charset="0"/>
              </a:rPr>
              <a:t>                Betty is visiting her grandmother. She </a:t>
            </a:r>
          </a:p>
          <a:p>
            <a:pPr>
              <a:lnSpc>
                <a:spcPct val="105000"/>
              </a:lnSpc>
            </a:pPr>
            <a:r>
              <a:rPr lang="en-US" altLang="zh-CN" sz="3200">
                <a:latin typeface="Arial Narrow" panose="020B0606020202030204" pitchFamily="34" charset="0"/>
              </a:rPr>
              <a:t>                won’t be back until tomorrow. Maybe you </a:t>
            </a:r>
          </a:p>
          <a:p>
            <a:pPr>
              <a:lnSpc>
                <a:spcPct val="105000"/>
              </a:lnSpc>
            </a:pPr>
            <a:r>
              <a:rPr lang="en-US" altLang="zh-CN" sz="3200">
                <a:latin typeface="Arial Narrow" panose="020B0606020202030204" pitchFamily="34" charset="0"/>
              </a:rPr>
              <a:t>                can try calling my friend, Jane. She works </a:t>
            </a:r>
          </a:p>
          <a:p>
            <a:pPr>
              <a:lnSpc>
                <a:spcPct val="105000"/>
              </a:lnSpc>
            </a:pPr>
            <a:r>
              <a:rPr lang="en-US" altLang="zh-CN" sz="3200">
                <a:latin typeface="Arial Narrow" panose="020B0606020202030204" pitchFamily="34" charset="0"/>
              </a:rPr>
              <a:t>                on the Friendship Helpline at school.</a:t>
            </a:r>
          </a:p>
          <a:p>
            <a:pPr>
              <a:lnSpc>
                <a:spcPct val="105000"/>
              </a:lnSpc>
            </a:pPr>
            <a:r>
              <a:rPr lang="en-US" altLang="zh-CN" sz="3200">
                <a:solidFill>
                  <a:srgbClr val="FF6600"/>
                </a:solidFill>
                <a:latin typeface="Arial Narrow" panose="020B0606020202030204" pitchFamily="34" charset="0"/>
              </a:rPr>
              <a:t>Lingling:</a:t>
            </a:r>
            <a:r>
              <a:rPr lang="en-US" altLang="zh-CN" sz="3200">
                <a:latin typeface="Arial Narrow" panose="020B0606020202030204" pitchFamily="34" charset="0"/>
              </a:rPr>
              <a:t> Thanks so much, Mrs King. May I have </a:t>
            </a:r>
          </a:p>
          <a:p>
            <a:pPr>
              <a:lnSpc>
                <a:spcPct val="105000"/>
              </a:lnSpc>
            </a:pPr>
            <a:r>
              <a:rPr lang="en-US" altLang="zh-CN" sz="3200">
                <a:latin typeface="Arial Narrow" panose="020B0606020202030204" pitchFamily="34" charset="0"/>
              </a:rPr>
              <a:t>                the number?</a:t>
            </a:r>
          </a:p>
          <a:p>
            <a:pPr>
              <a:lnSpc>
                <a:spcPct val="105000"/>
              </a:lnSpc>
            </a:pPr>
            <a:r>
              <a:rPr lang="en-US" altLang="zh-CN" sz="3200">
                <a:solidFill>
                  <a:srgbClr val="9900CC"/>
                </a:solidFill>
                <a:latin typeface="Arial Narrow" panose="020B0606020202030204" pitchFamily="34" charset="0"/>
              </a:rPr>
              <a:t>Mrs King:</a:t>
            </a:r>
            <a:r>
              <a:rPr lang="en-US" altLang="zh-CN" sz="3200">
                <a:latin typeface="Arial Narrow" panose="020B0606020202030204" pitchFamily="34" charset="0"/>
              </a:rPr>
              <a:t> You can call her on 58590808.</a:t>
            </a:r>
          </a:p>
          <a:p>
            <a:pPr>
              <a:lnSpc>
                <a:spcPct val="105000"/>
              </a:lnSpc>
            </a:pPr>
            <a:r>
              <a:rPr lang="en-US" altLang="zh-CN" sz="3200">
                <a:solidFill>
                  <a:srgbClr val="FF6600"/>
                </a:solidFill>
                <a:latin typeface="Arial Narrow" panose="020B0606020202030204" pitchFamily="34" charset="0"/>
              </a:rPr>
              <a:t>  Lingling:</a:t>
            </a:r>
            <a:r>
              <a:rPr lang="en-US" altLang="zh-CN" sz="3200">
                <a:latin typeface="Arial Narrow" panose="020B0606020202030204" pitchFamily="34" charset="0"/>
              </a:rPr>
              <a:t> Thank you, Mrs King.</a:t>
            </a:r>
          </a:p>
          <a:p>
            <a:pPr>
              <a:lnSpc>
                <a:spcPct val="105000"/>
              </a:lnSpc>
            </a:pPr>
            <a:r>
              <a:rPr lang="en-US" altLang="zh-CN" sz="3200">
                <a:solidFill>
                  <a:srgbClr val="9900CC"/>
                </a:solidFill>
                <a:latin typeface="Arial Narrow" panose="020B0606020202030204" pitchFamily="34" charset="0"/>
              </a:rPr>
              <a:t>Mrs King:</a:t>
            </a:r>
            <a:r>
              <a:rPr lang="en-US" altLang="zh-CN" sz="3200">
                <a:latin typeface="Arial Narrow" panose="020B0606020202030204" pitchFamily="34" charset="0"/>
              </a:rPr>
              <a:t> You’re welcome, Lingling. I hope my </a:t>
            </a:r>
          </a:p>
          <a:p>
            <a:pPr>
              <a:lnSpc>
                <a:spcPct val="105000"/>
              </a:lnSpc>
            </a:pPr>
            <a:r>
              <a:rPr lang="en-US" altLang="zh-CN" sz="3200">
                <a:latin typeface="Arial Narrow" panose="020B0606020202030204" pitchFamily="34" charset="0"/>
              </a:rPr>
              <a:t>                 friend can help you.</a:t>
            </a:r>
          </a:p>
        </p:txBody>
      </p:sp>
    </p:spTree>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rot="-183989">
            <a:off x="838200" y="2514600"/>
            <a:ext cx="3581400" cy="1778000"/>
          </a:xfrm>
          <a:prstGeom prst="rect">
            <a:avLst/>
          </a:prstGeom>
          <a:solidFill>
            <a:schemeClr val="bg1">
              <a:alpha val="48000"/>
            </a:schemeClr>
          </a:solidFill>
          <a:ln w="38100">
            <a:solidFill>
              <a:srgbClr val="800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My friend wants to copy my homework.</a:t>
            </a:r>
          </a:p>
        </p:txBody>
      </p:sp>
      <p:sp>
        <p:nvSpPr>
          <p:cNvPr id="89093" name="Text Box 5"/>
          <p:cNvSpPr txBox="1">
            <a:spLocks noChangeArrowheads="1"/>
          </p:cNvSpPr>
          <p:nvPr/>
        </p:nvSpPr>
        <p:spPr bwMode="auto">
          <a:xfrm rot="-399999">
            <a:off x="914400" y="787400"/>
            <a:ext cx="2971800" cy="1228725"/>
          </a:xfrm>
          <a:prstGeom prst="rect">
            <a:avLst/>
          </a:prstGeom>
          <a:noFill/>
          <a:ln w="38100">
            <a:solidFill>
              <a:srgbClr val="0000FF"/>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My friend tells lies.</a:t>
            </a:r>
          </a:p>
        </p:txBody>
      </p:sp>
      <p:sp>
        <p:nvSpPr>
          <p:cNvPr id="89094" name="Text Box 6"/>
          <p:cNvSpPr txBox="1">
            <a:spLocks noChangeArrowheads="1"/>
          </p:cNvSpPr>
          <p:nvPr/>
        </p:nvSpPr>
        <p:spPr bwMode="auto">
          <a:xfrm rot="380412">
            <a:off x="4648200" y="762000"/>
            <a:ext cx="3875088" cy="1611313"/>
          </a:xfrm>
          <a:prstGeom prst="rect">
            <a:avLst/>
          </a:prstGeom>
          <a:solidFill>
            <a:schemeClr val="bg1">
              <a:alpha val="53000"/>
            </a:schemeClr>
          </a:solidFill>
          <a:ln w="38100">
            <a:solidFill>
              <a:srgbClr val="99CC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0"/>
              </a:spcBef>
            </a:pPr>
            <a:r>
              <a:rPr lang="en-US" altLang="zh-CN"/>
              <a:t>My friend is always asking to borrow money.</a:t>
            </a:r>
          </a:p>
        </p:txBody>
      </p:sp>
      <p:sp>
        <p:nvSpPr>
          <p:cNvPr id="89095" name="Text Box 7"/>
          <p:cNvSpPr txBox="1">
            <a:spLocks noChangeArrowheads="1"/>
          </p:cNvSpPr>
          <p:nvPr/>
        </p:nvSpPr>
        <p:spPr bwMode="auto">
          <a:xfrm>
            <a:off x="5715000" y="3048000"/>
            <a:ext cx="2743200" cy="1228725"/>
          </a:xfrm>
          <a:prstGeom prst="rect">
            <a:avLst/>
          </a:prstGeom>
          <a:noFill/>
          <a:ln w="38100">
            <a:solidFill>
              <a:srgbClr val="FF99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My friend is always late.</a:t>
            </a:r>
          </a:p>
        </p:txBody>
      </p:sp>
      <p:sp>
        <p:nvSpPr>
          <p:cNvPr id="89096" name="Text Box 8"/>
          <p:cNvSpPr txBox="1">
            <a:spLocks noChangeArrowheads="1"/>
          </p:cNvSpPr>
          <p:nvPr/>
        </p:nvSpPr>
        <p:spPr bwMode="auto">
          <a:xfrm>
            <a:off x="3581400" y="4800600"/>
            <a:ext cx="3581400" cy="1228725"/>
          </a:xfrm>
          <a:prstGeom prst="rect">
            <a:avLst/>
          </a:prstGeom>
          <a:noFill/>
          <a:ln w="38100">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My friend often criticizes me.</a:t>
            </a:r>
          </a:p>
        </p:txBody>
      </p:sp>
      <p:pic>
        <p:nvPicPr>
          <p:cNvPr id="89098" name="Picture 10" descr="u=2735231662,1597024173&amp;fm=21&amp;gp=0"/>
          <p:cNvPicPr>
            <a:picLocks noChangeAspect="1" noChangeArrowheads="1"/>
          </p:cNvPicPr>
          <p:nvPr/>
        </p:nvPicPr>
        <p:blipFill>
          <a:blip r:embed="rId3"/>
          <a:srcRect/>
          <a:stretch>
            <a:fillRect/>
          </a:stretch>
        </p:blipFill>
        <p:spPr bwMode="auto">
          <a:xfrm>
            <a:off x="0" y="4572000"/>
            <a:ext cx="2857500" cy="2286000"/>
          </a:xfrm>
          <a:prstGeom prst="rect">
            <a:avLst/>
          </a:prstGeom>
          <a:noFill/>
          <a:extLst>
            <a:ext uri="{909E8E84-426E-40DD-AFC4-6F175D3DCCD1}">
              <a14:hiddenFill xmlns:a14="http://schemas.microsoft.com/office/drawing/2010/main">
                <a:solidFill>
                  <a:srgbClr val="FFFFFF"/>
                </a:solidFill>
              </a14:hiddenFill>
            </a:ext>
          </a:extLst>
        </p:spPr>
      </p:pic>
      <p:sp>
        <p:nvSpPr>
          <p:cNvPr id="89099" name="Text Box 11"/>
          <p:cNvSpPr txBox="1">
            <a:spLocks noChangeArrowheads="1"/>
          </p:cNvSpPr>
          <p:nvPr/>
        </p:nvSpPr>
        <p:spPr bwMode="auto">
          <a:xfrm>
            <a:off x="2133600" y="2819400"/>
            <a:ext cx="6477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a:solidFill>
                  <a:srgbClr val="3333FF"/>
                </a:solidFill>
                <a:latin typeface="Comic Sans MS" panose="030F0702030302020204" pitchFamily="66" charset="0"/>
              </a:rPr>
              <a:t>Do you have any problems with your friends at school?</a:t>
            </a:r>
          </a:p>
        </p:txBody>
      </p:sp>
      <p:pic>
        <p:nvPicPr>
          <p:cNvPr id="89100" name="Picture 12" descr="th (19)"/>
          <p:cNvPicPr>
            <a:picLocks noChangeAspect="1" noChangeArrowheads="1"/>
          </p:cNvPicPr>
          <p:nvPr/>
        </p:nvPicPr>
        <p:blipFill>
          <a:blip r:embed="rId4" cstate="email"/>
          <a:srcRect/>
          <a:stretch>
            <a:fillRect/>
          </a:stretch>
        </p:blipFill>
        <p:spPr bwMode="auto">
          <a:xfrm>
            <a:off x="228600" y="2667000"/>
            <a:ext cx="1571625" cy="1714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89099">
                                            <p:txEl>
                                              <p:pRg st="0" end="0"/>
                                            </p:txEl>
                                          </p:spTgt>
                                        </p:tgtEl>
                                      </p:cBhvr>
                                    </p:animEffect>
                                    <p:set>
                                      <p:cBhvr>
                                        <p:cTn id="7" dur="1" fill="hold">
                                          <p:stCondLst>
                                            <p:cond delay="499"/>
                                          </p:stCondLst>
                                        </p:cTn>
                                        <p:tgtEl>
                                          <p:spTgt spid="89099">
                                            <p:txEl>
                                              <p:pRg st="0" end="0"/>
                                            </p:txEl>
                                          </p:spTgt>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89100"/>
                                        </p:tgtEl>
                                      </p:cBhvr>
                                    </p:animEffect>
                                    <p:set>
                                      <p:cBhvr>
                                        <p:cTn id="10" dur="1" fill="hold">
                                          <p:stCondLst>
                                            <p:cond delay="499"/>
                                          </p:stCondLst>
                                        </p:cTn>
                                        <p:tgtEl>
                                          <p:spTgt spid="8910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89098"/>
                                        </p:tgtEl>
                                        <p:attrNameLst>
                                          <p:attrName>style.visibility</p:attrName>
                                        </p:attrNameLst>
                                      </p:cBhvr>
                                      <p:to>
                                        <p:strVal val="visible"/>
                                      </p:to>
                                    </p:set>
                                    <p:animEffect transition="in" filter="box(in)">
                                      <p:cBhvr>
                                        <p:cTn id="15" dur="500"/>
                                        <p:tgtEl>
                                          <p:spTgt spid="89098"/>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89092"/>
                                        </p:tgtEl>
                                        <p:attrNameLst>
                                          <p:attrName>style.visibility</p:attrName>
                                        </p:attrNameLst>
                                      </p:cBhvr>
                                      <p:to>
                                        <p:strVal val="visible"/>
                                      </p:to>
                                    </p:set>
                                    <p:animEffect transition="in" filter="box(in)">
                                      <p:cBhvr>
                                        <p:cTn id="20" dur="500"/>
                                        <p:tgtEl>
                                          <p:spTgt spid="89092"/>
                                        </p:tgtEl>
                                      </p:cBhvr>
                                    </p:animEffect>
                                  </p:childTnLst>
                                </p:cTn>
                              </p:par>
                            </p:childTnLst>
                          </p:cTn>
                        </p:par>
                        <p:par>
                          <p:cTn id="21" fill="hold">
                            <p:stCondLst>
                              <p:cond delay="500"/>
                            </p:stCondLst>
                            <p:childTnLst>
                              <p:par>
                                <p:cTn id="22" presetID="4" presetClass="entr" presetSubtype="16" fill="hold" nodeType="afterEffect">
                                  <p:stCondLst>
                                    <p:cond delay="0"/>
                                  </p:stCondLst>
                                  <p:childTnLst>
                                    <p:set>
                                      <p:cBhvr>
                                        <p:cTn id="23" dur="1" fill="hold">
                                          <p:stCondLst>
                                            <p:cond delay="0"/>
                                          </p:stCondLst>
                                        </p:cTn>
                                        <p:tgtEl>
                                          <p:spTgt spid="89093"/>
                                        </p:tgtEl>
                                        <p:attrNameLst>
                                          <p:attrName>style.visibility</p:attrName>
                                        </p:attrNameLst>
                                      </p:cBhvr>
                                      <p:to>
                                        <p:strVal val="visible"/>
                                      </p:to>
                                    </p:set>
                                    <p:animEffect transition="in" filter="box(in)">
                                      <p:cBhvr>
                                        <p:cTn id="24" dur="500"/>
                                        <p:tgtEl>
                                          <p:spTgt spid="89093"/>
                                        </p:tgtEl>
                                      </p:cBhvr>
                                    </p:animEffect>
                                  </p:childTnLst>
                                </p:cTn>
                              </p:par>
                            </p:childTnLst>
                          </p:cTn>
                        </p:par>
                        <p:par>
                          <p:cTn id="25" fill="hold">
                            <p:stCondLst>
                              <p:cond delay="1000"/>
                            </p:stCondLst>
                            <p:childTnLst>
                              <p:par>
                                <p:cTn id="26" presetID="4" presetClass="entr" presetSubtype="16" fill="hold" grpId="0" nodeType="afterEffect">
                                  <p:stCondLst>
                                    <p:cond delay="0"/>
                                  </p:stCondLst>
                                  <p:childTnLst>
                                    <p:set>
                                      <p:cBhvr>
                                        <p:cTn id="27" dur="1" fill="hold">
                                          <p:stCondLst>
                                            <p:cond delay="0"/>
                                          </p:stCondLst>
                                        </p:cTn>
                                        <p:tgtEl>
                                          <p:spTgt spid="89094"/>
                                        </p:tgtEl>
                                        <p:attrNameLst>
                                          <p:attrName>style.visibility</p:attrName>
                                        </p:attrNameLst>
                                      </p:cBhvr>
                                      <p:to>
                                        <p:strVal val="visible"/>
                                      </p:to>
                                    </p:set>
                                    <p:animEffect transition="in" filter="box(in)">
                                      <p:cBhvr>
                                        <p:cTn id="28" dur="500"/>
                                        <p:tgtEl>
                                          <p:spTgt spid="89094"/>
                                        </p:tgtEl>
                                      </p:cBhvr>
                                    </p:animEffect>
                                  </p:childTnLst>
                                </p:cTn>
                              </p:par>
                            </p:childTnLst>
                          </p:cTn>
                        </p:par>
                        <p:par>
                          <p:cTn id="29" fill="hold">
                            <p:stCondLst>
                              <p:cond delay="1500"/>
                            </p:stCondLst>
                            <p:childTnLst>
                              <p:par>
                                <p:cTn id="30" presetID="4" presetClass="entr" presetSubtype="16" fill="hold" grpId="0" nodeType="afterEffect">
                                  <p:stCondLst>
                                    <p:cond delay="0"/>
                                  </p:stCondLst>
                                  <p:childTnLst>
                                    <p:set>
                                      <p:cBhvr>
                                        <p:cTn id="31" dur="1" fill="hold">
                                          <p:stCondLst>
                                            <p:cond delay="0"/>
                                          </p:stCondLst>
                                        </p:cTn>
                                        <p:tgtEl>
                                          <p:spTgt spid="89095"/>
                                        </p:tgtEl>
                                        <p:attrNameLst>
                                          <p:attrName>style.visibility</p:attrName>
                                        </p:attrNameLst>
                                      </p:cBhvr>
                                      <p:to>
                                        <p:strVal val="visible"/>
                                      </p:to>
                                    </p:set>
                                    <p:animEffect transition="in" filter="box(in)">
                                      <p:cBhvr>
                                        <p:cTn id="32" dur="500"/>
                                        <p:tgtEl>
                                          <p:spTgt spid="89095"/>
                                        </p:tgtEl>
                                      </p:cBhvr>
                                    </p:animEffect>
                                  </p:childTnLst>
                                </p:cTn>
                              </p:par>
                            </p:childTnLst>
                          </p:cTn>
                        </p:par>
                        <p:par>
                          <p:cTn id="33" fill="hold">
                            <p:stCondLst>
                              <p:cond delay="2000"/>
                            </p:stCondLst>
                            <p:childTnLst>
                              <p:par>
                                <p:cTn id="34" presetID="4" presetClass="entr" presetSubtype="16" fill="hold" grpId="0" nodeType="afterEffect">
                                  <p:stCondLst>
                                    <p:cond delay="0"/>
                                  </p:stCondLst>
                                  <p:childTnLst>
                                    <p:set>
                                      <p:cBhvr>
                                        <p:cTn id="35" dur="1" fill="hold">
                                          <p:stCondLst>
                                            <p:cond delay="0"/>
                                          </p:stCondLst>
                                        </p:cTn>
                                        <p:tgtEl>
                                          <p:spTgt spid="89096"/>
                                        </p:tgtEl>
                                        <p:attrNameLst>
                                          <p:attrName>style.visibility</p:attrName>
                                        </p:attrNameLst>
                                      </p:cBhvr>
                                      <p:to>
                                        <p:strVal val="visible"/>
                                      </p:to>
                                    </p:set>
                                    <p:animEffect transition="in" filter="box(in)">
                                      <p:cBhvr>
                                        <p:cTn id="36" dur="5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4" grpId="0" animBg="1"/>
      <p:bldP spid="89095" grpId="0" animBg="1"/>
      <p:bldP spid="89096" grpId="0" animBg="1"/>
      <p:bldP spid="89099"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810000" y="2667000"/>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79879" name="AutoShape 7"/>
          <p:cNvSpPr>
            <a:spLocks noChangeArrowheads="1"/>
          </p:cNvSpPr>
          <p:nvPr/>
        </p:nvSpPr>
        <p:spPr bwMode="auto">
          <a:xfrm>
            <a:off x="1371600" y="304800"/>
            <a:ext cx="7239000" cy="3810000"/>
          </a:xfrm>
          <a:prstGeom prst="cloudCallout">
            <a:avLst>
              <a:gd name="adj1" fmla="val -42741"/>
              <a:gd name="adj2" fmla="val 58042"/>
            </a:avLst>
          </a:prstGeom>
          <a:solidFill>
            <a:srgbClr val="CCFFCC"/>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zh-CN"/>
          </a:p>
        </p:txBody>
      </p:sp>
      <p:sp>
        <p:nvSpPr>
          <p:cNvPr id="79874" name="Text Box 2"/>
          <p:cNvSpPr txBox="1">
            <a:spLocks noChangeArrowheads="1"/>
          </p:cNvSpPr>
          <p:nvPr/>
        </p:nvSpPr>
        <p:spPr bwMode="auto">
          <a:xfrm>
            <a:off x="2133600" y="762000"/>
            <a:ext cx="61722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latin typeface="Arial" panose="020B0604020202020204" pitchFamily="34" charset="0"/>
              </a:rPr>
              <a:t>How to solve the above problems?</a:t>
            </a:r>
          </a:p>
          <a:p>
            <a:r>
              <a:rPr lang="en-US" altLang="zh-CN">
                <a:latin typeface="Arial" panose="020B0604020202020204" pitchFamily="34" charset="0"/>
              </a:rPr>
              <a:t>If you can’t think of any solutions, what should you do then?</a:t>
            </a:r>
          </a:p>
        </p:txBody>
      </p:sp>
      <p:pic>
        <p:nvPicPr>
          <p:cNvPr id="79880" name="Picture 8" descr="501675a098108"/>
          <p:cNvPicPr>
            <a:picLocks noChangeAspect="1" noChangeArrowheads="1"/>
          </p:cNvPicPr>
          <p:nvPr/>
        </p:nvPicPr>
        <p:blipFill>
          <a:blip r:embed="rId2" cstate="email"/>
          <a:srcRect/>
          <a:stretch>
            <a:fillRect/>
          </a:stretch>
        </p:blipFill>
        <p:spPr bwMode="auto">
          <a:xfrm>
            <a:off x="0" y="3962400"/>
            <a:ext cx="1593850" cy="2057400"/>
          </a:xfrm>
          <a:prstGeom prst="rect">
            <a:avLst/>
          </a:prstGeom>
          <a:noFill/>
          <a:extLst>
            <a:ext uri="{909E8E84-426E-40DD-AFC4-6F175D3DCCD1}">
              <a14:hiddenFill xmlns:a14="http://schemas.microsoft.com/office/drawing/2010/main">
                <a:solidFill>
                  <a:srgbClr val="FFFFFF"/>
                </a:solidFill>
              </a14:hiddenFill>
            </a:ext>
          </a:extLst>
        </p:spPr>
      </p:pic>
      <p:sp>
        <p:nvSpPr>
          <p:cNvPr id="79881" name="AutoShape 9"/>
          <p:cNvSpPr>
            <a:spLocks noChangeArrowheads="1"/>
          </p:cNvSpPr>
          <p:nvPr/>
        </p:nvSpPr>
        <p:spPr bwMode="auto">
          <a:xfrm>
            <a:off x="1905000" y="4114800"/>
            <a:ext cx="5562600" cy="2209800"/>
          </a:xfrm>
          <a:prstGeom prst="cloudCallout">
            <a:avLst>
              <a:gd name="adj1" fmla="val 41954"/>
              <a:gd name="adj2" fmla="val 20472"/>
            </a:avLst>
          </a:prstGeom>
          <a:solidFill>
            <a:srgbClr val="CCFFCC"/>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zh-CN"/>
          </a:p>
        </p:txBody>
      </p:sp>
      <p:sp>
        <p:nvSpPr>
          <p:cNvPr id="79882" name="Text Box 10"/>
          <p:cNvSpPr txBox="1">
            <a:spLocks noChangeArrowheads="1"/>
          </p:cNvSpPr>
          <p:nvPr/>
        </p:nvSpPr>
        <p:spPr bwMode="auto">
          <a:xfrm>
            <a:off x="2514600" y="4279900"/>
            <a:ext cx="4876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t>Maybe we can ask for help from </a:t>
            </a:r>
            <a:r>
              <a:rPr lang="en-US" altLang="zh-CN">
                <a:solidFill>
                  <a:srgbClr val="6600CC"/>
                </a:solidFill>
              </a:rPr>
              <a:t>the Friendship Helpline</a:t>
            </a:r>
            <a:r>
              <a:rPr lang="en-US" altLang="zh-CN"/>
              <a:t>.</a:t>
            </a:r>
          </a:p>
        </p:txBody>
      </p:sp>
      <p:pic>
        <p:nvPicPr>
          <p:cNvPr id="79883" name="Picture 11" descr="u=3622270675,2877183241&amp;fm=23&amp;gp=0"/>
          <p:cNvPicPr>
            <a:picLocks noChangeAspect="1" noChangeArrowheads="1"/>
          </p:cNvPicPr>
          <p:nvPr/>
        </p:nvPicPr>
        <p:blipFill>
          <a:blip r:embed="rId3" cstate="email">
            <a:lum bright="12000"/>
          </a:blip>
          <a:srcRect/>
          <a:stretch>
            <a:fillRect/>
          </a:stretch>
        </p:blipFill>
        <p:spPr bwMode="auto">
          <a:xfrm>
            <a:off x="7848600" y="4702175"/>
            <a:ext cx="944563" cy="1393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9883"/>
                                        </p:tgtEl>
                                        <p:attrNameLst>
                                          <p:attrName>style.visibility</p:attrName>
                                        </p:attrNameLst>
                                      </p:cBhvr>
                                      <p:to>
                                        <p:strVal val="visible"/>
                                      </p:to>
                                    </p:set>
                                    <p:animEffect transition="in" filter="box(in)">
                                      <p:cBhvr>
                                        <p:cTn id="7" dur="500"/>
                                        <p:tgtEl>
                                          <p:spTgt spid="7988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9882"/>
                                        </p:tgtEl>
                                        <p:attrNameLst>
                                          <p:attrName>style.visibility</p:attrName>
                                        </p:attrNameLst>
                                      </p:cBhvr>
                                      <p:to>
                                        <p:strVal val="visible"/>
                                      </p:to>
                                    </p:set>
                                    <p:animEffect transition="in" filter="box(in)">
                                      <p:cBhvr>
                                        <p:cTn id="10" dur="500"/>
                                        <p:tgtEl>
                                          <p:spTgt spid="7988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9881"/>
                                        </p:tgtEl>
                                        <p:attrNameLst>
                                          <p:attrName>style.visibility</p:attrName>
                                        </p:attrNameLst>
                                      </p:cBhvr>
                                      <p:to>
                                        <p:strVal val="visible"/>
                                      </p:to>
                                    </p:set>
                                    <p:animEffect transition="in" filter="box(in)">
                                      <p:cBhvr>
                                        <p:cTn id="13" dur="500"/>
                                        <p:tgtEl>
                                          <p:spTgt spid="79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1" grpId="0" animBg="1"/>
      <p:bldP spid="7988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1295400" y="1143000"/>
            <a:ext cx="6629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latin typeface="Arial" panose="020B0604020202020204" pitchFamily="34" charset="0"/>
              </a:rPr>
              <a:t>Have you ever asked for help from the helpline before?</a:t>
            </a:r>
          </a:p>
        </p:txBody>
      </p:sp>
      <p:pic>
        <p:nvPicPr>
          <p:cNvPr id="75779" name="Picture 3"/>
          <p:cNvPicPr>
            <a:picLocks noChangeAspect="1" noChangeArrowheads="1"/>
          </p:cNvPicPr>
          <p:nvPr/>
        </p:nvPicPr>
        <p:blipFill>
          <a:blip r:embed="rId2"/>
          <a:srcRect/>
          <a:stretch>
            <a:fillRect/>
          </a:stretch>
        </p:blipFill>
        <p:spPr bwMode="auto">
          <a:xfrm>
            <a:off x="1219200" y="2486025"/>
            <a:ext cx="6477000" cy="310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5780" name="Picture 4" descr="图片1">
            <a:hlinkClick r:id="rId3" action="ppaction://hlinkfile"/>
          </p:cNvPr>
          <p:cNvPicPr>
            <a:picLocks noChangeAspect="1" noChangeArrowheads="1"/>
          </p:cNvPicPr>
          <p:nvPr/>
        </p:nvPicPr>
        <p:blipFill>
          <a:blip r:embed="rId4"/>
          <a:srcRect/>
          <a:stretch>
            <a:fillRect/>
          </a:stretch>
        </p:blipFill>
        <p:spPr bwMode="auto">
          <a:xfrm>
            <a:off x="6781800" y="4786313"/>
            <a:ext cx="914400" cy="78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762000" y="523875"/>
            <a:ext cx="79248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dirty="0">
                <a:solidFill>
                  <a:srgbClr val="6600CC"/>
                </a:solidFill>
                <a:latin typeface="Arial" panose="020B0604020202020204" pitchFamily="34" charset="0"/>
              </a:rPr>
              <a:t>Lingling is calling the Friendship Line.</a:t>
            </a:r>
          </a:p>
          <a:p>
            <a:pPr>
              <a:spcBef>
                <a:spcPct val="15000"/>
              </a:spcBef>
            </a:pPr>
            <a:r>
              <a:rPr lang="en-US" altLang="zh-CN" dirty="0">
                <a:solidFill>
                  <a:srgbClr val="6600CC"/>
                </a:solidFill>
                <a:latin typeface="Arial" panose="020B0604020202020204" pitchFamily="34" charset="0"/>
              </a:rPr>
              <a:t>Listen to the dialogue and answer the following questions.</a:t>
            </a:r>
          </a:p>
        </p:txBody>
      </p:sp>
      <p:sp>
        <p:nvSpPr>
          <p:cNvPr id="74755" name="Text Box 3"/>
          <p:cNvSpPr txBox="1">
            <a:spLocks noChangeArrowheads="1"/>
          </p:cNvSpPr>
          <p:nvPr/>
        </p:nvSpPr>
        <p:spPr bwMode="auto">
          <a:xfrm>
            <a:off x="609600" y="27432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15000"/>
              </a:spcBef>
            </a:pPr>
            <a:r>
              <a:rPr lang="en-US" altLang="zh-CN" dirty="0">
                <a:latin typeface="Times New Roman" panose="02020603050405020304" pitchFamily="18" charset="0"/>
              </a:rPr>
              <a:t>1. Why does Lingling make this call?</a:t>
            </a:r>
          </a:p>
          <a:p>
            <a:pPr>
              <a:spcBef>
                <a:spcPct val="15000"/>
              </a:spcBef>
            </a:pPr>
            <a:endParaRPr lang="en-US" altLang="zh-CN" dirty="0">
              <a:latin typeface="Times New Roman" panose="02020603050405020304" pitchFamily="18" charset="0"/>
            </a:endParaRPr>
          </a:p>
          <a:p>
            <a:pPr>
              <a:spcBef>
                <a:spcPct val="15000"/>
              </a:spcBef>
            </a:pPr>
            <a:endParaRPr lang="en-US" altLang="zh-CN" dirty="0">
              <a:latin typeface="Times New Roman" panose="02020603050405020304" pitchFamily="18" charset="0"/>
            </a:endParaRPr>
          </a:p>
          <a:p>
            <a:pPr>
              <a:spcBef>
                <a:spcPct val="15000"/>
              </a:spcBef>
            </a:pPr>
            <a:r>
              <a:rPr lang="en-US" altLang="zh-CN" dirty="0">
                <a:latin typeface="Times New Roman" panose="02020603050405020304" pitchFamily="18" charset="0"/>
              </a:rPr>
              <a:t>2. What’s </a:t>
            </a:r>
            <a:r>
              <a:rPr lang="en-US" altLang="zh-CN" dirty="0" err="1">
                <a:latin typeface="Times New Roman" panose="02020603050405020304" pitchFamily="18" charset="0"/>
              </a:rPr>
              <a:t>Lingling’s</a:t>
            </a:r>
            <a:r>
              <a:rPr lang="en-US" altLang="zh-CN" dirty="0">
                <a:latin typeface="Times New Roman" panose="02020603050405020304" pitchFamily="18" charset="0"/>
              </a:rPr>
              <a:t> best friend’s name?</a:t>
            </a:r>
          </a:p>
        </p:txBody>
      </p:sp>
      <p:sp>
        <p:nvSpPr>
          <p:cNvPr id="74756" name="Text Box 4"/>
          <p:cNvSpPr txBox="1">
            <a:spLocks noChangeArrowheads="1"/>
          </p:cNvSpPr>
          <p:nvPr/>
        </p:nvSpPr>
        <p:spPr bwMode="auto">
          <a:xfrm>
            <a:off x="990600" y="3352800"/>
            <a:ext cx="7772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dirty="0">
                <a:solidFill>
                  <a:srgbClr val="FF0066"/>
                </a:solidFill>
              </a:rPr>
              <a:t>Because she has a problem with her best friend and wants to get some help.</a:t>
            </a:r>
          </a:p>
        </p:txBody>
      </p:sp>
      <p:sp>
        <p:nvSpPr>
          <p:cNvPr id="74757" name="Text Box 5"/>
          <p:cNvSpPr txBox="1">
            <a:spLocks noChangeArrowheads="1"/>
          </p:cNvSpPr>
          <p:nvPr/>
        </p:nvSpPr>
        <p:spPr bwMode="auto">
          <a:xfrm>
            <a:off x="914400" y="5759450"/>
            <a:ext cx="7772400" cy="641350"/>
          </a:xfrm>
          <a:prstGeom prst="rect">
            <a:avLst/>
          </a:prstGeom>
          <a:solidFill>
            <a:schemeClr val="bg1">
              <a:alpha val="67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dirty="0">
                <a:solidFill>
                  <a:srgbClr val="FF0066"/>
                </a:solidFill>
              </a:rPr>
              <a:t>We don’t know. Lingling didn’t tell. </a:t>
            </a:r>
          </a:p>
        </p:txBody>
      </p:sp>
      <p:pic>
        <p:nvPicPr>
          <p:cNvPr id="74759" name="Picture 7" descr="MC900389954[1]">
            <a:hlinkClick r:id="rId2"/>
          </p:cNvPr>
          <p:cNvPicPr>
            <a:picLocks noChangeAspect="1" noChangeArrowheads="1"/>
          </p:cNvPicPr>
          <p:nvPr/>
        </p:nvPicPr>
        <p:blipFill>
          <a:blip r:embed="rId3" cstate="email"/>
          <a:srcRect/>
          <a:stretch>
            <a:fillRect/>
          </a:stretch>
        </p:blipFill>
        <p:spPr bwMode="auto">
          <a:xfrm>
            <a:off x="7848600" y="1219200"/>
            <a:ext cx="762000" cy="72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4759"/>
                                        </p:tgtEl>
                                        <p:attrNameLst>
                                          <p:attrName>style.visibility</p:attrName>
                                        </p:attrNameLst>
                                      </p:cBhvr>
                                      <p:to>
                                        <p:strVal val="visible"/>
                                      </p:to>
                                    </p:set>
                                    <p:animEffect transition="in" filter="checkerboard(across)">
                                      <p:cBhvr>
                                        <p:cTn id="7" dur="500"/>
                                        <p:tgtEl>
                                          <p:spTgt spid="7475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74756"/>
                                        </p:tgtEl>
                                        <p:attrNameLst>
                                          <p:attrName>style.visibility</p:attrName>
                                        </p:attrNameLst>
                                      </p:cBhvr>
                                      <p:to>
                                        <p:strVal val="visible"/>
                                      </p:to>
                                    </p:set>
                                    <p:animEffect transition="in" filter="barn(inHorizontal)">
                                      <p:cBhvr>
                                        <p:cTn id="12" dur="500"/>
                                        <p:tgtEl>
                                          <p:spTgt spid="7475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4757"/>
                                        </p:tgtEl>
                                        <p:attrNameLst>
                                          <p:attrName>style.visibility</p:attrName>
                                        </p:attrNameLst>
                                      </p:cBhvr>
                                      <p:to>
                                        <p:strVal val="visible"/>
                                      </p:to>
                                    </p:set>
                                    <p:animEffect transition="in" filter="barn(inHorizontal)">
                                      <p:cBhvr>
                                        <p:cTn id="17"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461963" y="746125"/>
            <a:ext cx="7924800"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90000"/>
              </a:lnSpc>
              <a:buFontTx/>
              <a:buAutoNum type="arabicPeriod"/>
            </a:pPr>
            <a:r>
              <a:rPr lang="en-US" altLang="zh-CN" sz="3200" dirty="0">
                <a:latin typeface="Arial Narrow" panose="020B0606020202030204" pitchFamily="34" charset="0"/>
              </a:rPr>
              <a:t>What’s </a:t>
            </a:r>
            <a:r>
              <a:rPr lang="en-US" altLang="zh-CN" sz="3200" dirty="0" err="1">
                <a:latin typeface="Arial Narrow" panose="020B0606020202030204" pitchFamily="34" charset="0"/>
              </a:rPr>
              <a:t>Lingling’s</a:t>
            </a:r>
            <a:r>
              <a:rPr lang="en-US" altLang="zh-CN" sz="3200" dirty="0">
                <a:latin typeface="Arial Narrow" panose="020B0606020202030204" pitchFamily="34" charset="0"/>
              </a:rPr>
              <a:t> problem?</a:t>
            </a:r>
          </a:p>
          <a:p>
            <a:pPr marL="342900" indent="-342900">
              <a:lnSpc>
                <a:spcPct val="90000"/>
              </a:lnSpc>
            </a:pPr>
            <a:endParaRPr lang="en-US" altLang="zh-CN" sz="3200" dirty="0">
              <a:latin typeface="Arial Narrow" panose="020B0606020202030204" pitchFamily="34" charset="0"/>
            </a:endParaRPr>
          </a:p>
          <a:p>
            <a:pPr marL="342900" indent="-342900">
              <a:lnSpc>
                <a:spcPct val="90000"/>
              </a:lnSpc>
            </a:pPr>
            <a:endParaRPr lang="en-US" altLang="zh-CN" sz="3200" dirty="0">
              <a:latin typeface="Arial Narrow" panose="020B0606020202030204" pitchFamily="34" charset="0"/>
            </a:endParaRPr>
          </a:p>
          <a:p>
            <a:pPr marL="342900" indent="-342900">
              <a:lnSpc>
                <a:spcPct val="90000"/>
              </a:lnSpc>
            </a:pPr>
            <a:r>
              <a:rPr lang="en-US" altLang="zh-CN" sz="3200" dirty="0">
                <a:latin typeface="Arial Narrow" panose="020B0606020202030204" pitchFamily="34" charset="0"/>
              </a:rPr>
              <a:t>2. What’s the reason for the problem the Friendship Helpline thinks?</a:t>
            </a:r>
          </a:p>
          <a:p>
            <a:pPr marL="342900" indent="-342900">
              <a:lnSpc>
                <a:spcPct val="90000"/>
              </a:lnSpc>
            </a:pPr>
            <a:endParaRPr lang="en-US" altLang="zh-CN" sz="3200" dirty="0">
              <a:latin typeface="Arial Narrow" panose="020B0606020202030204" pitchFamily="34" charset="0"/>
            </a:endParaRPr>
          </a:p>
          <a:p>
            <a:pPr marL="342900" indent="-342900">
              <a:lnSpc>
                <a:spcPct val="90000"/>
              </a:lnSpc>
            </a:pPr>
            <a:endParaRPr lang="en-US" altLang="zh-CN" sz="3200" dirty="0">
              <a:latin typeface="Arial Narrow" panose="020B0606020202030204" pitchFamily="34" charset="0"/>
            </a:endParaRPr>
          </a:p>
          <a:p>
            <a:pPr marL="342900" indent="-342900">
              <a:lnSpc>
                <a:spcPct val="90000"/>
              </a:lnSpc>
            </a:pPr>
            <a:endParaRPr lang="en-US" altLang="zh-CN" sz="3200" dirty="0">
              <a:latin typeface="Arial Narrow" panose="020B0606020202030204" pitchFamily="34" charset="0"/>
            </a:endParaRPr>
          </a:p>
          <a:p>
            <a:pPr marL="342900" indent="-342900">
              <a:lnSpc>
                <a:spcPct val="90000"/>
              </a:lnSpc>
            </a:pPr>
            <a:r>
              <a:rPr lang="en-US" altLang="zh-CN" sz="3200" dirty="0">
                <a:latin typeface="Arial Narrow" panose="020B0606020202030204" pitchFamily="34" charset="0"/>
              </a:rPr>
              <a:t>3. What advice the Friendship Helpline gives?</a:t>
            </a:r>
          </a:p>
        </p:txBody>
      </p:sp>
      <p:sp>
        <p:nvSpPr>
          <p:cNvPr id="73734" name="Text Box 6"/>
          <p:cNvSpPr txBox="1">
            <a:spLocks noChangeArrowheads="1"/>
          </p:cNvSpPr>
          <p:nvPr/>
        </p:nvSpPr>
        <p:spPr bwMode="auto">
          <a:xfrm>
            <a:off x="869950" y="1203325"/>
            <a:ext cx="7364413"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200" dirty="0" err="1">
                <a:solidFill>
                  <a:srgbClr val="3333CC"/>
                </a:solidFill>
                <a:latin typeface="Arial Narrow" panose="020B0606020202030204" pitchFamily="34" charset="0"/>
              </a:rPr>
              <a:t>Lingling’s</a:t>
            </a:r>
            <a:r>
              <a:rPr lang="en-US" altLang="zh-CN" sz="3200" dirty="0">
                <a:solidFill>
                  <a:srgbClr val="3333CC"/>
                </a:solidFill>
                <a:latin typeface="Arial Narrow" panose="020B0606020202030204" pitchFamily="34" charset="0"/>
              </a:rPr>
              <a:t> best friend doesn’t like her to see her other friends.</a:t>
            </a:r>
          </a:p>
        </p:txBody>
      </p:sp>
      <p:sp>
        <p:nvSpPr>
          <p:cNvPr id="73735" name="Text Box 7"/>
          <p:cNvSpPr txBox="1">
            <a:spLocks noChangeArrowheads="1"/>
          </p:cNvSpPr>
          <p:nvPr/>
        </p:nvSpPr>
        <p:spPr bwMode="auto">
          <a:xfrm>
            <a:off x="842963" y="2955925"/>
            <a:ext cx="7858125"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200" dirty="0">
                <a:solidFill>
                  <a:srgbClr val="3333CC"/>
                </a:solidFill>
                <a:latin typeface="Arial Narrow" panose="020B0606020202030204" pitchFamily="34" charset="0"/>
              </a:rPr>
              <a:t>Friendship Helpline thinks maybe her best friend doesn’t feel very sure of herself in her new school.</a:t>
            </a:r>
          </a:p>
        </p:txBody>
      </p:sp>
      <p:sp>
        <p:nvSpPr>
          <p:cNvPr id="73736" name="Text Box 8"/>
          <p:cNvSpPr txBox="1">
            <a:spLocks noChangeArrowheads="1"/>
          </p:cNvSpPr>
          <p:nvPr/>
        </p:nvSpPr>
        <p:spPr bwMode="auto">
          <a:xfrm>
            <a:off x="842963" y="4784725"/>
            <a:ext cx="7920037"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200" dirty="0">
                <a:solidFill>
                  <a:srgbClr val="3333CC"/>
                </a:solidFill>
                <a:latin typeface="Arial Narrow" panose="020B0606020202030204" pitchFamily="34" charset="0"/>
              </a:rPr>
              <a:t>Try to find out whether she feels lonely without you. Be patient with her and explain to her that she can make friends with your other friends too. Try to introduce her to them.</a:t>
            </a:r>
          </a:p>
        </p:txBody>
      </p:sp>
      <p:sp>
        <p:nvSpPr>
          <p:cNvPr id="73737" name="Text Box 9"/>
          <p:cNvSpPr txBox="1">
            <a:spLocks noChangeArrowheads="1"/>
          </p:cNvSpPr>
          <p:nvPr/>
        </p:nvSpPr>
        <p:spPr bwMode="auto">
          <a:xfrm>
            <a:off x="457200" y="182563"/>
            <a:ext cx="8153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sz="3200" dirty="0">
                <a:solidFill>
                  <a:srgbClr val="6600CC"/>
                </a:solidFill>
                <a:latin typeface="Arial Narrow" panose="020B0606020202030204" pitchFamily="34" charset="0"/>
              </a:rPr>
              <a:t>Read the conversation and answer the questions.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4"/>
                                        </p:tgtEl>
                                        <p:attrNameLst>
                                          <p:attrName>style.visibility</p:attrName>
                                        </p:attrNameLst>
                                      </p:cBhvr>
                                      <p:to>
                                        <p:strVal val="visible"/>
                                      </p:to>
                                    </p:set>
                                    <p:animEffect transition="in" filter="dissolve">
                                      <p:cBhvr>
                                        <p:cTn id="7" dur="500"/>
                                        <p:tgtEl>
                                          <p:spTgt spid="73734"/>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73735"/>
                                        </p:tgtEl>
                                        <p:attrNameLst>
                                          <p:attrName>style.visibility</p:attrName>
                                        </p:attrNameLst>
                                      </p:cBhvr>
                                      <p:to>
                                        <p:strVal val="visible"/>
                                      </p:to>
                                    </p:set>
                                    <p:anim calcmode="lin" valueType="num">
                                      <p:cBhvr>
                                        <p:cTn id="12" dur="500" fill="hold"/>
                                        <p:tgtEl>
                                          <p:spTgt spid="73735"/>
                                        </p:tgtEl>
                                        <p:attrNameLst>
                                          <p:attrName>ppt_w</p:attrName>
                                        </p:attrNameLst>
                                      </p:cBhvr>
                                      <p:tavLst>
                                        <p:tav tm="0">
                                          <p:val>
                                            <p:strVal val="#ppt_w*0.05"/>
                                          </p:val>
                                        </p:tav>
                                        <p:tav tm="100000">
                                          <p:val>
                                            <p:strVal val="#ppt_w"/>
                                          </p:val>
                                        </p:tav>
                                      </p:tavLst>
                                    </p:anim>
                                    <p:anim calcmode="lin" valueType="num">
                                      <p:cBhvr>
                                        <p:cTn id="13" dur="500" fill="hold"/>
                                        <p:tgtEl>
                                          <p:spTgt spid="73735"/>
                                        </p:tgtEl>
                                        <p:attrNameLst>
                                          <p:attrName>ppt_h</p:attrName>
                                        </p:attrNameLst>
                                      </p:cBhvr>
                                      <p:tavLst>
                                        <p:tav tm="0">
                                          <p:val>
                                            <p:strVal val="#ppt_h"/>
                                          </p:val>
                                        </p:tav>
                                        <p:tav tm="100000">
                                          <p:val>
                                            <p:strVal val="#ppt_h"/>
                                          </p:val>
                                        </p:tav>
                                      </p:tavLst>
                                    </p:anim>
                                    <p:anim calcmode="lin" valueType="num">
                                      <p:cBhvr>
                                        <p:cTn id="14" dur="500" fill="hold"/>
                                        <p:tgtEl>
                                          <p:spTgt spid="73735"/>
                                        </p:tgtEl>
                                        <p:attrNameLst>
                                          <p:attrName>ppt_x</p:attrName>
                                        </p:attrNameLst>
                                      </p:cBhvr>
                                      <p:tavLst>
                                        <p:tav tm="0">
                                          <p:val>
                                            <p:strVal val="#ppt_x-.2"/>
                                          </p:val>
                                        </p:tav>
                                        <p:tav tm="100000">
                                          <p:val>
                                            <p:strVal val="#ppt_x"/>
                                          </p:val>
                                        </p:tav>
                                      </p:tavLst>
                                    </p:anim>
                                    <p:anim calcmode="lin" valueType="num">
                                      <p:cBhvr>
                                        <p:cTn id="15" dur="500" fill="hold"/>
                                        <p:tgtEl>
                                          <p:spTgt spid="73735"/>
                                        </p:tgtEl>
                                        <p:attrNameLst>
                                          <p:attrName>ppt_y</p:attrName>
                                        </p:attrNameLst>
                                      </p:cBhvr>
                                      <p:tavLst>
                                        <p:tav tm="0">
                                          <p:val>
                                            <p:strVal val="#ppt_y"/>
                                          </p:val>
                                        </p:tav>
                                        <p:tav tm="100000">
                                          <p:val>
                                            <p:strVal val="#ppt_y"/>
                                          </p:val>
                                        </p:tav>
                                      </p:tavLst>
                                    </p:anim>
                                    <p:animEffect transition="in" filter="fade">
                                      <p:cBhvr>
                                        <p:cTn id="16" dur="500"/>
                                        <p:tgtEl>
                                          <p:spTgt spid="73735"/>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73736"/>
                                        </p:tgtEl>
                                        <p:attrNameLst>
                                          <p:attrName>style.visibility</p:attrName>
                                        </p:attrNameLst>
                                      </p:cBhvr>
                                      <p:to>
                                        <p:strVal val="visible"/>
                                      </p:to>
                                    </p:set>
                                    <p:anim calcmode="lin" valueType="num">
                                      <p:cBhvr>
                                        <p:cTn id="21" dur="500" decel="50000" fill="hold">
                                          <p:stCondLst>
                                            <p:cond delay="0"/>
                                          </p:stCondLst>
                                        </p:cTn>
                                        <p:tgtEl>
                                          <p:spTgt spid="73736"/>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73736"/>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73736"/>
                                        </p:tgtEl>
                                        <p:attrNameLst>
                                          <p:attrName>ppt_w</p:attrName>
                                        </p:attrNameLst>
                                      </p:cBhvr>
                                      <p:tavLst>
                                        <p:tav tm="0">
                                          <p:val>
                                            <p:strVal val="#ppt_w*.05"/>
                                          </p:val>
                                        </p:tav>
                                        <p:tav tm="100000">
                                          <p:val>
                                            <p:strVal val="#ppt_w"/>
                                          </p:val>
                                        </p:tav>
                                      </p:tavLst>
                                    </p:anim>
                                    <p:anim calcmode="lin" valueType="num">
                                      <p:cBhvr>
                                        <p:cTn id="24" dur="1000" fill="hold"/>
                                        <p:tgtEl>
                                          <p:spTgt spid="73736"/>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73736"/>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73736"/>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73736"/>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73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4" grpId="0"/>
      <p:bldP spid="73735" grpId="0"/>
      <p:bldP spid="737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4" name="Text Box 8"/>
          <p:cNvSpPr txBox="1">
            <a:spLocks noChangeArrowheads="1"/>
          </p:cNvSpPr>
          <p:nvPr/>
        </p:nvSpPr>
        <p:spPr bwMode="auto">
          <a:xfrm>
            <a:off x="1219200" y="2590800"/>
            <a:ext cx="6477000" cy="3260725"/>
          </a:xfrm>
          <a:prstGeom prst="rect">
            <a:avLst/>
          </a:prstGeom>
          <a:solidFill>
            <a:srgbClr val="CCFFFF">
              <a:alpha val="47000"/>
            </a:srgbClr>
          </a:solidFill>
          <a:ln w="9525">
            <a:solidFill>
              <a:srgbClr val="FF99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a:solidFill>
                  <a:srgbClr val="FF0066"/>
                </a:solidFill>
              </a:rPr>
              <a:t>when</a:t>
            </a:r>
            <a:r>
              <a:rPr lang="en-US" altLang="zh-CN"/>
              <a:t> started</a:t>
            </a:r>
          </a:p>
          <a:p>
            <a:pPr>
              <a:lnSpc>
                <a:spcPct val="115000"/>
              </a:lnSpc>
            </a:pPr>
            <a:r>
              <a:rPr lang="en-US" altLang="zh-CN"/>
              <a:t>→ </a:t>
            </a:r>
            <a:r>
              <a:rPr lang="en-US" altLang="zh-CN">
                <a:solidFill>
                  <a:srgbClr val="FF0066"/>
                </a:solidFill>
              </a:rPr>
              <a:t>what happened</a:t>
            </a:r>
            <a:r>
              <a:rPr lang="en-US" altLang="zh-CN"/>
              <a:t> </a:t>
            </a:r>
          </a:p>
          <a:p>
            <a:pPr>
              <a:lnSpc>
                <a:spcPct val="115000"/>
              </a:lnSpc>
            </a:pPr>
            <a:r>
              <a:rPr lang="en-US" altLang="zh-CN"/>
              <a:t>→ </a:t>
            </a:r>
            <a:r>
              <a:rPr lang="en-US" altLang="zh-CN">
                <a:solidFill>
                  <a:srgbClr val="FF0066"/>
                </a:solidFill>
              </a:rPr>
              <a:t>how</a:t>
            </a:r>
            <a:r>
              <a:rPr lang="en-US" altLang="zh-CN"/>
              <a:t> she is different </a:t>
            </a:r>
          </a:p>
          <a:p>
            <a:pPr>
              <a:lnSpc>
                <a:spcPct val="115000"/>
              </a:lnSpc>
            </a:pPr>
            <a:r>
              <a:rPr lang="en-US" altLang="zh-CN"/>
              <a:t>→ </a:t>
            </a:r>
            <a:r>
              <a:rPr lang="en-US" altLang="zh-CN">
                <a:solidFill>
                  <a:srgbClr val="FF0066"/>
                </a:solidFill>
              </a:rPr>
              <a:t>why </a:t>
            </a:r>
            <a:r>
              <a:rPr lang="en-US" altLang="zh-CN"/>
              <a:t>she treats you like that </a:t>
            </a:r>
          </a:p>
          <a:p>
            <a:pPr>
              <a:lnSpc>
                <a:spcPct val="115000"/>
              </a:lnSpc>
            </a:pPr>
            <a:r>
              <a:rPr lang="en-US" altLang="zh-CN"/>
              <a:t>→ give some </a:t>
            </a:r>
            <a:r>
              <a:rPr lang="en-US" altLang="zh-CN">
                <a:solidFill>
                  <a:srgbClr val="FF0066"/>
                </a:solidFill>
              </a:rPr>
              <a:t>suggestions</a:t>
            </a:r>
            <a:r>
              <a:rPr lang="en-US" altLang="zh-CN"/>
              <a:t> </a:t>
            </a:r>
          </a:p>
        </p:txBody>
      </p:sp>
      <p:sp>
        <p:nvSpPr>
          <p:cNvPr id="19465" name="Rectangle 9"/>
          <p:cNvSpPr>
            <a:spLocks noChangeArrowheads="1"/>
          </p:cNvSpPr>
          <p:nvPr/>
        </p:nvSpPr>
        <p:spPr bwMode="auto">
          <a:xfrm>
            <a:off x="1404938" y="1143000"/>
            <a:ext cx="728186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0000FF"/>
                </a:solidFill>
              </a:rPr>
              <a:t>Please pay attention to how Jane asked Lingling about her problem:</a:t>
            </a:r>
          </a:p>
        </p:txBody>
      </p:sp>
      <p:pic>
        <p:nvPicPr>
          <p:cNvPr id="19466" name="Picture 10" descr="修饰10"/>
          <p:cNvPicPr>
            <a:picLocks noChangeAspect="1" noChangeArrowheads="1"/>
          </p:cNvPicPr>
          <p:nvPr/>
        </p:nvPicPr>
        <p:blipFill>
          <a:blip r:embed="rId2" cstate="email"/>
          <a:srcRect/>
          <a:stretch>
            <a:fillRect/>
          </a:stretch>
        </p:blipFill>
        <p:spPr bwMode="auto">
          <a:xfrm>
            <a:off x="688975" y="1143000"/>
            <a:ext cx="639763" cy="1163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9466"/>
                                        </p:tgtEl>
                                        <p:attrNameLst>
                                          <p:attrName>style.visibility</p:attrName>
                                        </p:attrNameLst>
                                      </p:cBhvr>
                                      <p:to>
                                        <p:strVal val="visible"/>
                                      </p:to>
                                    </p:set>
                                    <p:animEffect transition="in" filter="strips(downLeft)">
                                      <p:cBhvr>
                                        <p:cTn id="7" dur="500"/>
                                        <p:tgtEl>
                                          <p:spTgt spid="1946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9465"/>
                                        </p:tgtEl>
                                        <p:attrNameLst>
                                          <p:attrName>style.visibility</p:attrName>
                                        </p:attrNameLst>
                                      </p:cBhvr>
                                      <p:to>
                                        <p:strVal val="visible"/>
                                      </p:to>
                                    </p:set>
                                    <p:animEffect transition="in" filter="strips(downLeft)">
                                      <p:cBhvr>
                                        <p:cTn id="10" dur="500"/>
                                        <p:tgtEl>
                                          <p:spTgt spid="19465"/>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19464"/>
                                        </p:tgtEl>
                                        <p:attrNameLst>
                                          <p:attrName>style.visibility</p:attrName>
                                        </p:attrNameLst>
                                      </p:cBhvr>
                                      <p:to>
                                        <p:strVal val="visible"/>
                                      </p:to>
                                    </p:set>
                                    <p:anim calcmode="lin" valueType="num">
                                      <p:cBhvr>
                                        <p:cTn id="15" dur="500" fill="hold"/>
                                        <p:tgtEl>
                                          <p:spTgt spid="19464"/>
                                        </p:tgtEl>
                                        <p:attrNameLst>
                                          <p:attrName>ppt_w</p:attrName>
                                        </p:attrNameLst>
                                      </p:cBhvr>
                                      <p:tavLst>
                                        <p:tav tm="0">
                                          <p:val>
                                            <p:fltVal val="0"/>
                                          </p:val>
                                        </p:tav>
                                        <p:tav tm="100000">
                                          <p:val>
                                            <p:strVal val="#ppt_w"/>
                                          </p:val>
                                        </p:tav>
                                      </p:tavLst>
                                    </p:anim>
                                    <p:anim calcmode="lin" valueType="num">
                                      <p:cBhvr>
                                        <p:cTn id="16" dur="500" fill="hold"/>
                                        <p:tgtEl>
                                          <p:spTgt spid="1946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nimBg="1"/>
      <p:bldP spid="194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Text Box 5"/>
          <p:cNvSpPr txBox="1">
            <a:spLocks noChangeArrowheads="1"/>
          </p:cNvSpPr>
          <p:nvPr/>
        </p:nvSpPr>
        <p:spPr bwMode="auto">
          <a:xfrm>
            <a:off x="457200" y="1295400"/>
            <a:ext cx="80010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AutoNum type="arabicPeriod"/>
            </a:pPr>
            <a:r>
              <a:rPr lang="en-US" altLang="zh-CN" dirty="0">
                <a:latin typeface="Times New Roman" panose="02020603050405020304" pitchFamily="18" charset="0"/>
              </a:rPr>
              <a:t>Lingling called to ask for advice </a:t>
            </a:r>
          </a:p>
          <a:p>
            <a:r>
              <a:rPr lang="en-US" altLang="zh-CN" dirty="0">
                <a:latin typeface="Times New Roman" panose="02020603050405020304" pitchFamily="18" charset="0"/>
              </a:rPr>
              <a:t>   about her schoolwork.</a:t>
            </a:r>
          </a:p>
          <a:p>
            <a:r>
              <a:rPr lang="en-US" altLang="zh-CN" dirty="0">
                <a:latin typeface="Times New Roman" panose="02020603050405020304" pitchFamily="18" charset="0"/>
              </a:rPr>
              <a:t>2. Lingling and her best friend are now in the same school.</a:t>
            </a:r>
          </a:p>
          <a:p>
            <a:r>
              <a:rPr lang="en-US" altLang="zh-CN" dirty="0">
                <a:latin typeface="Times New Roman" panose="02020603050405020304" pitchFamily="18" charset="0"/>
              </a:rPr>
              <a:t>3. Lingling is happy to see her best friend at the same school. </a:t>
            </a:r>
          </a:p>
          <a:p>
            <a:r>
              <a:rPr lang="en-US" altLang="zh-CN" dirty="0">
                <a:latin typeface="Times New Roman" panose="02020603050405020304" pitchFamily="18" charset="0"/>
              </a:rPr>
              <a:t>4. Lingling is having a hard time in the new school.</a:t>
            </a:r>
          </a:p>
          <a:p>
            <a:r>
              <a:rPr lang="en-US" altLang="zh-CN" dirty="0">
                <a:latin typeface="Times New Roman" panose="02020603050405020304" pitchFamily="18" charset="0"/>
              </a:rPr>
              <a:t>5. Lingling gets help from the helpline.</a:t>
            </a:r>
          </a:p>
        </p:txBody>
      </p:sp>
      <p:sp>
        <p:nvSpPr>
          <p:cNvPr id="18436" name="Text Box 4"/>
          <p:cNvSpPr txBox="1">
            <a:spLocks noChangeArrowheads="1"/>
          </p:cNvSpPr>
          <p:nvPr/>
        </p:nvSpPr>
        <p:spPr bwMode="auto">
          <a:xfrm>
            <a:off x="457200" y="304800"/>
            <a:ext cx="80772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altLang="zh-CN">
                <a:solidFill>
                  <a:srgbClr val="0000FF"/>
                </a:solidFill>
              </a:rPr>
              <a:t>    Read the sentences in Activity 3 and guess which sentences are true.  (P 73).</a:t>
            </a:r>
          </a:p>
        </p:txBody>
      </p:sp>
      <p:sp>
        <p:nvSpPr>
          <p:cNvPr id="18438" name="Rectangle 6"/>
          <p:cNvSpPr>
            <a:spLocks noChangeArrowheads="1"/>
          </p:cNvSpPr>
          <p:nvPr/>
        </p:nvSpPr>
        <p:spPr bwMode="auto">
          <a:xfrm>
            <a:off x="7620000" y="1905000"/>
            <a:ext cx="5334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39" name="Rectangle 7"/>
          <p:cNvSpPr>
            <a:spLocks noChangeArrowheads="1"/>
          </p:cNvSpPr>
          <p:nvPr/>
        </p:nvSpPr>
        <p:spPr bwMode="auto">
          <a:xfrm>
            <a:off x="7620000" y="3048000"/>
            <a:ext cx="5334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0" name="Rectangle 8"/>
          <p:cNvSpPr>
            <a:spLocks noChangeArrowheads="1"/>
          </p:cNvSpPr>
          <p:nvPr/>
        </p:nvSpPr>
        <p:spPr bwMode="auto">
          <a:xfrm>
            <a:off x="7620000" y="4038600"/>
            <a:ext cx="5334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1" name="Text Box 9"/>
          <p:cNvSpPr txBox="1">
            <a:spLocks noChangeArrowheads="1"/>
          </p:cNvSpPr>
          <p:nvPr/>
        </p:nvSpPr>
        <p:spPr bwMode="auto">
          <a:xfrm>
            <a:off x="7543800" y="2971800"/>
            <a:ext cx="533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rPr>
              <a:t>√</a:t>
            </a:r>
          </a:p>
        </p:txBody>
      </p:sp>
      <p:sp>
        <p:nvSpPr>
          <p:cNvPr id="18442" name="Rectangle 10"/>
          <p:cNvSpPr>
            <a:spLocks noChangeArrowheads="1"/>
          </p:cNvSpPr>
          <p:nvPr/>
        </p:nvSpPr>
        <p:spPr bwMode="auto">
          <a:xfrm>
            <a:off x="7543800" y="39624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rgbClr val="FF0066"/>
                </a:solidFill>
              </a:rPr>
              <a:t>√</a:t>
            </a:r>
          </a:p>
        </p:txBody>
      </p:sp>
      <p:sp>
        <p:nvSpPr>
          <p:cNvPr id="18444" name="Oval 12"/>
          <p:cNvSpPr>
            <a:spLocks noChangeArrowheads="1"/>
          </p:cNvSpPr>
          <p:nvPr/>
        </p:nvSpPr>
        <p:spPr bwMode="auto">
          <a:xfrm>
            <a:off x="381000" y="3810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rgbClr val="3333FF"/>
                </a:solidFill>
              </a:rPr>
              <a:t>3</a:t>
            </a:r>
          </a:p>
        </p:txBody>
      </p:sp>
      <p:sp>
        <p:nvSpPr>
          <p:cNvPr id="18445" name="Rectangle 13"/>
          <p:cNvSpPr>
            <a:spLocks noChangeArrowheads="1"/>
          </p:cNvSpPr>
          <p:nvPr/>
        </p:nvSpPr>
        <p:spPr bwMode="auto">
          <a:xfrm>
            <a:off x="7620000" y="5181600"/>
            <a:ext cx="5334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46" name="Rectangle 14"/>
          <p:cNvSpPr>
            <a:spLocks noChangeArrowheads="1"/>
          </p:cNvSpPr>
          <p:nvPr/>
        </p:nvSpPr>
        <p:spPr bwMode="auto">
          <a:xfrm>
            <a:off x="8153400" y="5638800"/>
            <a:ext cx="6429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solidFill>
                  <a:srgbClr val="FF0066"/>
                </a:solidFill>
              </a:rPr>
              <a:t>√</a:t>
            </a:r>
          </a:p>
        </p:txBody>
      </p:sp>
      <p:sp>
        <p:nvSpPr>
          <p:cNvPr id="18447" name="Rectangle 15"/>
          <p:cNvSpPr>
            <a:spLocks noChangeArrowheads="1"/>
          </p:cNvSpPr>
          <p:nvPr/>
        </p:nvSpPr>
        <p:spPr bwMode="auto">
          <a:xfrm>
            <a:off x="8229600" y="5715000"/>
            <a:ext cx="5334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 calcmode="lin" valueType="num">
                                      <p:cBhvr>
                                        <p:cTn id="7" dur="500" fill="hold"/>
                                        <p:tgtEl>
                                          <p:spTgt spid="18441"/>
                                        </p:tgtEl>
                                        <p:attrNameLst>
                                          <p:attrName>ppt_w</p:attrName>
                                        </p:attrNameLst>
                                      </p:cBhvr>
                                      <p:tavLst>
                                        <p:tav tm="0">
                                          <p:val>
                                            <p:fltVal val="0"/>
                                          </p:val>
                                        </p:tav>
                                        <p:tav tm="100000">
                                          <p:val>
                                            <p:strVal val="#ppt_w"/>
                                          </p:val>
                                        </p:tav>
                                      </p:tavLst>
                                    </p:anim>
                                    <p:anim calcmode="lin" valueType="num">
                                      <p:cBhvr>
                                        <p:cTn id="8" dur="500" fill="hold"/>
                                        <p:tgtEl>
                                          <p:spTgt spid="1844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8442"/>
                                        </p:tgtEl>
                                        <p:attrNameLst>
                                          <p:attrName>style.visibility</p:attrName>
                                        </p:attrNameLst>
                                      </p:cBhvr>
                                      <p:to>
                                        <p:strVal val="visible"/>
                                      </p:to>
                                    </p:set>
                                    <p:anim calcmode="lin" valueType="num">
                                      <p:cBhvr>
                                        <p:cTn id="13" dur="500" fill="hold"/>
                                        <p:tgtEl>
                                          <p:spTgt spid="18442"/>
                                        </p:tgtEl>
                                        <p:attrNameLst>
                                          <p:attrName>ppt_w</p:attrName>
                                        </p:attrNameLst>
                                      </p:cBhvr>
                                      <p:tavLst>
                                        <p:tav tm="0">
                                          <p:val>
                                            <p:fltVal val="0"/>
                                          </p:val>
                                        </p:tav>
                                        <p:tav tm="100000">
                                          <p:val>
                                            <p:strVal val="#ppt_w"/>
                                          </p:val>
                                        </p:tav>
                                      </p:tavLst>
                                    </p:anim>
                                    <p:anim calcmode="lin" valueType="num">
                                      <p:cBhvr>
                                        <p:cTn id="14" dur="500" fill="hold"/>
                                        <p:tgtEl>
                                          <p:spTgt spid="1844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8446"/>
                                        </p:tgtEl>
                                        <p:attrNameLst>
                                          <p:attrName>style.visibility</p:attrName>
                                        </p:attrNameLst>
                                      </p:cBhvr>
                                      <p:to>
                                        <p:strVal val="visible"/>
                                      </p:to>
                                    </p:set>
                                    <p:anim calcmode="lin" valueType="num">
                                      <p:cBhvr>
                                        <p:cTn id="19" dur="500" fill="hold"/>
                                        <p:tgtEl>
                                          <p:spTgt spid="18446"/>
                                        </p:tgtEl>
                                        <p:attrNameLst>
                                          <p:attrName>ppt_w</p:attrName>
                                        </p:attrNameLst>
                                      </p:cBhvr>
                                      <p:tavLst>
                                        <p:tav tm="0">
                                          <p:val>
                                            <p:fltVal val="0"/>
                                          </p:val>
                                        </p:tav>
                                        <p:tav tm="100000">
                                          <p:val>
                                            <p:strVal val="#ppt_w"/>
                                          </p:val>
                                        </p:tav>
                                      </p:tavLst>
                                    </p:anim>
                                    <p:anim calcmode="lin" valueType="num">
                                      <p:cBhvr>
                                        <p:cTn id="20" dur="500" fill="hold"/>
                                        <p:tgtEl>
                                          <p:spTgt spid="184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2" grpId="0"/>
      <p:bldP spid="184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AutoShape 6"/>
          <p:cNvSpPr>
            <a:spLocks noChangeArrowheads="1"/>
          </p:cNvSpPr>
          <p:nvPr/>
        </p:nvSpPr>
        <p:spPr bwMode="auto">
          <a:xfrm>
            <a:off x="533400" y="2057400"/>
            <a:ext cx="8229600" cy="1143000"/>
          </a:xfrm>
          <a:prstGeom prst="roundRect">
            <a:avLst>
              <a:gd name="adj" fmla="val 16667"/>
            </a:avLst>
          </a:prstGeom>
          <a:solidFill>
            <a:srgbClr val="FF99CC">
              <a:alpha val="42000"/>
            </a:srgb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8916" name="Text Box 4"/>
          <p:cNvSpPr txBox="1">
            <a:spLocks noChangeArrowheads="1"/>
          </p:cNvSpPr>
          <p:nvPr/>
        </p:nvSpPr>
        <p:spPr bwMode="auto">
          <a:xfrm>
            <a:off x="304800" y="609600"/>
            <a:ext cx="8458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3300"/>
                </a:solidFill>
              </a:rPr>
              <a:t>      Complete the passage with the correct form of the words in the box.   (P 73)</a:t>
            </a:r>
          </a:p>
        </p:txBody>
      </p:sp>
      <p:sp>
        <p:nvSpPr>
          <p:cNvPr id="38917" name="Text Box 5"/>
          <p:cNvSpPr txBox="1">
            <a:spLocks noChangeArrowheads="1"/>
          </p:cNvSpPr>
          <p:nvPr/>
        </p:nvSpPr>
        <p:spPr bwMode="auto">
          <a:xfrm>
            <a:off x="457200" y="2009775"/>
            <a:ext cx="8305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encourage   herself    introduce     lonely    patient     regret     separate    treat</a:t>
            </a:r>
          </a:p>
        </p:txBody>
      </p:sp>
      <p:sp>
        <p:nvSpPr>
          <p:cNvPr id="38919" name="Text Box 7"/>
          <p:cNvSpPr txBox="1">
            <a:spLocks noChangeArrowheads="1"/>
          </p:cNvSpPr>
          <p:nvPr/>
        </p:nvSpPr>
        <p:spPr bwMode="auto">
          <a:xfrm>
            <a:off x="457200" y="3502025"/>
            <a:ext cx="80772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    When you get (1) ________ from a friend, it may create problems for your friendship. She may not want you to see your other friends. </a:t>
            </a:r>
          </a:p>
        </p:txBody>
      </p:sp>
      <p:sp>
        <p:nvSpPr>
          <p:cNvPr id="38920" name="Text Box 8"/>
          <p:cNvSpPr txBox="1">
            <a:spLocks noChangeArrowheads="1"/>
          </p:cNvSpPr>
          <p:nvPr/>
        </p:nvSpPr>
        <p:spPr bwMode="auto">
          <a:xfrm>
            <a:off x="4343400" y="35052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separated</a:t>
            </a:r>
          </a:p>
        </p:txBody>
      </p:sp>
      <p:sp>
        <p:nvSpPr>
          <p:cNvPr id="38921" name="Oval 9"/>
          <p:cNvSpPr>
            <a:spLocks noChangeArrowheads="1"/>
          </p:cNvSpPr>
          <p:nvPr/>
        </p:nvSpPr>
        <p:spPr bwMode="auto">
          <a:xfrm>
            <a:off x="381000" y="6858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rgbClr val="3333FF"/>
                </a:solidFill>
              </a:rPr>
              <a:t>3</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20"/>
                                        </p:tgtEl>
                                        <p:attrNameLst>
                                          <p:attrName>style.visibility</p:attrName>
                                        </p:attrNameLst>
                                      </p:cBhvr>
                                      <p:to>
                                        <p:strVal val="visible"/>
                                      </p:to>
                                    </p:set>
                                    <p:anim calcmode="lin" valueType="num">
                                      <p:cBhvr additive="base">
                                        <p:cTn id="7" dur="500" fill="hold"/>
                                        <p:tgtEl>
                                          <p:spTgt spid="38920"/>
                                        </p:tgtEl>
                                        <p:attrNameLst>
                                          <p:attrName>ppt_x</p:attrName>
                                        </p:attrNameLst>
                                      </p:cBhvr>
                                      <p:tavLst>
                                        <p:tav tm="0">
                                          <p:val>
                                            <p:strVal val="0-#ppt_w/2"/>
                                          </p:val>
                                        </p:tav>
                                        <p:tav tm="100000">
                                          <p:val>
                                            <p:strVal val="#ppt_x"/>
                                          </p:val>
                                        </p:tav>
                                      </p:tavLst>
                                    </p:anim>
                                    <p:anim calcmode="lin" valueType="num">
                                      <p:cBhvr additive="base">
                                        <p:cTn id="8" dur="500" fill="hold"/>
                                        <p:tgtEl>
                                          <p:spTgt spid="389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457200" y="817563"/>
            <a:ext cx="8458200" cy="527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5000"/>
              </a:lnSpc>
              <a:spcBef>
                <a:spcPct val="50000"/>
              </a:spcBef>
            </a:pPr>
            <a:r>
              <a:rPr lang="en-US" altLang="zh-CN"/>
              <a:t>If this is the case, she probably (2) ______ you like that because she does not feel sure of (3) _______. Try to find out whether she feels (4) ______ without you. It is natural to feel like that. She probably (5) _______ hurting you. Be (6) _______ with her, (7) ________ her to your other friends and (8) _________ her to join in more. </a:t>
            </a:r>
          </a:p>
        </p:txBody>
      </p:sp>
      <p:sp>
        <p:nvSpPr>
          <p:cNvPr id="37893" name="Text Box 5"/>
          <p:cNvSpPr txBox="1">
            <a:spLocks noChangeArrowheads="1"/>
          </p:cNvSpPr>
          <p:nvPr/>
        </p:nvSpPr>
        <p:spPr bwMode="auto">
          <a:xfrm>
            <a:off x="7315200" y="838200"/>
            <a:ext cx="152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treats</a:t>
            </a:r>
          </a:p>
        </p:txBody>
      </p:sp>
      <p:sp>
        <p:nvSpPr>
          <p:cNvPr id="37894" name="Text Box 6"/>
          <p:cNvSpPr txBox="1">
            <a:spLocks noChangeArrowheads="1"/>
          </p:cNvSpPr>
          <p:nvPr/>
        </p:nvSpPr>
        <p:spPr bwMode="auto">
          <a:xfrm>
            <a:off x="2590800" y="19812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herself</a:t>
            </a:r>
          </a:p>
        </p:txBody>
      </p:sp>
      <p:sp>
        <p:nvSpPr>
          <p:cNvPr id="37895" name="Text Box 7"/>
          <p:cNvSpPr txBox="1">
            <a:spLocks noChangeArrowheads="1"/>
          </p:cNvSpPr>
          <p:nvPr/>
        </p:nvSpPr>
        <p:spPr bwMode="auto">
          <a:xfrm>
            <a:off x="4572000" y="2514600"/>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lonely</a:t>
            </a:r>
          </a:p>
        </p:txBody>
      </p:sp>
      <p:sp>
        <p:nvSpPr>
          <p:cNvPr id="37896" name="Text Box 8"/>
          <p:cNvSpPr txBox="1">
            <a:spLocks noChangeArrowheads="1"/>
          </p:cNvSpPr>
          <p:nvPr/>
        </p:nvSpPr>
        <p:spPr bwMode="auto">
          <a:xfrm>
            <a:off x="1066800" y="36576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regrets</a:t>
            </a:r>
          </a:p>
        </p:txBody>
      </p:sp>
      <p:sp>
        <p:nvSpPr>
          <p:cNvPr id="37897" name="Text Box 9"/>
          <p:cNvSpPr txBox="1">
            <a:spLocks noChangeArrowheads="1"/>
          </p:cNvSpPr>
          <p:nvPr/>
        </p:nvSpPr>
        <p:spPr bwMode="auto">
          <a:xfrm>
            <a:off x="6553200" y="37338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patient</a:t>
            </a:r>
          </a:p>
        </p:txBody>
      </p:sp>
      <p:sp>
        <p:nvSpPr>
          <p:cNvPr id="37898" name="Text Box 10"/>
          <p:cNvSpPr txBox="1">
            <a:spLocks noChangeArrowheads="1"/>
          </p:cNvSpPr>
          <p:nvPr/>
        </p:nvSpPr>
        <p:spPr bwMode="auto">
          <a:xfrm>
            <a:off x="3048000" y="4267200"/>
            <a:ext cx="2057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introduce</a:t>
            </a:r>
          </a:p>
        </p:txBody>
      </p:sp>
      <p:sp>
        <p:nvSpPr>
          <p:cNvPr id="37899" name="Text Box 11"/>
          <p:cNvSpPr txBox="1">
            <a:spLocks noChangeArrowheads="1"/>
          </p:cNvSpPr>
          <p:nvPr/>
        </p:nvSpPr>
        <p:spPr bwMode="auto">
          <a:xfrm>
            <a:off x="3429000" y="4845050"/>
            <a:ext cx="243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0066"/>
                </a:solidFill>
              </a:rPr>
              <a:t>encourage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 calcmode="lin" valueType="num">
                                      <p:cBhvr additive="base">
                                        <p:cTn id="7" dur="500" fill="hold"/>
                                        <p:tgtEl>
                                          <p:spTgt spid="37893"/>
                                        </p:tgtEl>
                                        <p:attrNameLst>
                                          <p:attrName>ppt_x</p:attrName>
                                        </p:attrNameLst>
                                      </p:cBhvr>
                                      <p:tavLst>
                                        <p:tav tm="0">
                                          <p:val>
                                            <p:strVal val="0-#ppt_w/2"/>
                                          </p:val>
                                        </p:tav>
                                        <p:tav tm="100000">
                                          <p:val>
                                            <p:strVal val="#ppt_x"/>
                                          </p:val>
                                        </p:tav>
                                      </p:tavLst>
                                    </p:anim>
                                    <p:anim calcmode="lin" valueType="num">
                                      <p:cBhvr additive="base">
                                        <p:cTn id="8" dur="500" fill="hold"/>
                                        <p:tgtEl>
                                          <p:spTgt spid="3789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4"/>
                                        </p:tgtEl>
                                        <p:attrNameLst>
                                          <p:attrName>style.visibility</p:attrName>
                                        </p:attrNameLst>
                                      </p:cBhvr>
                                      <p:to>
                                        <p:strVal val="visible"/>
                                      </p:to>
                                    </p:set>
                                    <p:anim calcmode="lin" valueType="num">
                                      <p:cBhvr additive="base">
                                        <p:cTn id="13" dur="500" fill="hold"/>
                                        <p:tgtEl>
                                          <p:spTgt spid="37894"/>
                                        </p:tgtEl>
                                        <p:attrNameLst>
                                          <p:attrName>ppt_x</p:attrName>
                                        </p:attrNameLst>
                                      </p:cBhvr>
                                      <p:tavLst>
                                        <p:tav tm="0">
                                          <p:val>
                                            <p:strVal val="0-#ppt_w/2"/>
                                          </p:val>
                                        </p:tav>
                                        <p:tav tm="100000">
                                          <p:val>
                                            <p:strVal val="#ppt_x"/>
                                          </p:val>
                                        </p:tav>
                                      </p:tavLst>
                                    </p:anim>
                                    <p:anim calcmode="lin" valueType="num">
                                      <p:cBhvr additive="base">
                                        <p:cTn id="14"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5"/>
                                        </p:tgtEl>
                                        <p:attrNameLst>
                                          <p:attrName>style.visibility</p:attrName>
                                        </p:attrNameLst>
                                      </p:cBhvr>
                                      <p:to>
                                        <p:strVal val="visible"/>
                                      </p:to>
                                    </p:set>
                                    <p:anim calcmode="lin" valueType="num">
                                      <p:cBhvr additive="base">
                                        <p:cTn id="19" dur="500" fill="hold"/>
                                        <p:tgtEl>
                                          <p:spTgt spid="37895"/>
                                        </p:tgtEl>
                                        <p:attrNameLst>
                                          <p:attrName>ppt_x</p:attrName>
                                        </p:attrNameLst>
                                      </p:cBhvr>
                                      <p:tavLst>
                                        <p:tav tm="0">
                                          <p:val>
                                            <p:strVal val="0-#ppt_w/2"/>
                                          </p:val>
                                        </p:tav>
                                        <p:tav tm="100000">
                                          <p:val>
                                            <p:strVal val="#ppt_x"/>
                                          </p:val>
                                        </p:tav>
                                      </p:tavLst>
                                    </p:anim>
                                    <p:anim calcmode="lin" valueType="num">
                                      <p:cBhvr additive="base">
                                        <p:cTn id="20" dur="500" fill="hold"/>
                                        <p:tgtEl>
                                          <p:spTgt spid="3789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6"/>
                                        </p:tgtEl>
                                        <p:attrNameLst>
                                          <p:attrName>style.visibility</p:attrName>
                                        </p:attrNameLst>
                                      </p:cBhvr>
                                      <p:to>
                                        <p:strVal val="visible"/>
                                      </p:to>
                                    </p:set>
                                    <p:anim calcmode="lin" valueType="num">
                                      <p:cBhvr additive="base">
                                        <p:cTn id="25" dur="500" fill="hold"/>
                                        <p:tgtEl>
                                          <p:spTgt spid="37896"/>
                                        </p:tgtEl>
                                        <p:attrNameLst>
                                          <p:attrName>ppt_x</p:attrName>
                                        </p:attrNameLst>
                                      </p:cBhvr>
                                      <p:tavLst>
                                        <p:tav tm="0">
                                          <p:val>
                                            <p:strVal val="0-#ppt_w/2"/>
                                          </p:val>
                                        </p:tav>
                                        <p:tav tm="100000">
                                          <p:val>
                                            <p:strVal val="#ppt_x"/>
                                          </p:val>
                                        </p:tav>
                                      </p:tavLst>
                                    </p:anim>
                                    <p:anim calcmode="lin" valueType="num">
                                      <p:cBhvr additive="base">
                                        <p:cTn id="26" dur="500" fill="hold"/>
                                        <p:tgtEl>
                                          <p:spTgt spid="3789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7"/>
                                        </p:tgtEl>
                                        <p:attrNameLst>
                                          <p:attrName>style.visibility</p:attrName>
                                        </p:attrNameLst>
                                      </p:cBhvr>
                                      <p:to>
                                        <p:strVal val="visible"/>
                                      </p:to>
                                    </p:set>
                                    <p:anim calcmode="lin" valueType="num">
                                      <p:cBhvr additive="base">
                                        <p:cTn id="31" dur="500" fill="hold"/>
                                        <p:tgtEl>
                                          <p:spTgt spid="37897"/>
                                        </p:tgtEl>
                                        <p:attrNameLst>
                                          <p:attrName>ppt_x</p:attrName>
                                        </p:attrNameLst>
                                      </p:cBhvr>
                                      <p:tavLst>
                                        <p:tav tm="0">
                                          <p:val>
                                            <p:strVal val="0-#ppt_w/2"/>
                                          </p:val>
                                        </p:tav>
                                        <p:tav tm="100000">
                                          <p:val>
                                            <p:strVal val="#ppt_x"/>
                                          </p:val>
                                        </p:tav>
                                      </p:tavLst>
                                    </p:anim>
                                    <p:anim calcmode="lin" valueType="num">
                                      <p:cBhvr additive="base">
                                        <p:cTn id="32" dur="500" fill="hold"/>
                                        <p:tgtEl>
                                          <p:spTgt spid="3789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8"/>
                                        </p:tgtEl>
                                        <p:attrNameLst>
                                          <p:attrName>style.visibility</p:attrName>
                                        </p:attrNameLst>
                                      </p:cBhvr>
                                      <p:to>
                                        <p:strVal val="visible"/>
                                      </p:to>
                                    </p:set>
                                    <p:anim calcmode="lin" valueType="num">
                                      <p:cBhvr additive="base">
                                        <p:cTn id="37" dur="500" fill="hold"/>
                                        <p:tgtEl>
                                          <p:spTgt spid="37898"/>
                                        </p:tgtEl>
                                        <p:attrNameLst>
                                          <p:attrName>ppt_x</p:attrName>
                                        </p:attrNameLst>
                                      </p:cBhvr>
                                      <p:tavLst>
                                        <p:tav tm="0">
                                          <p:val>
                                            <p:strVal val="0-#ppt_w/2"/>
                                          </p:val>
                                        </p:tav>
                                        <p:tav tm="100000">
                                          <p:val>
                                            <p:strVal val="#ppt_x"/>
                                          </p:val>
                                        </p:tav>
                                      </p:tavLst>
                                    </p:anim>
                                    <p:anim calcmode="lin" valueType="num">
                                      <p:cBhvr additive="base">
                                        <p:cTn id="38" dur="500" fill="hold"/>
                                        <p:tgtEl>
                                          <p:spTgt spid="37898"/>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7899"/>
                                        </p:tgtEl>
                                        <p:attrNameLst>
                                          <p:attrName>style.visibility</p:attrName>
                                        </p:attrNameLst>
                                      </p:cBhvr>
                                      <p:to>
                                        <p:strVal val="visible"/>
                                      </p:to>
                                    </p:set>
                                    <p:anim calcmode="lin" valueType="num">
                                      <p:cBhvr additive="base">
                                        <p:cTn id="43" dur="500" fill="hold"/>
                                        <p:tgtEl>
                                          <p:spTgt spid="37899"/>
                                        </p:tgtEl>
                                        <p:attrNameLst>
                                          <p:attrName>ppt_x</p:attrName>
                                        </p:attrNameLst>
                                      </p:cBhvr>
                                      <p:tavLst>
                                        <p:tav tm="0">
                                          <p:val>
                                            <p:strVal val="0-#ppt_w/2"/>
                                          </p:val>
                                        </p:tav>
                                        <p:tav tm="100000">
                                          <p:val>
                                            <p:strVal val="#ppt_x"/>
                                          </p:val>
                                        </p:tav>
                                      </p:tavLst>
                                    </p:anim>
                                    <p:anim calcmode="lin" valueType="num">
                                      <p:cBhvr additive="base">
                                        <p:cTn id="44" dur="500" fill="hold"/>
                                        <p:tgtEl>
                                          <p:spTgt spid="378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4" grpId="0"/>
      <p:bldP spid="37895" grpId="0"/>
      <p:bldP spid="37896" grpId="0"/>
      <p:bldP spid="37897" grpId="0"/>
      <p:bldP spid="37898" grpId="0"/>
      <p:bldP spid="378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Text Box 8"/>
          <p:cNvSpPr txBox="1">
            <a:spLocks noChangeArrowheads="1"/>
          </p:cNvSpPr>
          <p:nvPr/>
        </p:nvSpPr>
        <p:spPr bwMode="auto">
          <a:xfrm>
            <a:off x="533400" y="1371600"/>
            <a:ext cx="29718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dirty="0">
                <a:solidFill>
                  <a:srgbClr val="3333FF"/>
                </a:solidFill>
              </a:rPr>
              <a:t> helpline</a:t>
            </a:r>
          </a:p>
          <a:p>
            <a:pPr algn="r"/>
            <a:r>
              <a:rPr lang="en-US" altLang="zh-CN" dirty="0">
                <a:solidFill>
                  <a:srgbClr val="3333FF"/>
                </a:solidFill>
              </a:rPr>
              <a:t> separate</a:t>
            </a:r>
          </a:p>
          <a:p>
            <a:pPr algn="r"/>
            <a:r>
              <a:rPr lang="en-US" altLang="zh-CN" dirty="0">
                <a:solidFill>
                  <a:srgbClr val="3333FF"/>
                </a:solidFill>
              </a:rPr>
              <a:t> </a:t>
            </a:r>
          </a:p>
          <a:p>
            <a:pPr algn="r"/>
            <a:r>
              <a:rPr lang="en-US" altLang="zh-CN" dirty="0">
                <a:solidFill>
                  <a:srgbClr val="3333FF"/>
                </a:solidFill>
              </a:rPr>
              <a:t> explain</a:t>
            </a:r>
          </a:p>
          <a:p>
            <a:pPr algn="r"/>
            <a:r>
              <a:rPr lang="en-US" altLang="zh-CN" dirty="0">
                <a:solidFill>
                  <a:srgbClr val="3333FF"/>
                </a:solidFill>
              </a:rPr>
              <a:t> mention</a:t>
            </a:r>
          </a:p>
          <a:p>
            <a:pPr algn="r"/>
            <a:r>
              <a:rPr lang="en-US" altLang="zh-CN" dirty="0">
                <a:solidFill>
                  <a:srgbClr val="3333FF"/>
                </a:solidFill>
              </a:rPr>
              <a:t> refuse</a:t>
            </a:r>
          </a:p>
          <a:p>
            <a:pPr algn="r"/>
            <a:r>
              <a:rPr lang="en-US" altLang="zh-CN" dirty="0">
                <a:solidFill>
                  <a:srgbClr val="3333FF"/>
                </a:solidFill>
              </a:rPr>
              <a:t>treat</a:t>
            </a:r>
          </a:p>
          <a:p>
            <a:pPr algn="r"/>
            <a:r>
              <a:rPr lang="en-US" altLang="zh-CN" dirty="0">
                <a:solidFill>
                  <a:srgbClr val="3333FF"/>
                </a:solidFill>
              </a:rPr>
              <a:t> herself</a:t>
            </a:r>
          </a:p>
          <a:p>
            <a:pPr algn="r"/>
            <a:r>
              <a:rPr lang="en-US" altLang="zh-CN" dirty="0">
                <a:solidFill>
                  <a:srgbClr val="3333FF"/>
                </a:solidFill>
              </a:rPr>
              <a:t> whether</a:t>
            </a:r>
          </a:p>
        </p:txBody>
      </p:sp>
      <p:sp>
        <p:nvSpPr>
          <p:cNvPr id="5129" name="Text Box 9"/>
          <p:cNvSpPr txBox="1">
            <a:spLocks noChangeArrowheads="1"/>
          </p:cNvSpPr>
          <p:nvPr/>
        </p:nvSpPr>
        <p:spPr bwMode="auto">
          <a:xfrm>
            <a:off x="3581400" y="1371600"/>
            <a:ext cx="4648200" cy="5035550"/>
          </a:xfrm>
          <a:prstGeom prst="rect">
            <a:avLst/>
          </a:prstGeom>
          <a:solidFill>
            <a:schemeClr val="bg1">
              <a:alpha val="53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i="1" dirty="0">
                <a:solidFill>
                  <a:srgbClr val="FF0066"/>
                </a:solidFill>
              </a:rPr>
              <a:t> n.</a:t>
            </a:r>
            <a:r>
              <a:rPr lang="en-US" altLang="zh-CN" dirty="0"/>
              <a:t> </a:t>
            </a:r>
            <a:r>
              <a:rPr lang="zh-CN" altLang="en-US" dirty="0"/>
              <a:t>服务热线</a:t>
            </a:r>
          </a:p>
          <a:p>
            <a:r>
              <a:rPr lang="zh-CN" altLang="en-US" dirty="0"/>
              <a:t> </a:t>
            </a:r>
            <a:r>
              <a:rPr lang="en-US" altLang="zh-CN" i="1" dirty="0">
                <a:solidFill>
                  <a:srgbClr val="FF0066"/>
                </a:solidFill>
              </a:rPr>
              <a:t>v.</a:t>
            </a:r>
            <a:r>
              <a:rPr lang="en-US" altLang="zh-CN" dirty="0"/>
              <a:t> </a:t>
            </a:r>
            <a:r>
              <a:rPr lang="zh-CN" altLang="en-US" dirty="0"/>
              <a:t>使分开，分隔</a:t>
            </a:r>
          </a:p>
          <a:p>
            <a:r>
              <a:rPr lang="zh-CN" altLang="en-US" dirty="0"/>
              <a:t> </a:t>
            </a:r>
            <a:r>
              <a:rPr lang="en-US" altLang="zh-CN" i="1" dirty="0">
                <a:solidFill>
                  <a:srgbClr val="FF0066"/>
                </a:solidFill>
              </a:rPr>
              <a:t>adj.</a:t>
            </a:r>
            <a:r>
              <a:rPr lang="en-US" altLang="zh-CN" dirty="0"/>
              <a:t> </a:t>
            </a:r>
            <a:r>
              <a:rPr lang="zh-CN" altLang="en-US" dirty="0"/>
              <a:t>分开的，单独的</a:t>
            </a:r>
          </a:p>
          <a:p>
            <a:r>
              <a:rPr lang="zh-CN" altLang="en-US" i="1" dirty="0">
                <a:solidFill>
                  <a:srgbClr val="FF0066"/>
                </a:solidFill>
              </a:rPr>
              <a:t> </a:t>
            </a:r>
            <a:r>
              <a:rPr lang="en-US" altLang="zh-CN" i="1" dirty="0">
                <a:solidFill>
                  <a:srgbClr val="FF0066"/>
                </a:solidFill>
              </a:rPr>
              <a:t>v.</a:t>
            </a:r>
            <a:r>
              <a:rPr lang="en-US" altLang="zh-CN" dirty="0"/>
              <a:t> </a:t>
            </a:r>
            <a:r>
              <a:rPr lang="zh-CN" altLang="en-US" dirty="0"/>
              <a:t>解释，说明</a:t>
            </a:r>
          </a:p>
          <a:p>
            <a:r>
              <a:rPr lang="zh-CN" altLang="en-US" dirty="0"/>
              <a:t> </a:t>
            </a:r>
            <a:r>
              <a:rPr lang="en-US" altLang="zh-CN" i="1" dirty="0">
                <a:solidFill>
                  <a:srgbClr val="FF0066"/>
                </a:solidFill>
              </a:rPr>
              <a:t>v.</a:t>
            </a:r>
            <a:r>
              <a:rPr lang="en-US" altLang="zh-CN" dirty="0"/>
              <a:t> </a:t>
            </a:r>
            <a:r>
              <a:rPr lang="zh-CN" altLang="en-US" dirty="0"/>
              <a:t>提及，说明</a:t>
            </a:r>
          </a:p>
          <a:p>
            <a:r>
              <a:rPr lang="zh-CN" altLang="en-US" i="1" dirty="0">
                <a:solidFill>
                  <a:srgbClr val="FF0066"/>
                </a:solidFill>
              </a:rPr>
              <a:t> </a:t>
            </a:r>
            <a:r>
              <a:rPr lang="en-US" altLang="zh-CN" i="1" dirty="0">
                <a:solidFill>
                  <a:srgbClr val="FF0066"/>
                </a:solidFill>
              </a:rPr>
              <a:t>v.</a:t>
            </a:r>
            <a:r>
              <a:rPr lang="en-US" altLang="zh-CN" dirty="0"/>
              <a:t> </a:t>
            </a:r>
            <a:r>
              <a:rPr lang="zh-CN" altLang="en-US" dirty="0"/>
              <a:t>拒绝</a:t>
            </a:r>
          </a:p>
          <a:p>
            <a:r>
              <a:rPr lang="zh-CN" altLang="en-US" dirty="0"/>
              <a:t> </a:t>
            </a:r>
            <a:r>
              <a:rPr lang="en-US" altLang="zh-CN" i="1" dirty="0">
                <a:solidFill>
                  <a:srgbClr val="FF0066"/>
                </a:solidFill>
              </a:rPr>
              <a:t>v.</a:t>
            </a:r>
            <a:r>
              <a:rPr lang="en-US" altLang="zh-CN" dirty="0"/>
              <a:t> </a:t>
            </a:r>
            <a:r>
              <a:rPr lang="zh-CN" altLang="en-US" dirty="0"/>
              <a:t>对待，看待</a:t>
            </a:r>
          </a:p>
          <a:p>
            <a:r>
              <a:rPr lang="zh-CN" altLang="en-US" dirty="0"/>
              <a:t> </a:t>
            </a:r>
            <a:r>
              <a:rPr lang="en-US" altLang="zh-CN" i="1" dirty="0">
                <a:solidFill>
                  <a:srgbClr val="FF0066"/>
                </a:solidFill>
              </a:rPr>
              <a:t>pron.</a:t>
            </a:r>
            <a:r>
              <a:rPr lang="en-US" altLang="zh-CN" dirty="0"/>
              <a:t> </a:t>
            </a:r>
            <a:r>
              <a:rPr lang="zh-CN" altLang="en-US" dirty="0"/>
              <a:t>她自己</a:t>
            </a:r>
          </a:p>
          <a:p>
            <a:r>
              <a:rPr lang="zh-CN" altLang="en-US" i="1" dirty="0">
                <a:solidFill>
                  <a:srgbClr val="FF0066"/>
                </a:solidFill>
              </a:rPr>
              <a:t> </a:t>
            </a:r>
            <a:r>
              <a:rPr lang="en-US" altLang="zh-CN" i="1" dirty="0">
                <a:solidFill>
                  <a:srgbClr val="FF0066"/>
                </a:solidFill>
              </a:rPr>
              <a:t>conj.</a:t>
            </a:r>
            <a:r>
              <a:rPr lang="en-US" altLang="zh-CN" dirty="0"/>
              <a:t> </a:t>
            </a:r>
            <a:r>
              <a:rPr lang="zh-CN" altLang="en-US" dirty="0"/>
              <a:t>是否</a:t>
            </a:r>
          </a:p>
        </p:txBody>
      </p:sp>
      <p:grpSp>
        <p:nvGrpSpPr>
          <p:cNvPr id="5130" name="Group 10"/>
          <p:cNvGrpSpPr/>
          <p:nvPr/>
        </p:nvGrpSpPr>
        <p:grpSpPr bwMode="auto">
          <a:xfrm>
            <a:off x="1905000" y="152400"/>
            <a:ext cx="5162550" cy="1143000"/>
            <a:chOff x="1746" y="346"/>
            <a:chExt cx="2676" cy="720"/>
          </a:xfrm>
        </p:grpSpPr>
        <p:grpSp>
          <p:nvGrpSpPr>
            <p:cNvPr id="5131" name="Group 11"/>
            <p:cNvGrpSpPr/>
            <p:nvPr/>
          </p:nvGrpSpPr>
          <p:grpSpPr bwMode="auto">
            <a:xfrm>
              <a:off x="1746" y="346"/>
              <a:ext cx="2676" cy="720"/>
              <a:chOff x="1837" y="346"/>
              <a:chExt cx="2585" cy="720"/>
            </a:xfrm>
          </p:grpSpPr>
          <p:sp>
            <p:nvSpPr>
              <p:cNvPr id="5132" name="AutoShape 12" descr="深色竖线"/>
              <p:cNvSpPr>
                <a:spLocks noChangeArrowheads="1"/>
              </p:cNvSpPr>
              <p:nvPr/>
            </p:nvSpPr>
            <p:spPr bwMode="auto">
              <a:xfrm>
                <a:off x="1837" y="527"/>
                <a:ext cx="2010" cy="499"/>
              </a:xfrm>
              <a:prstGeom prst="roundRect">
                <a:avLst>
                  <a:gd name="adj" fmla="val 16667"/>
                </a:avLst>
              </a:prstGeom>
              <a:pattFill prst="dkVert">
                <a:fgClr>
                  <a:srgbClr val="FF0066"/>
                </a:fgClr>
                <a:bgClr>
                  <a:srgbClr val="FF6600"/>
                </a:bgClr>
              </a:pattFill>
              <a:ln w="25400">
                <a:solidFill>
                  <a:srgbClr val="FFCC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5133" name="Picture 13" descr="2004128121356906[1]"/>
              <p:cNvPicPr>
                <a:picLocks noChangeAspect="1" noChangeArrowheads="1" noCrop="1"/>
              </p:cNvPicPr>
              <p:nvPr/>
            </p:nvPicPr>
            <p:blipFill>
              <a:blip r:embed="rId2"/>
              <a:srcRect/>
              <a:stretch>
                <a:fillRect/>
              </a:stretch>
            </p:blipFill>
            <p:spPr bwMode="auto">
              <a:xfrm>
                <a:off x="3878" y="346"/>
                <a:ext cx="544"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5134" name="Text Box 14"/>
            <p:cNvSpPr txBox="1">
              <a:spLocks noChangeArrowheads="1"/>
            </p:cNvSpPr>
            <p:nvPr/>
          </p:nvSpPr>
          <p:spPr bwMode="auto">
            <a:xfrm>
              <a:off x="1791" y="527"/>
              <a:ext cx="208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dirty="0">
                  <a:solidFill>
                    <a:schemeClr val="bg1"/>
                  </a:solidFill>
                </a:rPr>
                <a:t>  Words review</a:t>
              </a: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box(in)">
                                      <p:cBhvr>
                                        <p:cTn id="7" dur="500"/>
                                        <p:tgtEl>
                                          <p:spTgt spid="512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9">
                                            <p:bg/>
                                          </p:spTgt>
                                        </p:tgtEl>
                                        <p:attrNameLst>
                                          <p:attrName>style.visibility</p:attrName>
                                        </p:attrNameLst>
                                      </p:cBhvr>
                                      <p:to>
                                        <p:strVal val="visible"/>
                                      </p:to>
                                    </p:set>
                                    <p:animEffect transition="in" filter="box(in)">
                                      <p:cBhvr>
                                        <p:cTn id="12" dur="500"/>
                                        <p:tgtEl>
                                          <p:spTgt spid="5129">
                                            <p:bg/>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129">
                                            <p:txEl>
                                              <p:pRg st="0" end="0"/>
                                            </p:txEl>
                                          </p:spTgt>
                                        </p:tgtEl>
                                        <p:attrNameLst>
                                          <p:attrName>style.visibility</p:attrName>
                                        </p:attrNameLst>
                                      </p:cBhvr>
                                      <p:to>
                                        <p:strVal val="visible"/>
                                      </p:to>
                                    </p:set>
                                    <p:animEffect transition="in" filter="box(in)">
                                      <p:cBhvr>
                                        <p:cTn id="15" dur="500"/>
                                        <p:tgtEl>
                                          <p:spTgt spid="512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129">
                                            <p:txEl>
                                              <p:pRg st="1" end="1"/>
                                            </p:txEl>
                                          </p:spTgt>
                                        </p:tgtEl>
                                        <p:attrNameLst>
                                          <p:attrName>style.visibility</p:attrName>
                                        </p:attrNameLst>
                                      </p:cBhvr>
                                      <p:to>
                                        <p:strVal val="visible"/>
                                      </p:to>
                                    </p:set>
                                    <p:animEffect transition="in" filter="box(in)">
                                      <p:cBhvr>
                                        <p:cTn id="20" dur="500"/>
                                        <p:tgtEl>
                                          <p:spTgt spid="5129">
                                            <p:txEl>
                                              <p:pRg st="1" end="1"/>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5129">
                                            <p:txEl>
                                              <p:pRg st="2" end="2"/>
                                            </p:txEl>
                                          </p:spTgt>
                                        </p:tgtEl>
                                        <p:attrNameLst>
                                          <p:attrName>style.visibility</p:attrName>
                                        </p:attrNameLst>
                                      </p:cBhvr>
                                      <p:to>
                                        <p:strVal val="visible"/>
                                      </p:to>
                                    </p:set>
                                    <p:animEffect transition="in" filter="box(in)">
                                      <p:cBhvr>
                                        <p:cTn id="23" dur="500"/>
                                        <p:tgtEl>
                                          <p:spTgt spid="512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129">
                                            <p:txEl>
                                              <p:pRg st="3" end="3"/>
                                            </p:txEl>
                                          </p:spTgt>
                                        </p:tgtEl>
                                        <p:attrNameLst>
                                          <p:attrName>style.visibility</p:attrName>
                                        </p:attrNameLst>
                                      </p:cBhvr>
                                      <p:to>
                                        <p:strVal val="visible"/>
                                      </p:to>
                                    </p:set>
                                    <p:animEffect transition="in" filter="box(in)">
                                      <p:cBhvr>
                                        <p:cTn id="28" dur="500"/>
                                        <p:tgtEl>
                                          <p:spTgt spid="512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5129">
                                            <p:txEl>
                                              <p:pRg st="4" end="4"/>
                                            </p:txEl>
                                          </p:spTgt>
                                        </p:tgtEl>
                                        <p:attrNameLst>
                                          <p:attrName>style.visibility</p:attrName>
                                        </p:attrNameLst>
                                      </p:cBhvr>
                                      <p:to>
                                        <p:strVal val="visible"/>
                                      </p:to>
                                    </p:set>
                                    <p:animEffect transition="in" filter="box(in)">
                                      <p:cBhvr>
                                        <p:cTn id="33" dur="500"/>
                                        <p:tgtEl>
                                          <p:spTgt spid="512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5129">
                                            <p:txEl>
                                              <p:pRg st="5" end="5"/>
                                            </p:txEl>
                                          </p:spTgt>
                                        </p:tgtEl>
                                        <p:attrNameLst>
                                          <p:attrName>style.visibility</p:attrName>
                                        </p:attrNameLst>
                                      </p:cBhvr>
                                      <p:to>
                                        <p:strVal val="visible"/>
                                      </p:to>
                                    </p:set>
                                    <p:animEffect transition="in" filter="box(in)">
                                      <p:cBhvr>
                                        <p:cTn id="38" dur="500"/>
                                        <p:tgtEl>
                                          <p:spTgt spid="512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5129">
                                            <p:txEl>
                                              <p:pRg st="6" end="6"/>
                                            </p:txEl>
                                          </p:spTgt>
                                        </p:tgtEl>
                                        <p:attrNameLst>
                                          <p:attrName>style.visibility</p:attrName>
                                        </p:attrNameLst>
                                      </p:cBhvr>
                                      <p:to>
                                        <p:strVal val="visible"/>
                                      </p:to>
                                    </p:set>
                                    <p:animEffect transition="in" filter="box(in)">
                                      <p:cBhvr>
                                        <p:cTn id="43" dur="500"/>
                                        <p:tgtEl>
                                          <p:spTgt spid="5129">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129">
                                            <p:txEl>
                                              <p:pRg st="7" end="7"/>
                                            </p:txEl>
                                          </p:spTgt>
                                        </p:tgtEl>
                                        <p:attrNameLst>
                                          <p:attrName>style.visibility</p:attrName>
                                        </p:attrNameLst>
                                      </p:cBhvr>
                                      <p:to>
                                        <p:strVal val="visible"/>
                                      </p:to>
                                    </p:set>
                                    <p:animEffect transition="in" filter="box(in)">
                                      <p:cBhvr>
                                        <p:cTn id="48" dur="500"/>
                                        <p:tgtEl>
                                          <p:spTgt spid="5129">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5129">
                                            <p:txEl>
                                              <p:pRg st="8" end="8"/>
                                            </p:txEl>
                                          </p:spTgt>
                                        </p:tgtEl>
                                        <p:attrNameLst>
                                          <p:attrName>style.visibility</p:attrName>
                                        </p:attrNameLst>
                                      </p:cBhvr>
                                      <p:to>
                                        <p:strVal val="visible"/>
                                      </p:to>
                                    </p:set>
                                    <p:animEffect transition="in" filter="box(in)">
                                      <p:cBhvr>
                                        <p:cTn id="53" dur="500"/>
                                        <p:tgtEl>
                                          <p:spTgt spid="512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rot="20861581">
            <a:off x="1154794" y="1047316"/>
            <a:ext cx="6696075" cy="4117975"/>
          </a:xfrm>
          <a:prstGeom prst="rect">
            <a:avLst/>
          </a:prstGeom>
          <a:solidFill>
            <a:srgbClr val="FF3300">
              <a:alpha val="69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sz="6600" dirty="0">
                <a:solidFill>
                  <a:schemeClr val="bg1"/>
                </a:solidFill>
              </a:rPr>
              <a:t>Read and try to recite the conversations in 5-10 minutes.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WordArt 2"/>
          <p:cNvSpPr>
            <a:spLocks noChangeArrowheads="1" noChangeShapeType="1" noTextEdit="1"/>
          </p:cNvSpPr>
          <p:nvPr/>
        </p:nvSpPr>
        <p:spPr bwMode="auto">
          <a:xfrm>
            <a:off x="381000" y="381000"/>
            <a:ext cx="2819400" cy="990600"/>
          </a:xfrm>
          <a:prstGeom prst="rect">
            <a:avLst/>
          </a:prstGeom>
        </p:spPr>
        <p:txBody>
          <a:bodyPr wrap="none" fromWordArt="1">
            <a:prstTxWarp prst="textPlain">
              <a:avLst>
                <a:gd name="adj" fmla="val 50000"/>
              </a:avLst>
            </a:prstTxWarp>
          </a:bodyPr>
          <a:lstStyle/>
          <a:p>
            <a:pPr algn="ctr"/>
            <a:r>
              <a:rPr lang="en-US" altLang="zh-CN" sz="4400" kern="10">
                <a:ln w="19050">
                  <a:solidFill>
                    <a:srgbClr val="99CCFF"/>
                  </a:solidFill>
                  <a:round/>
                </a:ln>
                <a:solidFill>
                  <a:srgbClr val="0066CC"/>
                </a:solidFill>
                <a:effectLst>
                  <a:outerShdw dist="35921" dir="2700000" algn="ctr" rotWithShape="0">
                    <a:srgbClr val="990000"/>
                  </a:outerShdw>
                </a:effectLst>
                <a:latin typeface="Comic Sans MS" panose="030F0702030302020204"/>
              </a:rPr>
              <a:t>Role-play</a:t>
            </a:r>
            <a:endParaRPr lang="zh-CN" altLang="en-US" sz="4400" kern="10">
              <a:ln w="19050">
                <a:solidFill>
                  <a:srgbClr val="99CCFF"/>
                </a:solidFill>
                <a:round/>
              </a:ln>
              <a:solidFill>
                <a:srgbClr val="0066CC"/>
              </a:solidFill>
              <a:effectLst>
                <a:outerShdw dist="35921" dir="2700000" algn="ctr" rotWithShape="0">
                  <a:srgbClr val="990000"/>
                </a:outerShdw>
              </a:effectLst>
              <a:latin typeface="Comic Sans MS" panose="030F0702030302020204"/>
            </a:endParaRPr>
          </a:p>
        </p:txBody>
      </p:sp>
      <p:sp>
        <p:nvSpPr>
          <p:cNvPr id="97283" name="Text Box 3"/>
          <p:cNvSpPr txBox="1">
            <a:spLocks noChangeArrowheads="1"/>
          </p:cNvSpPr>
          <p:nvPr/>
        </p:nvSpPr>
        <p:spPr bwMode="auto">
          <a:xfrm>
            <a:off x="1692275" y="2133600"/>
            <a:ext cx="66960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000" i="1">
                <a:solidFill>
                  <a:srgbClr val="FF3399"/>
                </a:solidFill>
              </a:rPr>
              <a:t>1.</a:t>
            </a:r>
            <a:r>
              <a:rPr lang="en-US" altLang="zh-CN" sz="4000" i="1">
                <a:solidFill>
                  <a:schemeClr val="accent2"/>
                </a:solidFill>
              </a:rPr>
              <a:t> Role play the conversation</a:t>
            </a:r>
            <a:r>
              <a:rPr lang="en-US" altLang="zh-CN" sz="1800" b="0">
                <a:latin typeface="Arial" panose="020B0604020202020204" pitchFamily="34" charset="0"/>
              </a:rPr>
              <a:t> </a:t>
            </a:r>
            <a:r>
              <a:rPr lang="en-US" altLang="zh-CN" sz="4000" i="1">
                <a:solidFill>
                  <a:schemeClr val="accent2"/>
                </a:solidFill>
              </a:rPr>
              <a:t>in groups;</a:t>
            </a:r>
          </a:p>
          <a:p>
            <a:r>
              <a:rPr lang="en-US" altLang="zh-CN" sz="4000" i="1">
                <a:solidFill>
                  <a:srgbClr val="FF3399"/>
                </a:solidFill>
              </a:rPr>
              <a:t>2.</a:t>
            </a:r>
            <a:r>
              <a:rPr lang="en-US" altLang="zh-CN" sz="4000" i="1">
                <a:solidFill>
                  <a:schemeClr val="accent2"/>
                </a:solidFill>
              </a:rPr>
              <a:t> Role play the conversation</a:t>
            </a:r>
            <a:r>
              <a:rPr lang="en-US" altLang="zh-CN" sz="1800" b="0">
                <a:latin typeface="Arial" panose="020B0604020202020204" pitchFamily="34" charset="0"/>
              </a:rPr>
              <a:t> </a:t>
            </a:r>
            <a:r>
              <a:rPr lang="en-US" altLang="zh-CN" sz="4000" i="1">
                <a:solidFill>
                  <a:schemeClr val="accent2"/>
                </a:solidFill>
              </a:rPr>
              <a:t>in front of the class.</a:t>
            </a:r>
          </a:p>
        </p:txBody>
      </p:sp>
      <p:sp>
        <p:nvSpPr>
          <p:cNvPr id="97284" name="Oval 4"/>
          <p:cNvSpPr>
            <a:spLocks noChangeArrowheads="1"/>
          </p:cNvSpPr>
          <p:nvPr/>
        </p:nvSpPr>
        <p:spPr bwMode="auto">
          <a:xfrm>
            <a:off x="304800" y="1660525"/>
            <a:ext cx="8686800" cy="3352800"/>
          </a:xfrm>
          <a:prstGeom prst="ellipse">
            <a:avLst/>
          </a:prstGeom>
          <a:noFill/>
          <a:ln w="38100" cmpd="dbl">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97285" name="AutoShape 5" descr="th?id=H"/>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7286" name="Text Box 6"/>
          <p:cNvSpPr txBox="1">
            <a:spLocks noChangeArrowheads="1"/>
          </p:cNvSpPr>
          <p:nvPr/>
        </p:nvSpPr>
        <p:spPr bwMode="auto">
          <a:xfrm>
            <a:off x="1116013" y="2276475"/>
            <a:ext cx="7056437" cy="2206625"/>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5000"/>
              </a:lnSpc>
              <a:spcBef>
                <a:spcPct val="50000"/>
              </a:spcBef>
            </a:pPr>
            <a:r>
              <a:rPr lang="en-US" altLang="zh-CN" sz="6600">
                <a:effectLst>
                  <a:outerShdw blurRad="38100" dist="38100" dir="2700000" algn="tl">
                    <a:srgbClr val="FFFFFF"/>
                  </a:outerShdw>
                </a:effectLst>
                <a:latin typeface="Monotype Corsiva" panose="03010101010201010101" pitchFamily="66" charset="0"/>
              </a:rPr>
              <a:t>Let’s see which group does the best.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strips(downLeft)">
                                      <p:cBhvr>
                                        <p:cTn id="7" dur="500"/>
                                        <p:tgtEl>
                                          <p:spTgt spid="97282"/>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97283"/>
                                        </p:tgtEl>
                                        <p:attrNameLst>
                                          <p:attrName>style.visibility</p:attrName>
                                        </p:attrNameLst>
                                      </p:cBhvr>
                                      <p:to>
                                        <p:strVal val="visible"/>
                                      </p:to>
                                    </p:set>
                                    <p:animEffect transition="in" filter="strips(downLeft)">
                                      <p:cBhvr>
                                        <p:cTn id="11" dur="500"/>
                                        <p:tgtEl>
                                          <p:spTgt spid="97283"/>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97284"/>
                                        </p:tgtEl>
                                        <p:attrNameLst>
                                          <p:attrName>style.visibility</p:attrName>
                                        </p:attrNameLst>
                                      </p:cBhvr>
                                      <p:to>
                                        <p:strVal val="visible"/>
                                      </p:to>
                                    </p:set>
                                    <p:animEffect transition="in" filter="strips(downLeft)">
                                      <p:cBhvr>
                                        <p:cTn id="14" dur="500"/>
                                        <p:tgtEl>
                                          <p:spTgt spid="9728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97286"/>
                                        </p:tgtEl>
                                        <p:attrNameLst>
                                          <p:attrName>style.visibility</p:attrName>
                                        </p:attrNameLst>
                                      </p:cBhvr>
                                      <p:to>
                                        <p:strVal val="visible"/>
                                      </p:to>
                                    </p:set>
                                    <p:anim calcmode="lin" valueType="num">
                                      <p:cBhvr>
                                        <p:cTn id="19" dur="250" decel="50000" fill="hold">
                                          <p:stCondLst>
                                            <p:cond delay="0"/>
                                          </p:stCondLst>
                                        </p:cTn>
                                        <p:tgtEl>
                                          <p:spTgt spid="97286"/>
                                        </p:tgtEl>
                                        <p:attrNameLst>
                                          <p:attrName>style.rotation</p:attrName>
                                        </p:attrNameLst>
                                      </p:cBhvr>
                                      <p:tavLst>
                                        <p:tav tm="0">
                                          <p:val>
                                            <p:fltVal val="-90"/>
                                          </p:val>
                                        </p:tav>
                                        <p:tav tm="100000">
                                          <p:val>
                                            <p:fltVal val="0"/>
                                          </p:val>
                                        </p:tav>
                                      </p:tavLst>
                                    </p:anim>
                                    <p:anim calcmode="lin" valueType="num">
                                      <p:cBhvr>
                                        <p:cTn id="20" dur="250" decel="50000" fill="hold">
                                          <p:stCondLst>
                                            <p:cond delay="0"/>
                                          </p:stCondLst>
                                        </p:cTn>
                                        <p:tgtEl>
                                          <p:spTgt spid="97286"/>
                                        </p:tgtEl>
                                        <p:attrNameLst>
                                          <p:attrName>ppt_w</p:attrName>
                                        </p:attrNameLst>
                                      </p:cBhvr>
                                      <p:tavLst>
                                        <p:tav tm="0">
                                          <p:val>
                                            <p:strVal val="#ppt_w"/>
                                          </p:val>
                                        </p:tav>
                                        <p:tav tm="100000">
                                          <p:val>
                                            <p:strVal val="#ppt_w*.05"/>
                                          </p:val>
                                        </p:tav>
                                      </p:tavLst>
                                    </p:anim>
                                    <p:anim calcmode="lin" valueType="num">
                                      <p:cBhvr>
                                        <p:cTn id="21" dur="250" accel="50000" fill="hold">
                                          <p:stCondLst>
                                            <p:cond delay="250"/>
                                          </p:stCondLst>
                                        </p:cTn>
                                        <p:tgtEl>
                                          <p:spTgt spid="97286"/>
                                        </p:tgtEl>
                                        <p:attrNameLst>
                                          <p:attrName>ppt_w</p:attrName>
                                        </p:attrNameLst>
                                      </p:cBhvr>
                                      <p:tavLst>
                                        <p:tav tm="0">
                                          <p:val>
                                            <p:strVal val="#ppt_w*.05"/>
                                          </p:val>
                                        </p:tav>
                                        <p:tav tm="100000">
                                          <p:val>
                                            <p:strVal val="#ppt_w"/>
                                          </p:val>
                                        </p:tav>
                                      </p:tavLst>
                                    </p:anim>
                                    <p:anim calcmode="lin" valueType="num">
                                      <p:cBhvr>
                                        <p:cTn id="22" dur="500" fill="hold"/>
                                        <p:tgtEl>
                                          <p:spTgt spid="97286"/>
                                        </p:tgtEl>
                                        <p:attrNameLst>
                                          <p:attrName>ppt_h</p:attrName>
                                        </p:attrNameLst>
                                      </p:cBhvr>
                                      <p:tavLst>
                                        <p:tav tm="0">
                                          <p:val>
                                            <p:strVal val="#ppt_h"/>
                                          </p:val>
                                        </p:tav>
                                        <p:tav tm="100000">
                                          <p:val>
                                            <p:strVal val="#ppt_h"/>
                                          </p:val>
                                        </p:tav>
                                      </p:tavLst>
                                    </p:anim>
                                    <p:anim calcmode="lin" valueType="num">
                                      <p:cBhvr>
                                        <p:cTn id="23" dur="250" decel="50000" fill="hold">
                                          <p:stCondLst>
                                            <p:cond delay="0"/>
                                          </p:stCondLst>
                                        </p:cTn>
                                        <p:tgtEl>
                                          <p:spTgt spid="97286"/>
                                        </p:tgtEl>
                                        <p:attrNameLst>
                                          <p:attrName>ppt_x</p:attrName>
                                        </p:attrNameLst>
                                      </p:cBhvr>
                                      <p:tavLst>
                                        <p:tav tm="0">
                                          <p:val>
                                            <p:strVal val="#ppt_x+.4"/>
                                          </p:val>
                                        </p:tav>
                                        <p:tav tm="100000">
                                          <p:val>
                                            <p:strVal val="#ppt_x"/>
                                          </p:val>
                                        </p:tav>
                                      </p:tavLst>
                                    </p:anim>
                                    <p:anim calcmode="lin" valueType="num">
                                      <p:cBhvr>
                                        <p:cTn id="24" dur="250" decel="50000" fill="hold">
                                          <p:stCondLst>
                                            <p:cond delay="0"/>
                                          </p:stCondLst>
                                        </p:cTn>
                                        <p:tgtEl>
                                          <p:spTgt spid="97286"/>
                                        </p:tgtEl>
                                        <p:attrNameLst>
                                          <p:attrName>ppt_y</p:attrName>
                                        </p:attrNameLst>
                                      </p:cBhvr>
                                      <p:tavLst>
                                        <p:tav tm="0">
                                          <p:val>
                                            <p:strVal val="#ppt_y-.2"/>
                                          </p:val>
                                        </p:tav>
                                        <p:tav tm="100000">
                                          <p:val>
                                            <p:strVal val="#ppt_y+.1"/>
                                          </p:val>
                                        </p:tav>
                                      </p:tavLst>
                                    </p:anim>
                                    <p:anim calcmode="lin" valueType="num">
                                      <p:cBhvr>
                                        <p:cTn id="25" dur="250" accel="50000" fill="hold">
                                          <p:stCondLst>
                                            <p:cond delay="250"/>
                                          </p:stCondLst>
                                        </p:cTn>
                                        <p:tgtEl>
                                          <p:spTgt spid="97286"/>
                                        </p:tgtEl>
                                        <p:attrNameLst>
                                          <p:attrName>ppt_y</p:attrName>
                                        </p:attrNameLst>
                                      </p:cBhvr>
                                      <p:tavLst>
                                        <p:tav tm="0">
                                          <p:val>
                                            <p:strVal val="#ppt_y+.1"/>
                                          </p:val>
                                        </p:tav>
                                        <p:tav tm="100000">
                                          <p:val>
                                            <p:strVal val="#ppt_y"/>
                                          </p:val>
                                        </p:tav>
                                      </p:tavLst>
                                    </p:anim>
                                    <p:animEffect transition="in" filter="fade">
                                      <p:cBhvr>
                                        <p:cTn id="26" dur="500" decel="50000">
                                          <p:stCondLst>
                                            <p:cond delay="0"/>
                                          </p:stCondLst>
                                        </p:cTn>
                                        <p:tgtEl>
                                          <p:spTgt spid="972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animBg="1"/>
      <p:bldP spid="97283" grpId="0"/>
      <p:bldP spid="97284" grpId="0" animBg="1"/>
      <p:bldP spid="9728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381000" y="533400"/>
            <a:ext cx="670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dirty="0">
                <a:solidFill>
                  <a:srgbClr val="6600CC"/>
                </a:solidFill>
              </a:rPr>
              <a:t>翻译下列词组。</a:t>
            </a:r>
          </a:p>
        </p:txBody>
      </p:sp>
      <p:sp>
        <p:nvSpPr>
          <p:cNvPr id="26629" name="Text Box 5"/>
          <p:cNvSpPr txBox="1">
            <a:spLocks noChangeArrowheads="1"/>
          </p:cNvSpPr>
          <p:nvPr/>
        </p:nvSpPr>
        <p:spPr bwMode="auto">
          <a:xfrm>
            <a:off x="228600" y="1371600"/>
            <a:ext cx="4572000" cy="4078288"/>
          </a:xfrm>
          <a:prstGeom prst="rect">
            <a:avLst/>
          </a:prstGeom>
          <a:solidFill>
            <a:srgbClr val="FF99CC">
              <a:alpha val="33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zh-CN" dirty="0"/>
              <a:t> 1. regret doing sth.</a:t>
            </a:r>
          </a:p>
          <a:p>
            <a:pPr>
              <a:spcBef>
                <a:spcPct val="25000"/>
              </a:spcBef>
            </a:pPr>
            <a:r>
              <a:rPr lang="en-US" altLang="zh-CN" dirty="0"/>
              <a:t> 2. join in</a:t>
            </a:r>
          </a:p>
          <a:p>
            <a:pPr>
              <a:spcBef>
                <a:spcPct val="25000"/>
              </a:spcBef>
            </a:pPr>
            <a:r>
              <a:rPr lang="en-US" altLang="zh-CN" dirty="0"/>
              <a:t> 3. No problem.</a:t>
            </a:r>
          </a:p>
          <a:p>
            <a:pPr>
              <a:spcBef>
                <a:spcPct val="25000"/>
              </a:spcBef>
            </a:pPr>
            <a:r>
              <a:rPr lang="en-US" altLang="zh-CN" dirty="0"/>
              <a:t> 4. mention sth. to sb.</a:t>
            </a:r>
          </a:p>
          <a:p>
            <a:pPr>
              <a:spcBef>
                <a:spcPct val="25000"/>
              </a:spcBef>
            </a:pPr>
            <a:r>
              <a:rPr lang="en-US" altLang="zh-CN" dirty="0"/>
              <a:t> 5. feel sure of oneself</a:t>
            </a:r>
          </a:p>
          <a:p>
            <a:pPr>
              <a:spcBef>
                <a:spcPct val="25000"/>
              </a:spcBef>
            </a:pPr>
            <a:r>
              <a:rPr lang="en-US" altLang="zh-CN" dirty="0"/>
              <a:t> 6. encourage sb. to do</a:t>
            </a:r>
          </a:p>
        </p:txBody>
      </p:sp>
      <p:sp>
        <p:nvSpPr>
          <p:cNvPr id="26630" name="Text Box 6"/>
          <p:cNvSpPr txBox="1">
            <a:spLocks noChangeArrowheads="1"/>
          </p:cNvSpPr>
          <p:nvPr/>
        </p:nvSpPr>
        <p:spPr bwMode="auto">
          <a:xfrm>
            <a:off x="4953000" y="1371600"/>
            <a:ext cx="3886200" cy="4078288"/>
          </a:xfrm>
          <a:prstGeom prst="rect">
            <a:avLst/>
          </a:prstGeom>
          <a:solidFill>
            <a:srgbClr val="CCFFCC">
              <a:alpha val="63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zh-CN" altLang="en-US" dirty="0"/>
              <a:t>后悔做过某事</a:t>
            </a:r>
          </a:p>
          <a:p>
            <a:pPr>
              <a:spcBef>
                <a:spcPct val="25000"/>
              </a:spcBef>
            </a:pPr>
            <a:r>
              <a:rPr lang="zh-CN" altLang="en-US" dirty="0"/>
              <a:t>参加</a:t>
            </a:r>
          </a:p>
          <a:p>
            <a:pPr>
              <a:spcBef>
                <a:spcPct val="25000"/>
              </a:spcBef>
            </a:pPr>
            <a:r>
              <a:rPr lang="zh-CN" altLang="en-US" dirty="0"/>
              <a:t>没什么，没关系</a:t>
            </a:r>
          </a:p>
          <a:p>
            <a:pPr>
              <a:spcBef>
                <a:spcPct val="25000"/>
              </a:spcBef>
            </a:pPr>
            <a:r>
              <a:rPr lang="zh-CN" altLang="en-US" dirty="0"/>
              <a:t>向某人提起某事</a:t>
            </a:r>
          </a:p>
          <a:p>
            <a:pPr>
              <a:spcBef>
                <a:spcPct val="25000"/>
              </a:spcBef>
            </a:pPr>
            <a:r>
              <a:rPr lang="zh-CN" altLang="en-US" dirty="0"/>
              <a:t>自信，有信心</a:t>
            </a:r>
          </a:p>
          <a:p>
            <a:pPr>
              <a:spcBef>
                <a:spcPct val="25000"/>
              </a:spcBef>
            </a:pPr>
            <a:r>
              <a:rPr lang="zh-CN" altLang="en-US" dirty="0"/>
              <a:t>鼓励某人做某事</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630">
                                            <p:bg/>
                                          </p:spTgt>
                                        </p:tgtEl>
                                        <p:attrNameLst>
                                          <p:attrName>style.visibility</p:attrName>
                                        </p:attrNameLst>
                                      </p:cBhvr>
                                      <p:to>
                                        <p:strVal val="visible"/>
                                      </p:to>
                                    </p:set>
                                    <p:animEffect transition="in" filter="strips(downLeft)">
                                      <p:cBhvr>
                                        <p:cTn id="7" dur="500"/>
                                        <p:tgtEl>
                                          <p:spTgt spid="26630">
                                            <p:bg/>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6630">
                                            <p:txEl>
                                              <p:pRg st="0" end="0"/>
                                            </p:txEl>
                                          </p:spTgt>
                                        </p:tgtEl>
                                        <p:attrNameLst>
                                          <p:attrName>style.visibility</p:attrName>
                                        </p:attrNameLst>
                                      </p:cBhvr>
                                      <p:to>
                                        <p:strVal val="visible"/>
                                      </p:to>
                                    </p:set>
                                    <p:animEffect transition="in" filter="strips(downLeft)">
                                      <p:cBhvr>
                                        <p:cTn id="10" dur="500"/>
                                        <p:tgtEl>
                                          <p:spTgt spid="2663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6630">
                                            <p:txEl>
                                              <p:pRg st="1" end="1"/>
                                            </p:txEl>
                                          </p:spTgt>
                                        </p:tgtEl>
                                        <p:attrNameLst>
                                          <p:attrName>style.visibility</p:attrName>
                                        </p:attrNameLst>
                                      </p:cBhvr>
                                      <p:to>
                                        <p:strVal val="visible"/>
                                      </p:to>
                                    </p:set>
                                    <p:animEffect transition="in" filter="strips(downLeft)">
                                      <p:cBhvr>
                                        <p:cTn id="15" dur="500"/>
                                        <p:tgtEl>
                                          <p:spTgt spid="2663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6630">
                                            <p:txEl>
                                              <p:pRg st="2" end="2"/>
                                            </p:txEl>
                                          </p:spTgt>
                                        </p:tgtEl>
                                        <p:attrNameLst>
                                          <p:attrName>style.visibility</p:attrName>
                                        </p:attrNameLst>
                                      </p:cBhvr>
                                      <p:to>
                                        <p:strVal val="visible"/>
                                      </p:to>
                                    </p:set>
                                    <p:animEffect transition="in" filter="strips(downLeft)">
                                      <p:cBhvr>
                                        <p:cTn id="20" dur="500"/>
                                        <p:tgtEl>
                                          <p:spTgt spid="2663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26630">
                                            <p:txEl>
                                              <p:pRg st="3" end="3"/>
                                            </p:txEl>
                                          </p:spTgt>
                                        </p:tgtEl>
                                        <p:attrNameLst>
                                          <p:attrName>style.visibility</p:attrName>
                                        </p:attrNameLst>
                                      </p:cBhvr>
                                      <p:to>
                                        <p:strVal val="visible"/>
                                      </p:to>
                                    </p:set>
                                    <p:animEffect transition="in" filter="strips(downLeft)">
                                      <p:cBhvr>
                                        <p:cTn id="25" dur="500"/>
                                        <p:tgtEl>
                                          <p:spTgt spid="2663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26630">
                                            <p:txEl>
                                              <p:pRg st="4" end="4"/>
                                            </p:txEl>
                                          </p:spTgt>
                                        </p:tgtEl>
                                        <p:attrNameLst>
                                          <p:attrName>style.visibility</p:attrName>
                                        </p:attrNameLst>
                                      </p:cBhvr>
                                      <p:to>
                                        <p:strVal val="visible"/>
                                      </p:to>
                                    </p:set>
                                    <p:animEffect transition="in" filter="strips(downLeft)">
                                      <p:cBhvr>
                                        <p:cTn id="30" dur="500"/>
                                        <p:tgtEl>
                                          <p:spTgt spid="2663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26630">
                                            <p:txEl>
                                              <p:pRg st="5" end="5"/>
                                            </p:txEl>
                                          </p:spTgt>
                                        </p:tgtEl>
                                        <p:attrNameLst>
                                          <p:attrName>style.visibility</p:attrName>
                                        </p:attrNameLst>
                                      </p:cBhvr>
                                      <p:to>
                                        <p:strVal val="visible"/>
                                      </p:to>
                                    </p:set>
                                    <p:animEffect transition="in" filter="strips(downLeft)">
                                      <p:cBhvr>
                                        <p:cTn id="35" dur="500"/>
                                        <p:tgtEl>
                                          <p:spTgt spid="266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ChangeArrowheads="1"/>
          </p:cNvSpPr>
          <p:nvPr/>
        </p:nvSpPr>
        <p:spPr bwMode="auto">
          <a:xfrm>
            <a:off x="604074" y="613806"/>
            <a:ext cx="685165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3200" dirty="0">
                <a:solidFill>
                  <a:srgbClr val="CC0000"/>
                </a:solidFill>
                <a:latin typeface="Arial Narrow" panose="020B0606020202030204" pitchFamily="34" charset="0"/>
              </a:rPr>
              <a:t>Complete the passage according to the conversation and then try to retell it.</a:t>
            </a:r>
          </a:p>
        </p:txBody>
      </p:sp>
      <p:sp>
        <p:nvSpPr>
          <p:cNvPr id="91141" name="Text Box 5"/>
          <p:cNvSpPr txBox="1">
            <a:spLocks noChangeArrowheads="1"/>
          </p:cNvSpPr>
          <p:nvPr/>
        </p:nvSpPr>
        <p:spPr bwMode="auto">
          <a:xfrm>
            <a:off x="539750" y="1628775"/>
            <a:ext cx="8353425" cy="476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a:t>Lingling has a problem with her best friend. She wants to _____________ the Friendship Helpline. They’ve been friends for five years. They ____________ when they went to different schools last term. This term, her best friend came to her school. But Lingling found her best friend was different. She doesn’t like Lingling to _______________.   </a:t>
            </a:r>
          </a:p>
        </p:txBody>
      </p:sp>
      <p:sp>
        <p:nvSpPr>
          <p:cNvPr id="91143" name="Rectangle 7"/>
          <p:cNvSpPr>
            <a:spLocks noChangeArrowheads="1"/>
          </p:cNvSpPr>
          <p:nvPr/>
        </p:nvSpPr>
        <p:spPr bwMode="auto">
          <a:xfrm>
            <a:off x="2895600" y="2286000"/>
            <a:ext cx="2508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get help from</a:t>
            </a:r>
          </a:p>
        </p:txBody>
      </p:sp>
      <p:sp>
        <p:nvSpPr>
          <p:cNvPr id="91144" name="Rectangle 8"/>
          <p:cNvSpPr>
            <a:spLocks noChangeArrowheads="1"/>
          </p:cNvSpPr>
          <p:nvPr/>
        </p:nvSpPr>
        <p:spPr bwMode="auto">
          <a:xfrm>
            <a:off x="1524000" y="3429000"/>
            <a:ext cx="25209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dirty="0">
                <a:solidFill>
                  <a:srgbClr val="0000CC"/>
                </a:solidFill>
              </a:rPr>
              <a:t>got separated</a:t>
            </a:r>
          </a:p>
        </p:txBody>
      </p:sp>
      <p:sp>
        <p:nvSpPr>
          <p:cNvPr id="91146" name="Rectangle 10"/>
          <p:cNvSpPr>
            <a:spLocks noChangeArrowheads="1"/>
          </p:cNvSpPr>
          <p:nvPr/>
        </p:nvSpPr>
        <p:spPr bwMode="auto">
          <a:xfrm>
            <a:off x="2590800" y="5745163"/>
            <a:ext cx="30527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see other friends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91143"/>
                                        </p:tgtEl>
                                        <p:attrNameLst>
                                          <p:attrName>style.visibility</p:attrName>
                                        </p:attrNameLst>
                                      </p:cBhvr>
                                      <p:to>
                                        <p:strVal val="visible"/>
                                      </p:to>
                                    </p:set>
                                    <p:anim calcmode="lin" valueType="num">
                                      <p:cBhvr>
                                        <p:cTn id="7" dur="500" fill="hold"/>
                                        <p:tgtEl>
                                          <p:spTgt spid="91143"/>
                                        </p:tgtEl>
                                        <p:attrNameLst>
                                          <p:attrName>ppt_w</p:attrName>
                                        </p:attrNameLst>
                                      </p:cBhvr>
                                      <p:tavLst>
                                        <p:tav tm="0">
                                          <p:val>
                                            <p:strVal val="#ppt_w*0.05"/>
                                          </p:val>
                                        </p:tav>
                                        <p:tav tm="100000">
                                          <p:val>
                                            <p:strVal val="#ppt_w"/>
                                          </p:val>
                                        </p:tav>
                                      </p:tavLst>
                                    </p:anim>
                                    <p:anim calcmode="lin" valueType="num">
                                      <p:cBhvr>
                                        <p:cTn id="8" dur="500" fill="hold"/>
                                        <p:tgtEl>
                                          <p:spTgt spid="91143"/>
                                        </p:tgtEl>
                                        <p:attrNameLst>
                                          <p:attrName>ppt_h</p:attrName>
                                        </p:attrNameLst>
                                      </p:cBhvr>
                                      <p:tavLst>
                                        <p:tav tm="0">
                                          <p:val>
                                            <p:strVal val="#ppt_h"/>
                                          </p:val>
                                        </p:tav>
                                        <p:tav tm="100000">
                                          <p:val>
                                            <p:strVal val="#ppt_h"/>
                                          </p:val>
                                        </p:tav>
                                      </p:tavLst>
                                    </p:anim>
                                    <p:anim calcmode="lin" valueType="num">
                                      <p:cBhvr>
                                        <p:cTn id="9" dur="500" fill="hold"/>
                                        <p:tgtEl>
                                          <p:spTgt spid="91143"/>
                                        </p:tgtEl>
                                        <p:attrNameLst>
                                          <p:attrName>ppt_x</p:attrName>
                                        </p:attrNameLst>
                                      </p:cBhvr>
                                      <p:tavLst>
                                        <p:tav tm="0">
                                          <p:val>
                                            <p:strVal val="#ppt_x-.2"/>
                                          </p:val>
                                        </p:tav>
                                        <p:tav tm="100000">
                                          <p:val>
                                            <p:strVal val="#ppt_x"/>
                                          </p:val>
                                        </p:tav>
                                      </p:tavLst>
                                    </p:anim>
                                    <p:anim calcmode="lin" valueType="num">
                                      <p:cBhvr>
                                        <p:cTn id="10" dur="500" fill="hold"/>
                                        <p:tgtEl>
                                          <p:spTgt spid="91143"/>
                                        </p:tgtEl>
                                        <p:attrNameLst>
                                          <p:attrName>ppt_y</p:attrName>
                                        </p:attrNameLst>
                                      </p:cBhvr>
                                      <p:tavLst>
                                        <p:tav tm="0">
                                          <p:val>
                                            <p:strVal val="#ppt_y"/>
                                          </p:val>
                                        </p:tav>
                                        <p:tav tm="100000">
                                          <p:val>
                                            <p:strVal val="#ppt_y"/>
                                          </p:val>
                                        </p:tav>
                                      </p:tavLst>
                                    </p:anim>
                                    <p:animEffect transition="in" filter="fade">
                                      <p:cBhvr>
                                        <p:cTn id="11" dur="500"/>
                                        <p:tgtEl>
                                          <p:spTgt spid="91143"/>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91144"/>
                                        </p:tgtEl>
                                        <p:attrNameLst>
                                          <p:attrName>style.visibility</p:attrName>
                                        </p:attrNameLst>
                                      </p:cBhvr>
                                      <p:to>
                                        <p:strVal val="visible"/>
                                      </p:to>
                                    </p:set>
                                    <p:anim calcmode="lin" valueType="num">
                                      <p:cBhvr>
                                        <p:cTn id="16" dur="500" fill="hold"/>
                                        <p:tgtEl>
                                          <p:spTgt spid="91144"/>
                                        </p:tgtEl>
                                        <p:attrNameLst>
                                          <p:attrName>ppt_w</p:attrName>
                                        </p:attrNameLst>
                                      </p:cBhvr>
                                      <p:tavLst>
                                        <p:tav tm="0">
                                          <p:val>
                                            <p:strVal val="#ppt_w*0.05"/>
                                          </p:val>
                                        </p:tav>
                                        <p:tav tm="100000">
                                          <p:val>
                                            <p:strVal val="#ppt_w"/>
                                          </p:val>
                                        </p:tav>
                                      </p:tavLst>
                                    </p:anim>
                                    <p:anim calcmode="lin" valueType="num">
                                      <p:cBhvr>
                                        <p:cTn id="17" dur="500" fill="hold"/>
                                        <p:tgtEl>
                                          <p:spTgt spid="91144"/>
                                        </p:tgtEl>
                                        <p:attrNameLst>
                                          <p:attrName>ppt_h</p:attrName>
                                        </p:attrNameLst>
                                      </p:cBhvr>
                                      <p:tavLst>
                                        <p:tav tm="0">
                                          <p:val>
                                            <p:strVal val="#ppt_h"/>
                                          </p:val>
                                        </p:tav>
                                        <p:tav tm="100000">
                                          <p:val>
                                            <p:strVal val="#ppt_h"/>
                                          </p:val>
                                        </p:tav>
                                      </p:tavLst>
                                    </p:anim>
                                    <p:anim calcmode="lin" valueType="num">
                                      <p:cBhvr>
                                        <p:cTn id="18" dur="500" fill="hold"/>
                                        <p:tgtEl>
                                          <p:spTgt spid="91144"/>
                                        </p:tgtEl>
                                        <p:attrNameLst>
                                          <p:attrName>ppt_x</p:attrName>
                                        </p:attrNameLst>
                                      </p:cBhvr>
                                      <p:tavLst>
                                        <p:tav tm="0">
                                          <p:val>
                                            <p:strVal val="#ppt_x-.2"/>
                                          </p:val>
                                        </p:tav>
                                        <p:tav tm="100000">
                                          <p:val>
                                            <p:strVal val="#ppt_x"/>
                                          </p:val>
                                        </p:tav>
                                      </p:tavLst>
                                    </p:anim>
                                    <p:anim calcmode="lin" valueType="num">
                                      <p:cBhvr>
                                        <p:cTn id="19" dur="500" fill="hold"/>
                                        <p:tgtEl>
                                          <p:spTgt spid="91144"/>
                                        </p:tgtEl>
                                        <p:attrNameLst>
                                          <p:attrName>ppt_y</p:attrName>
                                        </p:attrNameLst>
                                      </p:cBhvr>
                                      <p:tavLst>
                                        <p:tav tm="0">
                                          <p:val>
                                            <p:strVal val="#ppt_y"/>
                                          </p:val>
                                        </p:tav>
                                        <p:tav tm="100000">
                                          <p:val>
                                            <p:strVal val="#ppt_y"/>
                                          </p:val>
                                        </p:tav>
                                      </p:tavLst>
                                    </p:anim>
                                    <p:animEffect transition="in" filter="fade">
                                      <p:cBhvr>
                                        <p:cTn id="20" dur="500"/>
                                        <p:tgtEl>
                                          <p:spTgt spid="91144"/>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91146"/>
                                        </p:tgtEl>
                                        <p:attrNameLst>
                                          <p:attrName>style.visibility</p:attrName>
                                        </p:attrNameLst>
                                      </p:cBhvr>
                                      <p:to>
                                        <p:strVal val="visible"/>
                                      </p:to>
                                    </p:set>
                                    <p:anim calcmode="lin" valueType="num">
                                      <p:cBhvr>
                                        <p:cTn id="25" dur="500" fill="hold"/>
                                        <p:tgtEl>
                                          <p:spTgt spid="91146"/>
                                        </p:tgtEl>
                                        <p:attrNameLst>
                                          <p:attrName>ppt_w</p:attrName>
                                        </p:attrNameLst>
                                      </p:cBhvr>
                                      <p:tavLst>
                                        <p:tav tm="0">
                                          <p:val>
                                            <p:strVal val="#ppt_w*0.05"/>
                                          </p:val>
                                        </p:tav>
                                        <p:tav tm="100000">
                                          <p:val>
                                            <p:strVal val="#ppt_w"/>
                                          </p:val>
                                        </p:tav>
                                      </p:tavLst>
                                    </p:anim>
                                    <p:anim calcmode="lin" valueType="num">
                                      <p:cBhvr>
                                        <p:cTn id="26" dur="500" fill="hold"/>
                                        <p:tgtEl>
                                          <p:spTgt spid="91146"/>
                                        </p:tgtEl>
                                        <p:attrNameLst>
                                          <p:attrName>ppt_h</p:attrName>
                                        </p:attrNameLst>
                                      </p:cBhvr>
                                      <p:tavLst>
                                        <p:tav tm="0">
                                          <p:val>
                                            <p:strVal val="#ppt_h"/>
                                          </p:val>
                                        </p:tav>
                                        <p:tav tm="100000">
                                          <p:val>
                                            <p:strVal val="#ppt_h"/>
                                          </p:val>
                                        </p:tav>
                                      </p:tavLst>
                                    </p:anim>
                                    <p:anim calcmode="lin" valueType="num">
                                      <p:cBhvr>
                                        <p:cTn id="27" dur="500" fill="hold"/>
                                        <p:tgtEl>
                                          <p:spTgt spid="91146"/>
                                        </p:tgtEl>
                                        <p:attrNameLst>
                                          <p:attrName>ppt_x</p:attrName>
                                        </p:attrNameLst>
                                      </p:cBhvr>
                                      <p:tavLst>
                                        <p:tav tm="0">
                                          <p:val>
                                            <p:strVal val="#ppt_x-.2"/>
                                          </p:val>
                                        </p:tav>
                                        <p:tav tm="100000">
                                          <p:val>
                                            <p:strVal val="#ppt_x"/>
                                          </p:val>
                                        </p:tav>
                                      </p:tavLst>
                                    </p:anim>
                                    <p:anim calcmode="lin" valueType="num">
                                      <p:cBhvr>
                                        <p:cTn id="28" dur="500" fill="hold"/>
                                        <p:tgtEl>
                                          <p:spTgt spid="91146"/>
                                        </p:tgtEl>
                                        <p:attrNameLst>
                                          <p:attrName>ppt_y</p:attrName>
                                        </p:attrNameLst>
                                      </p:cBhvr>
                                      <p:tavLst>
                                        <p:tav tm="0">
                                          <p:val>
                                            <p:strVal val="#ppt_y"/>
                                          </p:val>
                                        </p:tav>
                                        <p:tav tm="100000">
                                          <p:val>
                                            <p:strVal val="#ppt_y"/>
                                          </p:val>
                                        </p:tav>
                                      </p:tavLst>
                                    </p:anim>
                                    <p:animEffect transition="in" filter="fade">
                                      <p:cBhvr>
                                        <p:cTn id="29" dur="500"/>
                                        <p:tgtEl>
                                          <p:spTgt spid="91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3" grpId="0"/>
      <p:bldP spid="91144" grpId="0"/>
      <p:bldP spid="911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Rectangle 4"/>
          <p:cNvSpPr>
            <a:spLocks noChangeArrowheads="1"/>
          </p:cNvSpPr>
          <p:nvPr/>
        </p:nvSpPr>
        <p:spPr bwMode="auto">
          <a:xfrm>
            <a:off x="533400" y="838200"/>
            <a:ext cx="8610600" cy="515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30000"/>
              </a:lnSpc>
            </a:pPr>
            <a:r>
              <a:rPr lang="en-US" altLang="zh-CN" sz="3200"/>
              <a:t>The Friendship Helpline thinks maybe her friend __________. She probably _______ Lingling like that because she does not ______________ herself. She probably _______ hurting Lingling. The Friendship Helpline suggests Lingling should ______________ her, __________ her to Lingling’s other friends and __________ her to join in more. </a:t>
            </a:r>
          </a:p>
        </p:txBody>
      </p:sp>
      <p:sp>
        <p:nvSpPr>
          <p:cNvPr id="92165" name="Rectangle 5"/>
          <p:cNvSpPr>
            <a:spLocks noChangeArrowheads="1"/>
          </p:cNvSpPr>
          <p:nvPr/>
        </p:nvSpPr>
        <p:spPr bwMode="auto">
          <a:xfrm>
            <a:off x="1752600" y="1600200"/>
            <a:ext cx="2092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feels lonely</a:t>
            </a:r>
          </a:p>
        </p:txBody>
      </p:sp>
      <p:sp>
        <p:nvSpPr>
          <p:cNvPr id="92166" name="Rectangle 6"/>
          <p:cNvSpPr>
            <a:spLocks noChangeArrowheads="1"/>
          </p:cNvSpPr>
          <p:nvPr/>
        </p:nvSpPr>
        <p:spPr bwMode="auto">
          <a:xfrm>
            <a:off x="6400800" y="1600200"/>
            <a:ext cx="138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 treats </a:t>
            </a:r>
          </a:p>
        </p:txBody>
      </p:sp>
      <p:sp>
        <p:nvSpPr>
          <p:cNvPr id="92167" name="Rectangle 7"/>
          <p:cNvSpPr>
            <a:spLocks noChangeArrowheads="1"/>
          </p:cNvSpPr>
          <p:nvPr/>
        </p:nvSpPr>
        <p:spPr bwMode="auto">
          <a:xfrm>
            <a:off x="7281863" y="2743200"/>
            <a:ext cx="14049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regrets</a:t>
            </a:r>
          </a:p>
        </p:txBody>
      </p:sp>
      <p:sp>
        <p:nvSpPr>
          <p:cNvPr id="92168" name="Rectangle 8"/>
          <p:cNvSpPr>
            <a:spLocks noChangeArrowheads="1"/>
          </p:cNvSpPr>
          <p:nvPr/>
        </p:nvSpPr>
        <p:spPr bwMode="auto">
          <a:xfrm>
            <a:off x="4953000" y="4114800"/>
            <a:ext cx="2778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be patient with</a:t>
            </a:r>
          </a:p>
        </p:txBody>
      </p:sp>
      <p:sp>
        <p:nvSpPr>
          <p:cNvPr id="92169" name="Rectangle 9"/>
          <p:cNvSpPr>
            <a:spLocks noChangeArrowheads="1"/>
          </p:cNvSpPr>
          <p:nvPr/>
        </p:nvSpPr>
        <p:spPr bwMode="auto">
          <a:xfrm>
            <a:off x="609600" y="4724400"/>
            <a:ext cx="185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introduce</a:t>
            </a:r>
          </a:p>
        </p:txBody>
      </p:sp>
      <p:sp>
        <p:nvSpPr>
          <p:cNvPr id="92170" name="Rectangle 10"/>
          <p:cNvSpPr>
            <a:spLocks noChangeArrowheads="1"/>
          </p:cNvSpPr>
          <p:nvPr/>
        </p:nvSpPr>
        <p:spPr bwMode="auto">
          <a:xfrm>
            <a:off x="609600" y="5334000"/>
            <a:ext cx="1968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encourage</a:t>
            </a:r>
          </a:p>
        </p:txBody>
      </p:sp>
      <p:sp>
        <p:nvSpPr>
          <p:cNvPr id="92171" name="Rectangle 11"/>
          <p:cNvSpPr>
            <a:spLocks noChangeArrowheads="1"/>
          </p:cNvSpPr>
          <p:nvPr/>
        </p:nvSpPr>
        <p:spPr bwMode="auto">
          <a:xfrm>
            <a:off x="533400" y="2819400"/>
            <a:ext cx="2951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a:solidFill>
                  <a:srgbClr val="0000CC"/>
                </a:solidFill>
              </a:rPr>
              <a:t>feel very sure of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checkerboard(across)">
                                      <p:cBhvr>
                                        <p:cTn id="7" dur="500"/>
                                        <p:tgtEl>
                                          <p:spTgt spid="9216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166"/>
                                        </p:tgtEl>
                                        <p:attrNameLst>
                                          <p:attrName>style.visibility</p:attrName>
                                        </p:attrNameLst>
                                      </p:cBhvr>
                                      <p:to>
                                        <p:strVal val="visible"/>
                                      </p:to>
                                    </p:set>
                                    <p:animEffect transition="in" filter="checkerboard(across)">
                                      <p:cBhvr>
                                        <p:cTn id="12" dur="500"/>
                                        <p:tgtEl>
                                          <p:spTgt spid="9216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2171"/>
                                        </p:tgtEl>
                                        <p:attrNameLst>
                                          <p:attrName>style.visibility</p:attrName>
                                        </p:attrNameLst>
                                      </p:cBhvr>
                                      <p:to>
                                        <p:strVal val="visible"/>
                                      </p:to>
                                    </p:set>
                                    <p:animEffect transition="in" filter="checkerboard(across)">
                                      <p:cBhvr>
                                        <p:cTn id="17" dur="500"/>
                                        <p:tgtEl>
                                          <p:spTgt spid="9217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2167"/>
                                        </p:tgtEl>
                                        <p:attrNameLst>
                                          <p:attrName>style.visibility</p:attrName>
                                        </p:attrNameLst>
                                      </p:cBhvr>
                                      <p:to>
                                        <p:strVal val="visible"/>
                                      </p:to>
                                    </p:set>
                                    <p:animEffect transition="in" filter="checkerboard(across)">
                                      <p:cBhvr>
                                        <p:cTn id="22" dur="500"/>
                                        <p:tgtEl>
                                          <p:spTgt spid="9216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92168"/>
                                        </p:tgtEl>
                                        <p:attrNameLst>
                                          <p:attrName>style.visibility</p:attrName>
                                        </p:attrNameLst>
                                      </p:cBhvr>
                                      <p:to>
                                        <p:strVal val="visible"/>
                                      </p:to>
                                    </p:set>
                                    <p:animEffect transition="in" filter="checkerboard(across)">
                                      <p:cBhvr>
                                        <p:cTn id="27" dur="500"/>
                                        <p:tgtEl>
                                          <p:spTgt spid="92168"/>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2169"/>
                                        </p:tgtEl>
                                        <p:attrNameLst>
                                          <p:attrName>style.visibility</p:attrName>
                                        </p:attrNameLst>
                                      </p:cBhvr>
                                      <p:to>
                                        <p:strVal val="visible"/>
                                      </p:to>
                                    </p:set>
                                    <p:animEffect transition="in" filter="checkerboard(across)">
                                      <p:cBhvr>
                                        <p:cTn id="32" dur="500"/>
                                        <p:tgtEl>
                                          <p:spTgt spid="92169"/>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92170"/>
                                        </p:tgtEl>
                                        <p:attrNameLst>
                                          <p:attrName>style.visibility</p:attrName>
                                        </p:attrNameLst>
                                      </p:cBhvr>
                                      <p:to>
                                        <p:strVal val="visible"/>
                                      </p:to>
                                    </p:set>
                                    <p:animEffect transition="in" filter="checkerboard(across)">
                                      <p:cBhvr>
                                        <p:cTn id="37" dur="500"/>
                                        <p:tgtEl>
                                          <p:spTgt spid="92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P spid="92166" grpId="0"/>
      <p:bldP spid="92167" grpId="0"/>
      <p:bldP spid="92168" grpId="0"/>
      <p:bldP spid="92169" grpId="0"/>
      <p:bldP spid="92170" grpId="0"/>
      <p:bldP spid="9217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WordArt 4"/>
          <p:cNvSpPr>
            <a:spLocks noChangeArrowheads="1" noChangeShapeType="1" noTextEdit="1"/>
          </p:cNvSpPr>
          <p:nvPr/>
        </p:nvSpPr>
        <p:spPr bwMode="auto">
          <a:xfrm>
            <a:off x="2362200" y="381000"/>
            <a:ext cx="3829050" cy="704850"/>
          </a:xfrm>
          <a:prstGeom prst="rect">
            <a:avLst/>
          </a:prstGeom>
        </p:spPr>
        <p:txBody>
          <a:bodyPr wrap="none" fromWordArt="1">
            <a:prstTxWarp prst="textPlain">
              <a:avLst>
                <a:gd name="adj" fmla="val 50000"/>
              </a:avLst>
            </a:prstTxWarp>
          </a:bodyPr>
          <a:lstStyle/>
          <a:p>
            <a:pPr algn="ctr"/>
            <a:r>
              <a:rPr lang="en-US" altLang="zh-CN" sz="4000" kern="10" dirty="0">
                <a:ln w="12700">
                  <a:solidFill>
                    <a:srgbClr val="3333CC"/>
                  </a:solidFill>
                  <a:round/>
                </a:ln>
                <a:solidFill>
                  <a:srgbClr val="B2B2B2">
                    <a:alpha val="50000"/>
                  </a:srgbClr>
                </a:solidFill>
                <a:effectLst>
                  <a:outerShdw dist="45791" dir="2021404" algn="ctr" rotWithShape="0">
                    <a:srgbClr val="9999FF"/>
                  </a:outerShdw>
                </a:effectLst>
                <a:latin typeface="Comic Sans MS" panose="030F0702030302020204"/>
              </a:rPr>
              <a:t>Language points</a:t>
            </a:r>
            <a:endParaRPr lang="zh-CN" altLang="en-US" sz="4000" kern="10" dirty="0">
              <a:ln w="12700">
                <a:solidFill>
                  <a:srgbClr val="3333CC"/>
                </a:solidFill>
                <a:round/>
              </a:ln>
              <a:solidFill>
                <a:srgbClr val="B2B2B2">
                  <a:alpha val="50000"/>
                </a:srgbClr>
              </a:solidFill>
              <a:effectLst>
                <a:outerShdw dist="45791" dir="2021404" algn="ctr" rotWithShape="0">
                  <a:srgbClr val="9999FF"/>
                </a:outerShdw>
              </a:effectLst>
              <a:latin typeface="Comic Sans MS" panose="030F0702030302020204"/>
            </a:endParaRPr>
          </a:p>
        </p:txBody>
      </p:sp>
      <p:sp>
        <p:nvSpPr>
          <p:cNvPr id="56325" name="Text Box 5"/>
          <p:cNvSpPr txBox="1">
            <a:spLocks noChangeArrowheads="1"/>
          </p:cNvSpPr>
          <p:nvPr/>
        </p:nvSpPr>
        <p:spPr bwMode="auto">
          <a:xfrm>
            <a:off x="381000" y="1066800"/>
            <a:ext cx="8153400" cy="182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15000"/>
              </a:spcBef>
            </a:pPr>
            <a:r>
              <a:rPr lang="en-US" altLang="zh-CN" dirty="0">
                <a:latin typeface="Times New Roman" panose="02020603050405020304" pitchFamily="18" charset="0"/>
              </a:rPr>
              <a:t>1. </a:t>
            </a:r>
            <a:r>
              <a:rPr lang="en-US" altLang="zh-CN" dirty="0">
                <a:solidFill>
                  <a:srgbClr val="6600FF"/>
                </a:solidFill>
                <a:latin typeface="Times New Roman" panose="02020603050405020304" pitchFamily="18" charset="0"/>
              </a:rPr>
              <a:t>Could I ask if you’ve </a:t>
            </a:r>
            <a:r>
              <a:rPr lang="en-US" altLang="zh-CN" dirty="0">
                <a:solidFill>
                  <a:srgbClr val="FF3300"/>
                </a:solidFill>
                <a:latin typeface="Times New Roman" panose="02020603050405020304" pitchFamily="18" charset="0"/>
              </a:rPr>
              <a:t>mentioned</a:t>
            </a:r>
            <a:r>
              <a:rPr lang="en-US" altLang="zh-CN" dirty="0">
                <a:solidFill>
                  <a:srgbClr val="6600FF"/>
                </a:solidFill>
                <a:latin typeface="Times New Roman" panose="02020603050405020304" pitchFamily="18" charset="0"/>
              </a:rPr>
              <a:t> this to her?</a:t>
            </a:r>
          </a:p>
          <a:p>
            <a:pPr>
              <a:spcBef>
                <a:spcPct val="15000"/>
              </a:spcBef>
            </a:pPr>
            <a:r>
              <a:rPr lang="en-US" altLang="zh-CN" dirty="0">
                <a:latin typeface="Times New Roman" panose="02020603050405020304" pitchFamily="18" charset="0"/>
              </a:rPr>
              <a:t>   </a:t>
            </a:r>
            <a:r>
              <a:rPr lang="zh-CN" altLang="en-US" dirty="0">
                <a:latin typeface="Times New Roman" panose="02020603050405020304" pitchFamily="18" charset="0"/>
              </a:rPr>
              <a:t>我能问问你跟她说过这事吗？</a:t>
            </a:r>
          </a:p>
        </p:txBody>
      </p:sp>
      <p:sp>
        <p:nvSpPr>
          <p:cNvPr id="56326" name="Text Box 6"/>
          <p:cNvSpPr txBox="1">
            <a:spLocks noChangeArrowheads="1"/>
          </p:cNvSpPr>
          <p:nvPr/>
        </p:nvSpPr>
        <p:spPr bwMode="auto">
          <a:xfrm>
            <a:off x="762000" y="2971800"/>
            <a:ext cx="7696200" cy="1200150"/>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FF3300"/>
                </a:solidFill>
              </a:rPr>
              <a:t>mention sth. to sb.</a:t>
            </a:r>
            <a:r>
              <a:rPr lang="en-US" altLang="zh-CN" dirty="0"/>
              <a:t> </a:t>
            </a:r>
            <a:r>
              <a:rPr lang="zh-CN" altLang="en-US" dirty="0"/>
              <a:t>的意思是“</a:t>
            </a:r>
            <a:r>
              <a:rPr lang="zh-CN" altLang="en-US" dirty="0">
                <a:solidFill>
                  <a:srgbClr val="6600FF"/>
                </a:solidFill>
              </a:rPr>
              <a:t>向某人说起某事</a:t>
            </a:r>
            <a:r>
              <a:rPr lang="zh-CN" altLang="en-US" dirty="0"/>
              <a:t>”。例如：</a:t>
            </a:r>
          </a:p>
        </p:txBody>
      </p:sp>
      <p:sp>
        <p:nvSpPr>
          <p:cNvPr id="56327" name="Text Box 7"/>
          <p:cNvSpPr txBox="1">
            <a:spLocks noChangeArrowheads="1"/>
          </p:cNvSpPr>
          <p:nvPr/>
        </p:nvSpPr>
        <p:spPr bwMode="auto">
          <a:xfrm>
            <a:off x="685800" y="4267200"/>
            <a:ext cx="79248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dirty="0"/>
              <a:t>I </a:t>
            </a:r>
            <a:r>
              <a:rPr lang="en-US" altLang="zh-CN" dirty="0">
                <a:solidFill>
                  <a:srgbClr val="FF33CC"/>
                </a:solidFill>
              </a:rPr>
              <a:t>mentioned this idea to my mum</a:t>
            </a:r>
            <a:r>
              <a:rPr lang="en-US" altLang="zh-CN" dirty="0"/>
              <a:t>, and she seemed to like it.</a:t>
            </a:r>
          </a:p>
          <a:p>
            <a:r>
              <a:rPr lang="zh-CN" altLang="en-US" dirty="0"/>
              <a:t>我把这个想法跟妈妈说了，她好像挺喜欢的。</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6325"/>
                                        </p:tgtEl>
                                        <p:attrNameLst>
                                          <p:attrName>style.visibility</p:attrName>
                                        </p:attrNameLst>
                                      </p:cBhvr>
                                      <p:to>
                                        <p:strVal val="visible"/>
                                      </p:to>
                                    </p:set>
                                    <p:animEffect transition="in" filter="blinds(horizontal)">
                                      <p:cBhvr>
                                        <p:cTn id="7" dur="500"/>
                                        <p:tgtEl>
                                          <p:spTgt spid="563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6"/>
                                        </p:tgtEl>
                                        <p:attrNameLst>
                                          <p:attrName>style.visibility</p:attrName>
                                        </p:attrNameLst>
                                      </p:cBhvr>
                                      <p:to>
                                        <p:strVal val="visible"/>
                                      </p:to>
                                    </p:set>
                                    <p:animEffect transition="in" filter="blinds(horizontal)">
                                      <p:cBhvr>
                                        <p:cTn id="12" dur="500"/>
                                        <p:tgtEl>
                                          <p:spTgt spid="5632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327">
                                            <p:txEl>
                                              <p:pRg st="1" end="1"/>
                                            </p:txEl>
                                          </p:spTgt>
                                        </p:tgtEl>
                                        <p:attrNameLst>
                                          <p:attrName>style.visibility</p:attrName>
                                        </p:attrNameLst>
                                      </p:cBhvr>
                                      <p:to>
                                        <p:strVal val="visible"/>
                                      </p:to>
                                    </p:set>
                                    <p:animEffect transition="in" filter="blinds(horizontal)">
                                      <p:cBhvr>
                                        <p:cTn id="17" dur="500"/>
                                        <p:tgtEl>
                                          <p:spTgt spid="563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6327">
                                            <p:txEl>
                                              <p:pRg st="0" end="0"/>
                                            </p:txEl>
                                          </p:spTgt>
                                        </p:tgtEl>
                                        <p:attrNameLst>
                                          <p:attrName>style.visibility</p:attrName>
                                        </p:attrNameLst>
                                      </p:cBhvr>
                                      <p:to>
                                        <p:strVal val="visible"/>
                                      </p:to>
                                    </p:set>
                                    <p:animEffect transition="in" filter="blinds(horizontal)">
                                      <p:cBhvr>
                                        <p:cTn id="22" dur="500"/>
                                        <p:tgtEl>
                                          <p:spTgt spid="563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p:bldP spid="56326" grpId="0" animBg="1"/>
      <p:bldP spid="5632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457200" y="381000"/>
            <a:ext cx="8153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dirty="0"/>
              <a:t>2. </a:t>
            </a:r>
            <a:r>
              <a:rPr lang="en-US" altLang="zh-CN" dirty="0">
                <a:solidFill>
                  <a:srgbClr val="6600FF"/>
                </a:solidFill>
              </a:rPr>
              <a:t>Maybe she doesn’t </a:t>
            </a:r>
            <a:r>
              <a:rPr lang="en-US" altLang="zh-CN" dirty="0">
                <a:solidFill>
                  <a:srgbClr val="FF3300"/>
                </a:solidFill>
              </a:rPr>
              <a:t>feel</a:t>
            </a:r>
            <a:r>
              <a:rPr lang="en-US" altLang="zh-CN" dirty="0">
                <a:solidFill>
                  <a:srgbClr val="6600FF"/>
                </a:solidFill>
              </a:rPr>
              <a:t> very </a:t>
            </a:r>
            <a:r>
              <a:rPr lang="en-US" altLang="zh-CN" dirty="0">
                <a:solidFill>
                  <a:srgbClr val="FF3300"/>
                </a:solidFill>
              </a:rPr>
              <a:t>sure of herself</a:t>
            </a:r>
            <a:r>
              <a:rPr lang="en-US" altLang="zh-CN" dirty="0">
                <a:solidFill>
                  <a:srgbClr val="6600FF"/>
                </a:solidFill>
              </a:rPr>
              <a:t> in her new school.</a:t>
            </a:r>
          </a:p>
          <a:p>
            <a:r>
              <a:rPr lang="zh-CN" altLang="en-US" dirty="0"/>
              <a:t>也许是她在新校园里对自己不太自信的缘故。</a:t>
            </a:r>
          </a:p>
        </p:txBody>
      </p:sp>
      <p:sp>
        <p:nvSpPr>
          <p:cNvPr id="55301" name="Text Box 5"/>
          <p:cNvSpPr txBox="1">
            <a:spLocks noChangeArrowheads="1"/>
          </p:cNvSpPr>
          <p:nvPr/>
        </p:nvSpPr>
        <p:spPr bwMode="auto">
          <a:xfrm>
            <a:off x="533400" y="2838450"/>
            <a:ext cx="7924800" cy="1200150"/>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t> </a:t>
            </a:r>
            <a:r>
              <a:rPr lang="en-US" altLang="zh-CN" dirty="0">
                <a:solidFill>
                  <a:srgbClr val="FF3300"/>
                </a:solidFill>
              </a:rPr>
              <a:t>feel/be sure of oneself</a:t>
            </a:r>
            <a:r>
              <a:rPr lang="en-US" altLang="zh-CN" dirty="0"/>
              <a:t> </a:t>
            </a:r>
            <a:r>
              <a:rPr lang="zh-CN" altLang="en-US" dirty="0"/>
              <a:t>意思是“</a:t>
            </a:r>
            <a:r>
              <a:rPr lang="zh-CN" altLang="en-US" dirty="0">
                <a:solidFill>
                  <a:srgbClr val="3333FF"/>
                </a:solidFill>
              </a:rPr>
              <a:t>自信，有信心</a:t>
            </a:r>
            <a:r>
              <a:rPr lang="zh-CN" altLang="en-US" dirty="0"/>
              <a:t>”。例如：</a:t>
            </a:r>
          </a:p>
        </p:txBody>
      </p:sp>
      <p:sp>
        <p:nvSpPr>
          <p:cNvPr id="55302" name="Text Box 6"/>
          <p:cNvSpPr txBox="1">
            <a:spLocks noChangeArrowheads="1"/>
          </p:cNvSpPr>
          <p:nvPr/>
        </p:nvSpPr>
        <p:spPr bwMode="auto">
          <a:xfrm>
            <a:off x="533400" y="4191000"/>
            <a:ext cx="7924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t>He</a:t>
            </a:r>
            <a:r>
              <a:rPr lang="en-US" altLang="zh-CN" dirty="0">
                <a:solidFill>
                  <a:srgbClr val="FF33CC"/>
                </a:solidFill>
              </a:rPr>
              <a:t>’s</a:t>
            </a:r>
            <a:r>
              <a:rPr lang="en-US" altLang="zh-CN" dirty="0"/>
              <a:t> not so </a:t>
            </a:r>
            <a:r>
              <a:rPr lang="en-US" altLang="zh-CN" dirty="0">
                <a:solidFill>
                  <a:srgbClr val="FF33CC"/>
                </a:solidFill>
              </a:rPr>
              <a:t>sure of himself</a:t>
            </a:r>
            <a:r>
              <a:rPr lang="en-US" altLang="zh-CN" dirty="0"/>
              <a:t> these days.</a:t>
            </a:r>
          </a:p>
          <a:p>
            <a:pPr>
              <a:spcBef>
                <a:spcPct val="50000"/>
              </a:spcBef>
            </a:pPr>
            <a:r>
              <a:rPr lang="zh-CN" altLang="en-US" dirty="0"/>
              <a:t>他近来不大有自信。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box(in)">
                                      <p:cBhvr>
                                        <p:cTn id="7" dur="500"/>
                                        <p:tgtEl>
                                          <p:spTgt spid="5530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box(in)">
                                      <p:cBhvr>
                                        <p:cTn id="12" dur="500"/>
                                        <p:tgtEl>
                                          <p:spTgt spid="5530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5302">
                                            <p:txEl>
                                              <p:pRg st="1" end="1"/>
                                            </p:txEl>
                                          </p:spTgt>
                                        </p:tgtEl>
                                        <p:attrNameLst>
                                          <p:attrName>style.visibility</p:attrName>
                                        </p:attrNameLst>
                                      </p:cBhvr>
                                      <p:to>
                                        <p:strVal val="visible"/>
                                      </p:to>
                                    </p:set>
                                    <p:animEffect transition="in" filter="box(in)">
                                      <p:cBhvr>
                                        <p:cTn id="17" dur="500"/>
                                        <p:tgtEl>
                                          <p:spTgt spid="553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5302">
                                            <p:txEl>
                                              <p:pRg st="0" end="0"/>
                                            </p:txEl>
                                          </p:spTgt>
                                        </p:tgtEl>
                                        <p:attrNameLst>
                                          <p:attrName>style.visibility</p:attrName>
                                        </p:attrNameLst>
                                      </p:cBhvr>
                                      <p:to>
                                        <p:strVal val="visible"/>
                                      </p:to>
                                    </p:set>
                                    <p:animEffect transition="in" filter="box(in)">
                                      <p:cBhvr>
                                        <p:cTn id="22" dur="500"/>
                                        <p:tgtEl>
                                          <p:spTgt spid="553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1" grpId="0" animBg="1"/>
      <p:bldP spid="5530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304800" y="479425"/>
            <a:ext cx="83058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dirty="0"/>
              <a:t>3. </a:t>
            </a:r>
            <a:r>
              <a:rPr lang="en-US" altLang="zh-CN" dirty="0">
                <a:solidFill>
                  <a:srgbClr val="6600FF"/>
                </a:solidFill>
              </a:rPr>
              <a:t>I’m sure she </a:t>
            </a:r>
            <a:r>
              <a:rPr lang="en-US" altLang="zh-CN" dirty="0">
                <a:solidFill>
                  <a:srgbClr val="FF3300"/>
                </a:solidFill>
              </a:rPr>
              <a:t>regrets hurting</a:t>
            </a:r>
            <a:r>
              <a:rPr lang="en-US" altLang="zh-CN" dirty="0">
                <a:solidFill>
                  <a:srgbClr val="6600FF"/>
                </a:solidFill>
              </a:rPr>
              <a:t> you.</a:t>
            </a:r>
          </a:p>
          <a:p>
            <a:pPr>
              <a:spcBef>
                <a:spcPct val="15000"/>
              </a:spcBef>
            </a:pPr>
            <a:r>
              <a:rPr lang="en-US" altLang="zh-CN" dirty="0"/>
              <a:t>   </a:t>
            </a:r>
            <a:r>
              <a:rPr lang="zh-CN" altLang="en-US" dirty="0"/>
              <a:t>我敢肯定她后悔伤害了你。</a:t>
            </a:r>
          </a:p>
        </p:txBody>
      </p:sp>
      <p:sp>
        <p:nvSpPr>
          <p:cNvPr id="54277" name="Text Box 5"/>
          <p:cNvSpPr txBox="1">
            <a:spLocks noChangeArrowheads="1"/>
          </p:cNvSpPr>
          <p:nvPr/>
        </p:nvSpPr>
        <p:spPr bwMode="auto">
          <a:xfrm>
            <a:off x="609600" y="1905000"/>
            <a:ext cx="7848600" cy="1749425"/>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FF3300"/>
                </a:solidFill>
              </a:rPr>
              <a:t>regret doing sth.</a:t>
            </a:r>
            <a:r>
              <a:rPr lang="en-US" altLang="zh-CN" dirty="0"/>
              <a:t> </a:t>
            </a:r>
            <a:r>
              <a:rPr lang="zh-CN" altLang="en-US" dirty="0"/>
              <a:t>意为“</a:t>
            </a:r>
            <a:r>
              <a:rPr lang="zh-CN" altLang="en-US" dirty="0">
                <a:solidFill>
                  <a:srgbClr val="3333FF"/>
                </a:solidFill>
              </a:rPr>
              <a:t>对做过的事情感到后悔</a:t>
            </a:r>
            <a:r>
              <a:rPr lang="zh-CN" altLang="en-US" dirty="0"/>
              <a:t>”；</a:t>
            </a:r>
            <a:r>
              <a:rPr lang="en-US" altLang="zh-CN" dirty="0">
                <a:solidFill>
                  <a:srgbClr val="FF3300"/>
                </a:solidFill>
              </a:rPr>
              <a:t>regret to do sth.</a:t>
            </a:r>
            <a:r>
              <a:rPr lang="zh-CN" altLang="en-US" dirty="0"/>
              <a:t>意为“</a:t>
            </a:r>
            <a:r>
              <a:rPr lang="zh-CN" altLang="en-US" dirty="0">
                <a:solidFill>
                  <a:srgbClr val="3333FF"/>
                </a:solidFill>
              </a:rPr>
              <a:t>对要做的事情感到遗憾</a:t>
            </a:r>
            <a:r>
              <a:rPr lang="zh-CN" altLang="en-US" dirty="0"/>
              <a:t>”。 例如：</a:t>
            </a:r>
          </a:p>
        </p:txBody>
      </p:sp>
      <p:sp>
        <p:nvSpPr>
          <p:cNvPr id="54279" name="Text Box 7"/>
          <p:cNvSpPr txBox="1">
            <a:spLocks noChangeArrowheads="1"/>
          </p:cNvSpPr>
          <p:nvPr/>
        </p:nvSpPr>
        <p:spPr bwMode="auto">
          <a:xfrm>
            <a:off x="609600" y="3810000"/>
            <a:ext cx="76962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dirty="0"/>
              <a:t>I </a:t>
            </a:r>
            <a:r>
              <a:rPr lang="en-US" altLang="zh-CN" dirty="0">
                <a:solidFill>
                  <a:srgbClr val="FF33CC"/>
                </a:solidFill>
              </a:rPr>
              <a:t>regretted spending</a:t>
            </a:r>
            <a:r>
              <a:rPr lang="en-US" altLang="zh-CN" dirty="0"/>
              <a:t> so much money buying such a computer.</a:t>
            </a:r>
          </a:p>
          <a:p>
            <a:pPr>
              <a:spcBef>
                <a:spcPct val="15000"/>
              </a:spcBef>
            </a:pPr>
            <a:r>
              <a:rPr lang="en-US" altLang="zh-CN" dirty="0"/>
              <a:t>I </a:t>
            </a:r>
            <a:r>
              <a:rPr lang="en-US" altLang="zh-CN" dirty="0">
                <a:solidFill>
                  <a:srgbClr val="FF33CC"/>
                </a:solidFill>
              </a:rPr>
              <a:t>regret to tell you</a:t>
            </a:r>
            <a:r>
              <a:rPr lang="en-US" altLang="zh-CN" dirty="0"/>
              <a:t> that your team didn’t win the match.</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strips(downLeft)">
                                      <p:cBhvr>
                                        <p:cTn id="7" dur="500"/>
                                        <p:tgtEl>
                                          <p:spTgt spid="5427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4277"/>
                                        </p:tgtEl>
                                        <p:attrNameLst>
                                          <p:attrName>style.visibility</p:attrName>
                                        </p:attrNameLst>
                                      </p:cBhvr>
                                      <p:to>
                                        <p:strVal val="visible"/>
                                      </p:to>
                                    </p:set>
                                    <p:animEffect transition="in" filter="strips(downLeft)">
                                      <p:cBhvr>
                                        <p:cTn id="12" dur="500"/>
                                        <p:tgtEl>
                                          <p:spTgt spid="5427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54279">
                                            <p:txEl>
                                              <p:pRg st="0" end="0"/>
                                            </p:txEl>
                                          </p:spTgt>
                                        </p:tgtEl>
                                        <p:attrNameLst>
                                          <p:attrName>style.visibility</p:attrName>
                                        </p:attrNameLst>
                                      </p:cBhvr>
                                      <p:to>
                                        <p:strVal val="visible"/>
                                      </p:to>
                                    </p:set>
                                    <p:animEffect transition="in" filter="strips(downLeft)">
                                      <p:cBhvr>
                                        <p:cTn id="17" dur="500"/>
                                        <p:tgtEl>
                                          <p:spTgt spid="5427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54279">
                                            <p:txEl>
                                              <p:pRg st="1" end="1"/>
                                            </p:txEl>
                                          </p:spTgt>
                                        </p:tgtEl>
                                        <p:attrNameLst>
                                          <p:attrName>style.visibility</p:attrName>
                                        </p:attrNameLst>
                                      </p:cBhvr>
                                      <p:to>
                                        <p:strVal val="visible"/>
                                      </p:to>
                                    </p:set>
                                    <p:animEffect transition="in" filter="strips(downLeft)">
                                      <p:cBhvr>
                                        <p:cTn id="22" dur="500"/>
                                        <p:tgtEl>
                                          <p:spTgt spid="542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animBg="1"/>
      <p:bldP spid="542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304800" y="381000"/>
            <a:ext cx="8610600"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a:t>4. </a:t>
            </a:r>
            <a:r>
              <a:rPr lang="en-US" altLang="zh-CN">
                <a:solidFill>
                  <a:srgbClr val="6600FF"/>
                </a:solidFill>
              </a:rPr>
              <a:t>So </a:t>
            </a:r>
            <a:r>
              <a:rPr lang="en-US" altLang="zh-CN">
                <a:solidFill>
                  <a:srgbClr val="FF3300"/>
                </a:solidFill>
              </a:rPr>
              <a:t>be patient with</a:t>
            </a:r>
            <a:r>
              <a:rPr lang="en-US" altLang="zh-CN">
                <a:solidFill>
                  <a:srgbClr val="6600FF"/>
                </a:solidFill>
              </a:rPr>
              <a:t> her and explain to her that she can </a:t>
            </a:r>
            <a:r>
              <a:rPr lang="en-US" altLang="zh-CN">
                <a:solidFill>
                  <a:srgbClr val="FF3300"/>
                </a:solidFill>
              </a:rPr>
              <a:t>make friends with</a:t>
            </a:r>
            <a:r>
              <a:rPr lang="en-US" altLang="zh-CN">
                <a:solidFill>
                  <a:srgbClr val="6600FF"/>
                </a:solidFill>
              </a:rPr>
              <a:t> your other friends too.</a:t>
            </a:r>
          </a:p>
          <a:p>
            <a:pPr>
              <a:spcBef>
                <a:spcPct val="15000"/>
              </a:spcBef>
            </a:pPr>
            <a:r>
              <a:rPr lang="zh-CN" altLang="en-US"/>
              <a:t>所以对她要有耐心，向她解释她也能与你的其他朋友交朋友。</a:t>
            </a:r>
          </a:p>
        </p:txBody>
      </p:sp>
      <p:sp>
        <p:nvSpPr>
          <p:cNvPr id="20485" name="Text Box 5"/>
          <p:cNvSpPr txBox="1">
            <a:spLocks noChangeArrowheads="1"/>
          </p:cNvSpPr>
          <p:nvPr/>
        </p:nvSpPr>
        <p:spPr bwMode="auto">
          <a:xfrm>
            <a:off x="609600" y="3429000"/>
            <a:ext cx="7848600" cy="1200150"/>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3300"/>
                </a:solidFill>
              </a:rPr>
              <a:t>be patient with</a:t>
            </a:r>
            <a:r>
              <a:rPr lang="zh-CN" altLang="en-US"/>
              <a:t>表示“</a:t>
            </a:r>
            <a:r>
              <a:rPr lang="zh-CN" altLang="en-US">
                <a:solidFill>
                  <a:srgbClr val="3333FF"/>
                </a:solidFill>
              </a:rPr>
              <a:t>对</a:t>
            </a:r>
            <a:r>
              <a:rPr lang="en-US" altLang="zh-CN">
                <a:solidFill>
                  <a:srgbClr val="3333FF"/>
                </a:solidFill>
              </a:rPr>
              <a:t>……</a:t>
            </a:r>
            <a:r>
              <a:rPr lang="zh-CN" altLang="en-US">
                <a:solidFill>
                  <a:srgbClr val="3333FF"/>
                </a:solidFill>
              </a:rPr>
              <a:t>有耐心</a:t>
            </a:r>
            <a:r>
              <a:rPr lang="zh-CN" altLang="en-US"/>
              <a:t>”。例如：</a:t>
            </a:r>
          </a:p>
        </p:txBody>
      </p:sp>
      <p:sp>
        <p:nvSpPr>
          <p:cNvPr id="20486" name="Text Box 6"/>
          <p:cNvSpPr txBox="1">
            <a:spLocks noChangeArrowheads="1"/>
          </p:cNvSpPr>
          <p:nvPr/>
        </p:nvSpPr>
        <p:spPr bwMode="auto">
          <a:xfrm>
            <a:off x="609600" y="4724400"/>
            <a:ext cx="7848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t>Ms Wang </a:t>
            </a:r>
            <a:r>
              <a:rPr lang="en-US" altLang="zh-CN">
                <a:solidFill>
                  <a:srgbClr val="FF33CC"/>
                </a:solidFill>
              </a:rPr>
              <a:t>is</a:t>
            </a:r>
            <a:r>
              <a:rPr lang="en-US" altLang="zh-CN"/>
              <a:t> always </a:t>
            </a:r>
            <a:r>
              <a:rPr lang="en-US" altLang="zh-CN">
                <a:solidFill>
                  <a:srgbClr val="FF33CC"/>
                </a:solidFill>
              </a:rPr>
              <a:t>patient with</a:t>
            </a:r>
            <a:r>
              <a:rPr lang="en-US" altLang="zh-CN"/>
              <a:t> her students.</a:t>
            </a:r>
          </a:p>
          <a:p>
            <a:r>
              <a:rPr lang="zh-CN" altLang="en-US"/>
              <a:t>王老师对她的学生总是很有耐心。</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ox(in)">
                                      <p:cBhvr>
                                        <p:cTn id="7" dur="500"/>
                                        <p:tgtEl>
                                          <p:spTgt spid="2048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box(in)">
                                      <p:cBhvr>
                                        <p:cTn id="12" dur="500"/>
                                        <p:tgtEl>
                                          <p:spTgt spid="2048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486">
                                            <p:txEl>
                                              <p:pRg st="1" end="1"/>
                                            </p:txEl>
                                          </p:spTgt>
                                        </p:tgtEl>
                                        <p:attrNameLst>
                                          <p:attrName>style.visibility</p:attrName>
                                        </p:attrNameLst>
                                      </p:cBhvr>
                                      <p:to>
                                        <p:strVal val="visible"/>
                                      </p:to>
                                    </p:set>
                                    <p:animEffect transition="in" filter="box(in)">
                                      <p:cBhvr>
                                        <p:cTn id="17" dur="500"/>
                                        <p:tgtEl>
                                          <p:spTgt spid="2048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86">
                                            <p:txEl>
                                              <p:pRg st="0" end="0"/>
                                            </p:txEl>
                                          </p:spTgt>
                                        </p:tgtEl>
                                        <p:attrNameLst>
                                          <p:attrName>style.visibility</p:attrName>
                                        </p:attrNameLst>
                                      </p:cBhvr>
                                      <p:to>
                                        <p:strVal val="visible"/>
                                      </p:to>
                                    </p:set>
                                    <p:animEffect transition="in" filter="box(in)">
                                      <p:cBhvr>
                                        <p:cTn id="22" dur="500"/>
                                        <p:tgtEl>
                                          <p:spTgt spid="2048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5" grpId="0" animBg="1"/>
      <p:bldP spid="2048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ChangeArrowheads="1"/>
          </p:cNvSpPr>
          <p:nvPr/>
        </p:nvSpPr>
        <p:spPr bwMode="auto">
          <a:xfrm>
            <a:off x="685800" y="1295400"/>
            <a:ext cx="8001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t>爸爸在我生病的日子里对我很有耐心。</a:t>
            </a:r>
          </a:p>
          <a:p>
            <a:r>
              <a:rPr lang="en-US" altLang="zh-CN"/>
              <a:t>Father ______ _______ _______ me when I was ill.</a:t>
            </a:r>
          </a:p>
        </p:txBody>
      </p:sp>
      <p:grpSp>
        <p:nvGrpSpPr>
          <p:cNvPr id="40966" name="Group 6"/>
          <p:cNvGrpSpPr/>
          <p:nvPr/>
        </p:nvGrpSpPr>
        <p:grpSpPr bwMode="auto">
          <a:xfrm>
            <a:off x="381000" y="304800"/>
            <a:ext cx="3276600" cy="914400"/>
            <a:chOff x="1519" y="1525"/>
            <a:chExt cx="1769" cy="651"/>
          </a:xfrm>
        </p:grpSpPr>
        <p:grpSp>
          <p:nvGrpSpPr>
            <p:cNvPr id="40967" name="Group 7"/>
            <p:cNvGrpSpPr/>
            <p:nvPr/>
          </p:nvGrpSpPr>
          <p:grpSpPr bwMode="auto">
            <a:xfrm>
              <a:off x="1519" y="1525"/>
              <a:ext cx="1769" cy="651"/>
              <a:chOff x="1519" y="1525"/>
              <a:chExt cx="1769" cy="651"/>
            </a:xfrm>
          </p:grpSpPr>
          <p:pic>
            <p:nvPicPr>
              <p:cNvPr id="40968" name="Picture 8" descr="57"/>
              <p:cNvPicPr>
                <a:picLocks noChangeAspect="1" noChangeArrowheads="1"/>
              </p:cNvPicPr>
              <p:nvPr/>
            </p:nvPicPr>
            <p:blipFill>
              <a:blip r:embed="rId2"/>
              <a:srcRect/>
              <a:stretch>
                <a:fillRect/>
              </a:stretch>
            </p:blipFill>
            <p:spPr bwMode="auto">
              <a:xfrm>
                <a:off x="2018" y="1525"/>
                <a:ext cx="1270" cy="651"/>
              </a:xfrm>
              <a:prstGeom prst="rect">
                <a:avLst/>
              </a:prstGeom>
              <a:noFill/>
              <a:extLst>
                <a:ext uri="{909E8E84-426E-40DD-AFC4-6F175D3DCCD1}">
                  <a14:hiddenFill xmlns:a14="http://schemas.microsoft.com/office/drawing/2010/main">
                    <a:solidFill>
                      <a:srgbClr val="FFFFFF"/>
                    </a:solidFill>
                  </a14:hiddenFill>
                </a:ext>
              </a:extLst>
            </p:spPr>
          </p:pic>
          <p:pic>
            <p:nvPicPr>
              <p:cNvPr id="40969" name="Picture 9" descr="29(1)[1]"/>
              <p:cNvPicPr>
                <a:picLocks noChangeAspect="1" noChangeArrowheads="1" noCrop="1"/>
              </p:cNvPicPr>
              <p:nvPr/>
            </p:nvPicPr>
            <p:blipFill>
              <a:blip r:embed="rId3"/>
              <a:srcRect/>
              <a:stretch>
                <a:fillRect/>
              </a:stretch>
            </p:blipFill>
            <p:spPr bwMode="auto">
              <a:xfrm>
                <a:off x="1519" y="1570"/>
                <a:ext cx="635" cy="544"/>
              </a:xfrm>
              <a:prstGeom prst="rect">
                <a:avLst/>
              </a:prstGeom>
              <a:noFill/>
              <a:extLst>
                <a:ext uri="{909E8E84-426E-40DD-AFC4-6F175D3DCCD1}">
                  <a14:hiddenFill xmlns:a14="http://schemas.microsoft.com/office/drawing/2010/main">
                    <a:solidFill>
                      <a:srgbClr val="FFFFFF"/>
                    </a:solidFill>
                  </a14:hiddenFill>
                </a:ext>
              </a:extLst>
            </p:spPr>
          </p:pic>
        </p:grpSp>
        <p:sp>
          <p:nvSpPr>
            <p:cNvPr id="40970" name="Text Box 10"/>
            <p:cNvSpPr txBox="1">
              <a:spLocks noChangeArrowheads="1"/>
            </p:cNvSpPr>
            <p:nvPr/>
          </p:nvSpPr>
          <p:spPr bwMode="auto">
            <a:xfrm>
              <a:off x="2154" y="1617"/>
              <a:ext cx="1089" cy="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chemeClr val="bg1"/>
                  </a:solidFill>
                  <a:latin typeface="Comic Sans MS" panose="030F0702030302020204" pitchFamily="66" charset="0"/>
                </a:rPr>
                <a:t>Practise</a:t>
              </a:r>
            </a:p>
          </p:txBody>
        </p:sp>
      </p:grpSp>
      <p:sp>
        <p:nvSpPr>
          <p:cNvPr id="40971" name="Text Box 11"/>
          <p:cNvSpPr txBox="1">
            <a:spLocks noChangeArrowheads="1"/>
          </p:cNvSpPr>
          <p:nvPr/>
        </p:nvSpPr>
        <p:spPr bwMode="auto">
          <a:xfrm>
            <a:off x="685800" y="3067050"/>
            <a:ext cx="7620000" cy="1200150"/>
          </a:xfrm>
          <a:prstGeom prst="rect">
            <a:avLst/>
          </a:prstGeom>
          <a:noFill/>
          <a:ln w="9525">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3300"/>
                </a:solidFill>
              </a:rPr>
              <a:t>make friends with sb.</a:t>
            </a:r>
            <a:r>
              <a:rPr lang="zh-CN" altLang="en-US"/>
              <a:t>表示“</a:t>
            </a:r>
            <a:r>
              <a:rPr lang="zh-CN" altLang="en-US">
                <a:solidFill>
                  <a:srgbClr val="3333FF"/>
                </a:solidFill>
              </a:rPr>
              <a:t>与某人交朋友</a:t>
            </a:r>
            <a:r>
              <a:rPr lang="zh-CN" altLang="en-US"/>
              <a:t>”。例如：</a:t>
            </a:r>
          </a:p>
        </p:txBody>
      </p:sp>
      <p:sp>
        <p:nvSpPr>
          <p:cNvPr id="40972" name="Text Box 12"/>
          <p:cNvSpPr txBox="1">
            <a:spLocks noChangeArrowheads="1"/>
          </p:cNvSpPr>
          <p:nvPr/>
        </p:nvSpPr>
        <p:spPr bwMode="auto">
          <a:xfrm>
            <a:off x="685800" y="4554538"/>
            <a:ext cx="769620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I’m glad to </a:t>
            </a:r>
            <a:r>
              <a:rPr lang="en-US" altLang="zh-CN">
                <a:solidFill>
                  <a:srgbClr val="FF33CC"/>
                </a:solidFill>
              </a:rPr>
              <a:t>make friends with</a:t>
            </a:r>
            <a:r>
              <a:rPr lang="en-US" altLang="zh-CN"/>
              <a:t> you.</a:t>
            </a:r>
          </a:p>
          <a:p>
            <a:pPr>
              <a:spcBef>
                <a:spcPct val="50000"/>
              </a:spcBef>
            </a:pPr>
            <a:r>
              <a:rPr lang="zh-CN" altLang="en-US"/>
              <a:t>很高兴能和你交朋友。</a:t>
            </a:r>
          </a:p>
        </p:txBody>
      </p:sp>
      <p:sp>
        <p:nvSpPr>
          <p:cNvPr id="40973" name="Text Box 13"/>
          <p:cNvSpPr txBox="1">
            <a:spLocks noChangeArrowheads="1"/>
          </p:cNvSpPr>
          <p:nvPr/>
        </p:nvSpPr>
        <p:spPr bwMode="auto">
          <a:xfrm>
            <a:off x="2514600" y="1828800"/>
            <a:ext cx="419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 </a:t>
            </a:r>
            <a:r>
              <a:rPr lang="en-US" altLang="zh-CN" i="1">
                <a:solidFill>
                  <a:srgbClr val="FF3399"/>
                </a:solidFill>
              </a:rPr>
              <a:t>was   patient   with</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66"/>
                                        </p:tgtEl>
                                        <p:attrNameLst>
                                          <p:attrName>style.visibility</p:attrName>
                                        </p:attrNameLst>
                                      </p:cBhvr>
                                      <p:to>
                                        <p:strVal val="visible"/>
                                      </p:to>
                                    </p:set>
                                    <p:animEffect transition="in" filter="box(in)">
                                      <p:cBhvr>
                                        <p:cTn id="7" dur="500"/>
                                        <p:tgtEl>
                                          <p:spTgt spid="4096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0965"/>
                                        </p:tgtEl>
                                        <p:attrNameLst>
                                          <p:attrName>style.visibility</p:attrName>
                                        </p:attrNameLst>
                                      </p:cBhvr>
                                      <p:to>
                                        <p:strVal val="visible"/>
                                      </p:to>
                                    </p:set>
                                    <p:animEffect transition="in" filter="strips(downLeft)">
                                      <p:cBhvr>
                                        <p:cTn id="10" dur="500"/>
                                        <p:tgtEl>
                                          <p:spTgt spid="4096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0973"/>
                                        </p:tgtEl>
                                        <p:attrNameLst>
                                          <p:attrName>style.visibility</p:attrName>
                                        </p:attrNameLst>
                                      </p:cBhvr>
                                      <p:to>
                                        <p:strVal val="visible"/>
                                      </p:to>
                                    </p:set>
                                    <p:animEffect transition="in" filter="blinds(horizontal)">
                                      <p:cBhvr>
                                        <p:cTn id="15" dur="500"/>
                                        <p:tgtEl>
                                          <p:spTgt spid="40973"/>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0971"/>
                                        </p:tgtEl>
                                        <p:attrNameLst>
                                          <p:attrName>style.visibility</p:attrName>
                                        </p:attrNameLst>
                                      </p:cBhvr>
                                      <p:to>
                                        <p:strVal val="visible"/>
                                      </p:to>
                                    </p:set>
                                    <p:animEffect transition="in" filter="slide(fromBottom)">
                                      <p:cBhvr>
                                        <p:cTn id="20" dur="500"/>
                                        <p:tgtEl>
                                          <p:spTgt spid="40971"/>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0972">
                                            <p:txEl>
                                              <p:pRg st="1" end="1"/>
                                            </p:txEl>
                                          </p:spTgt>
                                        </p:tgtEl>
                                        <p:attrNameLst>
                                          <p:attrName>style.visibility</p:attrName>
                                        </p:attrNameLst>
                                      </p:cBhvr>
                                      <p:to>
                                        <p:strVal val="visible"/>
                                      </p:to>
                                    </p:set>
                                    <p:animEffect transition="in" filter="slide(fromBottom)">
                                      <p:cBhvr>
                                        <p:cTn id="25" dur="500"/>
                                        <p:tgtEl>
                                          <p:spTgt spid="4097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0972">
                                            <p:txEl>
                                              <p:pRg st="0" end="0"/>
                                            </p:txEl>
                                          </p:spTgt>
                                        </p:tgtEl>
                                        <p:attrNameLst>
                                          <p:attrName>style.visibility</p:attrName>
                                        </p:attrNameLst>
                                      </p:cBhvr>
                                      <p:to>
                                        <p:strVal val="visible"/>
                                      </p:to>
                                    </p:set>
                                    <p:animEffect transition="in" filter="slide(fromBottom)">
                                      <p:cBhvr>
                                        <p:cTn id="30" dur="500"/>
                                        <p:tgtEl>
                                          <p:spTgt spid="409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P spid="40971" grpId="0" animBg="1"/>
      <p:bldP spid="40972" grpId="0" uiExpand="1" build="p"/>
      <p:bldP spid="409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Text Box 8"/>
          <p:cNvSpPr txBox="1">
            <a:spLocks noChangeArrowheads="1"/>
          </p:cNvSpPr>
          <p:nvPr/>
        </p:nvSpPr>
        <p:spPr bwMode="auto">
          <a:xfrm>
            <a:off x="381000" y="1447800"/>
            <a:ext cx="274320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25000"/>
              </a:spcBef>
            </a:pPr>
            <a:r>
              <a:rPr lang="en-US" altLang="zh-CN" dirty="0">
                <a:solidFill>
                  <a:srgbClr val="3333FF"/>
                </a:solidFill>
              </a:rPr>
              <a:t> lonely</a:t>
            </a:r>
          </a:p>
          <a:p>
            <a:pPr algn="r">
              <a:spcBef>
                <a:spcPct val="25000"/>
              </a:spcBef>
            </a:pPr>
            <a:r>
              <a:rPr lang="en-US" altLang="zh-CN" dirty="0">
                <a:solidFill>
                  <a:srgbClr val="3333FF"/>
                </a:solidFill>
              </a:rPr>
              <a:t> regret</a:t>
            </a:r>
          </a:p>
          <a:p>
            <a:pPr algn="r">
              <a:spcBef>
                <a:spcPct val="25000"/>
              </a:spcBef>
            </a:pPr>
            <a:r>
              <a:rPr lang="en-US" altLang="zh-CN" dirty="0">
                <a:solidFill>
                  <a:srgbClr val="3333FF"/>
                </a:solidFill>
              </a:rPr>
              <a:t> patient</a:t>
            </a:r>
          </a:p>
          <a:p>
            <a:pPr algn="r"/>
            <a:r>
              <a:rPr lang="en-US" altLang="zh-CN" dirty="0"/>
              <a:t> </a:t>
            </a:r>
            <a:r>
              <a:rPr lang="en-US" altLang="zh-CN" dirty="0">
                <a:solidFill>
                  <a:srgbClr val="3333FF"/>
                </a:solidFill>
              </a:rPr>
              <a:t>introduce</a:t>
            </a:r>
          </a:p>
          <a:p>
            <a:pPr algn="r"/>
            <a:r>
              <a:rPr lang="en-US" altLang="zh-CN" dirty="0">
                <a:solidFill>
                  <a:srgbClr val="3333FF"/>
                </a:solidFill>
              </a:rPr>
              <a:t> encourage</a:t>
            </a:r>
          </a:p>
          <a:p>
            <a:pPr algn="r"/>
            <a:r>
              <a:rPr lang="en-US" altLang="zh-CN" dirty="0">
                <a:solidFill>
                  <a:srgbClr val="3333FF"/>
                </a:solidFill>
              </a:rPr>
              <a:t> join in</a:t>
            </a:r>
          </a:p>
          <a:p>
            <a:pPr algn="r"/>
            <a:r>
              <a:rPr lang="en-US" altLang="zh-CN" dirty="0">
                <a:solidFill>
                  <a:srgbClr val="3333FF"/>
                </a:solidFill>
              </a:rPr>
              <a:t> no problem</a:t>
            </a:r>
          </a:p>
        </p:txBody>
      </p:sp>
      <p:sp>
        <p:nvSpPr>
          <p:cNvPr id="6153" name="Text Box 9"/>
          <p:cNvSpPr txBox="1">
            <a:spLocks noChangeArrowheads="1"/>
          </p:cNvSpPr>
          <p:nvPr/>
        </p:nvSpPr>
        <p:spPr bwMode="auto">
          <a:xfrm>
            <a:off x="3124200" y="1447800"/>
            <a:ext cx="5562600" cy="4762500"/>
          </a:xfrm>
          <a:prstGeom prst="rect">
            <a:avLst/>
          </a:prstGeom>
          <a:solidFill>
            <a:schemeClr val="bg1">
              <a:alpha val="50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zh-CN" i="1">
                <a:solidFill>
                  <a:srgbClr val="FF0066"/>
                </a:solidFill>
              </a:rPr>
              <a:t>adj.</a:t>
            </a:r>
            <a:r>
              <a:rPr lang="en-US" altLang="zh-CN"/>
              <a:t> </a:t>
            </a:r>
            <a:r>
              <a:rPr lang="zh-CN" altLang="en-US"/>
              <a:t>孤独的，寂寞的</a:t>
            </a:r>
          </a:p>
          <a:p>
            <a:pPr>
              <a:spcBef>
                <a:spcPct val="25000"/>
              </a:spcBef>
            </a:pPr>
            <a:r>
              <a:rPr lang="en-US" altLang="zh-CN" i="1">
                <a:solidFill>
                  <a:srgbClr val="FF0066"/>
                </a:solidFill>
              </a:rPr>
              <a:t>v.</a:t>
            </a:r>
            <a:r>
              <a:rPr lang="en-US" altLang="zh-CN"/>
              <a:t>  </a:t>
            </a:r>
            <a:r>
              <a:rPr lang="zh-CN" altLang="en-US"/>
              <a:t>懊悔，遗憾</a:t>
            </a:r>
          </a:p>
          <a:p>
            <a:pPr>
              <a:spcBef>
                <a:spcPct val="25000"/>
              </a:spcBef>
            </a:pPr>
            <a:r>
              <a:rPr lang="en-US" altLang="zh-CN" i="1">
                <a:solidFill>
                  <a:srgbClr val="FF0066"/>
                </a:solidFill>
              </a:rPr>
              <a:t>adj.</a:t>
            </a:r>
            <a:r>
              <a:rPr lang="en-US" altLang="zh-CN"/>
              <a:t> </a:t>
            </a:r>
            <a:r>
              <a:rPr lang="zh-CN" altLang="en-US"/>
              <a:t>有耐心的，能忍耐的</a:t>
            </a:r>
          </a:p>
          <a:p>
            <a:r>
              <a:rPr lang="en-US" altLang="zh-CN" i="1">
                <a:solidFill>
                  <a:srgbClr val="FF0066"/>
                </a:solidFill>
              </a:rPr>
              <a:t>v.</a:t>
            </a:r>
            <a:r>
              <a:rPr lang="en-US" altLang="zh-CN"/>
              <a:t> </a:t>
            </a:r>
            <a:r>
              <a:rPr lang="zh-CN" altLang="en-US"/>
              <a:t>介绍，引见</a:t>
            </a:r>
          </a:p>
          <a:p>
            <a:r>
              <a:rPr lang="en-US" altLang="zh-CN" i="1">
                <a:solidFill>
                  <a:srgbClr val="FF0066"/>
                </a:solidFill>
              </a:rPr>
              <a:t>v.</a:t>
            </a:r>
            <a:r>
              <a:rPr lang="en-US" altLang="zh-CN"/>
              <a:t> </a:t>
            </a:r>
            <a:r>
              <a:rPr lang="zh-CN" altLang="en-US"/>
              <a:t>鼓励，激励</a:t>
            </a:r>
          </a:p>
          <a:p>
            <a:r>
              <a:rPr lang="zh-CN" altLang="en-US"/>
              <a:t>参加</a:t>
            </a:r>
          </a:p>
          <a:p>
            <a:r>
              <a:rPr lang="zh-CN" altLang="en-US"/>
              <a:t>没什么，没关系</a:t>
            </a:r>
            <a:r>
              <a:rPr lang="en-US" altLang="zh-CN"/>
              <a:t>(</a:t>
            </a:r>
            <a:r>
              <a:rPr lang="zh-CN" altLang="en-US"/>
              <a:t>用于礼貌地回答某人的感谢或道歉</a:t>
            </a:r>
            <a:r>
              <a:rPr lang="en-US" altLang="zh-CN"/>
              <a:t>)</a:t>
            </a:r>
          </a:p>
        </p:txBody>
      </p:sp>
      <p:grpSp>
        <p:nvGrpSpPr>
          <p:cNvPr id="6154" name="Group 10"/>
          <p:cNvGrpSpPr/>
          <p:nvPr/>
        </p:nvGrpSpPr>
        <p:grpSpPr bwMode="auto">
          <a:xfrm>
            <a:off x="1847850" y="228600"/>
            <a:ext cx="5162550" cy="1143000"/>
            <a:chOff x="1746" y="346"/>
            <a:chExt cx="2676" cy="720"/>
          </a:xfrm>
        </p:grpSpPr>
        <p:grpSp>
          <p:nvGrpSpPr>
            <p:cNvPr id="6155" name="Group 11"/>
            <p:cNvGrpSpPr/>
            <p:nvPr/>
          </p:nvGrpSpPr>
          <p:grpSpPr bwMode="auto">
            <a:xfrm>
              <a:off x="1746" y="346"/>
              <a:ext cx="2676" cy="720"/>
              <a:chOff x="1837" y="346"/>
              <a:chExt cx="2585" cy="720"/>
            </a:xfrm>
          </p:grpSpPr>
          <p:sp>
            <p:nvSpPr>
              <p:cNvPr id="6156" name="AutoShape 12" descr="深色竖线"/>
              <p:cNvSpPr>
                <a:spLocks noChangeArrowheads="1"/>
              </p:cNvSpPr>
              <p:nvPr/>
            </p:nvSpPr>
            <p:spPr bwMode="auto">
              <a:xfrm>
                <a:off x="1837" y="527"/>
                <a:ext cx="2010" cy="499"/>
              </a:xfrm>
              <a:prstGeom prst="roundRect">
                <a:avLst>
                  <a:gd name="adj" fmla="val 16667"/>
                </a:avLst>
              </a:prstGeom>
              <a:pattFill prst="dkVert">
                <a:fgClr>
                  <a:srgbClr val="FF0066"/>
                </a:fgClr>
                <a:bgClr>
                  <a:srgbClr val="FF6600"/>
                </a:bgClr>
              </a:pattFill>
              <a:ln w="25400">
                <a:solidFill>
                  <a:srgbClr val="FFCC00"/>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6157" name="Picture 13" descr="2004128121356906[1]"/>
              <p:cNvPicPr>
                <a:picLocks noChangeAspect="1" noChangeArrowheads="1" noCrop="1"/>
              </p:cNvPicPr>
              <p:nvPr/>
            </p:nvPicPr>
            <p:blipFill>
              <a:blip r:embed="rId2"/>
              <a:srcRect/>
              <a:stretch>
                <a:fillRect/>
              </a:stretch>
            </p:blipFill>
            <p:spPr bwMode="auto">
              <a:xfrm>
                <a:off x="3878" y="346"/>
                <a:ext cx="544" cy="720"/>
              </a:xfrm>
              <a:prstGeom prst="rect">
                <a:avLst/>
              </a:prstGeom>
              <a:noFill/>
              <a:extLst>
                <a:ext uri="{909E8E84-426E-40DD-AFC4-6F175D3DCCD1}">
                  <a14:hiddenFill xmlns:a14="http://schemas.microsoft.com/office/drawing/2010/main">
                    <a:solidFill>
                      <a:srgbClr val="FFFFFF"/>
                    </a:solidFill>
                  </a14:hiddenFill>
                </a:ext>
              </a:extLst>
            </p:spPr>
          </p:pic>
        </p:grpSp>
        <p:sp>
          <p:nvSpPr>
            <p:cNvPr id="6158" name="Text Box 14"/>
            <p:cNvSpPr txBox="1">
              <a:spLocks noChangeArrowheads="1"/>
            </p:cNvSpPr>
            <p:nvPr/>
          </p:nvSpPr>
          <p:spPr bwMode="auto">
            <a:xfrm>
              <a:off x="1791" y="527"/>
              <a:ext cx="208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4000">
                  <a:solidFill>
                    <a:schemeClr val="bg1"/>
                  </a:solidFill>
                </a:rPr>
                <a:t>  Words review</a:t>
              </a: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ox(in)">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53">
                                            <p:bg/>
                                          </p:spTgt>
                                        </p:tgtEl>
                                        <p:attrNameLst>
                                          <p:attrName>style.visibility</p:attrName>
                                        </p:attrNameLst>
                                      </p:cBhvr>
                                      <p:to>
                                        <p:strVal val="visible"/>
                                      </p:to>
                                    </p:set>
                                    <p:animEffect transition="in" filter="box(in)">
                                      <p:cBhvr>
                                        <p:cTn id="12" dur="500"/>
                                        <p:tgtEl>
                                          <p:spTgt spid="615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53">
                                            <p:txEl>
                                              <p:pRg st="0" end="0"/>
                                            </p:txEl>
                                          </p:spTgt>
                                        </p:tgtEl>
                                        <p:attrNameLst>
                                          <p:attrName>style.visibility</p:attrName>
                                        </p:attrNameLst>
                                      </p:cBhvr>
                                      <p:to>
                                        <p:strVal val="visible"/>
                                      </p:to>
                                    </p:set>
                                    <p:animEffect transition="in" filter="box(in)">
                                      <p:cBhvr>
                                        <p:cTn id="17" dur="500"/>
                                        <p:tgtEl>
                                          <p:spTgt spid="61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53">
                                            <p:txEl>
                                              <p:pRg st="1" end="1"/>
                                            </p:txEl>
                                          </p:spTgt>
                                        </p:tgtEl>
                                        <p:attrNameLst>
                                          <p:attrName>style.visibility</p:attrName>
                                        </p:attrNameLst>
                                      </p:cBhvr>
                                      <p:to>
                                        <p:strVal val="visible"/>
                                      </p:to>
                                    </p:set>
                                    <p:animEffect transition="in" filter="box(in)">
                                      <p:cBhvr>
                                        <p:cTn id="22" dur="500"/>
                                        <p:tgtEl>
                                          <p:spTgt spid="615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53">
                                            <p:txEl>
                                              <p:pRg st="2" end="2"/>
                                            </p:txEl>
                                          </p:spTgt>
                                        </p:tgtEl>
                                        <p:attrNameLst>
                                          <p:attrName>style.visibility</p:attrName>
                                        </p:attrNameLst>
                                      </p:cBhvr>
                                      <p:to>
                                        <p:strVal val="visible"/>
                                      </p:to>
                                    </p:set>
                                    <p:animEffect transition="in" filter="box(in)">
                                      <p:cBhvr>
                                        <p:cTn id="27" dur="500"/>
                                        <p:tgtEl>
                                          <p:spTgt spid="615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153">
                                            <p:txEl>
                                              <p:pRg st="3" end="3"/>
                                            </p:txEl>
                                          </p:spTgt>
                                        </p:tgtEl>
                                        <p:attrNameLst>
                                          <p:attrName>style.visibility</p:attrName>
                                        </p:attrNameLst>
                                      </p:cBhvr>
                                      <p:to>
                                        <p:strVal val="visible"/>
                                      </p:to>
                                    </p:set>
                                    <p:animEffect transition="in" filter="box(in)">
                                      <p:cBhvr>
                                        <p:cTn id="32" dur="500"/>
                                        <p:tgtEl>
                                          <p:spTgt spid="615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3">
                                            <p:txEl>
                                              <p:pRg st="4" end="4"/>
                                            </p:txEl>
                                          </p:spTgt>
                                        </p:tgtEl>
                                        <p:attrNameLst>
                                          <p:attrName>style.visibility</p:attrName>
                                        </p:attrNameLst>
                                      </p:cBhvr>
                                      <p:to>
                                        <p:strVal val="visible"/>
                                      </p:to>
                                    </p:set>
                                    <p:animEffect transition="in" filter="box(in)">
                                      <p:cBhvr>
                                        <p:cTn id="37" dur="500"/>
                                        <p:tgtEl>
                                          <p:spTgt spid="615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153">
                                            <p:txEl>
                                              <p:pRg st="5" end="5"/>
                                            </p:txEl>
                                          </p:spTgt>
                                        </p:tgtEl>
                                        <p:attrNameLst>
                                          <p:attrName>style.visibility</p:attrName>
                                        </p:attrNameLst>
                                      </p:cBhvr>
                                      <p:to>
                                        <p:strVal val="visible"/>
                                      </p:to>
                                    </p:set>
                                    <p:animEffect transition="in" filter="box(in)">
                                      <p:cBhvr>
                                        <p:cTn id="42" dur="500"/>
                                        <p:tgtEl>
                                          <p:spTgt spid="615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153">
                                            <p:txEl>
                                              <p:pRg st="6" end="6"/>
                                            </p:txEl>
                                          </p:spTgt>
                                        </p:tgtEl>
                                        <p:attrNameLst>
                                          <p:attrName>style.visibility</p:attrName>
                                        </p:attrNameLst>
                                      </p:cBhvr>
                                      <p:to>
                                        <p:strVal val="visible"/>
                                      </p:to>
                                    </p:set>
                                    <p:animEffect transition="in" filter="box(in)">
                                      <p:cBhvr>
                                        <p:cTn id="47" dur="500"/>
                                        <p:tgtEl>
                                          <p:spTgt spid="61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WordArt 4"/>
          <p:cNvSpPr>
            <a:spLocks noChangeArrowheads="1" noChangeShapeType="1" noTextEdit="1"/>
          </p:cNvSpPr>
          <p:nvPr/>
        </p:nvSpPr>
        <p:spPr bwMode="auto">
          <a:xfrm>
            <a:off x="1143000" y="1295400"/>
            <a:ext cx="7010400" cy="2895600"/>
          </a:xfrm>
          <a:prstGeom prst="rect">
            <a:avLst/>
          </a:prstGeom>
          <a:extLst>
            <a:ext uri="{AF507438-7753-43E0-B8FC-AC1667EBCBE1}">
              <a14:hiddenEffects xmlns:a14="http://schemas.microsoft.com/office/drawing/2010/main">
                <a:effectLst/>
              </a14:hiddenEffects>
            </a:ext>
          </a:extLst>
        </p:spPr>
        <p:txBody>
          <a:bodyPr wrap="none" fromWordArt="1">
            <a:prstTxWarp prst="textDoubleWave1">
              <a:avLst>
                <a:gd name="adj1" fmla="val 6500"/>
                <a:gd name="adj2" fmla="val 0"/>
              </a:avLst>
            </a:prstTxWarp>
          </a:bodyPr>
          <a:lstStyle/>
          <a:p>
            <a:pPr algn="ctr"/>
            <a:r>
              <a:rPr lang="en-US" altLang="zh-CN" sz="4400" kern="10" dirty="0">
                <a:ln w="9525">
                  <a:solidFill>
                    <a:srgbClr val="000000"/>
                  </a:solidFill>
                  <a:round/>
                </a:ln>
                <a:solidFill>
                  <a:srgbClr val="CC99FF"/>
                </a:solidFill>
                <a:latin typeface="Comic Sans MS" panose="030F0702030302020204"/>
              </a:rPr>
              <a:t>Pronunciation </a:t>
            </a:r>
          </a:p>
          <a:p>
            <a:pPr algn="ctr"/>
            <a:r>
              <a:rPr lang="en-US" altLang="zh-CN" sz="4400" kern="10" dirty="0" smtClean="0">
                <a:ln w="9525">
                  <a:solidFill>
                    <a:srgbClr val="000000"/>
                  </a:solidFill>
                  <a:round/>
                </a:ln>
                <a:solidFill>
                  <a:srgbClr val="CC99FF"/>
                </a:solidFill>
                <a:latin typeface="Comic Sans MS" panose="030F0702030302020204"/>
              </a:rPr>
              <a:t>and </a:t>
            </a:r>
            <a:r>
              <a:rPr lang="en-US" altLang="zh-CN" sz="4400" kern="10" dirty="0">
                <a:ln w="9525">
                  <a:solidFill>
                    <a:srgbClr val="000000"/>
                  </a:solidFill>
                  <a:round/>
                </a:ln>
                <a:solidFill>
                  <a:srgbClr val="CC99FF"/>
                </a:solidFill>
                <a:latin typeface="Comic Sans MS" panose="030F0702030302020204"/>
              </a:rPr>
              <a:t>speaking</a:t>
            </a:r>
            <a:endParaRPr lang="zh-CN" altLang="en-US" sz="4400" kern="10" dirty="0">
              <a:ln w="9525">
                <a:solidFill>
                  <a:srgbClr val="000000"/>
                </a:solidFill>
                <a:round/>
              </a:ln>
              <a:solidFill>
                <a:srgbClr val="CC99FF"/>
              </a:solidFill>
              <a:latin typeface="Comic Sans MS" panose="030F0702030302020204"/>
            </a:endParaRPr>
          </a:p>
        </p:txBody>
      </p:sp>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81000" y="533400"/>
            <a:ext cx="85344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a:latin typeface="楷体_GB2312" pitchFamily="49" charset="-122"/>
                <a:ea typeface="楷体_GB2312" pitchFamily="49" charset="-122"/>
              </a:rPr>
              <a:t>英语句子一般由多个单词构成，这些单词的</a:t>
            </a:r>
            <a:r>
              <a:rPr lang="zh-CN" altLang="en-US">
                <a:solidFill>
                  <a:srgbClr val="FF0000"/>
                </a:solidFill>
                <a:latin typeface="楷体_GB2312" pitchFamily="49" charset="-122"/>
                <a:ea typeface="楷体_GB2312" pitchFamily="49" charset="-122"/>
              </a:rPr>
              <a:t>重读</a:t>
            </a:r>
            <a:r>
              <a:rPr lang="en-US" altLang="zh-CN">
                <a:solidFill>
                  <a:srgbClr val="FF0000"/>
                </a:solidFill>
                <a:latin typeface="楷体_GB2312" pitchFamily="49" charset="-122"/>
                <a:ea typeface="楷体_GB2312" pitchFamily="49" charset="-122"/>
              </a:rPr>
              <a:t>(stress)</a:t>
            </a:r>
            <a:r>
              <a:rPr lang="en-US" altLang="zh-CN">
                <a:latin typeface="楷体_GB2312" pitchFamily="49" charset="-122"/>
                <a:ea typeface="楷体_GB2312" pitchFamily="49" charset="-122"/>
              </a:rPr>
              <a:t> </a:t>
            </a:r>
            <a:r>
              <a:rPr lang="zh-CN" altLang="en-US">
                <a:latin typeface="楷体_GB2312" pitchFamily="49" charset="-122"/>
                <a:ea typeface="楷体_GB2312" pitchFamily="49" charset="-122"/>
              </a:rPr>
              <a:t>一般遵循以下规律：</a:t>
            </a:r>
          </a:p>
          <a:p>
            <a:pPr>
              <a:spcBef>
                <a:spcPct val="50000"/>
              </a:spcBef>
            </a:pPr>
            <a:r>
              <a:rPr lang="zh-CN" altLang="en-US">
                <a:latin typeface="楷体_GB2312" pitchFamily="49" charset="-122"/>
                <a:ea typeface="楷体_GB2312" pitchFamily="49" charset="-122"/>
              </a:rPr>
              <a:t>名词、形容词、数词、动词、副词、代词和表达强烈思想感情的感叹词</a:t>
            </a:r>
            <a:r>
              <a:rPr lang="zh-CN" altLang="en-US">
                <a:solidFill>
                  <a:srgbClr val="0000EE"/>
                </a:solidFill>
                <a:latin typeface="楷体_GB2312" pitchFamily="49" charset="-122"/>
                <a:ea typeface="楷体_GB2312" pitchFamily="49" charset="-122"/>
              </a:rPr>
              <a:t>需要重读</a:t>
            </a:r>
            <a:r>
              <a:rPr lang="zh-CN" altLang="en-US">
                <a:latin typeface="楷体_GB2312" pitchFamily="49" charset="-122"/>
                <a:ea typeface="楷体_GB2312" pitchFamily="49" charset="-122"/>
              </a:rPr>
              <a:t>；人称代词、连词、冠词、介词、以及少数系动词和助动词等主要</a:t>
            </a:r>
            <a:r>
              <a:rPr lang="zh-CN" altLang="en-US">
                <a:solidFill>
                  <a:srgbClr val="FF0000"/>
                </a:solidFill>
                <a:latin typeface="楷体_GB2312" pitchFamily="49" charset="-122"/>
                <a:ea typeface="楷体_GB2312" pitchFamily="49" charset="-122"/>
              </a:rPr>
              <a:t>起语法作用的单词</a:t>
            </a:r>
            <a:r>
              <a:rPr lang="zh-CN" altLang="en-US">
                <a:latin typeface="楷体_GB2312" pitchFamily="49" charset="-122"/>
                <a:ea typeface="楷体_GB2312" pitchFamily="49" charset="-122"/>
              </a:rPr>
              <a:t>一般</a:t>
            </a:r>
            <a:r>
              <a:rPr lang="zh-CN" altLang="en-US">
                <a:solidFill>
                  <a:srgbClr val="0000EE"/>
                </a:solidFill>
                <a:latin typeface="楷体_GB2312" pitchFamily="49" charset="-122"/>
                <a:ea typeface="楷体_GB2312" pitchFamily="49" charset="-122"/>
              </a:rPr>
              <a:t>不重读</a:t>
            </a:r>
            <a:r>
              <a:rPr lang="zh-CN" altLang="en-US">
                <a:latin typeface="楷体_GB2312" pitchFamily="49" charset="-122"/>
                <a:ea typeface="楷体_GB2312" pitchFamily="49" charset="-122"/>
              </a:rPr>
              <a:t>（当然有少数例外）。</a:t>
            </a:r>
          </a:p>
          <a:p>
            <a:pPr>
              <a:spcBef>
                <a:spcPct val="50000"/>
              </a:spcBef>
            </a:pPr>
            <a:r>
              <a:rPr lang="zh-CN" altLang="en-US">
                <a:solidFill>
                  <a:srgbClr val="0000FF"/>
                </a:solidFill>
              </a:rPr>
              <a:t>在具体的语言环境中，句子中重读的单词不同，说话人强调的内容也不同，所表达的意思也会不同。</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checkerboard(across)">
                                      <p:cBhvr>
                                        <p:cTn id="7"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533400" y="533400"/>
            <a:ext cx="838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6600CC"/>
                </a:solidFill>
                <a:latin typeface="Arial" panose="020B0604020202020204" pitchFamily="34" charset="0"/>
              </a:rPr>
              <a:t>     Listen and underline the words the speaker stresses.  (P 73)</a:t>
            </a:r>
          </a:p>
        </p:txBody>
      </p:sp>
      <p:pic>
        <p:nvPicPr>
          <p:cNvPr id="34821" name="Picture 5" descr="MC900389954[1]">
            <a:hlinkClick r:id="rId2" action="ppaction://hlinkfile"/>
          </p:cNvPr>
          <p:cNvPicPr>
            <a:picLocks noChangeAspect="1" noChangeArrowheads="1"/>
          </p:cNvPicPr>
          <p:nvPr/>
        </p:nvPicPr>
        <p:blipFill>
          <a:blip r:embed="rId3" cstate="email"/>
          <a:srcRect/>
          <a:stretch>
            <a:fillRect/>
          </a:stretch>
        </p:blipFill>
        <p:spPr bwMode="auto">
          <a:xfrm>
            <a:off x="7620000" y="1219200"/>
            <a:ext cx="762000" cy="720725"/>
          </a:xfrm>
          <a:prstGeom prst="rect">
            <a:avLst/>
          </a:prstGeom>
          <a:noFill/>
          <a:extLst>
            <a:ext uri="{909E8E84-426E-40DD-AFC4-6F175D3DCCD1}">
              <a14:hiddenFill xmlns:a14="http://schemas.microsoft.com/office/drawing/2010/main">
                <a:solidFill>
                  <a:srgbClr val="FFFFFF"/>
                </a:solidFill>
              </a14:hiddenFill>
            </a:ext>
          </a:extLst>
        </p:spPr>
      </p:pic>
      <p:sp>
        <p:nvSpPr>
          <p:cNvPr id="34822" name="Text Box 6"/>
          <p:cNvSpPr txBox="1">
            <a:spLocks noChangeArrowheads="1"/>
          </p:cNvSpPr>
          <p:nvPr/>
        </p:nvSpPr>
        <p:spPr bwMode="auto">
          <a:xfrm>
            <a:off x="990600" y="1905000"/>
            <a:ext cx="7467600"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i="1" dirty="0"/>
              <a:t>1 Don’t tell me who she is.</a:t>
            </a:r>
          </a:p>
          <a:p>
            <a:pPr>
              <a:spcBef>
                <a:spcPct val="15000"/>
              </a:spcBef>
            </a:pPr>
            <a:r>
              <a:rPr lang="en-US" altLang="zh-CN" i="1" dirty="0"/>
              <a:t>2 Tell me when the problem started.</a:t>
            </a:r>
          </a:p>
          <a:p>
            <a:pPr>
              <a:spcBef>
                <a:spcPct val="15000"/>
              </a:spcBef>
            </a:pPr>
            <a:r>
              <a:rPr lang="en-US" altLang="zh-CN" i="1" dirty="0"/>
              <a:t>3 Can you tell me how she’s different?</a:t>
            </a:r>
          </a:p>
          <a:p>
            <a:pPr>
              <a:spcBef>
                <a:spcPct val="15000"/>
              </a:spcBef>
            </a:pPr>
            <a:r>
              <a:rPr lang="en-US" altLang="zh-CN" i="1" dirty="0"/>
              <a:t>4 Maybe she doesn’t feel very sure of </a:t>
            </a:r>
          </a:p>
          <a:p>
            <a:pPr>
              <a:spcBef>
                <a:spcPct val="15000"/>
              </a:spcBef>
            </a:pPr>
            <a:r>
              <a:rPr lang="en-US" altLang="zh-CN" i="1" dirty="0"/>
              <a:t>   herself in her new school.</a:t>
            </a:r>
          </a:p>
          <a:p>
            <a:pPr>
              <a:spcBef>
                <a:spcPct val="15000"/>
              </a:spcBef>
            </a:pPr>
            <a:r>
              <a:rPr lang="en-US" altLang="zh-CN" i="1" dirty="0"/>
              <a:t>5 I’ll encourage her to join in more.</a:t>
            </a:r>
          </a:p>
        </p:txBody>
      </p:sp>
      <p:sp>
        <p:nvSpPr>
          <p:cNvPr id="34823" name="Line 7"/>
          <p:cNvSpPr>
            <a:spLocks noChangeShapeType="1"/>
          </p:cNvSpPr>
          <p:nvPr/>
        </p:nvSpPr>
        <p:spPr bwMode="auto">
          <a:xfrm>
            <a:off x="1371600" y="2514600"/>
            <a:ext cx="12954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4" name="Line 8"/>
          <p:cNvSpPr>
            <a:spLocks noChangeShapeType="1"/>
          </p:cNvSpPr>
          <p:nvPr/>
        </p:nvSpPr>
        <p:spPr bwMode="auto">
          <a:xfrm>
            <a:off x="5638800" y="2514600"/>
            <a:ext cx="4572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5" name="Line 9"/>
          <p:cNvSpPr>
            <a:spLocks noChangeShapeType="1"/>
          </p:cNvSpPr>
          <p:nvPr/>
        </p:nvSpPr>
        <p:spPr bwMode="auto">
          <a:xfrm>
            <a:off x="1447800" y="3200400"/>
            <a:ext cx="7620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6" name="Line 10"/>
          <p:cNvSpPr>
            <a:spLocks noChangeShapeType="1"/>
          </p:cNvSpPr>
          <p:nvPr/>
        </p:nvSpPr>
        <p:spPr bwMode="auto">
          <a:xfrm>
            <a:off x="6477000" y="3124200"/>
            <a:ext cx="12954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7" name="Line 11"/>
          <p:cNvSpPr>
            <a:spLocks noChangeShapeType="1"/>
          </p:cNvSpPr>
          <p:nvPr/>
        </p:nvSpPr>
        <p:spPr bwMode="auto">
          <a:xfrm>
            <a:off x="3124200" y="3810000"/>
            <a:ext cx="6096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8" name="Line 12"/>
          <p:cNvSpPr>
            <a:spLocks noChangeShapeType="1"/>
          </p:cNvSpPr>
          <p:nvPr/>
        </p:nvSpPr>
        <p:spPr bwMode="auto">
          <a:xfrm>
            <a:off x="6477000" y="3810000"/>
            <a:ext cx="17526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29" name="Line 13"/>
          <p:cNvSpPr>
            <a:spLocks noChangeShapeType="1"/>
          </p:cNvSpPr>
          <p:nvPr/>
        </p:nvSpPr>
        <p:spPr bwMode="auto">
          <a:xfrm>
            <a:off x="6781800" y="4419600"/>
            <a:ext cx="7620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30" name="Line 14"/>
          <p:cNvSpPr>
            <a:spLocks noChangeShapeType="1"/>
          </p:cNvSpPr>
          <p:nvPr/>
        </p:nvSpPr>
        <p:spPr bwMode="auto">
          <a:xfrm>
            <a:off x="1447800" y="5029200"/>
            <a:ext cx="12954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31" name="Line 15"/>
          <p:cNvSpPr>
            <a:spLocks noChangeShapeType="1"/>
          </p:cNvSpPr>
          <p:nvPr/>
        </p:nvSpPr>
        <p:spPr bwMode="auto">
          <a:xfrm>
            <a:off x="4114800" y="5029200"/>
            <a:ext cx="22098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32" name="Line 16"/>
          <p:cNvSpPr>
            <a:spLocks noChangeShapeType="1"/>
          </p:cNvSpPr>
          <p:nvPr/>
        </p:nvSpPr>
        <p:spPr bwMode="auto">
          <a:xfrm>
            <a:off x="2133600" y="5638800"/>
            <a:ext cx="19812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33" name="Line 17"/>
          <p:cNvSpPr>
            <a:spLocks noChangeShapeType="1"/>
          </p:cNvSpPr>
          <p:nvPr/>
        </p:nvSpPr>
        <p:spPr bwMode="auto">
          <a:xfrm>
            <a:off x="5410200" y="5638800"/>
            <a:ext cx="1295400" cy="0"/>
          </a:xfrm>
          <a:prstGeom prst="line">
            <a:avLst/>
          </a:prstGeom>
          <a:noFill/>
          <a:ln w="38100">
            <a:solidFill>
              <a:srgbClr val="FF3399"/>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4834" name="Text Box 18"/>
          <p:cNvSpPr txBox="1">
            <a:spLocks noChangeArrowheads="1"/>
          </p:cNvSpPr>
          <p:nvPr/>
        </p:nvSpPr>
        <p:spPr bwMode="auto">
          <a:xfrm>
            <a:off x="914400" y="5867400"/>
            <a:ext cx="5486400" cy="641350"/>
          </a:xfrm>
          <a:prstGeom prst="rect">
            <a:avLst/>
          </a:prstGeom>
          <a:solidFill>
            <a:srgbClr val="6600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chemeClr val="bg1"/>
                </a:solidFill>
                <a:latin typeface="Arial Narrow" panose="020B0606020202030204" pitchFamily="34" charset="0"/>
              </a:rPr>
              <a:t>Now listen again and repeat.</a:t>
            </a:r>
          </a:p>
        </p:txBody>
      </p:sp>
      <p:pic>
        <p:nvPicPr>
          <p:cNvPr id="34835" name="Picture 19" descr="MC900389954[1]">
            <a:hlinkClick r:id="rId2" action="ppaction://hlinkfile"/>
          </p:cNvPr>
          <p:cNvPicPr>
            <a:picLocks noChangeAspect="1" noChangeArrowheads="1"/>
          </p:cNvPicPr>
          <p:nvPr/>
        </p:nvPicPr>
        <p:blipFill>
          <a:blip r:embed="rId3" cstate="email"/>
          <a:srcRect/>
          <a:stretch>
            <a:fillRect/>
          </a:stretch>
        </p:blipFill>
        <p:spPr bwMode="auto">
          <a:xfrm>
            <a:off x="6781800" y="5715000"/>
            <a:ext cx="762000" cy="720725"/>
          </a:xfrm>
          <a:prstGeom prst="rect">
            <a:avLst/>
          </a:prstGeom>
          <a:noFill/>
          <a:extLst>
            <a:ext uri="{909E8E84-426E-40DD-AFC4-6F175D3DCCD1}">
              <a14:hiddenFill xmlns:a14="http://schemas.microsoft.com/office/drawing/2010/main">
                <a:solidFill>
                  <a:srgbClr val="FFFFFF"/>
                </a:solidFill>
              </a14:hiddenFill>
            </a:ext>
          </a:extLst>
        </p:spPr>
      </p:pic>
      <p:sp>
        <p:nvSpPr>
          <p:cNvPr id="34836" name="Oval 20"/>
          <p:cNvSpPr>
            <a:spLocks noChangeArrowheads="1"/>
          </p:cNvSpPr>
          <p:nvPr/>
        </p:nvSpPr>
        <p:spPr bwMode="auto">
          <a:xfrm>
            <a:off x="533400" y="5334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rgbClr val="3333FF"/>
                </a:solidFill>
              </a:rPr>
              <a:t>5</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checkerboard(across)">
                                      <p:cBhvr>
                                        <p:cTn id="7" dur="500"/>
                                        <p:tgtEl>
                                          <p:spTgt spid="3482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4823"/>
                                        </p:tgtEl>
                                        <p:attrNameLst>
                                          <p:attrName>style.visibility</p:attrName>
                                        </p:attrNameLst>
                                      </p:cBhvr>
                                      <p:to>
                                        <p:strVal val="visible"/>
                                      </p:to>
                                    </p:set>
                                    <p:animEffect transition="in" filter="slide(fromBottom)">
                                      <p:cBhvr>
                                        <p:cTn id="12" dur="500"/>
                                        <p:tgtEl>
                                          <p:spTgt spid="3482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4824"/>
                                        </p:tgtEl>
                                        <p:attrNameLst>
                                          <p:attrName>style.visibility</p:attrName>
                                        </p:attrNameLst>
                                      </p:cBhvr>
                                      <p:to>
                                        <p:strVal val="visible"/>
                                      </p:to>
                                    </p:set>
                                    <p:animEffect transition="in" filter="slide(fromBottom)">
                                      <p:cBhvr>
                                        <p:cTn id="15" dur="500"/>
                                        <p:tgtEl>
                                          <p:spTgt spid="34824"/>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4825"/>
                                        </p:tgtEl>
                                        <p:attrNameLst>
                                          <p:attrName>style.visibility</p:attrName>
                                        </p:attrNameLst>
                                      </p:cBhvr>
                                      <p:to>
                                        <p:strVal val="visible"/>
                                      </p:to>
                                    </p:set>
                                    <p:animEffect transition="in" filter="slide(fromBottom)">
                                      <p:cBhvr>
                                        <p:cTn id="18" dur="500"/>
                                        <p:tgtEl>
                                          <p:spTgt spid="34825"/>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4826"/>
                                        </p:tgtEl>
                                        <p:attrNameLst>
                                          <p:attrName>style.visibility</p:attrName>
                                        </p:attrNameLst>
                                      </p:cBhvr>
                                      <p:to>
                                        <p:strVal val="visible"/>
                                      </p:to>
                                    </p:set>
                                    <p:animEffect transition="in" filter="slide(fromBottom)">
                                      <p:cBhvr>
                                        <p:cTn id="21" dur="500"/>
                                        <p:tgtEl>
                                          <p:spTgt spid="34826"/>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4827"/>
                                        </p:tgtEl>
                                        <p:attrNameLst>
                                          <p:attrName>style.visibility</p:attrName>
                                        </p:attrNameLst>
                                      </p:cBhvr>
                                      <p:to>
                                        <p:strVal val="visible"/>
                                      </p:to>
                                    </p:set>
                                    <p:animEffect transition="in" filter="slide(fromBottom)">
                                      <p:cBhvr>
                                        <p:cTn id="24" dur="500"/>
                                        <p:tgtEl>
                                          <p:spTgt spid="34827"/>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4828"/>
                                        </p:tgtEl>
                                        <p:attrNameLst>
                                          <p:attrName>style.visibility</p:attrName>
                                        </p:attrNameLst>
                                      </p:cBhvr>
                                      <p:to>
                                        <p:strVal val="visible"/>
                                      </p:to>
                                    </p:set>
                                    <p:animEffect transition="in" filter="slide(fromBottom)">
                                      <p:cBhvr>
                                        <p:cTn id="27" dur="500"/>
                                        <p:tgtEl>
                                          <p:spTgt spid="34828"/>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4829"/>
                                        </p:tgtEl>
                                        <p:attrNameLst>
                                          <p:attrName>style.visibility</p:attrName>
                                        </p:attrNameLst>
                                      </p:cBhvr>
                                      <p:to>
                                        <p:strVal val="visible"/>
                                      </p:to>
                                    </p:set>
                                    <p:animEffect transition="in" filter="slide(fromBottom)">
                                      <p:cBhvr>
                                        <p:cTn id="30" dur="500"/>
                                        <p:tgtEl>
                                          <p:spTgt spid="34829"/>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34831"/>
                                        </p:tgtEl>
                                        <p:attrNameLst>
                                          <p:attrName>style.visibility</p:attrName>
                                        </p:attrNameLst>
                                      </p:cBhvr>
                                      <p:to>
                                        <p:strVal val="visible"/>
                                      </p:to>
                                    </p:set>
                                    <p:animEffect transition="in" filter="slide(fromBottom)">
                                      <p:cBhvr>
                                        <p:cTn id="33" dur="500"/>
                                        <p:tgtEl>
                                          <p:spTgt spid="34831"/>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34830"/>
                                        </p:tgtEl>
                                        <p:attrNameLst>
                                          <p:attrName>style.visibility</p:attrName>
                                        </p:attrNameLst>
                                      </p:cBhvr>
                                      <p:to>
                                        <p:strVal val="visible"/>
                                      </p:to>
                                    </p:set>
                                    <p:animEffect transition="in" filter="slide(fromBottom)">
                                      <p:cBhvr>
                                        <p:cTn id="36" dur="500"/>
                                        <p:tgtEl>
                                          <p:spTgt spid="34830"/>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34832"/>
                                        </p:tgtEl>
                                        <p:attrNameLst>
                                          <p:attrName>style.visibility</p:attrName>
                                        </p:attrNameLst>
                                      </p:cBhvr>
                                      <p:to>
                                        <p:strVal val="visible"/>
                                      </p:to>
                                    </p:set>
                                    <p:animEffect transition="in" filter="slide(fromBottom)">
                                      <p:cBhvr>
                                        <p:cTn id="39" dur="500"/>
                                        <p:tgtEl>
                                          <p:spTgt spid="34832"/>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34833"/>
                                        </p:tgtEl>
                                        <p:attrNameLst>
                                          <p:attrName>style.visibility</p:attrName>
                                        </p:attrNameLst>
                                      </p:cBhvr>
                                      <p:to>
                                        <p:strVal val="visible"/>
                                      </p:to>
                                    </p:set>
                                    <p:animEffect transition="in" filter="slide(fromBottom)">
                                      <p:cBhvr>
                                        <p:cTn id="42" dur="500"/>
                                        <p:tgtEl>
                                          <p:spTgt spid="34833"/>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34834"/>
                                        </p:tgtEl>
                                        <p:attrNameLst>
                                          <p:attrName>style.visibility</p:attrName>
                                        </p:attrNameLst>
                                      </p:cBhvr>
                                      <p:to>
                                        <p:strVal val="visible"/>
                                      </p:to>
                                    </p:set>
                                    <p:animEffect transition="in" filter="strips(downLeft)">
                                      <p:cBhvr>
                                        <p:cTn id="47" dur="500"/>
                                        <p:tgtEl>
                                          <p:spTgt spid="34834"/>
                                        </p:tgtEl>
                                      </p:cBhvr>
                                    </p:animEffect>
                                  </p:childTnLst>
                                </p:cTn>
                              </p:par>
                              <p:par>
                                <p:cTn id="48" presetID="5" presetClass="entr" presetSubtype="10" fill="hold" nodeType="withEffect">
                                  <p:stCondLst>
                                    <p:cond delay="0"/>
                                  </p:stCondLst>
                                  <p:childTnLst>
                                    <p:set>
                                      <p:cBhvr>
                                        <p:cTn id="49" dur="1" fill="hold">
                                          <p:stCondLst>
                                            <p:cond delay="0"/>
                                          </p:stCondLst>
                                        </p:cTn>
                                        <p:tgtEl>
                                          <p:spTgt spid="34835"/>
                                        </p:tgtEl>
                                        <p:attrNameLst>
                                          <p:attrName>style.visibility</p:attrName>
                                        </p:attrNameLst>
                                      </p:cBhvr>
                                      <p:to>
                                        <p:strVal val="visible"/>
                                      </p:to>
                                    </p:set>
                                    <p:animEffect transition="in" filter="checkerboard(across)">
                                      <p:cBhvr>
                                        <p:cTn id="50" dur="500"/>
                                        <p:tgtEl>
                                          <p:spTgt spid="34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animBg="1"/>
      <p:bldP spid="34824" grpId="0" animBg="1"/>
      <p:bldP spid="34825" grpId="0" animBg="1"/>
      <p:bldP spid="34826" grpId="0" animBg="1"/>
      <p:bldP spid="34827" grpId="0" animBg="1"/>
      <p:bldP spid="34828" grpId="0" animBg="1"/>
      <p:bldP spid="34829" grpId="0" animBg="1"/>
      <p:bldP spid="34830" grpId="0" animBg="1"/>
      <p:bldP spid="34831" grpId="0" animBg="1"/>
      <p:bldP spid="34832" grpId="0" animBg="1"/>
      <p:bldP spid="34833" grpId="0" animBg="1"/>
      <p:bldP spid="3483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3" name="AutoShape 11"/>
          <p:cNvSpPr>
            <a:spLocks noChangeArrowheads="1"/>
          </p:cNvSpPr>
          <p:nvPr/>
        </p:nvSpPr>
        <p:spPr bwMode="auto">
          <a:xfrm>
            <a:off x="381000" y="0"/>
            <a:ext cx="8458200" cy="1828800"/>
          </a:xfrm>
          <a:prstGeom prst="cloudCallout">
            <a:avLst>
              <a:gd name="adj1" fmla="val -50074"/>
              <a:gd name="adj2" fmla="val 42014"/>
            </a:avLst>
          </a:prstGeom>
          <a:solidFill>
            <a:srgbClr val="CCFFCC"/>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zh-CN" altLang="zh-CN"/>
          </a:p>
        </p:txBody>
      </p:sp>
      <p:sp>
        <p:nvSpPr>
          <p:cNvPr id="33796" name="Text Box 4"/>
          <p:cNvSpPr txBox="1">
            <a:spLocks noChangeArrowheads="1"/>
          </p:cNvSpPr>
          <p:nvPr/>
        </p:nvSpPr>
        <p:spPr bwMode="auto">
          <a:xfrm>
            <a:off x="609600" y="228600"/>
            <a:ext cx="7924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If you have the following problems in your friendship, what should you do?</a:t>
            </a:r>
          </a:p>
        </p:txBody>
      </p:sp>
      <p:sp>
        <p:nvSpPr>
          <p:cNvPr id="33797" name="Text Box 5"/>
          <p:cNvSpPr txBox="1">
            <a:spLocks noChangeArrowheads="1"/>
          </p:cNvSpPr>
          <p:nvPr/>
        </p:nvSpPr>
        <p:spPr bwMode="auto">
          <a:xfrm>
            <a:off x="457200" y="1905000"/>
            <a:ext cx="4648200" cy="1228725"/>
          </a:xfrm>
          <a:prstGeom prst="rect">
            <a:avLst/>
          </a:prstGeom>
          <a:noFill/>
          <a:ln w="38100">
            <a:solidFill>
              <a:srgbClr val="FF3399"/>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I’m shy and I haven’t had many friends.</a:t>
            </a:r>
          </a:p>
        </p:txBody>
      </p:sp>
      <p:sp>
        <p:nvSpPr>
          <p:cNvPr id="33798" name="Text Box 6"/>
          <p:cNvSpPr txBox="1">
            <a:spLocks noChangeArrowheads="1"/>
          </p:cNvSpPr>
          <p:nvPr/>
        </p:nvSpPr>
        <p:spPr bwMode="auto">
          <a:xfrm rot="540510">
            <a:off x="5562600" y="1828800"/>
            <a:ext cx="3048000" cy="3425825"/>
          </a:xfrm>
          <a:prstGeom prst="rect">
            <a:avLst/>
          </a:prstGeom>
          <a:noFill/>
          <a:ln w="38100">
            <a:solidFill>
              <a:srgbClr val="339966"/>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I had a big fight with my best friend and we don’t talk to each other now.</a:t>
            </a:r>
          </a:p>
        </p:txBody>
      </p:sp>
      <p:sp>
        <p:nvSpPr>
          <p:cNvPr id="33802" name="Text Box 10"/>
          <p:cNvSpPr txBox="1">
            <a:spLocks noChangeArrowheads="1"/>
          </p:cNvSpPr>
          <p:nvPr/>
        </p:nvSpPr>
        <p:spPr bwMode="auto">
          <a:xfrm>
            <a:off x="990600" y="3429000"/>
            <a:ext cx="3657600" cy="2327275"/>
          </a:xfrm>
          <a:prstGeom prst="rect">
            <a:avLst/>
          </a:prstGeom>
          <a:solidFill>
            <a:schemeClr val="bg1">
              <a:alpha val="56000"/>
            </a:schemeClr>
          </a:solidFill>
          <a:ln w="38100">
            <a:solidFill>
              <a:srgbClr val="33CCCC"/>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a:t>I have to go to a new school, but I don’t want to leave my friends.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803"/>
                                        </p:tgtEl>
                                        <p:attrNameLst>
                                          <p:attrName>style.visibility</p:attrName>
                                        </p:attrNameLst>
                                      </p:cBhvr>
                                      <p:to>
                                        <p:strVal val="visible"/>
                                      </p:to>
                                    </p:set>
                                    <p:animEffect transition="in" filter="box(in)">
                                      <p:cBhvr>
                                        <p:cTn id="7" dur="500"/>
                                        <p:tgtEl>
                                          <p:spTgt spid="33803"/>
                                        </p:tgtEl>
                                      </p:cBhvr>
                                    </p:animEffect>
                                  </p:childTnLst>
                                </p:cTn>
                              </p:par>
                              <p:par>
                                <p:cTn id="8" presetID="25" presetClass="entr" presetSubtype="0" fill="hold" grpId="0" nodeType="withEffect">
                                  <p:stCondLst>
                                    <p:cond delay="0"/>
                                  </p:stCondLst>
                                  <p:childTnLst>
                                    <p:set>
                                      <p:cBhvr>
                                        <p:cTn id="9" dur="1" fill="hold">
                                          <p:stCondLst>
                                            <p:cond delay="0"/>
                                          </p:stCondLst>
                                        </p:cTn>
                                        <p:tgtEl>
                                          <p:spTgt spid="33796"/>
                                        </p:tgtEl>
                                        <p:attrNameLst>
                                          <p:attrName>style.visibility</p:attrName>
                                        </p:attrNameLst>
                                      </p:cBhvr>
                                      <p:to>
                                        <p:strVal val="visible"/>
                                      </p:to>
                                    </p:set>
                                    <p:anim calcmode="lin" valueType="num">
                                      <p:cBhvr>
                                        <p:cTn id="10" dur="500" decel="50000" fill="hold">
                                          <p:stCondLst>
                                            <p:cond delay="0"/>
                                          </p:stCondLst>
                                        </p:cTn>
                                        <p:tgtEl>
                                          <p:spTgt spid="33796"/>
                                        </p:tgtEl>
                                        <p:attrNameLst>
                                          <p:attrName>style.rotation</p:attrName>
                                        </p:attrNameLst>
                                      </p:cBhvr>
                                      <p:tavLst>
                                        <p:tav tm="0">
                                          <p:val>
                                            <p:fltVal val="-90"/>
                                          </p:val>
                                        </p:tav>
                                        <p:tav tm="100000">
                                          <p:val>
                                            <p:fltVal val="0"/>
                                          </p:val>
                                        </p:tav>
                                      </p:tavLst>
                                    </p:anim>
                                    <p:anim calcmode="lin" valueType="num">
                                      <p:cBhvr>
                                        <p:cTn id="11" dur="500" decel="50000" fill="hold">
                                          <p:stCondLst>
                                            <p:cond delay="0"/>
                                          </p:stCondLst>
                                        </p:cTn>
                                        <p:tgtEl>
                                          <p:spTgt spid="33796"/>
                                        </p:tgtEl>
                                        <p:attrNameLst>
                                          <p:attrName>ppt_w</p:attrName>
                                        </p:attrNameLst>
                                      </p:cBhvr>
                                      <p:tavLst>
                                        <p:tav tm="0">
                                          <p:val>
                                            <p:strVal val="#ppt_w"/>
                                          </p:val>
                                        </p:tav>
                                        <p:tav tm="100000">
                                          <p:val>
                                            <p:strVal val="#ppt_w*.05"/>
                                          </p:val>
                                        </p:tav>
                                      </p:tavLst>
                                    </p:anim>
                                    <p:anim calcmode="lin" valueType="num">
                                      <p:cBhvr>
                                        <p:cTn id="12" dur="500" accel="50000" fill="hold">
                                          <p:stCondLst>
                                            <p:cond delay="500"/>
                                          </p:stCondLst>
                                        </p:cTn>
                                        <p:tgtEl>
                                          <p:spTgt spid="33796"/>
                                        </p:tgtEl>
                                        <p:attrNameLst>
                                          <p:attrName>ppt_w</p:attrName>
                                        </p:attrNameLst>
                                      </p:cBhvr>
                                      <p:tavLst>
                                        <p:tav tm="0">
                                          <p:val>
                                            <p:strVal val="#ppt_w*.05"/>
                                          </p:val>
                                        </p:tav>
                                        <p:tav tm="100000">
                                          <p:val>
                                            <p:strVal val="#ppt_w"/>
                                          </p:val>
                                        </p:tav>
                                      </p:tavLst>
                                    </p:anim>
                                    <p:anim calcmode="lin" valueType="num">
                                      <p:cBhvr>
                                        <p:cTn id="13" dur="1000" fill="hold"/>
                                        <p:tgtEl>
                                          <p:spTgt spid="33796"/>
                                        </p:tgtEl>
                                        <p:attrNameLst>
                                          <p:attrName>ppt_h</p:attrName>
                                        </p:attrNameLst>
                                      </p:cBhvr>
                                      <p:tavLst>
                                        <p:tav tm="0">
                                          <p:val>
                                            <p:strVal val="#ppt_h"/>
                                          </p:val>
                                        </p:tav>
                                        <p:tav tm="100000">
                                          <p:val>
                                            <p:strVal val="#ppt_h"/>
                                          </p:val>
                                        </p:tav>
                                      </p:tavLst>
                                    </p:anim>
                                    <p:anim calcmode="lin" valueType="num">
                                      <p:cBhvr>
                                        <p:cTn id="14" dur="500" decel="50000" fill="hold">
                                          <p:stCondLst>
                                            <p:cond delay="0"/>
                                          </p:stCondLst>
                                        </p:cTn>
                                        <p:tgtEl>
                                          <p:spTgt spid="33796"/>
                                        </p:tgtEl>
                                        <p:attrNameLst>
                                          <p:attrName>ppt_x</p:attrName>
                                        </p:attrNameLst>
                                      </p:cBhvr>
                                      <p:tavLst>
                                        <p:tav tm="0">
                                          <p:val>
                                            <p:strVal val="#ppt_x+.4"/>
                                          </p:val>
                                        </p:tav>
                                        <p:tav tm="100000">
                                          <p:val>
                                            <p:strVal val="#ppt_x"/>
                                          </p:val>
                                        </p:tav>
                                      </p:tavLst>
                                    </p:anim>
                                    <p:anim calcmode="lin" valueType="num">
                                      <p:cBhvr>
                                        <p:cTn id="15" dur="500" decel="50000" fill="hold">
                                          <p:stCondLst>
                                            <p:cond delay="0"/>
                                          </p:stCondLst>
                                        </p:cTn>
                                        <p:tgtEl>
                                          <p:spTgt spid="33796"/>
                                        </p:tgtEl>
                                        <p:attrNameLst>
                                          <p:attrName>ppt_y</p:attrName>
                                        </p:attrNameLst>
                                      </p:cBhvr>
                                      <p:tavLst>
                                        <p:tav tm="0">
                                          <p:val>
                                            <p:strVal val="#ppt_y-.2"/>
                                          </p:val>
                                        </p:tav>
                                        <p:tav tm="100000">
                                          <p:val>
                                            <p:strVal val="#ppt_y+.1"/>
                                          </p:val>
                                        </p:tav>
                                      </p:tavLst>
                                    </p:anim>
                                    <p:anim calcmode="lin" valueType="num">
                                      <p:cBhvr>
                                        <p:cTn id="16" dur="500" accel="50000" fill="hold">
                                          <p:stCondLst>
                                            <p:cond delay="500"/>
                                          </p:stCondLst>
                                        </p:cTn>
                                        <p:tgtEl>
                                          <p:spTgt spid="33796"/>
                                        </p:tgtEl>
                                        <p:attrNameLst>
                                          <p:attrName>ppt_y</p:attrName>
                                        </p:attrNameLst>
                                      </p:cBhvr>
                                      <p:tavLst>
                                        <p:tav tm="0">
                                          <p:val>
                                            <p:strVal val="#ppt_y+.1"/>
                                          </p:val>
                                        </p:tav>
                                        <p:tav tm="100000">
                                          <p:val>
                                            <p:strVal val="#ppt_y"/>
                                          </p:val>
                                        </p:tav>
                                      </p:tavLst>
                                    </p:anim>
                                    <p:animEffect transition="in" filter="fade">
                                      <p:cBhvr>
                                        <p:cTn id="17" dur="1000" decel="50000">
                                          <p:stCondLst>
                                            <p:cond delay="0"/>
                                          </p:stCondLst>
                                        </p:cTn>
                                        <p:tgtEl>
                                          <p:spTgt spid="3379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3797"/>
                                        </p:tgtEl>
                                        <p:attrNameLst>
                                          <p:attrName>style.visibility</p:attrName>
                                        </p:attrNameLst>
                                      </p:cBhvr>
                                      <p:to>
                                        <p:strVal val="visible"/>
                                      </p:to>
                                    </p:set>
                                    <p:animEffect transition="in" filter="box(in)">
                                      <p:cBhvr>
                                        <p:cTn id="22" dur="500"/>
                                        <p:tgtEl>
                                          <p:spTgt spid="337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798"/>
                                        </p:tgtEl>
                                        <p:attrNameLst>
                                          <p:attrName>style.visibility</p:attrName>
                                        </p:attrNameLst>
                                      </p:cBhvr>
                                      <p:to>
                                        <p:strVal val="visible"/>
                                      </p:to>
                                    </p:set>
                                    <p:animEffect transition="in" filter="box(in)">
                                      <p:cBhvr>
                                        <p:cTn id="27" dur="500"/>
                                        <p:tgtEl>
                                          <p:spTgt spid="33798"/>
                                        </p:tgtEl>
                                      </p:cBhvr>
                                    </p:animEffect>
                                  </p:childTnLst>
                                </p:cTn>
                              </p:par>
                            </p:childTnLst>
                          </p:cTn>
                        </p:par>
                        <p:par>
                          <p:cTn id="28" fill="hold">
                            <p:stCondLst>
                              <p:cond delay="500"/>
                            </p:stCondLst>
                            <p:childTnLst>
                              <p:par>
                                <p:cTn id="29" presetID="4" presetClass="entr" presetSubtype="16" fill="hold" grpId="0" nodeType="afterEffect">
                                  <p:stCondLst>
                                    <p:cond delay="0"/>
                                  </p:stCondLst>
                                  <p:childTnLst>
                                    <p:set>
                                      <p:cBhvr>
                                        <p:cTn id="30" dur="1" fill="hold">
                                          <p:stCondLst>
                                            <p:cond delay="0"/>
                                          </p:stCondLst>
                                        </p:cTn>
                                        <p:tgtEl>
                                          <p:spTgt spid="33802"/>
                                        </p:tgtEl>
                                        <p:attrNameLst>
                                          <p:attrName>style.visibility</p:attrName>
                                        </p:attrNameLst>
                                      </p:cBhvr>
                                      <p:to>
                                        <p:strVal val="visible"/>
                                      </p:to>
                                    </p:set>
                                    <p:animEffect transition="in" filter="box(in)">
                                      <p:cBhvr>
                                        <p:cTn id="31"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animBg="1"/>
      <p:bldP spid="33796" grpId="0"/>
      <p:bldP spid="33797" grpId="0" animBg="1"/>
      <p:bldP spid="33798" grpId="0" animBg="1"/>
      <p:bldP spid="3380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8" name="Group 4"/>
          <p:cNvGrpSpPr/>
          <p:nvPr/>
        </p:nvGrpSpPr>
        <p:grpSpPr bwMode="auto">
          <a:xfrm>
            <a:off x="2957513" y="304800"/>
            <a:ext cx="3443287" cy="1341438"/>
            <a:chOff x="1776" y="643"/>
            <a:chExt cx="2169" cy="845"/>
          </a:xfrm>
        </p:grpSpPr>
        <p:pic>
          <p:nvPicPr>
            <p:cNvPr id="5132" name="Picture 12" descr="BAN_109"/>
            <p:cNvPicPr>
              <a:picLocks noChangeAspect="1" noChangeArrowheads="1"/>
            </p:cNvPicPr>
            <p:nvPr/>
          </p:nvPicPr>
          <p:blipFill>
            <a:blip r:embed="rId2" cstate="email"/>
            <a:srcRect/>
            <a:stretch>
              <a:fillRect/>
            </a:stretch>
          </p:blipFill>
          <p:spPr bwMode="auto">
            <a:xfrm>
              <a:off x="1776" y="643"/>
              <a:ext cx="2169" cy="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6"/>
            <p:cNvSpPr txBox="1">
              <a:spLocks noChangeArrowheads="1"/>
            </p:cNvSpPr>
            <p:nvPr/>
          </p:nvSpPr>
          <p:spPr bwMode="auto">
            <a:xfrm>
              <a:off x="2208" y="835"/>
              <a:ext cx="1296" cy="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4200">
                  <a:solidFill>
                    <a:srgbClr val="A50021"/>
                  </a:solidFill>
                </a:rPr>
                <a:t>Talk</a:t>
              </a:r>
            </a:p>
          </p:txBody>
        </p:sp>
      </p:grpSp>
      <p:sp>
        <p:nvSpPr>
          <p:cNvPr id="21511" name="Text Box 7"/>
          <p:cNvSpPr txBox="1">
            <a:spLocks noChangeArrowheads="1"/>
          </p:cNvSpPr>
          <p:nvPr/>
        </p:nvSpPr>
        <p:spPr bwMode="auto">
          <a:xfrm>
            <a:off x="533400" y="1600200"/>
            <a:ext cx="7848600" cy="1200150"/>
          </a:xfrm>
          <a:prstGeom prst="rect">
            <a:avLst/>
          </a:prstGeom>
          <a:solidFill>
            <a:schemeClr val="bg1">
              <a:alpha val="35001"/>
            </a:schemeClr>
          </a:solidFill>
          <a:ln w="9525">
            <a:solidFill>
              <a:srgbClr val="666699"/>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003399"/>
                </a:solidFill>
              </a:rPr>
              <a:t>     Work in pairs. Talk about your problems with friendship.  (P 73)</a:t>
            </a:r>
          </a:p>
        </p:txBody>
      </p:sp>
      <p:sp>
        <p:nvSpPr>
          <p:cNvPr id="21512" name="Text Box 8"/>
          <p:cNvSpPr txBox="1">
            <a:spLocks noChangeArrowheads="1"/>
          </p:cNvSpPr>
          <p:nvPr/>
        </p:nvSpPr>
        <p:spPr bwMode="auto">
          <a:xfrm>
            <a:off x="533400" y="2819400"/>
            <a:ext cx="8001000" cy="2838450"/>
          </a:xfrm>
          <a:prstGeom prst="rect">
            <a:avLst/>
          </a:prstGeom>
          <a:solidFill>
            <a:schemeClr val="bg1">
              <a:alpha val="47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rgbClr val="FF3399"/>
                </a:solidFill>
              </a:rPr>
              <a:t>Student A:</a:t>
            </a:r>
            <a:r>
              <a:rPr lang="en-US" altLang="zh-CN"/>
              <a:t> </a:t>
            </a:r>
            <a:r>
              <a:rPr lang="en-US" altLang="zh-CN" i="1"/>
              <a:t>You call the helpline to </a:t>
            </a:r>
            <a:r>
              <a:rPr lang="en-US" altLang="zh-CN" i="1">
                <a:solidFill>
                  <a:srgbClr val="6600CC"/>
                </a:solidFill>
              </a:rPr>
              <a:t>ask for advice</a:t>
            </a:r>
            <a:r>
              <a:rPr lang="en-US" altLang="zh-CN" i="1"/>
              <a:t> on your problems.</a:t>
            </a:r>
          </a:p>
          <a:p>
            <a:r>
              <a:rPr lang="en-US" altLang="zh-CN">
                <a:solidFill>
                  <a:srgbClr val="FF3399"/>
                </a:solidFill>
              </a:rPr>
              <a:t>Student B:</a:t>
            </a:r>
            <a:r>
              <a:rPr lang="en-US" altLang="zh-CN"/>
              <a:t> </a:t>
            </a:r>
            <a:r>
              <a:rPr lang="en-US" altLang="zh-CN" i="1"/>
              <a:t>You work on the helpline. </a:t>
            </a:r>
            <a:r>
              <a:rPr lang="en-US" altLang="zh-CN" i="1">
                <a:solidFill>
                  <a:srgbClr val="6600CC"/>
                </a:solidFill>
              </a:rPr>
              <a:t>Listen to</a:t>
            </a:r>
            <a:r>
              <a:rPr lang="en-US" altLang="zh-CN" i="1"/>
              <a:t> Student A’s</a:t>
            </a:r>
            <a:r>
              <a:rPr lang="en-US" altLang="zh-CN" i="1">
                <a:solidFill>
                  <a:srgbClr val="6600CC"/>
                </a:solidFill>
              </a:rPr>
              <a:t> problems</a:t>
            </a:r>
            <a:r>
              <a:rPr lang="en-US" altLang="zh-CN" i="1"/>
              <a:t> and </a:t>
            </a:r>
            <a:r>
              <a:rPr lang="en-US" altLang="zh-CN" i="1">
                <a:solidFill>
                  <a:srgbClr val="6600CC"/>
                </a:solidFill>
              </a:rPr>
              <a:t>try to help</a:t>
            </a:r>
            <a:r>
              <a:rPr lang="en-US" altLang="zh-CN" i="1"/>
              <a:t>.</a:t>
            </a:r>
          </a:p>
        </p:txBody>
      </p:sp>
      <p:sp>
        <p:nvSpPr>
          <p:cNvPr id="21513" name="Oval 9"/>
          <p:cNvSpPr>
            <a:spLocks noChangeArrowheads="1"/>
          </p:cNvSpPr>
          <p:nvPr/>
        </p:nvSpPr>
        <p:spPr bwMode="auto">
          <a:xfrm>
            <a:off x="533400" y="16764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a:solidFill>
                  <a:srgbClr val="3333FF"/>
                </a:solidFill>
              </a:rPr>
              <a:t>6</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box(in)">
                                      <p:cBhvr>
                                        <p:cTn id="7" dur="500"/>
                                        <p:tgtEl>
                                          <p:spTgt spid="21511"/>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1512"/>
                                        </p:tgtEl>
                                        <p:attrNameLst>
                                          <p:attrName>style.visibility</p:attrName>
                                        </p:attrNameLst>
                                      </p:cBhvr>
                                      <p:to>
                                        <p:strVal val="visible"/>
                                      </p:to>
                                    </p:set>
                                    <p:animEffect transition="in" filter="box(in)">
                                      <p:cBhvr>
                                        <p:cTn id="11"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animBg="1"/>
      <p:bldP spid="215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1066800" y="1565275"/>
            <a:ext cx="70104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dirty="0">
                <a:solidFill>
                  <a:schemeClr val="accent2"/>
                </a:solidFill>
              </a:rPr>
              <a:t>— This is … on the helpline. How can I help you?</a:t>
            </a:r>
          </a:p>
          <a:p>
            <a:pPr>
              <a:spcBef>
                <a:spcPct val="50000"/>
              </a:spcBef>
            </a:pPr>
            <a:r>
              <a:rPr lang="en-US" altLang="zh-CN" i="1" dirty="0">
                <a:solidFill>
                  <a:schemeClr val="accent2"/>
                </a:solidFill>
              </a:rPr>
              <a:t>— This is … speaking. I have a problem…</a:t>
            </a:r>
          </a:p>
          <a:p>
            <a:pPr>
              <a:spcBef>
                <a:spcPct val="50000"/>
              </a:spcBef>
            </a:pPr>
            <a:r>
              <a:rPr lang="en-US" altLang="zh-CN" i="1" dirty="0">
                <a:solidFill>
                  <a:schemeClr val="accent2"/>
                </a:solidFill>
              </a:rPr>
              <a:t>…</a:t>
            </a:r>
          </a:p>
        </p:txBody>
      </p:sp>
      <p:sp>
        <p:nvSpPr>
          <p:cNvPr id="29701" name="WordArt 5"/>
          <p:cNvSpPr>
            <a:spLocks noChangeArrowheads="1" noChangeShapeType="1" noTextEdit="1"/>
          </p:cNvSpPr>
          <p:nvPr/>
        </p:nvSpPr>
        <p:spPr bwMode="auto">
          <a:xfrm>
            <a:off x="685800" y="685800"/>
            <a:ext cx="2466975" cy="812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4000" kern="10">
                <a:ln w="9525">
                  <a:solidFill>
                    <a:srgbClr val="000000"/>
                  </a:solidFill>
                  <a:round/>
                </a:ln>
                <a:solidFill>
                  <a:srgbClr val="FFCC00"/>
                </a:solidFill>
                <a:latin typeface="Comic Sans MS" panose="030F0702030302020204"/>
              </a:rPr>
              <a:t>Example:</a:t>
            </a:r>
            <a:endParaRPr lang="zh-CN" altLang="en-US" sz="4000" kern="10">
              <a:ln w="9525">
                <a:solidFill>
                  <a:srgbClr val="000000"/>
                </a:solidFill>
                <a:round/>
              </a:ln>
              <a:solidFill>
                <a:srgbClr val="FFCC00"/>
              </a:solidFill>
              <a:latin typeface="Comic Sans MS" panose="030F0702030302020204"/>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strips(downLeft)">
                                      <p:cBhvr>
                                        <p:cTn id="7"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143000" y="1600200"/>
            <a:ext cx="7239000" cy="493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0000"/>
              </a:lnSpc>
            </a:pPr>
            <a:r>
              <a:rPr kumimoji="1" lang="en-US" altLang="zh-CN" i="1" dirty="0">
                <a:solidFill>
                  <a:srgbClr val="663300"/>
                </a:solidFill>
                <a:latin typeface="Times New Roman" panose="02020603050405020304" pitchFamily="18" charset="0"/>
              </a:rPr>
              <a:t>1. join in</a:t>
            </a:r>
          </a:p>
          <a:p>
            <a:pPr>
              <a:lnSpc>
                <a:spcPct val="110000"/>
              </a:lnSpc>
            </a:pPr>
            <a:r>
              <a:rPr kumimoji="1" lang="en-US" altLang="zh-CN" i="1" dirty="0">
                <a:solidFill>
                  <a:srgbClr val="663300"/>
                </a:solidFill>
                <a:latin typeface="Times New Roman" panose="02020603050405020304" pitchFamily="18" charset="0"/>
              </a:rPr>
              <a:t>2. feel/be sure of oneself</a:t>
            </a:r>
          </a:p>
          <a:p>
            <a:pPr>
              <a:lnSpc>
                <a:spcPct val="110000"/>
              </a:lnSpc>
            </a:pPr>
            <a:r>
              <a:rPr kumimoji="1" lang="en-US" altLang="zh-CN" i="1" dirty="0">
                <a:solidFill>
                  <a:srgbClr val="663300"/>
                </a:solidFill>
                <a:latin typeface="Times New Roman" panose="02020603050405020304" pitchFamily="18" charset="0"/>
              </a:rPr>
              <a:t>3. encourage sb. to do</a:t>
            </a:r>
          </a:p>
          <a:p>
            <a:pPr>
              <a:lnSpc>
                <a:spcPct val="110000"/>
              </a:lnSpc>
            </a:pPr>
            <a:r>
              <a:rPr kumimoji="1" lang="en-US" altLang="zh-CN" i="1" dirty="0">
                <a:solidFill>
                  <a:srgbClr val="663300"/>
                </a:solidFill>
                <a:latin typeface="Times New Roman" panose="02020603050405020304" pitchFamily="18" charset="0"/>
              </a:rPr>
              <a:t>4. Could you explain what happened?</a:t>
            </a:r>
          </a:p>
          <a:p>
            <a:pPr>
              <a:lnSpc>
                <a:spcPct val="110000"/>
              </a:lnSpc>
            </a:pPr>
            <a:r>
              <a:rPr kumimoji="1" lang="en-US" altLang="zh-CN" i="1" dirty="0">
                <a:solidFill>
                  <a:srgbClr val="663300"/>
                </a:solidFill>
                <a:latin typeface="Times New Roman" panose="02020603050405020304" pitchFamily="18" charset="0"/>
              </a:rPr>
              <a:t>5. Could I ask if you’ve mentioned this to her?</a:t>
            </a:r>
          </a:p>
          <a:p>
            <a:pPr>
              <a:lnSpc>
                <a:spcPct val="110000"/>
              </a:lnSpc>
            </a:pPr>
            <a:r>
              <a:rPr kumimoji="1" lang="en-US" altLang="zh-CN" i="1" dirty="0">
                <a:solidFill>
                  <a:srgbClr val="663300"/>
                </a:solidFill>
                <a:latin typeface="Times New Roman" panose="02020603050405020304" pitchFamily="18" charset="0"/>
              </a:rPr>
              <a:t>6. Do you know why she treats you like that?</a:t>
            </a:r>
          </a:p>
        </p:txBody>
      </p:sp>
      <p:sp>
        <p:nvSpPr>
          <p:cNvPr id="49155" name="Text Box 3"/>
          <p:cNvSpPr txBox="1">
            <a:spLocks noChangeArrowheads="1"/>
          </p:cNvSpPr>
          <p:nvPr/>
        </p:nvSpPr>
        <p:spPr bwMode="auto">
          <a:xfrm>
            <a:off x="2055813" y="958850"/>
            <a:ext cx="5183187" cy="64135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dirty="0">
                <a:solidFill>
                  <a:schemeClr val="bg1"/>
                </a:solidFill>
              </a:rPr>
              <a:t>本课时主要短语和句型</a:t>
            </a:r>
          </a:p>
        </p:txBody>
      </p:sp>
      <p:grpSp>
        <p:nvGrpSpPr>
          <p:cNvPr id="49156" name="Group 4"/>
          <p:cNvGrpSpPr/>
          <p:nvPr/>
        </p:nvGrpSpPr>
        <p:grpSpPr bwMode="auto">
          <a:xfrm>
            <a:off x="-36513" y="-26988"/>
            <a:ext cx="3455988" cy="720726"/>
            <a:chOff x="340" y="423"/>
            <a:chExt cx="1859" cy="454"/>
          </a:xfrm>
        </p:grpSpPr>
        <p:pic>
          <p:nvPicPr>
            <p:cNvPr id="49157" name="Picture 5" descr="未标题-2副本"/>
            <p:cNvPicPr>
              <a:picLocks noChangeAspect="1" noChangeArrowheads="1"/>
            </p:cNvPicPr>
            <p:nvPr/>
          </p:nvPicPr>
          <p:blipFill>
            <a:blip r:embed="rId2" cstate="email"/>
            <a:srcRect l="2907" t="26656" r="20288" b="45378"/>
            <a:stretch>
              <a:fillRect/>
            </a:stretch>
          </p:blipFill>
          <p:spPr bwMode="auto">
            <a:xfrm>
              <a:off x="340" y="468"/>
              <a:ext cx="1859" cy="409"/>
            </a:xfrm>
            <a:prstGeom prst="rect">
              <a:avLst/>
            </a:prstGeom>
            <a:noFill/>
            <a:extLst>
              <a:ext uri="{909E8E84-426E-40DD-AFC4-6F175D3DCCD1}">
                <a14:hiddenFill xmlns:a14="http://schemas.microsoft.com/office/drawing/2010/main">
                  <a:solidFill>
                    <a:srgbClr val="FFFFFF"/>
                  </a:solidFill>
                </a14:hiddenFill>
              </a:ext>
            </a:extLst>
          </p:spPr>
        </p:pic>
        <p:sp>
          <p:nvSpPr>
            <p:cNvPr id="49158" name="Rectangle 6"/>
            <p:cNvSpPr>
              <a:spLocks noChangeArrowheads="1"/>
            </p:cNvSpPr>
            <p:nvPr/>
          </p:nvSpPr>
          <p:spPr bwMode="auto">
            <a:xfrm>
              <a:off x="663" y="423"/>
              <a:ext cx="1400" cy="442"/>
            </a:xfrm>
            <a:prstGeom prst="rect">
              <a:avLst/>
            </a:prstGeom>
            <a:noFill/>
            <a:ln>
              <a:noFill/>
            </a:ln>
            <a:effectLst>
              <a:outerShdw dist="12700" dir="54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spAutoFit/>
            </a:bodyPr>
            <a:lstStyle/>
            <a:p>
              <a:r>
                <a:rPr lang="zh-CN" altLang="en-US" sz="4000">
                  <a:solidFill>
                    <a:srgbClr val="6600FF"/>
                  </a:solidFill>
                  <a:latin typeface="Arial" panose="020B0604020202020204" pitchFamily="34" charset="0"/>
                </a:rPr>
                <a:t>课后回顾</a:t>
              </a: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ox(in)">
                                      <p:cBhvr>
                                        <p:cTn id="7" dur="500"/>
                                        <p:tgtEl>
                                          <p:spTgt spid="4915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9154">
                                            <p:txEl>
                                              <p:pRg st="1" end="1"/>
                                            </p:txEl>
                                          </p:spTgt>
                                        </p:tgtEl>
                                        <p:attrNameLst>
                                          <p:attrName>style.visibility</p:attrName>
                                        </p:attrNameLst>
                                      </p:cBhvr>
                                      <p:to>
                                        <p:strVal val="visible"/>
                                      </p:to>
                                    </p:set>
                                    <p:animEffect transition="in" filter="box(in)">
                                      <p:cBhvr>
                                        <p:cTn id="10" dur="500"/>
                                        <p:tgtEl>
                                          <p:spTgt spid="4915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9154">
                                            <p:txEl>
                                              <p:pRg st="2" end="2"/>
                                            </p:txEl>
                                          </p:spTgt>
                                        </p:tgtEl>
                                        <p:attrNameLst>
                                          <p:attrName>style.visibility</p:attrName>
                                        </p:attrNameLst>
                                      </p:cBhvr>
                                      <p:to>
                                        <p:strVal val="visible"/>
                                      </p:to>
                                    </p:set>
                                    <p:animEffect transition="in" filter="box(in)">
                                      <p:cBhvr>
                                        <p:cTn id="13" dur="500"/>
                                        <p:tgtEl>
                                          <p:spTgt spid="4915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9154">
                                            <p:txEl>
                                              <p:pRg st="3" end="3"/>
                                            </p:txEl>
                                          </p:spTgt>
                                        </p:tgtEl>
                                        <p:attrNameLst>
                                          <p:attrName>style.visibility</p:attrName>
                                        </p:attrNameLst>
                                      </p:cBhvr>
                                      <p:to>
                                        <p:strVal val="visible"/>
                                      </p:to>
                                    </p:set>
                                    <p:animEffect transition="in" filter="box(in)">
                                      <p:cBhvr>
                                        <p:cTn id="16" dur="500"/>
                                        <p:tgtEl>
                                          <p:spTgt spid="4915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9154">
                                            <p:txEl>
                                              <p:pRg st="4" end="4"/>
                                            </p:txEl>
                                          </p:spTgt>
                                        </p:tgtEl>
                                        <p:attrNameLst>
                                          <p:attrName>style.visibility</p:attrName>
                                        </p:attrNameLst>
                                      </p:cBhvr>
                                      <p:to>
                                        <p:strVal val="visible"/>
                                      </p:to>
                                    </p:set>
                                    <p:animEffect transition="in" filter="box(in)">
                                      <p:cBhvr>
                                        <p:cTn id="19" dur="500"/>
                                        <p:tgtEl>
                                          <p:spTgt spid="49154">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49154">
                                            <p:txEl>
                                              <p:pRg st="5" end="5"/>
                                            </p:txEl>
                                          </p:spTgt>
                                        </p:tgtEl>
                                        <p:attrNameLst>
                                          <p:attrName>style.visibility</p:attrName>
                                        </p:attrNameLst>
                                      </p:cBhvr>
                                      <p:to>
                                        <p:strVal val="visible"/>
                                      </p:to>
                                    </p:set>
                                    <p:animEffect transition="in" filter="box(in)">
                                      <p:cBhvr>
                                        <p:cTn id="22" dur="500"/>
                                        <p:tgtEl>
                                          <p:spTgt spid="491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304800" y="1050925"/>
            <a:ext cx="861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000">
                <a:solidFill>
                  <a:srgbClr val="0066FF"/>
                </a:solidFill>
                <a:latin typeface="Comic Sans MS" panose="030F0702030302020204" pitchFamily="66" charset="0"/>
              </a:rPr>
              <a:t>Now 2 mins to test your spelling.</a:t>
            </a:r>
          </a:p>
        </p:txBody>
      </p:sp>
      <p:sp>
        <p:nvSpPr>
          <p:cNvPr id="50179" name="WordArt 3"/>
          <p:cNvSpPr>
            <a:spLocks noChangeArrowheads="1" noChangeShapeType="1" noTextEdit="1"/>
          </p:cNvSpPr>
          <p:nvPr/>
        </p:nvSpPr>
        <p:spPr bwMode="auto">
          <a:xfrm>
            <a:off x="2667000" y="304800"/>
            <a:ext cx="3295650" cy="898525"/>
          </a:xfrm>
          <a:prstGeom prst="rect">
            <a:avLst/>
          </a:prstGeom>
        </p:spPr>
        <p:txBody>
          <a:bodyPr wrap="none" fromWordArt="1">
            <a:prstTxWarp prst="textCanUp">
              <a:avLst>
                <a:gd name="adj" fmla="val 85713"/>
              </a:avLst>
            </a:prstTxWarp>
          </a:bodyPr>
          <a:lstStyle/>
          <a:p>
            <a:pPr algn="ctr"/>
            <a:r>
              <a:rPr lang="en-US" altLang="zh-CN" sz="4400" kern="10" spc="-440" dirty="0">
                <a:ln w="12700">
                  <a:solidFill>
                    <a:srgbClr val="000099"/>
                  </a:solidFill>
                  <a:round/>
                </a:ln>
                <a:solidFill>
                  <a:srgbClr val="33CCFF"/>
                </a:solidFill>
                <a:effectLst>
                  <a:outerShdw dist="125724" dir="18900000" algn="ctr" rotWithShape="0">
                    <a:srgbClr val="000099"/>
                  </a:outerShdw>
                </a:effectLst>
                <a:latin typeface="Comic Sans MS" panose="030F0702030302020204"/>
              </a:rPr>
              <a:t>Spelling Bee</a:t>
            </a:r>
            <a:endParaRPr lang="zh-CN" altLang="en-US" sz="4400" kern="10" spc="-440" dirty="0">
              <a:ln w="12700">
                <a:solidFill>
                  <a:srgbClr val="000099"/>
                </a:solidFill>
                <a:round/>
              </a:ln>
              <a:solidFill>
                <a:srgbClr val="33CCFF"/>
              </a:solidFill>
              <a:effectLst>
                <a:outerShdw dist="125724" dir="18900000" algn="ctr" rotWithShape="0">
                  <a:srgbClr val="000099"/>
                </a:outerShdw>
              </a:effectLst>
              <a:latin typeface="Comic Sans MS" panose="030F0702030302020204"/>
            </a:endParaRPr>
          </a:p>
        </p:txBody>
      </p:sp>
      <p:sp>
        <p:nvSpPr>
          <p:cNvPr id="50180" name="Text Box 4"/>
          <p:cNvSpPr txBox="1">
            <a:spLocks noChangeArrowheads="1"/>
          </p:cNvSpPr>
          <p:nvPr/>
        </p:nvSpPr>
        <p:spPr bwMode="auto">
          <a:xfrm>
            <a:off x="228600" y="1789113"/>
            <a:ext cx="8610600" cy="3468687"/>
          </a:xfrm>
          <a:prstGeom prst="rect">
            <a:avLst/>
          </a:prstGeom>
          <a:solidFill>
            <a:schemeClr val="bg1">
              <a:alpha val="5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
              </a:spcBef>
            </a:pPr>
            <a:r>
              <a:rPr lang="en-US" altLang="zh-CN" dirty="0">
                <a:solidFill>
                  <a:srgbClr val="6600CC"/>
                </a:solidFill>
                <a:latin typeface="Times New Roman" panose="02020603050405020304" pitchFamily="18" charset="0"/>
              </a:rPr>
              <a:t>1.</a:t>
            </a:r>
            <a:r>
              <a:rPr lang="en-US" altLang="zh-CN" dirty="0">
                <a:solidFill>
                  <a:srgbClr val="FF0066"/>
                </a:solidFill>
                <a:latin typeface="Times New Roman" panose="02020603050405020304" pitchFamily="18" charset="0"/>
              </a:rPr>
              <a:t> English-Chinese</a:t>
            </a:r>
          </a:p>
          <a:p>
            <a:pPr>
              <a:spcBef>
                <a:spcPct val="5000"/>
              </a:spcBef>
            </a:pPr>
            <a:r>
              <a:rPr lang="en-US" altLang="zh-CN" dirty="0">
                <a:solidFill>
                  <a:srgbClr val="6600CC"/>
                </a:solidFill>
                <a:latin typeface="Times New Roman" panose="02020603050405020304" pitchFamily="18" charset="0"/>
              </a:rPr>
              <a:t>    </a:t>
            </a:r>
            <a:r>
              <a:rPr lang="en-US" altLang="zh-CN" dirty="0">
                <a:latin typeface="Times New Roman" panose="02020603050405020304" pitchFamily="18" charset="0"/>
              </a:rPr>
              <a:t>herself           helpline       whether     patient          lonely        encourage</a:t>
            </a:r>
          </a:p>
          <a:p>
            <a:pPr>
              <a:spcBef>
                <a:spcPct val="5000"/>
              </a:spcBef>
            </a:pPr>
            <a:r>
              <a:rPr lang="en-US" altLang="zh-CN" dirty="0">
                <a:solidFill>
                  <a:srgbClr val="6600CC"/>
                </a:solidFill>
                <a:latin typeface="Times New Roman" panose="02020603050405020304" pitchFamily="18" charset="0"/>
              </a:rPr>
              <a:t>2.</a:t>
            </a:r>
            <a:r>
              <a:rPr lang="en-US" altLang="zh-CN" dirty="0">
                <a:solidFill>
                  <a:srgbClr val="FF0066"/>
                </a:solidFill>
                <a:latin typeface="Times New Roman" panose="02020603050405020304" pitchFamily="18" charset="0"/>
              </a:rPr>
              <a:t> Chinese-English </a:t>
            </a:r>
          </a:p>
          <a:p>
            <a:pPr>
              <a:spcBef>
                <a:spcPct val="5000"/>
              </a:spcBef>
            </a:pPr>
            <a:r>
              <a:rPr lang="en-US" altLang="zh-CN" dirty="0">
                <a:latin typeface="Times New Roman" panose="02020603050405020304" pitchFamily="18" charset="0"/>
              </a:rPr>
              <a:t>    </a:t>
            </a:r>
            <a:r>
              <a:rPr lang="zh-CN" altLang="en-US" dirty="0">
                <a:latin typeface="Times New Roman" panose="02020603050405020304" pitchFamily="18" charset="0"/>
              </a:rPr>
              <a:t>使分开，分隔      介绍，引见        参加     没什么，没关系           解释，说明     </a:t>
            </a:r>
          </a:p>
        </p:txBody>
      </p:sp>
      <p:sp>
        <p:nvSpPr>
          <p:cNvPr id="50181" name="Text Box 5"/>
          <p:cNvSpPr txBox="1">
            <a:spLocks noChangeArrowheads="1"/>
          </p:cNvSpPr>
          <p:nvPr/>
        </p:nvSpPr>
        <p:spPr bwMode="auto">
          <a:xfrm>
            <a:off x="685800" y="5410200"/>
            <a:ext cx="7848600" cy="1190625"/>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a:solidFill>
                  <a:schemeClr val="accent2"/>
                </a:solidFill>
                <a:latin typeface="Comic Sans MS" panose="030F0702030302020204" pitchFamily="66" charset="0"/>
              </a:rPr>
              <a:t>When finished, exchange your papers to see who does the best.</a:t>
            </a:r>
          </a:p>
        </p:txBody>
      </p:sp>
      <p:pic>
        <p:nvPicPr>
          <p:cNvPr id="50182" name="Picture 6" descr="th (5)"/>
          <p:cNvPicPr>
            <a:picLocks noChangeAspect="1" noChangeArrowheads="1"/>
          </p:cNvPicPr>
          <p:nvPr/>
        </p:nvPicPr>
        <p:blipFill>
          <a:blip r:embed="rId2" cstate="email"/>
          <a:srcRect/>
          <a:stretch>
            <a:fillRect/>
          </a:stretch>
        </p:blipFill>
        <p:spPr bwMode="auto">
          <a:xfrm>
            <a:off x="6400800" y="76200"/>
            <a:ext cx="1376363"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0179"/>
                                        </p:tgtEl>
                                        <p:attrNameLst>
                                          <p:attrName>style.visibility</p:attrName>
                                        </p:attrNameLst>
                                      </p:cBhvr>
                                      <p:to>
                                        <p:strVal val="visible"/>
                                      </p:to>
                                    </p:set>
                                    <p:anim calcmode="lin" valueType="num">
                                      <p:cBhvr>
                                        <p:cTn id="7" dur="500" fill="hold"/>
                                        <p:tgtEl>
                                          <p:spTgt spid="50179"/>
                                        </p:tgtEl>
                                        <p:attrNameLst>
                                          <p:attrName>ppt_w</p:attrName>
                                        </p:attrNameLst>
                                      </p:cBhvr>
                                      <p:tavLst>
                                        <p:tav tm="0">
                                          <p:val>
                                            <p:fltVal val="0"/>
                                          </p:val>
                                        </p:tav>
                                        <p:tav tm="100000">
                                          <p:val>
                                            <p:strVal val="#ppt_w"/>
                                          </p:val>
                                        </p:tav>
                                      </p:tavLst>
                                    </p:anim>
                                    <p:anim calcmode="lin" valueType="num">
                                      <p:cBhvr>
                                        <p:cTn id="8" dur="500" fill="hold"/>
                                        <p:tgtEl>
                                          <p:spTgt spid="5017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0182"/>
                                        </p:tgtEl>
                                        <p:attrNameLst>
                                          <p:attrName>style.visibility</p:attrName>
                                        </p:attrNameLst>
                                      </p:cBhvr>
                                      <p:to>
                                        <p:strVal val="visible"/>
                                      </p:to>
                                    </p:set>
                                    <p:anim calcmode="lin" valueType="num">
                                      <p:cBhvr>
                                        <p:cTn id="11" dur="500" fill="hold"/>
                                        <p:tgtEl>
                                          <p:spTgt spid="50182"/>
                                        </p:tgtEl>
                                        <p:attrNameLst>
                                          <p:attrName>ppt_w</p:attrName>
                                        </p:attrNameLst>
                                      </p:cBhvr>
                                      <p:tavLst>
                                        <p:tav tm="0">
                                          <p:val>
                                            <p:fltVal val="0"/>
                                          </p:val>
                                        </p:tav>
                                        <p:tav tm="100000">
                                          <p:val>
                                            <p:strVal val="#ppt_w"/>
                                          </p:val>
                                        </p:tav>
                                      </p:tavLst>
                                    </p:anim>
                                    <p:anim calcmode="lin" valueType="num">
                                      <p:cBhvr>
                                        <p:cTn id="12" dur="500" fill="hold"/>
                                        <p:tgtEl>
                                          <p:spTgt spid="5018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0178"/>
                                        </p:tgtEl>
                                        <p:attrNameLst>
                                          <p:attrName>style.visibility</p:attrName>
                                        </p:attrNameLst>
                                      </p:cBhvr>
                                      <p:to>
                                        <p:strVal val="visible"/>
                                      </p:to>
                                    </p:set>
                                    <p:anim calcmode="lin" valueType="num">
                                      <p:cBhvr>
                                        <p:cTn id="15" dur="500" fill="hold"/>
                                        <p:tgtEl>
                                          <p:spTgt spid="50178"/>
                                        </p:tgtEl>
                                        <p:attrNameLst>
                                          <p:attrName>ppt_w</p:attrName>
                                        </p:attrNameLst>
                                      </p:cBhvr>
                                      <p:tavLst>
                                        <p:tav tm="0">
                                          <p:val>
                                            <p:fltVal val="0"/>
                                          </p:val>
                                        </p:tav>
                                        <p:tav tm="100000">
                                          <p:val>
                                            <p:strVal val="#ppt_w"/>
                                          </p:val>
                                        </p:tav>
                                      </p:tavLst>
                                    </p:anim>
                                    <p:anim calcmode="lin" valueType="num">
                                      <p:cBhvr>
                                        <p:cTn id="16" dur="500" fill="hold"/>
                                        <p:tgtEl>
                                          <p:spTgt spid="50178"/>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0180"/>
                                        </p:tgtEl>
                                        <p:attrNameLst>
                                          <p:attrName>style.visibility</p:attrName>
                                        </p:attrNameLst>
                                      </p:cBhvr>
                                      <p:to>
                                        <p:strVal val="visible"/>
                                      </p:to>
                                    </p:set>
                                    <p:animEffect transition="in" filter="strips(downLeft)">
                                      <p:cBhvr>
                                        <p:cTn id="21" dur="500"/>
                                        <p:tgtEl>
                                          <p:spTgt spid="50180"/>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50181"/>
                                        </p:tgtEl>
                                        <p:attrNameLst>
                                          <p:attrName>style.visibility</p:attrName>
                                        </p:attrNameLst>
                                      </p:cBhvr>
                                      <p:to>
                                        <p:strVal val="visible"/>
                                      </p:to>
                                    </p:set>
                                    <p:anim calcmode="lin" valueType="num">
                                      <p:cBhvr>
                                        <p:cTn id="26" dur="500" decel="50000" fill="hold">
                                          <p:stCondLst>
                                            <p:cond delay="0"/>
                                          </p:stCondLst>
                                        </p:cTn>
                                        <p:tgtEl>
                                          <p:spTgt spid="50181"/>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50181"/>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50181"/>
                                        </p:tgtEl>
                                        <p:attrNameLst>
                                          <p:attrName>ppt_w</p:attrName>
                                        </p:attrNameLst>
                                      </p:cBhvr>
                                      <p:tavLst>
                                        <p:tav tm="0">
                                          <p:val>
                                            <p:strVal val="#ppt_w*.05"/>
                                          </p:val>
                                        </p:tav>
                                        <p:tav tm="100000">
                                          <p:val>
                                            <p:strVal val="#ppt_w"/>
                                          </p:val>
                                        </p:tav>
                                      </p:tavLst>
                                    </p:anim>
                                    <p:anim calcmode="lin" valueType="num">
                                      <p:cBhvr>
                                        <p:cTn id="29" dur="1000" fill="hold"/>
                                        <p:tgtEl>
                                          <p:spTgt spid="50181"/>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50181"/>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50181"/>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50181"/>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animBg="1"/>
      <p:bldP spid="50180" grpId="0" animBg="1"/>
      <p:bldP spid="50181"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2" name="AutoShape 10"/>
          <p:cNvSpPr>
            <a:spLocks noChangeArrowheads="1"/>
          </p:cNvSpPr>
          <p:nvPr/>
        </p:nvSpPr>
        <p:spPr bwMode="auto">
          <a:xfrm>
            <a:off x="685800" y="2209800"/>
            <a:ext cx="7696200" cy="1219200"/>
          </a:xfrm>
          <a:prstGeom prst="roundRect">
            <a:avLst>
              <a:gd name="adj" fmla="val 16667"/>
            </a:avLst>
          </a:prstGeom>
          <a:solidFill>
            <a:srgbClr val="FFFF99">
              <a:alpha val="55000"/>
            </a:srgb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8679" name="WordArt 7"/>
          <p:cNvSpPr>
            <a:spLocks noChangeArrowheads="1" noChangeShapeType="1" noTextEdit="1"/>
          </p:cNvSpPr>
          <p:nvPr/>
        </p:nvSpPr>
        <p:spPr bwMode="auto">
          <a:xfrm>
            <a:off x="1819275" y="524988"/>
            <a:ext cx="2028825" cy="8001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dirty="0">
                <a:ln w="12700">
                  <a:solidFill>
                    <a:srgbClr val="33CCCC"/>
                  </a:solidFill>
                  <a:round/>
                </a:ln>
                <a:solidFill>
                  <a:srgbClr val="008080"/>
                </a:solidFill>
                <a:latin typeface="Comic Sans MS" panose="030F0702030302020204"/>
              </a:rPr>
              <a:t>Quiz</a:t>
            </a:r>
            <a:endParaRPr lang="zh-CN" altLang="en-US" kern="10" dirty="0">
              <a:ln w="12700">
                <a:solidFill>
                  <a:srgbClr val="33CCCC"/>
                </a:solidFill>
                <a:round/>
              </a:ln>
              <a:solidFill>
                <a:srgbClr val="008080"/>
              </a:solidFill>
              <a:latin typeface="Comic Sans MS" panose="030F0702030302020204"/>
            </a:endParaRPr>
          </a:p>
        </p:txBody>
      </p:sp>
      <p:sp>
        <p:nvSpPr>
          <p:cNvPr id="28680" name="Text Box 8"/>
          <p:cNvSpPr txBox="1">
            <a:spLocks noChangeArrowheads="1"/>
          </p:cNvSpPr>
          <p:nvPr/>
        </p:nvSpPr>
        <p:spPr bwMode="auto">
          <a:xfrm>
            <a:off x="381000" y="1524000"/>
            <a:ext cx="8153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lang="en-US" altLang="zh-CN" dirty="0">
                <a:solidFill>
                  <a:srgbClr val="6600CC"/>
                </a:solidFill>
              </a:rPr>
              <a:t>Ⅰ. </a:t>
            </a:r>
            <a:r>
              <a:rPr lang="zh-CN" altLang="en-US" dirty="0">
                <a:solidFill>
                  <a:srgbClr val="6600CC"/>
                </a:solidFill>
              </a:rPr>
              <a:t>选择适当的词填空。</a:t>
            </a:r>
          </a:p>
          <a:p>
            <a:pPr algn="ctr">
              <a:spcBef>
                <a:spcPct val="15000"/>
              </a:spcBef>
            </a:pPr>
            <a:r>
              <a:rPr lang="zh-CN" altLang="en-US" dirty="0"/>
              <a:t>  </a:t>
            </a:r>
            <a:r>
              <a:rPr lang="en-US" altLang="zh-CN" dirty="0"/>
              <a:t>separate       whether      herself   </a:t>
            </a:r>
          </a:p>
          <a:p>
            <a:pPr algn="ctr">
              <a:spcBef>
                <a:spcPct val="15000"/>
              </a:spcBef>
            </a:pPr>
            <a:r>
              <a:rPr lang="en-US" altLang="zh-CN" dirty="0"/>
              <a:t>  lonely      friendship         encourage</a:t>
            </a:r>
          </a:p>
        </p:txBody>
      </p:sp>
      <p:sp>
        <p:nvSpPr>
          <p:cNvPr id="28681" name="Text Box 9"/>
          <p:cNvSpPr txBox="1">
            <a:spLocks noChangeArrowheads="1"/>
          </p:cNvSpPr>
          <p:nvPr/>
        </p:nvSpPr>
        <p:spPr bwMode="auto">
          <a:xfrm>
            <a:off x="685800" y="3581400"/>
            <a:ext cx="8458200" cy="2838450"/>
          </a:xfrm>
          <a:prstGeom prst="rect">
            <a:avLst/>
          </a:prstGeom>
          <a:solidFill>
            <a:schemeClr val="bg1">
              <a:alpha val="56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AutoNum type="arabicPeriod"/>
            </a:pPr>
            <a:r>
              <a:rPr lang="en-US" altLang="zh-CN" dirty="0">
                <a:latin typeface="Times New Roman" panose="02020603050405020304" pitchFamily="18" charset="0"/>
              </a:rPr>
              <a:t>— Where was her feeling of enjoyment </a:t>
            </a:r>
          </a:p>
          <a:p>
            <a:r>
              <a:rPr lang="en-US" altLang="zh-CN" dirty="0">
                <a:latin typeface="Times New Roman" panose="02020603050405020304" pitchFamily="18" charset="0"/>
              </a:rPr>
              <a:t>         from?</a:t>
            </a:r>
          </a:p>
          <a:p>
            <a:r>
              <a:rPr lang="en-US" altLang="zh-CN" dirty="0">
                <a:latin typeface="Times New Roman" panose="02020603050405020304" pitchFamily="18" charset="0"/>
              </a:rPr>
              <a:t>   — From _______.</a:t>
            </a:r>
          </a:p>
          <a:p>
            <a:r>
              <a:rPr lang="en-US" altLang="zh-CN" dirty="0">
                <a:latin typeface="Times New Roman" panose="02020603050405020304" pitchFamily="18" charset="0"/>
              </a:rPr>
              <a:t>2. Don’t _________ your child to lose weight.</a:t>
            </a:r>
          </a:p>
        </p:txBody>
      </p:sp>
      <p:sp>
        <p:nvSpPr>
          <p:cNvPr id="28683" name="Text Box 11"/>
          <p:cNvSpPr txBox="1">
            <a:spLocks noChangeArrowheads="1"/>
          </p:cNvSpPr>
          <p:nvPr/>
        </p:nvSpPr>
        <p:spPr bwMode="auto">
          <a:xfrm>
            <a:off x="2895600" y="469265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herself</a:t>
            </a:r>
          </a:p>
        </p:txBody>
      </p:sp>
      <p:sp>
        <p:nvSpPr>
          <p:cNvPr id="28684" name="Text Box 12"/>
          <p:cNvSpPr txBox="1">
            <a:spLocks noChangeArrowheads="1"/>
          </p:cNvSpPr>
          <p:nvPr/>
        </p:nvSpPr>
        <p:spPr bwMode="auto">
          <a:xfrm>
            <a:off x="2514600" y="5226050"/>
            <a:ext cx="2209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encourage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Effect transition="in" filter="box(in)">
                                      <p:cBhvr>
                                        <p:cTn id="7" dur="500"/>
                                        <p:tgtEl>
                                          <p:spTgt spid="2868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84"/>
                                        </p:tgtEl>
                                        <p:attrNameLst>
                                          <p:attrName>style.visibility</p:attrName>
                                        </p:attrNameLst>
                                      </p:cBhvr>
                                      <p:to>
                                        <p:strVal val="visible"/>
                                      </p:to>
                                    </p:set>
                                    <p:animEffect transition="in" filter="box(in)">
                                      <p:cBhvr>
                                        <p:cTn id="12"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p:bldP spid="2868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457200" y="838200"/>
            <a:ext cx="82296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zh-CN" dirty="0"/>
              <a:t>3. The old man doesn’t have any sons or daughters, but he never feels _______.</a:t>
            </a:r>
          </a:p>
          <a:p>
            <a:pPr>
              <a:spcBef>
                <a:spcPct val="25000"/>
              </a:spcBef>
            </a:pPr>
            <a:r>
              <a:rPr lang="en-US" altLang="zh-CN" dirty="0"/>
              <a:t>4. Tom knew Sam at the age of 5 and their _________ lasted for years.</a:t>
            </a:r>
          </a:p>
          <a:p>
            <a:pPr>
              <a:spcBef>
                <a:spcPct val="25000"/>
              </a:spcBef>
            </a:pPr>
            <a:r>
              <a:rPr lang="en-US" altLang="zh-CN" dirty="0"/>
              <a:t>5. Mike asked me ________ I would come back on time.</a:t>
            </a:r>
          </a:p>
          <a:p>
            <a:pPr>
              <a:spcBef>
                <a:spcPct val="25000"/>
              </a:spcBef>
            </a:pPr>
            <a:r>
              <a:rPr lang="en-US" altLang="zh-CN" dirty="0"/>
              <a:t>6. The children sleep in ________ beds. </a:t>
            </a:r>
          </a:p>
        </p:txBody>
      </p:sp>
      <p:sp>
        <p:nvSpPr>
          <p:cNvPr id="27653" name="Text Box 5"/>
          <p:cNvSpPr txBox="1">
            <a:spLocks noChangeArrowheads="1"/>
          </p:cNvSpPr>
          <p:nvPr/>
        </p:nvSpPr>
        <p:spPr bwMode="auto">
          <a:xfrm>
            <a:off x="6400800" y="137160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lonely</a:t>
            </a:r>
          </a:p>
        </p:txBody>
      </p:sp>
      <p:sp>
        <p:nvSpPr>
          <p:cNvPr id="27654" name="Text Box 6"/>
          <p:cNvSpPr txBox="1">
            <a:spLocks noChangeArrowheads="1"/>
          </p:cNvSpPr>
          <p:nvPr/>
        </p:nvSpPr>
        <p:spPr bwMode="auto">
          <a:xfrm>
            <a:off x="1600200" y="2590800"/>
            <a:ext cx="2362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friendship</a:t>
            </a:r>
          </a:p>
        </p:txBody>
      </p:sp>
      <p:sp>
        <p:nvSpPr>
          <p:cNvPr id="27655" name="Text Box 7"/>
          <p:cNvSpPr txBox="1">
            <a:spLocks noChangeArrowheads="1"/>
          </p:cNvSpPr>
          <p:nvPr/>
        </p:nvSpPr>
        <p:spPr bwMode="auto">
          <a:xfrm>
            <a:off x="4191000" y="332105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whether</a:t>
            </a:r>
          </a:p>
        </p:txBody>
      </p:sp>
      <p:sp>
        <p:nvSpPr>
          <p:cNvPr id="27656" name="Text Box 8"/>
          <p:cNvSpPr txBox="1">
            <a:spLocks noChangeArrowheads="1"/>
          </p:cNvSpPr>
          <p:nvPr/>
        </p:nvSpPr>
        <p:spPr bwMode="auto">
          <a:xfrm>
            <a:off x="5181600" y="449580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separate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box(in)">
                                      <p:cBhvr>
                                        <p:cTn id="7" dur="500"/>
                                        <p:tgtEl>
                                          <p:spTgt spid="276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4"/>
                                        </p:tgtEl>
                                        <p:attrNameLst>
                                          <p:attrName>style.visibility</p:attrName>
                                        </p:attrNameLst>
                                      </p:cBhvr>
                                      <p:to>
                                        <p:strVal val="visible"/>
                                      </p:to>
                                    </p:set>
                                    <p:animEffect transition="in" filter="box(in)">
                                      <p:cBhvr>
                                        <p:cTn id="12" dur="500"/>
                                        <p:tgtEl>
                                          <p:spTgt spid="2765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5"/>
                                        </p:tgtEl>
                                        <p:attrNameLst>
                                          <p:attrName>style.visibility</p:attrName>
                                        </p:attrNameLst>
                                      </p:cBhvr>
                                      <p:to>
                                        <p:strVal val="visible"/>
                                      </p:to>
                                    </p:set>
                                    <p:animEffect transition="in" filter="box(in)">
                                      <p:cBhvr>
                                        <p:cTn id="17" dur="500"/>
                                        <p:tgtEl>
                                          <p:spTgt spid="2765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656"/>
                                        </p:tgtEl>
                                        <p:attrNameLst>
                                          <p:attrName>style.visibility</p:attrName>
                                        </p:attrNameLst>
                                      </p:cBhvr>
                                      <p:to>
                                        <p:strVal val="visible"/>
                                      </p:to>
                                    </p:set>
                                    <p:animEffect transition="in" filter="box(in)">
                                      <p:cBhvr>
                                        <p:cTn id="22" dur="500"/>
                                        <p:tgtEl>
                                          <p:spTgt spid="27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4" grpId="0"/>
      <p:bldP spid="27655" grpId="0"/>
      <p:bldP spid="276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pair%20readi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4800600" y="333375"/>
            <a:ext cx="1371600" cy="941388"/>
          </a:xfrm>
          <a:prstGeom prst="rect">
            <a:avLst/>
          </a:prstGeom>
          <a:noFill/>
          <a:extLst>
            <a:ext uri="{909E8E84-426E-40DD-AFC4-6F175D3DCCD1}">
              <a14:hiddenFill xmlns:a14="http://schemas.microsoft.com/office/drawing/2010/main">
                <a:solidFill>
                  <a:srgbClr val="FFFFFF"/>
                </a:solidFill>
              </a14:hiddenFill>
            </a:ext>
          </a:extLst>
        </p:spPr>
      </p:pic>
      <p:sp>
        <p:nvSpPr>
          <p:cNvPr id="41987" name="Text Box 3"/>
          <p:cNvSpPr txBox="1">
            <a:spLocks noChangeArrowheads="1"/>
          </p:cNvSpPr>
          <p:nvPr/>
        </p:nvSpPr>
        <p:spPr bwMode="auto">
          <a:xfrm>
            <a:off x="533400" y="2286000"/>
            <a:ext cx="8229600" cy="3083921"/>
          </a:xfrm>
          <a:prstGeom prst="rect">
            <a:avLst/>
          </a:prstGeom>
          <a:noFill/>
          <a:ln>
            <a:noFill/>
          </a:ln>
          <a:effectLst/>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571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0000"/>
              </a:lnSpc>
            </a:pPr>
            <a:r>
              <a:rPr lang="en-US" altLang="zh-CN" dirty="0">
                <a:latin typeface="Times New Roman" panose="02020603050405020304" pitchFamily="18" charset="0"/>
              </a:rPr>
              <a:t>1. To be able to get specific information from the conversation </a:t>
            </a:r>
          </a:p>
          <a:p>
            <a:pPr>
              <a:lnSpc>
                <a:spcPct val="90000"/>
              </a:lnSpc>
            </a:pPr>
            <a:r>
              <a:rPr lang="en-US" altLang="zh-CN" dirty="0">
                <a:latin typeface="Times New Roman" panose="02020603050405020304" pitchFamily="18" charset="0"/>
              </a:rPr>
              <a:t>2. To be able to understand the logical sequence of the conversation</a:t>
            </a:r>
          </a:p>
          <a:p>
            <a:pPr>
              <a:lnSpc>
                <a:spcPct val="90000"/>
              </a:lnSpc>
            </a:pPr>
            <a:r>
              <a:rPr lang="en-US" altLang="zh-CN" dirty="0">
                <a:latin typeface="Times New Roman" panose="02020603050405020304" pitchFamily="18" charset="0"/>
              </a:rPr>
              <a:t>3. To be able to talk about a personal experience with friends</a:t>
            </a:r>
          </a:p>
        </p:txBody>
      </p:sp>
      <p:sp>
        <p:nvSpPr>
          <p:cNvPr id="41988" name="Text Box 4"/>
          <p:cNvSpPr txBox="1">
            <a:spLocks noChangeArrowheads="1"/>
          </p:cNvSpPr>
          <p:nvPr/>
        </p:nvSpPr>
        <p:spPr bwMode="auto">
          <a:xfrm>
            <a:off x="609600" y="935038"/>
            <a:ext cx="2808288" cy="679450"/>
          </a:xfrm>
          <a:prstGeom prst="rect">
            <a:avLst/>
          </a:prstGeom>
          <a:solidFill>
            <a:srgbClr val="00FFFF"/>
          </a:solidFill>
          <a:ln w="38100" cmpd="dbl" algn="ctr">
            <a:solidFill>
              <a:srgbClr val="339966"/>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zh-CN" dirty="0"/>
              <a:t>Objectives: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1987"/>
                                        </p:tgtEl>
                                        <p:attrNameLst>
                                          <p:attrName>style.visibility</p:attrName>
                                        </p:attrNameLst>
                                      </p:cBhvr>
                                      <p:to>
                                        <p:strVal val="visible"/>
                                      </p:to>
                                    </p:set>
                                    <p:animEffect transition="in" filter="diamond(in)">
                                      <p:cBhvr>
                                        <p:cTn id="7"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304800" y="457200"/>
            <a:ext cx="83058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6600CC"/>
                </a:solidFill>
                <a:latin typeface="Times New Roman" panose="02020603050405020304" pitchFamily="18" charset="0"/>
              </a:rPr>
              <a:t>II. </a:t>
            </a:r>
            <a:r>
              <a:rPr lang="zh-CN" altLang="en-US" dirty="0">
                <a:solidFill>
                  <a:srgbClr val="6600CC"/>
                </a:solidFill>
                <a:latin typeface="Times New Roman" panose="02020603050405020304" pitchFamily="18" charset="0"/>
              </a:rPr>
              <a:t>翻译句子。</a:t>
            </a:r>
          </a:p>
          <a:p>
            <a:pPr>
              <a:buFontTx/>
              <a:buAutoNum type="arabicPeriod"/>
            </a:pPr>
            <a:r>
              <a:rPr lang="zh-CN" altLang="en-US" dirty="0">
                <a:latin typeface="Times New Roman" panose="02020603050405020304" pitchFamily="18" charset="0"/>
              </a:rPr>
              <a:t>我不后悔告诉她我的想法。    </a:t>
            </a:r>
          </a:p>
          <a:p>
            <a:r>
              <a:rPr lang="zh-CN" altLang="en-US" dirty="0">
                <a:latin typeface="Times New Roman" panose="02020603050405020304" pitchFamily="18" charset="0"/>
              </a:rPr>
              <a:t>    </a:t>
            </a:r>
            <a:r>
              <a:rPr lang="en-US" altLang="zh-CN" dirty="0">
                <a:latin typeface="Times New Roman" panose="02020603050405020304" pitchFamily="18" charset="0"/>
              </a:rPr>
              <a:t>_______________________________</a:t>
            </a:r>
          </a:p>
          <a:p>
            <a:r>
              <a:rPr lang="en-US" altLang="zh-CN" dirty="0">
                <a:latin typeface="Times New Roman" panose="02020603050405020304" pitchFamily="18" charset="0"/>
              </a:rPr>
              <a:t>2. </a:t>
            </a:r>
            <a:r>
              <a:rPr lang="zh-CN" altLang="en-US" dirty="0">
                <a:latin typeface="Times New Roman" panose="02020603050405020304" pitchFamily="18" charset="0"/>
              </a:rPr>
              <a:t>请把这个问题给我讲解一下。   </a:t>
            </a:r>
            <a:r>
              <a:rPr lang="en-US" altLang="zh-CN" dirty="0">
                <a:latin typeface="Times New Roman" panose="02020603050405020304" pitchFamily="18" charset="0"/>
              </a:rPr>
              <a:t>_________________________________</a:t>
            </a:r>
          </a:p>
          <a:p>
            <a:r>
              <a:rPr lang="en-US" altLang="zh-CN" dirty="0">
                <a:latin typeface="Times New Roman" panose="02020603050405020304" pitchFamily="18" charset="0"/>
              </a:rPr>
              <a:t>3. </a:t>
            </a:r>
            <a:r>
              <a:rPr lang="zh-CN" altLang="en-US" dirty="0">
                <a:latin typeface="Times New Roman" panose="02020603050405020304" pitchFamily="18" charset="0"/>
              </a:rPr>
              <a:t>他们一起唱圣诞歌。</a:t>
            </a:r>
          </a:p>
          <a:p>
            <a:r>
              <a:rPr lang="zh-CN" altLang="en-US" dirty="0">
                <a:latin typeface="Times New Roman" panose="02020603050405020304" pitchFamily="18" charset="0"/>
              </a:rPr>
              <a:t>   </a:t>
            </a:r>
            <a:r>
              <a:rPr lang="en-US" altLang="zh-CN" dirty="0">
                <a:latin typeface="Times New Roman" panose="02020603050405020304" pitchFamily="18" charset="0"/>
              </a:rPr>
              <a:t>_________________________________</a:t>
            </a:r>
          </a:p>
          <a:p>
            <a:r>
              <a:rPr lang="en-US" altLang="zh-CN" dirty="0">
                <a:latin typeface="Times New Roman" panose="02020603050405020304" pitchFamily="18" charset="0"/>
              </a:rPr>
              <a:t>   ______________________</a:t>
            </a:r>
          </a:p>
          <a:p>
            <a:r>
              <a:rPr lang="en-US" altLang="zh-CN" dirty="0">
                <a:latin typeface="Times New Roman" panose="02020603050405020304" pitchFamily="18" charset="0"/>
              </a:rPr>
              <a:t>4. </a:t>
            </a:r>
            <a:r>
              <a:rPr lang="zh-CN" altLang="en-US" dirty="0">
                <a:latin typeface="Times New Roman" panose="02020603050405020304" pitchFamily="18" charset="0"/>
              </a:rPr>
              <a:t>我不知道我是否能来。</a:t>
            </a:r>
          </a:p>
          <a:p>
            <a:r>
              <a:rPr lang="zh-CN" altLang="en-US" dirty="0">
                <a:latin typeface="Times New Roman" panose="02020603050405020304" pitchFamily="18" charset="0"/>
              </a:rPr>
              <a:t>   </a:t>
            </a:r>
            <a:r>
              <a:rPr lang="en-US" altLang="zh-CN" dirty="0">
                <a:latin typeface="Times New Roman" panose="02020603050405020304" pitchFamily="18" charset="0"/>
              </a:rPr>
              <a:t>_________________________________</a:t>
            </a:r>
          </a:p>
        </p:txBody>
      </p:sp>
      <p:sp>
        <p:nvSpPr>
          <p:cNvPr id="25605" name="Text Box 5"/>
          <p:cNvSpPr txBox="1">
            <a:spLocks noChangeArrowheads="1"/>
          </p:cNvSpPr>
          <p:nvPr/>
        </p:nvSpPr>
        <p:spPr bwMode="auto">
          <a:xfrm>
            <a:off x="762000" y="1524000"/>
            <a:ext cx="685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I don’t regret telling her my idea.</a:t>
            </a:r>
          </a:p>
        </p:txBody>
      </p:sp>
      <p:sp>
        <p:nvSpPr>
          <p:cNvPr id="25606" name="Text Box 6"/>
          <p:cNvSpPr txBox="1">
            <a:spLocks noChangeArrowheads="1"/>
          </p:cNvSpPr>
          <p:nvPr/>
        </p:nvSpPr>
        <p:spPr bwMode="auto">
          <a:xfrm>
            <a:off x="762000" y="2590800"/>
            <a:ext cx="685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Please explain this problem to me.</a:t>
            </a:r>
          </a:p>
        </p:txBody>
      </p:sp>
      <p:sp>
        <p:nvSpPr>
          <p:cNvPr id="25607" name="Text Box 7"/>
          <p:cNvSpPr txBox="1">
            <a:spLocks noChangeArrowheads="1"/>
          </p:cNvSpPr>
          <p:nvPr/>
        </p:nvSpPr>
        <p:spPr bwMode="auto">
          <a:xfrm>
            <a:off x="762000" y="3733800"/>
            <a:ext cx="7772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They all joined in singing the Christmas songs.</a:t>
            </a:r>
          </a:p>
        </p:txBody>
      </p:sp>
      <p:sp>
        <p:nvSpPr>
          <p:cNvPr id="25608" name="Text Box 8"/>
          <p:cNvSpPr txBox="1">
            <a:spLocks noChangeArrowheads="1"/>
          </p:cNvSpPr>
          <p:nvPr/>
        </p:nvSpPr>
        <p:spPr bwMode="auto">
          <a:xfrm>
            <a:off x="685800" y="5378450"/>
            <a:ext cx="8229600" cy="641350"/>
          </a:xfrm>
          <a:prstGeom prst="rect">
            <a:avLst/>
          </a:prstGeom>
          <a:solidFill>
            <a:schemeClr val="bg1">
              <a:alpha val="61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i="1">
                <a:solidFill>
                  <a:srgbClr val="FF3399"/>
                </a:solidFill>
              </a:rPr>
              <a:t>I don’t know whether I’ll be able to come.</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ox(in)">
                                      <p:cBhvr>
                                        <p:cTn id="7" dur="500"/>
                                        <p:tgtEl>
                                          <p:spTgt spid="2560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box(in)">
                                      <p:cBhvr>
                                        <p:cTn id="12" dur="500"/>
                                        <p:tgtEl>
                                          <p:spTgt spid="2560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ox(in)">
                                      <p:cBhvr>
                                        <p:cTn id="17" dur="500"/>
                                        <p:tgtEl>
                                          <p:spTgt spid="2560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608"/>
                                        </p:tgtEl>
                                        <p:attrNameLst>
                                          <p:attrName>style.visibility</p:attrName>
                                        </p:attrNameLst>
                                      </p:cBhvr>
                                      <p:to>
                                        <p:strVal val="visible"/>
                                      </p:to>
                                    </p:set>
                                    <p:animEffect transition="in" filter="box(in)">
                                      <p:cBhvr>
                                        <p:cTn id="22"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P spid="25606" grpId="0"/>
      <p:bldP spid="25607" grpId="0"/>
      <p:bldP spid="2560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7" name="Picture 3" descr="图片42"/>
          <p:cNvPicPr>
            <a:picLocks noChangeAspect="1" noChangeArrowheads="1"/>
          </p:cNvPicPr>
          <p:nvPr/>
        </p:nvPicPr>
        <p:blipFill>
          <a:blip r:embed="rId2"/>
          <a:srcRect/>
          <a:stretch>
            <a:fillRect/>
          </a:stretch>
        </p:blipFill>
        <p:spPr bwMode="auto">
          <a:xfrm>
            <a:off x="1295400" y="1143000"/>
            <a:ext cx="982663" cy="1143000"/>
          </a:xfrm>
          <a:prstGeom prst="rect">
            <a:avLst/>
          </a:prstGeom>
          <a:noFill/>
          <a:extLst>
            <a:ext uri="{909E8E84-426E-40DD-AFC4-6F175D3DCCD1}">
              <a14:hiddenFill xmlns:a14="http://schemas.microsoft.com/office/drawing/2010/main">
                <a:solidFill>
                  <a:srgbClr val="FFFFFF"/>
                </a:solidFill>
              </a14:hiddenFill>
            </a:ext>
          </a:extLst>
        </p:spPr>
      </p:pic>
      <p:sp>
        <p:nvSpPr>
          <p:cNvPr id="52228" name="Text Box 4"/>
          <p:cNvSpPr txBox="1">
            <a:spLocks noChangeArrowheads="1"/>
          </p:cNvSpPr>
          <p:nvPr/>
        </p:nvSpPr>
        <p:spPr bwMode="auto">
          <a:xfrm>
            <a:off x="762000" y="2667000"/>
            <a:ext cx="6172200" cy="22891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AutoNum type="arabicPeriod"/>
            </a:pPr>
            <a:r>
              <a:rPr lang="en-US" altLang="zh-CN" dirty="0">
                <a:latin typeface="Times New Roman" panose="02020603050405020304" pitchFamily="18" charset="0"/>
              </a:rPr>
              <a:t>Write a short story between </a:t>
            </a:r>
          </a:p>
          <a:p>
            <a:r>
              <a:rPr lang="en-US" altLang="zh-CN" dirty="0">
                <a:latin typeface="Times New Roman" panose="02020603050405020304" pitchFamily="18" charset="0"/>
              </a:rPr>
              <a:t>   your friend and you.</a:t>
            </a:r>
            <a:endParaRPr lang="en-GB" altLang="zh-CN" dirty="0">
              <a:latin typeface="Times New Roman" panose="02020603050405020304" pitchFamily="18" charset="0"/>
            </a:endParaRPr>
          </a:p>
          <a:p>
            <a:r>
              <a:rPr lang="en-GB" altLang="zh-CN" dirty="0">
                <a:latin typeface="Times New Roman" panose="02020603050405020304" pitchFamily="18" charset="0"/>
              </a:rPr>
              <a:t>2. Preview the passage </a:t>
            </a:r>
            <a:r>
              <a:rPr lang="en-GB" altLang="zh-CN" i="1" dirty="0">
                <a:solidFill>
                  <a:srgbClr val="9900CC"/>
                </a:solidFill>
                <a:latin typeface="Times New Roman" panose="02020603050405020304" pitchFamily="18" charset="0"/>
              </a:rPr>
              <a:t>A beautiful smile </a:t>
            </a:r>
            <a:r>
              <a:rPr lang="en-GB" altLang="zh-CN" dirty="0">
                <a:latin typeface="Times New Roman" panose="02020603050405020304" pitchFamily="18" charset="0"/>
              </a:rPr>
              <a:t>on page 74</a:t>
            </a:r>
            <a:r>
              <a:rPr lang="en-GB" altLang="zh-CN" dirty="0" smtClean="0">
                <a:latin typeface="Times New Roman" panose="02020603050405020304" pitchFamily="18" charset="0"/>
              </a:rPr>
              <a:t>. </a:t>
            </a:r>
            <a:endParaRPr lang="en-GB" altLang="zh-CN" dirty="0">
              <a:latin typeface="Times New Roman" panose="02020603050405020304" pitchFamily="18" charset="0"/>
            </a:endParaRPr>
          </a:p>
        </p:txBody>
      </p:sp>
      <p:sp>
        <p:nvSpPr>
          <p:cNvPr id="52229" name="WordArt 5"/>
          <p:cNvSpPr>
            <a:spLocks noChangeArrowheads="1" noChangeShapeType="1" noTextEdit="1"/>
          </p:cNvSpPr>
          <p:nvPr/>
        </p:nvSpPr>
        <p:spPr bwMode="auto">
          <a:xfrm>
            <a:off x="2514600" y="1295400"/>
            <a:ext cx="3657600" cy="7905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Homework</a:t>
            </a:r>
            <a:endParaRPr lang="zh-CN" altLang="en-US"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randombar(horizontal)">
                                      <p:cBhvr>
                                        <p:cTn id="7" dur="500"/>
                                        <p:tgtEl>
                                          <p:spTgt spid="52229"/>
                                        </p:tgtEl>
                                      </p:cBhvr>
                                    </p:animEffect>
                                  </p:childTnLst>
                                </p:cTn>
                              </p:par>
                              <p:par>
                                <p:cTn id="8" presetID="2" presetClass="entr" presetSubtype="4" fill="hold" grpId="0" nodeType="withEffect">
                                  <p:stCondLst>
                                    <p:cond delay="0"/>
                                  </p:stCondLst>
                                  <p:childTnLst>
                                    <p:set>
                                      <p:cBhvr>
                                        <p:cTn id="9" dur="1" fill="hold">
                                          <p:stCondLst>
                                            <p:cond delay="0"/>
                                          </p:stCondLst>
                                        </p:cTn>
                                        <p:tgtEl>
                                          <p:spTgt spid="52228"/>
                                        </p:tgtEl>
                                        <p:attrNameLst>
                                          <p:attrName>style.visibility</p:attrName>
                                        </p:attrNameLst>
                                      </p:cBhvr>
                                      <p:to>
                                        <p:strVal val="visible"/>
                                      </p:to>
                                    </p:set>
                                    <p:anim calcmode="lin" valueType="num">
                                      <p:cBhvr additive="base">
                                        <p:cTn id="10" dur="500" fill="hold"/>
                                        <p:tgtEl>
                                          <p:spTgt spid="52228"/>
                                        </p:tgtEl>
                                        <p:attrNameLst>
                                          <p:attrName>ppt_x</p:attrName>
                                        </p:attrNameLst>
                                      </p:cBhvr>
                                      <p:tavLst>
                                        <p:tav tm="0">
                                          <p:val>
                                            <p:strVal val="#ppt_x"/>
                                          </p:val>
                                        </p:tav>
                                        <p:tav tm="100000">
                                          <p:val>
                                            <p:strVal val="#ppt_x"/>
                                          </p:val>
                                        </p:tav>
                                      </p:tavLst>
                                    </p:anim>
                                    <p:anim calcmode="lin" valueType="num">
                                      <p:cBhvr additive="base">
                                        <p:cTn id="11" dur="500" fill="hold"/>
                                        <p:tgtEl>
                                          <p:spTgt spid="522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newblog01"/>
          <p:cNvPicPr>
            <a:picLocks noChangeAspect="1" noChangeArrowheads="1"/>
          </p:cNvPicPr>
          <p:nvPr/>
        </p:nvPicPr>
        <p:blipFill>
          <a:blip r:embed="rId3" cstate="email"/>
          <a:srcRect/>
          <a:stretch>
            <a:fillRect/>
          </a:stretch>
        </p:blipFill>
        <p:spPr bwMode="auto">
          <a:xfrm>
            <a:off x="7027863" y="909638"/>
            <a:ext cx="1000125" cy="935037"/>
          </a:xfrm>
          <a:prstGeom prst="rect">
            <a:avLst/>
          </a:prstGeom>
          <a:noFill/>
          <a:extLst>
            <a:ext uri="{909E8E84-426E-40DD-AFC4-6F175D3DCCD1}">
              <a14:hiddenFill xmlns:a14="http://schemas.microsoft.com/office/drawing/2010/main">
                <a:solidFill>
                  <a:srgbClr val="FFFFFF"/>
                </a:solidFill>
              </a14:hiddenFill>
            </a:ext>
          </a:extLst>
        </p:spPr>
      </p:pic>
      <p:sp>
        <p:nvSpPr>
          <p:cNvPr id="43011" name="Text Box 3"/>
          <p:cNvSpPr txBox="1">
            <a:spLocks noChangeArrowheads="1"/>
          </p:cNvSpPr>
          <p:nvPr/>
        </p:nvSpPr>
        <p:spPr bwMode="auto">
          <a:xfrm>
            <a:off x="304800" y="327025"/>
            <a:ext cx="6708775" cy="195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zh-CN" dirty="0">
                <a:solidFill>
                  <a:srgbClr val="FF0000"/>
                </a:solidFill>
              </a:rPr>
              <a:t>Words:</a:t>
            </a:r>
            <a:r>
              <a:rPr lang="en-US" altLang="zh-CN" dirty="0"/>
              <a:t> </a:t>
            </a:r>
          </a:p>
          <a:p>
            <a:pPr>
              <a:lnSpc>
                <a:spcPct val="85000"/>
              </a:lnSpc>
            </a:pPr>
            <a:r>
              <a:rPr lang="en-US" altLang="zh-CN" dirty="0"/>
              <a:t>separate   explain    mention herself     whether    lonely   regret    patient    introduce</a:t>
            </a:r>
          </a:p>
        </p:txBody>
      </p:sp>
      <p:sp>
        <p:nvSpPr>
          <p:cNvPr id="43012" name="Rectangle 4"/>
          <p:cNvSpPr>
            <a:spLocks noChangeArrowheads="1"/>
          </p:cNvSpPr>
          <p:nvPr/>
        </p:nvSpPr>
        <p:spPr bwMode="auto">
          <a:xfrm>
            <a:off x="304800" y="2286000"/>
            <a:ext cx="6480175"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zh-CN" dirty="0">
                <a:solidFill>
                  <a:srgbClr val="FF0000"/>
                </a:solidFill>
              </a:rPr>
              <a:t>Phrases:</a:t>
            </a:r>
          </a:p>
          <a:p>
            <a:pPr>
              <a:lnSpc>
                <a:spcPct val="85000"/>
              </a:lnSpc>
            </a:pPr>
            <a:r>
              <a:rPr lang="en-US" altLang="zh-CN" dirty="0"/>
              <a:t>join in    encourage sb. to do refuse to do     </a:t>
            </a:r>
          </a:p>
        </p:txBody>
      </p:sp>
      <p:sp>
        <p:nvSpPr>
          <p:cNvPr id="43013" name="Text Box 5"/>
          <p:cNvSpPr txBox="1">
            <a:spLocks noChangeArrowheads="1"/>
          </p:cNvSpPr>
          <p:nvPr/>
        </p:nvSpPr>
        <p:spPr bwMode="auto">
          <a:xfrm>
            <a:off x="304800" y="3660775"/>
            <a:ext cx="6934200" cy="2892425"/>
          </a:xfrm>
          <a:prstGeom prst="rect">
            <a:avLst/>
          </a:prstGeom>
          <a:solidFill>
            <a:schemeClr val="bg1">
              <a:alpha val="58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zh-CN" dirty="0">
                <a:solidFill>
                  <a:srgbClr val="FF0000"/>
                </a:solidFill>
              </a:rPr>
              <a:t>Patterns:</a:t>
            </a:r>
          </a:p>
          <a:p>
            <a:pPr>
              <a:lnSpc>
                <a:spcPct val="85000"/>
              </a:lnSpc>
            </a:pPr>
            <a:r>
              <a:rPr lang="en-US" altLang="zh-CN" dirty="0"/>
              <a:t>Tell me when the problem started.</a:t>
            </a:r>
          </a:p>
          <a:p>
            <a:pPr>
              <a:lnSpc>
                <a:spcPct val="85000"/>
              </a:lnSpc>
            </a:pPr>
            <a:r>
              <a:rPr lang="en-US" altLang="zh-CN" dirty="0"/>
              <a:t>So could you explain what happened then?</a:t>
            </a:r>
          </a:p>
          <a:p>
            <a:pPr>
              <a:lnSpc>
                <a:spcPct val="85000"/>
              </a:lnSpc>
            </a:pPr>
            <a:r>
              <a:rPr lang="en-US" altLang="zh-CN" dirty="0"/>
              <a:t>Do you know why she treats you like that?</a:t>
            </a:r>
          </a:p>
        </p:txBody>
      </p:sp>
      <p:pic>
        <p:nvPicPr>
          <p:cNvPr id="43014" name="Picture 6" descr="words"/>
          <p:cNvPicPr>
            <a:picLocks noChangeAspect="1" noChangeArrowheads="1"/>
          </p:cNvPicPr>
          <p:nvPr/>
        </p:nvPicPr>
        <p:blipFill>
          <a:blip r:embed="rId4" cstate="email"/>
          <a:srcRect/>
          <a:stretch>
            <a:fillRect/>
          </a:stretch>
        </p:blipFill>
        <p:spPr bwMode="auto">
          <a:xfrm>
            <a:off x="7596188" y="5805488"/>
            <a:ext cx="1223962" cy="730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990600" y="457200"/>
            <a:ext cx="7010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6600FF"/>
                </a:solidFill>
                <a:latin typeface="Arial Narrow" panose="020B0606020202030204" pitchFamily="34" charset="0"/>
              </a:rPr>
              <a:t>Can you list some expressions we use when we call somebody?</a:t>
            </a:r>
          </a:p>
        </p:txBody>
      </p:sp>
      <p:sp>
        <p:nvSpPr>
          <p:cNvPr id="12293" name="Text Box 5"/>
          <p:cNvSpPr txBox="1">
            <a:spLocks noChangeArrowheads="1"/>
          </p:cNvSpPr>
          <p:nvPr/>
        </p:nvSpPr>
        <p:spPr bwMode="auto">
          <a:xfrm>
            <a:off x="990600" y="1703388"/>
            <a:ext cx="7620000"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05000"/>
              </a:lnSpc>
            </a:pPr>
            <a:r>
              <a:rPr lang="en-US" altLang="zh-CN" i="1" dirty="0">
                <a:solidFill>
                  <a:srgbClr val="008000"/>
                </a:solidFill>
                <a:latin typeface="Times New Roman" panose="02020603050405020304" pitchFamily="18" charset="0"/>
              </a:rPr>
              <a:t>1. Could/May I speak to Mary?</a:t>
            </a:r>
          </a:p>
          <a:p>
            <a:pPr>
              <a:lnSpc>
                <a:spcPct val="105000"/>
              </a:lnSpc>
            </a:pPr>
            <a:r>
              <a:rPr lang="en-US" altLang="zh-CN" i="1" dirty="0">
                <a:solidFill>
                  <a:srgbClr val="008000"/>
                </a:solidFill>
                <a:latin typeface="Times New Roman" panose="02020603050405020304" pitchFamily="18" charset="0"/>
              </a:rPr>
              <a:t>2. Is that Jim (speaking)?</a:t>
            </a:r>
          </a:p>
          <a:p>
            <a:pPr>
              <a:lnSpc>
                <a:spcPct val="105000"/>
              </a:lnSpc>
            </a:pPr>
            <a:r>
              <a:rPr lang="en-US" altLang="zh-CN" i="1" dirty="0">
                <a:solidFill>
                  <a:srgbClr val="008000"/>
                </a:solidFill>
                <a:latin typeface="Times New Roman" panose="02020603050405020304" pitchFamily="18" charset="0"/>
              </a:rPr>
              <a:t>3. This is Linda (speaking).</a:t>
            </a:r>
          </a:p>
          <a:p>
            <a:r>
              <a:rPr lang="en-US" altLang="zh-CN" i="1" dirty="0">
                <a:solidFill>
                  <a:srgbClr val="008000"/>
                </a:solidFill>
                <a:latin typeface="Times New Roman" panose="02020603050405020304" pitchFamily="18" charset="0"/>
              </a:rPr>
              <a:t>4. I’m sorry, but he isn’t in right now.</a:t>
            </a:r>
          </a:p>
          <a:p>
            <a:r>
              <a:rPr lang="en-US" altLang="zh-CN" i="1" dirty="0">
                <a:solidFill>
                  <a:srgbClr val="008000"/>
                </a:solidFill>
                <a:latin typeface="Times New Roman" panose="02020603050405020304" pitchFamily="18" charset="0"/>
              </a:rPr>
              <a:t>5. Sorry, but I have to hang up now.</a:t>
            </a:r>
            <a:r>
              <a:rPr lang="en-US" altLang="zh-CN" dirty="0">
                <a:latin typeface="Times New Roman" panose="02020603050405020304" pitchFamily="18" charset="0"/>
              </a:rPr>
              <a:t> </a:t>
            </a:r>
          </a:p>
          <a:p>
            <a:r>
              <a:rPr lang="en-US" altLang="zh-CN" i="1" dirty="0">
                <a:solidFill>
                  <a:srgbClr val="008000"/>
                </a:solidFill>
                <a:latin typeface="Times New Roman" panose="02020603050405020304" pitchFamily="18" charset="0"/>
              </a:rPr>
              <a:t>6. Hold the line, please.</a:t>
            </a:r>
          </a:p>
          <a:p>
            <a:pPr>
              <a:lnSpc>
                <a:spcPct val="105000"/>
              </a:lnSpc>
            </a:pPr>
            <a:r>
              <a:rPr lang="en-US" altLang="zh-CN" i="1" dirty="0">
                <a:solidFill>
                  <a:srgbClr val="008000"/>
                </a:solidFill>
                <a:latin typeface="Times New Roman" panose="02020603050405020304" pitchFamily="18" charset="0"/>
              </a:rPr>
              <a:t>7. Can I take a message?</a:t>
            </a:r>
          </a:p>
          <a:p>
            <a:pPr>
              <a:spcBef>
                <a:spcPct val="15000"/>
              </a:spcBef>
            </a:pPr>
            <a:r>
              <a:rPr lang="en-US" altLang="zh-CN" i="1" dirty="0">
                <a:solidFill>
                  <a:srgbClr val="008000"/>
                </a:solidFill>
                <a:latin typeface="Times New Roman" panose="02020603050405020304" pitchFamily="18" charset="0"/>
              </a:rPr>
              <a:t>8. I’ll call back later.</a:t>
            </a:r>
          </a:p>
        </p:txBody>
      </p:sp>
      <p:pic>
        <p:nvPicPr>
          <p:cNvPr id="12294" name="Picture 6" descr="图片hukhuk"/>
          <p:cNvPicPr>
            <a:picLocks noChangeAspect="1" noChangeArrowheads="1" noCrop="1"/>
          </p:cNvPicPr>
          <p:nvPr/>
        </p:nvPicPr>
        <p:blipFill>
          <a:blip r:embed="rId3" cstate="email"/>
          <a:srcRect/>
          <a:stretch>
            <a:fillRect/>
          </a:stretch>
        </p:blipFill>
        <p:spPr bwMode="auto">
          <a:xfrm>
            <a:off x="7543800" y="457200"/>
            <a:ext cx="1171575" cy="1295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checkerboard(across)">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533400" y="381000"/>
            <a:ext cx="80772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dirty="0">
                <a:solidFill>
                  <a:srgbClr val="6600CC"/>
                </a:solidFill>
                <a:latin typeface="Arial Narrow" panose="020B0606020202030204" pitchFamily="34" charset="0"/>
              </a:rPr>
              <a:t>     Lingling is calling someone. Let’s listen to the conversation and choose the correct answer.  (P 72)</a:t>
            </a:r>
          </a:p>
        </p:txBody>
      </p:sp>
      <p:sp>
        <p:nvSpPr>
          <p:cNvPr id="15366" name="Text Box 6"/>
          <p:cNvSpPr txBox="1">
            <a:spLocks noChangeArrowheads="1"/>
          </p:cNvSpPr>
          <p:nvPr/>
        </p:nvSpPr>
        <p:spPr bwMode="auto">
          <a:xfrm>
            <a:off x="304800" y="2286000"/>
            <a:ext cx="8610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i="1" dirty="0">
                <a:latin typeface="Times New Roman" panose="02020603050405020304" pitchFamily="18" charset="0"/>
              </a:rPr>
              <a:t>1. Lingling wants to speak to </a:t>
            </a:r>
            <a:r>
              <a:rPr lang="en-US" altLang="zh-CN" i="1" dirty="0">
                <a:solidFill>
                  <a:srgbClr val="D60093"/>
                </a:solidFill>
                <a:latin typeface="Times New Roman" panose="02020603050405020304" pitchFamily="18" charset="0"/>
              </a:rPr>
              <a:t>Betty</a:t>
            </a:r>
            <a:r>
              <a:rPr lang="en-US" altLang="zh-CN" i="1" dirty="0">
                <a:latin typeface="Times New Roman" panose="02020603050405020304" pitchFamily="18" charset="0"/>
              </a:rPr>
              <a:t> /</a:t>
            </a:r>
            <a:r>
              <a:rPr lang="en-US" altLang="zh-CN" i="1" dirty="0">
                <a:solidFill>
                  <a:srgbClr val="D60093"/>
                </a:solidFill>
                <a:latin typeface="Times New Roman" panose="02020603050405020304" pitchFamily="18" charset="0"/>
              </a:rPr>
              <a:t> </a:t>
            </a:r>
            <a:r>
              <a:rPr lang="en-US" altLang="zh-CN" i="1" dirty="0" err="1">
                <a:solidFill>
                  <a:srgbClr val="D60093"/>
                </a:solidFill>
                <a:latin typeface="Times New Roman" panose="02020603050405020304" pitchFamily="18" charset="0"/>
              </a:rPr>
              <a:t>Mrs</a:t>
            </a:r>
            <a:r>
              <a:rPr lang="en-US" altLang="zh-CN" i="1" dirty="0">
                <a:solidFill>
                  <a:srgbClr val="D60093"/>
                </a:solidFill>
                <a:latin typeface="Times New Roman" panose="02020603050405020304" pitchFamily="18" charset="0"/>
              </a:rPr>
              <a:t> King</a:t>
            </a:r>
            <a:r>
              <a:rPr lang="en-US" altLang="zh-CN" i="1" dirty="0">
                <a:latin typeface="Times New Roman" panose="02020603050405020304" pitchFamily="18" charset="0"/>
              </a:rPr>
              <a:t>.</a:t>
            </a:r>
          </a:p>
          <a:p>
            <a:r>
              <a:rPr lang="en-US" altLang="zh-CN" i="1" dirty="0">
                <a:latin typeface="Times New Roman" panose="02020603050405020304" pitchFamily="18" charset="0"/>
              </a:rPr>
              <a:t>2. Betty is </a:t>
            </a:r>
            <a:r>
              <a:rPr lang="en-US" altLang="zh-CN" i="1" dirty="0">
                <a:solidFill>
                  <a:srgbClr val="D60093"/>
                </a:solidFill>
                <a:latin typeface="Times New Roman" panose="02020603050405020304" pitchFamily="18" charset="0"/>
              </a:rPr>
              <a:t>in </a:t>
            </a:r>
            <a:r>
              <a:rPr lang="en-US" altLang="zh-CN" i="1" dirty="0">
                <a:latin typeface="Times New Roman" panose="02020603050405020304" pitchFamily="18" charset="0"/>
              </a:rPr>
              <a:t>/</a:t>
            </a:r>
            <a:r>
              <a:rPr lang="en-US" altLang="zh-CN" i="1" dirty="0">
                <a:solidFill>
                  <a:srgbClr val="D60093"/>
                </a:solidFill>
                <a:latin typeface="Times New Roman" panose="02020603050405020304" pitchFamily="18" charset="0"/>
              </a:rPr>
              <a:t> out</a:t>
            </a:r>
            <a:r>
              <a:rPr lang="en-US" altLang="zh-CN" i="1" dirty="0">
                <a:latin typeface="Times New Roman" panose="02020603050405020304" pitchFamily="18" charset="0"/>
              </a:rPr>
              <a:t>.</a:t>
            </a:r>
          </a:p>
          <a:p>
            <a:r>
              <a:rPr lang="en-US" altLang="zh-CN" i="1" dirty="0">
                <a:latin typeface="Times New Roman" panose="02020603050405020304" pitchFamily="18" charset="0"/>
              </a:rPr>
              <a:t>3. </a:t>
            </a:r>
            <a:r>
              <a:rPr lang="en-US" altLang="zh-CN" i="1" dirty="0">
                <a:solidFill>
                  <a:srgbClr val="D60093"/>
                </a:solidFill>
                <a:latin typeface="Times New Roman" panose="02020603050405020304" pitchFamily="18" charset="0"/>
              </a:rPr>
              <a:t>Betty’s friend </a:t>
            </a:r>
            <a:r>
              <a:rPr lang="en-US" altLang="zh-CN" i="1" dirty="0">
                <a:latin typeface="Times New Roman" panose="02020603050405020304" pitchFamily="18" charset="0"/>
              </a:rPr>
              <a:t>/</a:t>
            </a:r>
            <a:r>
              <a:rPr lang="en-US" altLang="zh-CN" i="1" dirty="0">
                <a:solidFill>
                  <a:srgbClr val="D60093"/>
                </a:solidFill>
                <a:latin typeface="Times New Roman" panose="02020603050405020304" pitchFamily="18" charset="0"/>
              </a:rPr>
              <a:t> </a:t>
            </a:r>
            <a:r>
              <a:rPr lang="en-US" altLang="zh-CN" i="1" dirty="0" err="1">
                <a:solidFill>
                  <a:srgbClr val="D60093"/>
                </a:solidFill>
                <a:latin typeface="Times New Roman" panose="02020603050405020304" pitchFamily="18" charset="0"/>
              </a:rPr>
              <a:t>Mrs</a:t>
            </a:r>
            <a:r>
              <a:rPr lang="en-US" altLang="zh-CN" i="1" dirty="0">
                <a:solidFill>
                  <a:srgbClr val="D60093"/>
                </a:solidFill>
                <a:latin typeface="Times New Roman" panose="02020603050405020304" pitchFamily="18" charset="0"/>
              </a:rPr>
              <a:t> King’s friend</a:t>
            </a:r>
            <a:r>
              <a:rPr lang="en-US" altLang="zh-CN" i="1" dirty="0">
                <a:latin typeface="Times New Roman" panose="02020603050405020304" pitchFamily="18" charset="0"/>
              </a:rPr>
              <a:t> works on the Friendship Helpline.</a:t>
            </a:r>
          </a:p>
        </p:txBody>
      </p:sp>
      <p:sp>
        <p:nvSpPr>
          <p:cNvPr id="15367" name="Oval 7"/>
          <p:cNvSpPr>
            <a:spLocks noChangeArrowheads="1"/>
          </p:cNvSpPr>
          <p:nvPr/>
        </p:nvSpPr>
        <p:spPr bwMode="auto">
          <a:xfrm>
            <a:off x="5791200" y="2362200"/>
            <a:ext cx="1219200" cy="609600"/>
          </a:xfrm>
          <a:prstGeom prst="ellipse">
            <a:avLst/>
          </a:prstGeom>
          <a:noFill/>
          <a:ln w="28575">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8" name="Oval 8"/>
          <p:cNvSpPr>
            <a:spLocks noChangeArrowheads="1"/>
          </p:cNvSpPr>
          <p:nvPr/>
        </p:nvSpPr>
        <p:spPr bwMode="auto">
          <a:xfrm>
            <a:off x="2971800" y="3505200"/>
            <a:ext cx="914400" cy="533400"/>
          </a:xfrm>
          <a:prstGeom prst="ellipse">
            <a:avLst/>
          </a:prstGeom>
          <a:noFill/>
          <a:ln w="28575">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69" name="Oval 9"/>
          <p:cNvSpPr>
            <a:spLocks noChangeArrowheads="1"/>
          </p:cNvSpPr>
          <p:nvPr/>
        </p:nvSpPr>
        <p:spPr bwMode="auto">
          <a:xfrm>
            <a:off x="3581400" y="3962400"/>
            <a:ext cx="3733800" cy="685800"/>
          </a:xfrm>
          <a:prstGeom prst="ellipse">
            <a:avLst/>
          </a:prstGeom>
          <a:noFill/>
          <a:ln w="28575">
            <a:solidFill>
              <a:srgbClr val="0000FF"/>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pic>
        <p:nvPicPr>
          <p:cNvPr id="15370" name="Picture 10" descr="MC900389954[1]">
            <a:hlinkClick r:id="rId2" action="ppaction://hlinkfile"/>
          </p:cNvPr>
          <p:cNvPicPr>
            <a:picLocks noChangeAspect="1" noChangeArrowheads="1"/>
          </p:cNvPicPr>
          <p:nvPr/>
        </p:nvPicPr>
        <p:blipFill>
          <a:blip r:embed="rId3" cstate="email"/>
          <a:srcRect/>
          <a:stretch>
            <a:fillRect/>
          </a:stretch>
        </p:blipFill>
        <p:spPr bwMode="auto">
          <a:xfrm>
            <a:off x="7848600" y="1524000"/>
            <a:ext cx="762000" cy="720725"/>
          </a:xfrm>
          <a:prstGeom prst="rect">
            <a:avLst/>
          </a:prstGeom>
          <a:noFill/>
          <a:extLst>
            <a:ext uri="{909E8E84-426E-40DD-AFC4-6F175D3DCCD1}">
              <a14:hiddenFill xmlns:a14="http://schemas.microsoft.com/office/drawing/2010/main">
                <a:solidFill>
                  <a:srgbClr val="FFFFFF"/>
                </a:solidFill>
              </a14:hiddenFill>
            </a:ext>
          </a:extLst>
        </p:spPr>
      </p:pic>
      <p:sp>
        <p:nvSpPr>
          <p:cNvPr id="15371" name="Oval 11"/>
          <p:cNvSpPr>
            <a:spLocks noChangeArrowheads="1"/>
          </p:cNvSpPr>
          <p:nvPr/>
        </p:nvSpPr>
        <p:spPr bwMode="auto">
          <a:xfrm>
            <a:off x="457200" y="4572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solidFill>
                  <a:srgbClr val="3333FF"/>
                </a:solidFill>
              </a:rPr>
              <a:t>1</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5370"/>
                                        </p:tgtEl>
                                        <p:attrNameLst>
                                          <p:attrName>style.visibility</p:attrName>
                                        </p:attrNameLst>
                                      </p:cBhvr>
                                      <p:to>
                                        <p:strVal val="visible"/>
                                      </p:to>
                                    </p:set>
                                    <p:animEffect transition="in" filter="checkerboard(across)">
                                      <p:cBhvr>
                                        <p:cTn id="7" dur="500"/>
                                        <p:tgtEl>
                                          <p:spTgt spid="15370"/>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 calcmode="lin" valueType="num">
                                      <p:cBhvr>
                                        <p:cTn id="12" dur="500" decel="50000" fill="hold">
                                          <p:stCondLst>
                                            <p:cond delay="0"/>
                                          </p:stCondLst>
                                        </p:cTn>
                                        <p:tgtEl>
                                          <p:spTgt spid="15367"/>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15367"/>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15367"/>
                                        </p:tgtEl>
                                        <p:attrNameLst>
                                          <p:attrName>ppt_w</p:attrName>
                                        </p:attrNameLst>
                                      </p:cBhvr>
                                      <p:tavLst>
                                        <p:tav tm="0">
                                          <p:val>
                                            <p:strVal val="#ppt_w*.05"/>
                                          </p:val>
                                        </p:tav>
                                        <p:tav tm="100000">
                                          <p:val>
                                            <p:strVal val="#ppt_w"/>
                                          </p:val>
                                        </p:tav>
                                      </p:tavLst>
                                    </p:anim>
                                    <p:anim calcmode="lin" valueType="num">
                                      <p:cBhvr>
                                        <p:cTn id="15" dur="1000" fill="hold"/>
                                        <p:tgtEl>
                                          <p:spTgt spid="15367"/>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15367"/>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15367"/>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15367"/>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15367"/>
                                        </p:tgtEl>
                                      </p:cBhvr>
                                    </p:animEffect>
                                  </p:childTnLst>
                                </p:cTn>
                              </p:par>
                            </p:childTnLst>
                          </p:cTn>
                        </p:par>
                      </p:childTnLst>
                    </p:cTn>
                  </p:par>
                  <p:par>
                    <p:cTn id="20" fill="hold">
                      <p:stCondLst>
                        <p:cond delay="indefinite"/>
                      </p:stCondLst>
                      <p:childTnLst>
                        <p:par>
                          <p:cTn id="21" fill="hold">
                            <p:stCondLst>
                              <p:cond delay="0"/>
                            </p:stCondLst>
                            <p:childTnLst>
                              <p:par>
                                <p:cTn id="22" presetID="25" presetClass="entr" presetSubtype="0" fill="hold" grpId="0" nodeType="clickEffect">
                                  <p:stCondLst>
                                    <p:cond delay="0"/>
                                  </p:stCondLst>
                                  <p:childTnLst>
                                    <p:set>
                                      <p:cBhvr>
                                        <p:cTn id="23" dur="1" fill="hold">
                                          <p:stCondLst>
                                            <p:cond delay="0"/>
                                          </p:stCondLst>
                                        </p:cTn>
                                        <p:tgtEl>
                                          <p:spTgt spid="15368"/>
                                        </p:tgtEl>
                                        <p:attrNameLst>
                                          <p:attrName>style.visibility</p:attrName>
                                        </p:attrNameLst>
                                      </p:cBhvr>
                                      <p:to>
                                        <p:strVal val="visible"/>
                                      </p:to>
                                    </p:set>
                                    <p:anim calcmode="lin" valueType="num">
                                      <p:cBhvr>
                                        <p:cTn id="24" dur="500" decel="50000" fill="hold">
                                          <p:stCondLst>
                                            <p:cond delay="0"/>
                                          </p:stCondLst>
                                        </p:cTn>
                                        <p:tgtEl>
                                          <p:spTgt spid="15368"/>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15368"/>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15368"/>
                                        </p:tgtEl>
                                        <p:attrNameLst>
                                          <p:attrName>ppt_w</p:attrName>
                                        </p:attrNameLst>
                                      </p:cBhvr>
                                      <p:tavLst>
                                        <p:tav tm="0">
                                          <p:val>
                                            <p:strVal val="#ppt_w*.05"/>
                                          </p:val>
                                        </p:tav>
                                        <p:tav tm="100000">
                                          <p:val>
                                            <p:strVal val="#ppt_w"/>
                                          </p:val>
                                        </p:tav>
                                      </p:tavLst>
                                    </p:anim>
                                    <p:anim calcmode="lin" valueType="num">
                                      <p:cBhvr>
                                        <p:cTn id="27" dur="1000" fill="hold"/>
                                        <p:tgtEl>
                                          <p:spTgt spid="15368"/>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15368"/>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15368"/>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15368"/>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15368"/>
                                        </p:tgtEl>
                                      </p:cBhvr>
                                    </p:animEffect>
                                  </p:childTnLst>
                                </p:cTn>
                              </p:par>
                            </p:childTnLst>
                          </p:cTn>
                        </p:par>
                      </p:childTnLst>
                    </p:cTn>
                  </p:par>
                  <p:par>
                    <p:cTn id="32" fill="hold">
                      <p:stCondLst>
                        <p:cond delay="indefinite"/>
                      </p:stCondLst>
                      <p:childTnLst>
                        <p:par>
                          <p:cTn id="33" fill="hold">
                            <p:stCondLst>
                              <p:cond delay="0"/>
                            </p:stCondLst>
                            <p:childTnLst>
                              <p:par>
                                <p:cTn id="34" presetID="25" presetClass="entr" presetSubtype="0" fill="hold" grpId="0" nodeType="clickEffect">
                                  <p:stCondLst>
                                    <p:cond delay="0"/>
                                  </p:stCondLst>
                                  <p:childTnLst>
                                    <p:set>
                                      <p:cBhvr>
                                        <p:cTn id="35" dur="1" fill="hold">
                                          <p:stCondLst>
                                            <p:cond delay="0"/>
                                          </p:stCondLst>
                                        </p:cTn>
                                        <p:tgtEl>
                                          <p:spTgt spid="15369"/>
                                        </p:tgtEl>
                                        <p:attrNameLst>
                                          <p:attrName>style.visibility</p:attrName>
                                        </p:attrNameLst>
                                      </p:cBhvr>
                                      <p:to>
                                        <p:strVal val="visible"/>
                                      </p:to>
                                    </p:set>
                                    <p:anim calcmode="lin" valueType="num">
                                      <p:cBhvr>
                                        <p:cTn id="36" dur="500" decel="50000" fill="hold">
                                          <p:stCondLst>
                                            <p:cond delay="0"/>
                                          </p:stCondLst>
                                        </p:cTn>
                                        <p:tgtEl>
                                          <p:spTgt spid="15369"/>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5369"/>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5369"/>
                                        </p:tgtEl>
                                        <p:attrNameLst>
                                          <p:attrName>ppt_w</p:attrName>
                                        </p:attrNameLst>
                                      </p:cBhvr>
                                      <p:tavLst>
                                        <p:tav tm="0">
                                          <p:val>
                                            <p:strVal val="#ppt_w*.05"/>
                                          </p:val>
                                        </p:tav>
                                        <p:tav tm="100000">
                                          <p:val>
                                            <p:strVal val="#ppt_w"/>
                                          </p:val>
                                        </p:tav>
                                      </p:tavLst>
                                    </p:anim>
                                    <p:anim calcmode="lin" valueType="num">
                                      <p:cBhvr>
                                        <p:cTn id="39" dur="1000" fill="hold"/>
                                        <p:tgtEl>
                                          <p:spTgt spid="15369"/>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5369"/>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5369"/>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5369"/>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5368" grpId="0" animBg="1"/>
      <p:bldP spid="1536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304800" y="1447800"/>
            <a:ext cx="8305800"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i="1" dirty="0">
                <a:solidFill>
                  <a:schemeClr val="accent2"/>
                </a:solidFill>
              </a:rPr>
              <a:t> a) I’m sorry, she’s not in at the moment.</a:t>
            </a:r>
          </a:p>
          <a:p>
            <a:pPr>
              <a:lnSpc>
                <a:spcPct val="115000"/>
              </a:lnSpc>
            </a:pPr>
            <a:r>
              <a:rPr lang="en-US" altLang="zh-CN" i="1" dirty="0">
                <a:solidFill>
                  <a:schemeClr val="accent2"/>
                </a:solidFill>
              </a:rPr>
              <a:t> b) Is that </a:t>
            </a:r>
            <a:r>
              <a:rPr lang="en-US" altLang="zh-CN" i="1" dirty="0" err="1">
                <a:solidFill>
                  <a:schemeClr val="accent2"/>
                </a:solidFill>
              </a:rPr>
              <a:t>Mrs</a:t>
            </a:r>
            <a:r>
              <a:rPr lang="en-US" altLang="zh-CN" i="1" dirty="0">
                <a:solidFill>
                  <a:schemeClr val="accent2"/>
                </a:solidFill>
              </a:rPr>
              <a:t> King?</a:t>
            </a:r>
          </a:p>
          <a:p>
            <a:pPr>
              <a:lnSpc>
                <a:spcPct val="115000"/>
              </a:lnSpc>
            </a:pPr>
            <a:r>
              <a:rPr lang="en-US" altLang="zh-CN" i="1" dirty="0">
                <a:solidFill>
                  <a:schemeClr val="accent2"/>
                </a:solidFill>
              </a:rPr>
              <a:t> c) Could I speak to Betty, please?</a:t>
            </a:r>
          </a:p>
          <a:p>
            <a:pPr>
              <a:lnSpc>
                <a:spcPct val="115000"/>
              </a:lnSpc>
            </a:pPr>
            <a:r>
              <a:rPr lang="en-US" altLang="zh-CN" dirty="0"/>
              <a:t> </a:t>
            </a:r>
            <a:r>
              <a:rPr lang="en-US" altLang="zh-CN" i="1" dirty="0">
                <a:solidFill>
                  <a:schemeClr val="accent2"/>
                </a:solidFill>
              </a:rPr>
              <a:t>d) May I have the number?</a:t>
            </a:r>
          </a:p>
          <a:p>
            <a:pPr>
              <a:lnSpc>
                <a:spcPct val="115000"/>
              </a:lnSpc>
            </a:pPr>
            <a:r>
              <a:rPr lang="en-US" altLang="zh-CN" i="1" dirty="0">
                <a:solidFill>
                  <a:schemeClr val="accent2"/>
                </a:solidFill>
              </a:rPr>
              <a:t> e) Can I take a message?</a:t>
            </a:r>
          </a:p>
          <a:p>
            <a:pPr>
              <a:lnSpc>
                <a:spcPct val="115000"/>
              </a:lnSpc>
            </a:pPr>
            <a:r>
              <a:rPr lang="en-US" altLang="zh-CN" i="1" dirty="0">
                <a:solidFill>
                  <a:schemeClr val="accent2"/>
                </a:solidFill>
              </a:rPr>
              <a:t> f) Thanks so much.</a:t>
            </a:r>
          </a:p>
        </p:txBody>
      </p:sp>
      <p:sp>
        <p:nvSpPr>
          <p:cNvPr id="16388" name="Text Box 4"/>
          <p:cNvSpPr txBox="1">
            <a:spLocks noChangeArrowheads="1"/>
          </p:cNvSpPr>
          <p:nvPr/>
        </p:nvSpPr>
        <p:spPr bwMode="auto">
          <a:xfrm>
            <a:off x="381000" y="304800"/>
            <a:ext cx="8458200"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3366FF"/>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altLang="zh-CN" dirty="0">
                <a:solidFill>
                  <a:srgbClr val="663300"/>
                </a:solidFill>
              </a:rPr>
              <a:t>     Number the sentences in the order you hear them.  (P 72)</a:t>
            </a:r>
          </a:p>
        </p:txBody>
      </p:sp>
      <p:sp>
        <p:nvSpPr>
          <p:cNvPr id="16390" name="Rectangle 6"/>
          <p:cNvSpPr>
            <a:spLocks noChangeArrowheads="1"/>
          </p:cNvSpPr>
          <p:nvPr/>
        </p:nvSpPr>
        <p:spPr bwMode="auto">
          <a:xfrm>
            <a:off x="8153400" y="1447800"/>
            <a:ext cx="609600" cy="6096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1" name="Rectangle 7"/>
          <p:cNvSpPr>
            <a:spLocks noChangeArrowheads="1"/>
          </p:cNvSpPr>
          <p:nvPr/>
        </p:nvSpPr>
        <p:spPr bwMode="auto">
          <a:xfrm>
            <a:off x="7239000" y="2209800"/>
            <a:ext cx="609600" cy="6096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2" name="Rectangle 8"/>
          <p:cNvSpPr>
            <a:spLocks noChangeArrowheads="1"/>
          </p:cNvSpPr>
          <p:nvPr/>
        </p:nvSpPr>
        <p:spPr bwMode="auto">
          <a:xfrm>
            <a:off x="7239000" y="2895600"/>
            <a:ext cx="6096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393" name="Text Box 9"/>
          <p:cNvSpPr txBox="1">
            <a:spLocks noChangeArrowheads="1"/>
          </p:cNvSpPr>
          <p:nvPr/>
        </p:nvSpPr>
        <p:spPr bwMode="auto">
          <a:xfrm>
            <a:off x="8153400" y="149225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2</a:t>
            </a:r>
          </a:p>
        </p:txBody>
      </p:sp>
      <p:sp>
        <p:nvSpPr>
          <p:cNvPr id="16394" name="Text Box 10"/>
          <p:cNvSpPr txBox="1">
            <a:spLocks noChangeArrowheads="1"/>
          </p:cNvSpPr>
          <p:nvPr/>
        </p:nvSpPr>
        <p:spPr bwMode="auto">
          <a:xfrm>
            <a:off x="7315200" y="217805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3</a:t>
            </a:r>
          </a:p>
        </p:txBody>
      </p:sp>
      <p:sp>
        <p:nvSpPr>
          <p:cNvPr id="16395" name="Text Box 11"/>
          <p:cNvSpPr txBox="1">
            <a:spLocks noChangeArrowheads="1"/>
          </p:cNvSpPr>
          <p:nvPr/>
        </p:nvSpPr>
        <p:spPr bwMode="auto">
          <a:xfrm>
            <a:off x="7315200" y="289560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1</a:t>
            </a:r>
          </a:p>
        </p:txBody>
      </p:sp>
      <p:sp>
        <p:nvSpPr>
          <p:cNvPr id="16396" name="Oval 12"/>
          <p:cNvSpPr>
            <a:spLocks noChangeArrowheads="1"/>
          </p:cNvSpPr>
          <p:nvPr/>
        </p:nvSpPr>
        <p:spPr bwMode="auto">
          <a:xfrm>
            <a:off x="381000" y="317500"/>
            <a:ext cx="609600" cy="533400"/>
          </a:xfrm>
          <a:prstGeom prst="ellipse">
            <a:avLst/>
          </a:prstGeom>
          <a:solidFill>
            <a:srgbClr val="FFFF99"/>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CN" dirty="0">
                <a:solidFill>
                  <a:srgbClr val="3333FF"/>
                </a:solidFill>
              </a:rPr>
              <a:t>2</a:t>
            </a:r>
          </a:p>
        </p:txBody>
      </p:sp>
      <p:sp>
        <p:nvSpPr>
          <p:cNvPr id="16397" name="Text Box 13"/>
          <p:cNvSpPr txBox="1">
            <a:spLocks noChangeArrowheads="1"/>
          </p:cNvSpPr>
          <p:nvPr/>
        </p:nvSpPr>
        <p:spPr bwMode="auto">
          <a:xfrm>
            <a:off x="7315200" y="350520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5</a:t>
            </a:r>
          </a:p>
        </p:txBody>
      </p:sp>
      <p:sp>
        <p:nvSpPr>
          <p:cNvPr id="16398" name="Text Box 14"/>
          <p:cNvSpPr txBox="1">
            <a:spLocks noChangeArrowheads="1"/>
          </p:cNvSpPr>
          <p:nvPr/>
        </p:nvSpPr>
        <p:spPr bwMode="auto">
          <a:xfrm>
            <a:off x="7315200" y="411480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4</a:t>
            </a:r>
          </a:p>
        </p:txBody>
      </p:sp>
      <p:sp>
        <p:nvSpPr>
          <p:cNvPr id="16399" name="Text Box 15"/>
          <p:cNvSpPr txBox="1">
            <a:spLocks noChangeArrowheads="1"/>
          </p:cNvSpPr>
          <p:nvPr/>
        </p:nvSpPr>
        <p:spPr bwMode="auto">
          <a:xfrm>
            <a:off x="7315200" y="4724400"/>
            <a:ext cx="76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solidFill>
                  <a:srgbClr val="FF0066"/>
                </a:solidFill>
                <a:latin typeface="Comic Sans MS" panose="030F0702030302020204" pitchFamily="66" charset="0"/>
              </a:rPr>
              <a:t>6</a:t>
            </a:r>
          </a:p>
        </p:txBody>
      </p:sp>
      <p:sp>
        <p:nvSpPr>
          <p:cNvPr id="16400" name="Rectangle 16"/>
          <p:cNvSpPr>
            <a:spLocks noChangeArrowheads="1"/>
          </p:cNvSpPr>
          <p:nvPr/>
        </p:nvSpPr>
        <p:spPr bwMode="auto">
          <a:xfrm>
            <a:off x="7239000" y="4724400"/>
            <a:ext cx="609600" cy="6096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1" name="Rectangle 17"/>
          <p:cNvSpPr>
            <a:spLocks noChangeArrowheads="1"/>
          </p:cNvSpPr>
          <p:nvPr/>
        </p:nvSpPr>
        <p:spPr bwMode="auto">
          <a:xfrm>
            <a:off x="7239000" y="3505200"/>
            <a:ext cx="609600" cy="5334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2" name="Rectangle 18"/>
          <p:cNvSpPr>
            <a:spLocks noChangeArrowheads="1"/>
          </p:cNvSpPr>
          <p:nvPr/>
        </p:nvSpPr>
        <p:spPr bwMode="auto">
          <a:xfrm>
            <a:off x="7239000" y="4191000"/>
            <a:ext cx="609600" cy="457200"/>
          </a:xfrm>
          <a:prstGeom prst="rect">
            <a:avLst/>
          </a:prstGeom>
          <a:noFill/>
          <a:ln w="2857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6403" name="Text Box 19"/>
          <p:cNvSpPr txBox="1">
            <a:spLocks noChangeArrowheads="1"/>
          </p:cNvSpPr>
          <p:nvPr/>
        </p:nvSpPr>
        <p:spPr bwMode="auto">
          <a:xfrm>
            <a:off x="685800" y="5486400"/>
            <a:ext cx="5867400" cy="641350"/>
          </a:xfrm>
          <a:prstGeom prst="rect">
            <a:avLst/>
          </a:prstGeom>
          <a:solidFill>
            <a:schemeClr val="bg1">
              <a:alpha val="67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t>Now listen again and check.</a:t>
            </a:r>
          </a:p>
        </p:txBody>
      </p:sp>
      <p:pic>
        <p:nvPicPr>
          <p:cNvPr id="16404" name="Picture 20" descr="MC900389954[1]">
            <a:hlinkClick r:id="rId2"/>
          </p:cNvPr>
          <p:cNvPicPr>
            <a:picLocks noChangeAspect="1" noChangeArrowheads="1"/>
          </p:cNvPicPr>
          <p:nvPr/>
        </p:nvPicPr>
        <p:blipFill>
          <a:blip r:embed="rId3" cstate="email"/>
          <a:srcRect/>
          <a:stretch>
            <a:fillRect/>
          </a:stretch>
        </p:blipFill>
        <p:spPr bwMode="auto">
          <a:xfrm>
            <a:off x="6629400" y="5486400"/>
            <a:ext cx="762000" cy="72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5"/>
                                        </p:tgtEl>
                                        <p:attrNameLst>
                                          <p:attrName>style.visibility</p:attrName>
                                        </p:attrNameLst>
                                      </p:cBhvr>
                                      <p:to>
                                        <p:strVal val="visible"/>
                                      </p:to>
                                    </p:set>
                                    <p:animEffect transition="in" filter="box(in)">
                                      <p:cBhvr>
                                        <p:cTn id="7" dur="500"/>
                                        <p:tgtEl>
                                          <p:spTgt spid="163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box(in)">
                                      <p:cBhvr>
                                        <p:cTn id="12" dur="5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94"/>
                                        </p:tgtEl>
                                        <p:attrNameLst>
                                          <p:attrName>style.visibility</p:attrName>
                                        </p:attrNameLst>
                                      </p:cBhvr>
                                      <p:to>
                                        <p:strVal val="visible"/>
                                      </p:to>
                                    </p:set>
                                    <p:animEffect transition="in" filter="box(in)">
                                      <p:cBhvr>
                                        <p:cTn id="17" dur="500"/>
                                        <p:tgtEl>
                                          <p:spTgt spid="1639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98"/>
                                        </p:tgtEl>
                                        <p:attrNameLst>
                                          <p:attrName>style.visibility</p:attrName>
                                        </p:attrNameLst>
                                      </p:cBhvr>
                                      <p:to>
                                        <p:strVal val="visible"/>
                                      </p:to>
                                    </p:set>
                                    <p:animEffect transition="in" filter="box(in)">
                                      <p:cBhvr>
                                        <p:cTn id="22" dur="500"/>
                                        <p:tgtEl>
                                          <p:spTgt spid="1639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97"/>
                                        </p:tgtEl>
                                        <p:attrNameLst>
                                          <p:attrName>style.visibility</p:attrName>
                                        </p:attrNameLst>
                                      </p:cBhvr>
                                      <p:to>
                                        <p:strVal val="visible"/>
                                      </p:to>
                                    </p:set>
                                    <p:animEffect transition="in" filter="box(in)">
                                      <p:cBhvr>
                                        <p:cTn id="27" dur="500"/>
                                        <p:tgtEl>
                                          <p:spTgt spid="1639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399"/>
                                        </p:tgtEl>
                                        <p:attrNameLst>
                                          <p:attrName>style.visibility</p:attrName>
                                        </p:attrNameLst>
                                      </p:cBhvr>
                                      <p:to>
                                        <p:strVal val="visible"/>
                                      </p:to>
                                    </p:set>
                                    <p:animEffect transition="in" filter="box(in)">
                                      <p:cBhvr>
                                        <p:cTn id="32" dur="500"/>
                                        <p:tgtEl>
                                          <p:spTgt spid="1639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16403"/>
                                        </p:tgtEl>
                                        <p:attrNameLst>
                                          <p:attrName>style.visibility</p:attrName>
                                        </p:attrNameLst>
                                      </p:cBhvr>
                                      <p:to>
                                        <p:strVal val="visible"/>
                                      </p:to>
                                    </p:set>
                                    <p:animEffect transition="in" filter="barn(inHorizontal)">
                                      <p:cBhvr>
                                        <p:cTn id="37" dur="500"/>
                                        <p:tgtEl>
                                          <p:spTgt spid="16403"/>
                                        </p:tgtEl>
                                      </p:cBhvr>
                                    </p:animEffect>
                                  </p:childTnLst>
                                </p:cTn>
                              </p:par>
                              <p:par>
                                <p:cTn id="38" presetID="5" presetClass="entr" presetSubtype="10" fill="hold" nodeType="withEffect">
                                  <p:stCondLst>
                                    <p:cond delay="0"/>
                                  </p:stCondLst>
                                  <p:childTnLst>
                                    <p:set>
                                      <p:cBhvr>
                                        <p:cTn id="39" dur="1" fill="hold">
                                          <p:stCondLst>
                                            <p:cond delay="0"/>
                                          </p:stCondLst>
                                        </p:cTn>
                                        <p:tgtEl>
                                          <p:spTgt spid="16404"/>
                                        </p:tgtEl>
                                        <p:attrNameLst>
                                          <p:attrName>style.visibility</p:attrName>
                                        </p:attrNameLst>
                                      </p:cBhvr>
                                      <p:to>
                                        <p:strVal val="visible"/>
                                      </p:to>
                                    </p:set>
                                    <p:animEffect transition="in" filter="checkerboard(across)">
                                      <p:cBhvr>
                                        <p:cTn id="40"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p:bldP spid="16394" grpId="0"/>
      <p:bldP spid="16395" grpId="0"/>
      <p:bldP spid="16397" grpId="0"/>
      <p:bldP spid="16398" grpId="0"/>
      <p:bldP spid="16399" grpId="0"/>
      <p:bldP spid="1640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087" name="Text Box 7"/>
          <p:cNvSpPr txBox="1">
            <a:spLocks noChangeArrowheads="1"/>
          </p:cNvSpPr>
          <p:nvPr/>
        </p:nvSpPr>
        <p:spPr bwMode="auto">
          <a:xfrm>
            <a:off x="304800" y="685800"/>
            <a:ext cx="8686800" cy="5457825"/>
          </a:xfrm>
          <a:prstGeom prst="rect">
            <a:avLst/>
          </a:prstGeom>
          <a:solidFill>
            <a:schemeClr val="bg1">
              <a:alpha val="4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altLang="zh-CN" sz="3200" dirty="0">
                <a:solidFill>
                  <a:srgbClr val="6600CC"/>
                </a:solidFill>
                <a:latin typeface="Comic Sans MS" panose="030F0702030302020204" pitchFamily="66" charset="0"/>
              </a:rPr>
              <a:t>Tapescript:</a:t>
            </a:r>
          </a:p>
          <a:p>
            <a:pPr>
              <a:lnSpc>
                <a:spcPct val="110000"/>
              </a:lnSpc>
            </a:pPr>
            <a:r>
              <a:rPr lang="en-US" altLang="zh-CN" sz="3200" dirty="0" err="1">
                <a:solidFill>
                  <a:srgbClr val="9900CC"/>
                </a:solidFill>
                <a:latin typeface="Arial Narrow" panose="020B0606020202030204" pitchFamily="34" charset="0"/>
              </a:rPr>
              <a:t>Mrs</a:t>
            </a:r>
            <a:r>
              <a:rPr lang="en-US" altLang="zh-CN" sz="3200" dirty="0">
                <a:solidFill>
                  <a:srgbClr val="9900CC"/>
                </a:solidFill>
                <a:latin typeface="Arial Narrow" panose="020B0606020202030204" pitchFamily="34" charset="0"/>
              </a:rPr>
              <a:t> King:</a:t>
            </a:r>
            <a:r>
              <a:rPr lang="en-US" altLang="zh-CN" sz="3200" dirty="0">
                <a:latin typeface="Arial Narrow" panose="020B0606020202030204" pitchFamily="34" charset="0"/>
              </a:rPr>
              <a:t> Hello!</a:t>
            </a:r>
          </a:p>
          <a:p>
            <a:pPr>
              <a:lnSpc>
                <a:spcPct val="110000"/>
              </a:lnSpc>
            </a:pPr>
            <a:r>
              <a:rPr lang="en-US" altLang="zh-CN" sz="3200" dirty="0">
                <a:solidFill>
                  <a:srgbClr val="FF6600"/>
                </a:solidFill>
                <a:latin typeface="Arial Narrow" panose="020B0606020202030204" pitchFamily="34" charset="0"/>
              </a:rPr>
              <a:t>Lingling:</a:t>
            </a:r>
            <a:r>
              <a:rPr lang="en-US" altLang="zh-CN" sz="3200" dirty="0">
                <a:latin typeface="Arial Narrow" panose="020B0606020202030204" pitchFamily="34" charset="0"/>
              </a:rPr>
              <a:t> Hello! Could I speak to Betty, please?</a:t>
            </a:r>
          </a:p>
          <a:p>
            <a:pPr>
              <a:lnSpc>
                <a:spcPct val="110000"/>
              </a:lnSpc>
            </a:pPr>
            <a:r>
              <a:rPr lang="en-US" altLang="zh-CN" sz="3200" dirty="0" err="1">
                <a:solidFill>
                  <a:srgbClr val="9900CC"/>
                </a:solidFill>
                <a:latin typeface="Arial Narrow" panose="020B0606020202030204" pitchFamily="34" charset="0"/>
              </a:rPr>
              <a:t>Mrs</a:t>
            </a:r>
            <a:r>
              <a:rPr lang="en-US" altLang="zh-CN" sz="3200" dirty="0">
                <a:solidFill>
                  <a:srgbClr val="9900CC"/>
                </a:solidFill>
                <a:latin typeface="Arial Narrow" panose="020B0606020202030204" pitchFamily="34" charset="0"/>
              </a:rPr>
              <a:t> King:</a:t>
            </a:r>
            <a:r>
              <a:rPr lang="en-US" altLang="zh-CN" sz="3200" dirty="0">
                <a:latin typeface="Arial Narrow" panose="020B0606020202030204" pitchFamily="34" charset="0"/>
              </a:rPr>
              <a:t> I’m sorry, she’s not in at the moment.</a:t>
            </a:r>
          </a:p>
          <a:p>
            <a:pPr>
              <a:lnSpc>
                <a:spcPct val="110000"/>
              </a:lnSpc>
            </a:pPr>
            <a:r>
              <a:rPr lang="en-US" altLang="zh-CN" sz="3200" dirty="0">
                <a:solidFill>
                  <a:srgbClr val="FF6600"/>
                </a:solidFill>
                <a:latin typeface="Arial Narrow" panose="020B0606020202030204" pitchFamily="34" charset="0"/>
              </a:rPr>
              <a:t>Lingling:</a:t>
            </a:r>
            <a:r>
              <a:rPr lang="en-US" altLang="zh-CN" sz="3200" dirty="0">
                <a:latin typeface="Arial Narrow" panose="020B0606020202030204" pitchFamily="34" charset="0"/>
              </a:rPr>
              <a:t> Is that </a:t>
            </a:r>
            <a:r>
              <a:rPr lang="en-US" altLang="zh-CN" sz="3200" dirty="0" err="1">
                <a:latin typeface="Arial Narrow" panose="020B0606020202030204" pitchFamily="34" charset="0"/>
              </a:rPr>
              <a:t>Mrs</a:t>
            </a:r>
            <a:r>
              <a:rPr lang="en-US" altLang="zh-CN" sz="3200" dirty="0">
                <a:latin typeface="Arial Narrow" panose="020B0606020202030204" pitchFamily="34" charset="0"/>
              </a:rPr>
              <a:t> King?</a:t>
            </a:r>
          </a:p>
          <a:p>
            <a:pPr>
              <a:lnSpc>
                <a:spcPct val="110000"/>
              </a:lnSpc>
            </a:pPr>
            <a:r>
              <a:rPr lang="en-US" altLang="zh-CN" sz="3200" dirty="0" err="1">
                <a:solidFill>
                  <a:srgbClr val="9900CC"/>
                </a:solidFill>
                <a:latin typeface="Arial Narrow" panose="020B0606020202030204" pitchFamily="34" charset="0"/>
              </a:rPr>
              <a:t>Mrs</a:t>
            </a:r>
            <a:r>
              <a:rPr lang="en-US" altLang="zh-CN" sz="3200" dirty="0">
                <a:solidFill>
                  <a:srgbClr val="9900CC"/>
                </a:solidFill>
                <a:latin typeface="Arial Narrow" panose="020B0606020202030204" pitchFamily="34" charset="0"/>
              </a:rPr>
              <a:t> King:</a:t>
            </a:r>
            <a:r>
              <a:rPr lang="en-US" altLang="zh-CN" sz="3200" dirty="0">
                <a:latin typeface="Arial Narrow" panose="020B0606020202030204" pitchFamily="34" charset="0"/>
              </a:rPr>
              <a:t> Yes, this is Betty’s mother. Is it important? </a:t>
            </a:r>
          </a:p>
          <a:p>
            <a:pPr>
              <a:lnSpc>
                <a:spcPct val="110000"/>
              </a:lnSpc>
            </a:pPr>
            <a:r>
              <a:rPr lang="en-US" altLang="zh-CN" sz="3200" dirty="0">
                <a:latin typeface="Arial Narrow" panose="020B0606020202030204" pitchFamily="34" charset="0"/>
              </a:rPr>
              <a:t>                 Can I take a message?</a:t>
            </a:r>
          </a:p>
          <a:p>
            <a:pPr>
              <a:lnSpc>
                <a:spcPct val="110000"/>
              </a:lnSpc>
            </a:pPr>
            <a:r>
              <a:rPr lang="en-US" altLang="zh-CN" sz="3200" dirty="0">
                <a:solidFill>
                  <a:srgbClr val="FF6600"/>
                </a:solidFill>
                <a:latin typeface="Arial Narrow" panose="020B0606020202030204" pitchFamily="34" charset="0"/>
              </a:rPr>
              <a:t>Lingling:</a:t>
            </a:r>
            <a:r>
              <a:rPr lang="en-US" altLang="zh-CN" sz="3200" dirty="0">
                <a:latin typeface="Arial Narrow" panose="020B0606020202030204" pitchFamily="34" charset="0"/>
              </a:rPr>
              <a:t> Yes, please. This is Lingling, Betty’s </a:t>
            </a:r>
          </a:p>
          <a:p>
            <a:pPr>
              <a:lnSpc>
                <a:spcPct val="110000"/>
              </a:lnSpc>
            </a:pPr>
            <a:r>
              <a:rPr lang="en-US" altLang="zh-CN" sz="3200" dirty="0">
                <a:latin typeface="Arial Narrow" panose="020B0606020202030204" pitchFamily="34" charset="0"/>
              </a:rPr>
              <a:t>                 classmate. I have a problem with my best </a:t>
            </a:r>
          </a:p>
          <a:p>
            <a:pPr>
              <a:lnSpc>
                <a:spcPct val="110000"/>
              </a:lnSpc>
            </a:pPr>
            <a:r>
              <a:rPr lang="en-US" altLang="zh-CN" sz="3200" dirty="0">
                <a:latin typeface="Arial Narrow" panose="020B0606020202030204" pitchFamily="34" charset="0"/>
              </a:rPr>
              <a:t>                 friend and I need her help.</a:t>
            </a:r>
          </a:p>
        </p:txBody>
      </p:sp>
    </p:spTree>
  </p:cSld>
  <p:clrMapOvr>
    <a:masterClrMapping/>
  </p:clrMapOvr>
  <p:transition>
    <p:zoom dir="in"/>
  </p:transition>
</p:sld>
</file>

<file path=ppt/theme/theme1.xml><?xml version="1.0" encoding="utf-8"?>
<a:theme xmlns:a="http://schemas.openxmlformats.org/drawingml/2006/main" name="WWW.2PPT.COM&#10;">
  <a:themeElements>
    <a:clrScheme name="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36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3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2471</Words>
  <Application>Microsoft Office PowerPoint</Application>
  <PresentationFormat>全屏显示(4:3)</PresentationFormat>
  <Paragraphs>309</Paragraphs>
  <Slides>41</Slides>
  <Notes>3</Notes>
  <HiddenSlides>2</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楷体_GB2312</vt:lpstr>
      <vt:lpstr>宋体</vt:lpstr>
      <vt:lpstr>微软雅黑</vt:lpstr>
      <vt:lpstr>Arial</vt:lpstr>
      <vt:lpstr>Arial Narrow</vt:lpstr>
      <vt:lpstr>Calibri</vt:lpstr>
      <vt:lpstr>Comic Sans MS</vt:lpstr>
      <vt:lpstr>Monotype Corsiva</vt:lpstr>
      <vt:lpstr>Times New Roman</vt:lpstr>
      <vt:lpstr>Verdana</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2023-01-16T21:35:53Z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C0005408793F4943AD5CDD731EE5CE58</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