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9.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67" r:id="rId3"/>
  </p:sldMasterIdLst>
  <p:notesMasterIdLst>
    <p:notesMasterId r:id="rId27"/>
  </p:notesMasterIdLst>
  <p:handoutMasterIdLst>
    <p:handoutMasterId r:id="rId28"/>
  </p:handoutMasterIdLst>
  <p:sldIdLst>
    <p:sldId id="1295" r:id="rId4"/>
    <p:sldId id="1296" r:id="rId5"/>
    <p:sldId id="1297" r:id="rId6"/>
    <p:sldId id="265" r:id="rId7"/>
    <p:sldId id="1302" r:id="rId8"/>
    <p:sldId id="1303" r:id="rId9"/>
    <p:sldId id="1304" r:id="rId10"/>
    <p:sldId id="1305" r:id="rId11"/>
    <p:sldId id="1306" r:id="rId12"/>
    <p:sldId id="1320" r:id="rId13"/>
    <p:sldId id="1307" r:id="rId14"/>
    <p:sldId id="1321" r:id="rId15"/>
    <p:sldId id="1308" r:id="rId16"/>
    <p:sldId id="1310" r:id="rId17"/>
    <p:sldId id="1315" r:id="rId18"/>
    <p:sldId id="1316" r:id="rId19"/>
    <p:sldId id="1309" r:id="rId20"/>
    <p:sldId id="1322" r:id="rId21"/>
    <p:sldId id="1313" r:id="rId22"/>
    <p:sldId id="1318" r:id="rId23"/>
    <p:sldId id="1323" r:id="rId24"/>
    <p:sldId id="1314" r:id="rId25"/>
    <p:sldId id="1324"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0000"/>
    <a:srgbClr val="DA0E06"/>
    <a:srgbClr val="FCD25A"/>
    <a:srgbClr val="FBC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6314" autoAdjust="0"/>
  </p:normalViewPr>
  <p:slideViewPr>
    <p:cSldViewPr snapToGrid="0" showGuides="1">
      <p:cViewPr varScale="1">
        <p:scale>
          <a:sx n="110" d="100"/>
          <a:sy n="110" d="100"/>
        </p:scale>
        <p:origin x="-60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3BFB84-1DCA-48A6-9FCB-DBDAC55FB936}"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C672F9-727D-4DAE-BB2A-8BFE7EA2097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20</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21</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22</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23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xfrm>
            <a:off x="381000" y="685800"/>
            <a:ext cx="6096000" cy="3429000"/>
          </a:xfrm>
        </p:spPr>
      </p:sp>
      <p:sp>
        <p:nvSpPr>
          <p:cNvPr id="7171" name="备注占位符 2"/>
          <p:cNvSpPr>
            <a:spLocks noGrp="1"/>
          </p:cNvSpPr>
          <p:nvPr>
            <p:ph type="body" idx="1"/>
          </p:nvPr>
        </p:nvSpPr>
        <p:spPr>
          <a:noFill/>
        </p:spPr>
        <p:txBody>
          <a:bodyPr/>
          <a:lstStyle/>
          <a:p>
            <a:endParaRPr lang="zh-CN" altLang="en-US"/>
          </a:p>
        </p:txBody>
      </p:sp>
      <p:sp>
        <p:nvSpPr>
          <p:cNvPr id="7172" name="灯片编号占位符 3"/>
          <p:cNvSpPr>
            <a:spLocks noGrp="1"/>
          </p:cNvSpPr>
          <p:nvPr>
            <p:ph type="sldNum" sz="quarter" idx="5"/>
          </p:nvPr>
        </p:nvSpPr>
        <p:spPr>
          <a:noFill/>
        </p:spPr>
        <p:txBody>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fld id="{C8A2B791-F294-4050-9AFA-9A68E8CC97E1}" type="slidenum">
              <a:rPr lang="zh-CN" altLang="en-US" smtClean="0"/>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4</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5</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6</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7</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BBFE284A-DC27-48C1-9F3B-467E9395E6B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9</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6525345"/>
            <a:ext cx="12196763" cy="332656"/>
          </a:xfrm>
          <a:prstGeom prst="rect">
            <a:avLst/>
          </a:prstGeom>
          <a:solidFill>
            <a:srgbClr val="C00000"/>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6525345"/>
            <a:ext cx="12196763" cy="332656"/>
          </a:xfrm>
          <a:prstGeom prst="rect">
            <a:avLst/>
          </a:prstGeom>
          <a:solidFill>
            <a:srgbClr val="C00000"/>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4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
        <p:nvSpPr>
          <p:cNvPr id="11" name="TextBox 10"/>
          <p:cNvSpPr txBox="1"/>
          <p:nvPr userDrawn="1"/>
        </p:nvSpPr>
        <p:spPr>
          <a:xfrm>
            <a:off x="2157086" y="6739570"/>
            <a:ext cx="1224136"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http:///xiazai/</a:t>
            </a:r>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EF8490D-4EAF-4752-A2B8-E6DFB96664D4}"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D52A71-980C-4515-B0BD-84424D56D02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p14:dur="1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mc:AlternateContent xmlns:mc="http://schemas.openxmlformats.org/markup-compatibility/2006" xmlns:p14="http://schemas.microsoft.com/office/powerpoint/2010/main">
    <mc:Choice Requires="p14">
      <p:transition p14:dur="1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13.xml"/><Relationship Id="rId4"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15.xml"/><Relationship Id="rId4"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image" Target="../media/image6.png"/><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notesSlide" Target="../notesSlides/notesSlide19.xml"/><Relationship Id="rId2" Type="http://schemas.openxmlformats.org/officeDocument/2006/relationships/tags" Target="../tags/tag29.xml"/><Relationship Id="rId16" Type="http://schemas.openxmlformats.org/officeDocument/2006/relationships/slideLayout" Target="../slideLayouts/slideLayout13.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tags" Target="../tags/tag42.xml"/><Relationship Id="rId10" Type="http://schemas.openxmlformats.org/officeDocument/2006/relationships/tags" Target="../tags/tag37.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notesSlide" Target="../notesSlides/notesSlide20.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slideLayout" Target="../slideLayouts/slideLayout13.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5" Type="http://schemas.openxmlformats.org/officeDocument/2006/relationships/tags" Target="../tags/tag47.xml"/><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22.xml"/><Relationship Id="rId4"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5.GI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4.xml"/><Relationship Id="rId5" Type="http://schemas.openxmlformats.org/officeDocument/2006/relationships/slideLayout" Target="../slideLayouts/slideLayout14.xml"/><Relationship Id="rId4"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定制PPT  QQ1375428485"/>
          <p:cNvSpPr/>
          <p:nvPr/>
        </p:nvSpPr>
        <p:spPr>
          <a:xfrm>
            <a:off x="-255655" y="3342296"/>
            <a:ext cx="12931909" cy="1692771"/>
          </a:xfrm>
          <a:prstGeom prst="rect">
            <a:avLst/>
          </a:prstGeom>
        </p:spPr>
        <p:txBody>
          <a:bodyPr wrap="square">
            <a:spAutoFit/>
          </a:bodyPr>
          <a:lstStyle/>
          <a:p>
            <a:pPr algn="ctr">
              <a:lnSpc>
                <a:spcPct val="130000"/>
              </a:lnSpc>
            </a:pPr>
            <a:r>
              <a:rPr lang="zh-CN" altLang="en-US" sz="8000" spc="-100" dirty="0">
                <a:solidFill>
                  <a:srgbClr val="C70000"/>
                </a:solidFill>
                <a:latin typeface="方正正黑简体" panose="02000000000000000000" pitchFamily="2" charset="-122"/>
                <a:ea typeface="方正正黑简体" panose="02000000000000000000" pitchFamily="2" charset="-122"/>
                <a:cs typeface="+mn-ea"/>
                <a:sym typeface="+mn-lt"/>
              </a:rPr>
              <a:t>社会主义核心价值观</a:t>
            </a:r>
            <a:endParaRPr lang="en-US" altLang="zh-CN" sz="8000" spc="-100" dirty="0">
              <a:solidFill>
                <a:srgbClr val="C70000"/>
              </a:solidFill>
              <a:latin typeface="方正正黑简体" panose="02000000000000000000" pitchFamily="2" charset="-122"/>
              <a:ea typeface="方正正黑简体" panose="02000000000000000000" pitchFamily="2" charset="-122"/>
              <a:cs typeface="+mn-ea"/>
              <a:sym typeface="+mn-lt"/>
            </a:endParaRPr>
          </a:p>
        </p:txBody>
      </p:sp>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77474" y="4782481"/>
            <a:ext cx="1971010" cy="883382"/>
          </a:xfrm>
          <a:prstGeom prst="rect">
            <a:avLst/>
          </a:prstGeom>
        </p:spPr>
      </p:pic>
      <p:sp>
        <p:nvSpPr>
          <p:cNvPr id="11" name="矩形 10"/>
          <p:cNvSpPr/>
          <p:nvPr/>
        </p:nvSpPr>
        <p:spPr>
          <a:xfrm>
            <a:off x="0" y="0"/>
            <a:ext cx="12192000" cy="31743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定制PPT  QQ1375428485"/>
          <p:cNvSpPr/>
          <p:nvPr/>
        </p:nvSpPr>
        <p:spPr>
          <a:xfrm>
            <a:off x="3914390" y="968122"/>
            <a:ext cx="6340318" cy="1462516"/>
          </a:xfrm>
          <a:prstGeom prst="rect">
            <a:avLst/>
          </a:prstGeom>
        </p:spPr>
        <p:txBody>
          <a:bodyPr wrap="square">
            <a:spAutoFit/>
          </a:bodyPr>
          <a:lstStyle/>
          <a:p>
            <a:pPr algn="dist">
              <a:lnSpc>
                <a:spcPct val="130000"/>
              </a:lnSpc>
            </a:pPr>
            <a:r>
              <a:rPr lang="zh-CN" altLang="en-US" sz="3600" spc="-100" dirty="0">
                <a:solidFill>
                  <a:schemeClr val="bg1"/>
                </a:solidFill>
                <a:cs typeface="+mn-ea"/>
                <a:sym typeface="+mn-lt"/>
              </a:rPr>
              <a:t>富强 民主 文明 和谐 自由 平等 公正 法治 爱国 敬业 诚信 友善</a:t>
            </a:r>
            <a:endParaRPr lang="en-US" altLang="zh-CN" sz="3600" spc="-100" dirty="0">
              <a:solidFill>
                <a:schemeClr val="bg1"/>
              </a:solidFill>
              <a:cs typeface="+mn-ea"/>
              <a:sym typeface="+mn-lt"/>
            </a:endParaRPr>
          </a:p>
        </p:txBody>
      </p:sp>
      <p:grpSp>
        <p:nvGrpSpPr>
          <p:cNvPr id="12" name="组合 11"/>
          <p:cNvGrpSpPr/>
          <p:nvPr/>
        </p:nvGrpSpPr>
        <p:grpSpPr>
          <a:xfrm>
            <a:off x="2989809" y="1068334"/>
            <a:ext cx="8155761" cy="1785063"/>
            <a:chOff x="2311154" y="5374342"/>
            <a:chExt cx="6942229" cy="972088"/>
          </a:xfrm>
        </p:grpSpPr>
        <p:pic>
          <p:nvPicPr>
            <p:cNvPr id="23" name="定制PPT  QQ1375428485"/>
            <p:cNvPicPr>
              <a:picLocks noChangeAspect="1"/>
            </p:cNvPicPr>
            <p:nvPr/>
          </p:nvPicPr>
          <p:blipFill rotWithShape="1">
            <a:blip r:embed="rId4" cstate="print">
              <a:extLst>
                <a:ext uri="{28A0092B-C50C-407E-A947-70E740481C1C}">
                  <a14:useLocalDpi xmlns:a14="http://schemas.microsoft.com/office/drawing/2010/main" val="0"/>
                </a:ext>
              </a:extLst>
            </a:blip>
            <a:srcRect t="1" r="93968" b="-24619"/>
            <a:stretch>
              <a:fillRect/>
            </a:stretch>
          </p:blipFill>
          <p:spPr>
            <a:xfrm>
              <a:off x="2311154" y="5374342"/>
              <a:ext cx="402542" cy="972088"/>
            </a:xfrm>
            <a:prstGeom prst="rect">
              <a:avLst/>
            </a:prstGeom>
          </p:spPr>
        </p:pic>
        <p:pic>
          <p:nvPicPr>
            <p:cNvPr id="24" name="定制PPT  QQ1375428485"/>
            <p:cNvPicPr>
              <a:picLocks noChangeAspect="1"/>
            </p:cNvPicPr>
            <p:nvPr/>
          </p:nvPicPr>
          <p:blipFill rotWithShape="1">
            <a:blip r:embed="rId4" cstate="print">
              <a:extLst>
                <a:ext uri="{28A0092B-C50C-407E-A947-70E740481C1C}">
                  <a14:useLocalDpi xmlns:a14="http://schemas.microsoft.com/office/drawing/2010/main" val="0"/>
                </a:ext>
              </a:extLst>
            </a:blip>
            <a:srcRect t="1" r="93968" b="-24619"/>
            <a:stretch>
              <a:fillRect/>
            </a:stretch>
          </p:blipFill>
          <p:spPr>
            <a:xfrm flipH="1">
              <a:off x="8850841" y="5374342"/>
              <a:ext cx="402542" cy="972088"/>
            </a:xfrm>
            <a:prstGeom prst="rect">
              <a:avLst/>
            </a:prstGeom>
          </p:spPr>
        </p:pic>
      </p:grpSp>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254708" y="2337124"/>
            <a:ext cx="1971010" cy="883382"/>
          </a:xfrm>
          <a:prstGeom prst="rect">
            <a:avLst/>
          </a:prstGeom>
        </p:spPr>
      </p:pic>
      <p:grpSp>
        <p:nvGrpSpPr>
          <p:cNvPr id="40" name="组合 39"/>
          <p:cNvGrpSpPr/>
          <p:nvPr/>
        </p:nvGrpSpPr>
        <p:grpSpPr>
          <a:xfrm>
            <a:off x="3564317" y="5713629"/>
            <a:ext cx="416937" cy="416934"/>
            <a:chOff x="891974" y="4415843"/>
            <a:chExt cx="450443" cy="450443"/>
          </a:xfrm>
        </p:grpSpPr>
        <p:sp>
          <p:nvSpPr>
            <p:cNvPr id="41" name="椭圆 40"/>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42"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grpSp>
      <p:sp>
        <p:nvSpPr>
          <p:cNvPr id="43" name="文本框 42"/>
          <p:cNvSpPr txBox="1"/>
          <p:nvPr/>
        </p:nvSpPr>
        <p:spPr>
          <a:xfrm>
            <a:off x="4035124" y="5724636"/>
            <a:ext cx="1927131" cy="369332"/>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smtClean="0">
                <a:ln>
                  <a:noFill/>
                </a:ln>
                <a:solidFill>
                  <a:srgbClr val="E7E6E6">
                    <a:lumMod val="25000"/>
                  </a:srgbClr>
                </a:solidFill>
                <a:effectLst/>
                <a:uLnTx/>
                <a:uFillTx/>
                <a:cs typeface="+mn-ea"/>
                <a:sym typeface="+mn-lt"/>
              </a:rPr>
              <a:t>宣讲人：</a:t>
            </a:r>
            <a:r>
              <a:rPr kumimoji="0" lang="en-US" altLang="zh-CN" b="0" i="0" u="none" strike="noStrike" kern="0" cap="none" spc="0" normalizeH="0" baseline="0" noProof="0" smtClean="0">
                <a:ln>
                  <a:noFill/>
                </a:ln>
                <a:solidFill>
                  <a:srgbClr val="E7E6E6">
                    <a:lumMod val="25000"/>
                  </a:srgbClr>
                </a:solidFill>
                <a:effectLst/>
                <a:uLnTx/>
                <a:uFillTx/>
                <a:cs typeface="+mn-ea"/>
                <a:sym typeface="+mn-lt"/>
              </a:rPr>
              <a:t>PPT818</a:t>
            </a:r>
            <a:endParaRPr kumimoji="0" lang="zh-CN" altLang="en-US" b="0" i="0" u="none" strike="noStrike" kern="0" cap="none" spc="0" normalizeH="0" baseline="0" noProof="0" dirty="0">
              <a:ln>
                <a:noFill/>
              </a:ln>
              <a:solidFill>
                <a:srgbClr val="E7E6E6">
                  <a:lumMod val="25000"/>
                </a:srgbClr>
              </a:solidFill>
              <a:effectLst/>
              <a:uLnTx/>
              <a:uFillTx/>
              <a:cs typeface="+mn-ea"/>
              <a:sym typeface="+mn-lt"/>
            </a:endParaRPr>
          </a:p>
        </p:txBody>
      </p:sp>
      <p:grpSp>
        <p:nvGrpSpPr>
          <p:cNvPr id="44" name="组合 43"/>
          <p:cNvGrpSpPr/>
          <p:nvPr/>
        </p:nvGrpSpPr>
        <p:grpSpPr>
          <a:xfrm>
            <a:off x="6594064" y="5713457"/>
            <a:ext cx="416937" cy="416934"/>
            <a:chOff x="891974" y="4415843"/>
            <a:chExt cx="450443" cy="450443"/>
          </a:xfrm>
        </p:grpSpPr>
        <p:sp>
          <p:nvSpPr>
            <p:cNvPr id="45" name="椭圆 44"/>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46"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grpSp>
      <p:sp>
        <p:nvSpPr>
          <p:cNvPr id="47" name="文本框 46"/>
          <p:cNvSpPr txBox="1"/>
          <p:nvPr/>
        </p:nvSpPr>
        <p:spPr>
          <a:xfrm>
            <a:off x="7064871" y="5724464"/>
            <a:ext cx="1930400" cy="368300"/>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E7E6E6">
                    <a:lumMod val="25000"/>
                  </a:srgbClr>
                </a:solidFill>
                <a:effectLst/>
                <a:uLnTx/>
                <a:uFillTx/>
                <a:cs typeface="+mn-ea"/>
                <a:sym typeface="+mn-lt"/>
              </a:rPr>
              <a:t>时间：</a:t>
            </a:r>
            <a:r>
              <a:rPr kumimoji="0" lang="en-US" altLang="zh-CN" b="0" i="0" u="none" strike="noStrike" kern="0" cap="none" spc="0" normalizeH="0" baseline="0" noProof="0" dirty="0" smtClean="0">
                <a:ln>
                  <a:noFill/>
                </a:ln>
                <a:solidFill>
                  <a:srgbClr val="E7E6E6">
                    <a:lumMod val="25000"/>
                  </a:srgbClr>
                </a:solidFill>
                <a:effectLst/>
                <a:uLnTx/>
                <a:uFillTx/>
                <a:cs typeface="+mn-ea"/>
                <a:sym typeface="+mn-lt"/>
              </a:rPr>
              <a:t>202X.2.22</a:t>
            </a:r>
            <a:endParaRPr kumimoji="0" lang="zh-CN" altLang="en-US" b="0" i="0" u="none" strike="noStrike" kern="0" cap="none" spc="0" normalizeH="0" baseline="0" noProof="0" dirty="0">
              <a:ln>
                <a:noFill/>
              </a:ln>
              <a:solidFill>
                <a:srgbClr val="E7E6E6">
                  <a:lumMod val="25000"/>
                </a:srgbClr>
              </a:solidFill>
              <a:effectLst/>
              <a:uLnTx/>
              <a:uFillTx/>
              <a:cs typeface="+mn-ea"/>
              <a:sym typeface="+mn-lt"/>
            </a:endParaRPr>
          </a:p>
        </p:txBody>
      </p:sp>
      <p:sp>
        <p:nvSpPr>
          <p:cNvPr id="49" name="定制PPT  QQ1375428485"/>
          <p:cNvSpPr/>
          <p:nvPr/>
        </p:nvSpPr>
        <p:spPr>
          <a:xfrm>
            <a:off x="-77474" y="4942734"/>
            <a:ext cx="12931909" cy="489558"/>
          </a:xfrm>
          <a:prstGeom prst="rect">
            <a:avLst/>
          </a:prstGeom>
        </p:spPr>
        <p:txBody>
          <a:bodyPr wrap="square">
            <a:spAutoFit/>
          </a:bodyPr>
          <a:lstStyle/>
          <a:p>
            <a:pPr algn="ctr">
              <a:lnSpc>
                <a:spcPct val="130000"/>
              </a:lnSpc>
            </a:pPr>
            <a:r>
              <a:rPr lang="zh-CN" altLang="en-US" sz="2200" spc="-100" dirty="0">
                <a:solidFill>
                  <a:srgbClr val="C70000"/>
                </a:solidFill>
                <a:cs typeface="+mn-ea"/>
                <a:sym typeface="+mn-lt"/>
              </a:rPr>
              <a:t>一个国家的强盛，离不开精神的支撑；一个民族的进步，有赖于文明的成长。</a:t>
            </a:r>
            <a:endParaRPr lang="en-US" altLang="zh-CN" sz="2200" spc="-100" dirty="0">
              <a:solidFill>
                <a:srgbClr val="C7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Tm="2000"/>
    </mc:Choice>
    <mc:Fallback xmlns="">
      <p:transition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2"/>
                                        </p:tgtEl>
                                        <p:attrNameLst>
                                          <p:attrName>ppt_y</p:attrName>
                                        </p:attrNameLst>
                                      </p:cBhvr>
                                      <p:tavLst>
                                        <p:tav tm="0">
                                          <p:val>
                                            <p:strVal val="#ppt_y"/>
                                          </p:val>
                                        </p:tav>
                                        <p:tav tm="100000">
                                          <p:val>
                                            <p:strVal val="#ppt_y"/>
                                          </p:val>
                                        </p:tav>
                                      </p:tavLst>
                                    </p:anim>
                                    <p:anim calcmode="lin" valueType="num">
                                      <p:cBhvr>
                                        <p:cTn id="17"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2"/>
                                        </p:tgtEl>
                                      </p:cBhvr>
                                    </p:animEffect>
                                  </p:childTnLst>
                                </p:cTn>
                              </p:par>
                            </p:childTnLst>
                          </p:cTn>
                        </p:par>
                        <p:par>
                          <p:cTn id="20" fill="hold">
                            <p:stCondLst>
                              <p:cond delay="3200"/>
                            </p:stCondLst>
                            <p:childTnLst>
                              <p:par>
                                <p:cTn id="21" presetID="2" presetClass="entr" presetSubtype="12"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0-#ppt_w/2"/>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par>
                          <p:cTn id="25" fill="hold">
                            <p:stCondLst>
                              <p:cond delay="3700"/>
                            </p:stCondLst>
                            <p:childTnLst>
                              <p:par>
                                <p:cTn id="26" presetID="2" presetClass="entr" presetSubtype="6"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1+#ppt_w/2"/>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par>
                          <p:cTn id="30" fill="hold">
                            <p:stCondLst>
                              <p:cond delay="4200"/>
                            </p:stCondLst>
                            <p:childTnLst>
                              <p:par>
                                <p:cTn id="31" presetID="23" presetClass="entr" presetSubtype="52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750" fill="hold"/>
                                        <p:tgtEl>
                                          <p:spTgt spid="20"/>
                                        </p:tgtEl>
                                        <p:attrNameLst>
                                          <p:attrName>ppt_w</p:attrName>
                                        </p:attrNameLst>
                                      </p:cBhvr>
                                      <p:tavLst>
                                        <p:tav tm="0">
                                          <p:val>
                                            <p:fltVal val="0"/>
                                          </p:val>
                                        </p:tav>
                                        <p:tav tm="100000">
                                          <p:val>
                                            <p:strVal val="#ppt_w"/>
                                          </p:val>
                                        </p:tav>
                                      </p:tavLst>
                                    </p:anim>
                                    <p:anim calcmode="lin" valueType="num">
                                      <p:cBhvr>
                                        <p:cTn id="34" dur="750" fill="hold"/>
                                        <p:tgtEl>
                                          <p:spTgt spid="20"/>
                                        </p:tgtEl>
                                        <p:attrNameLst>
                                          <p:attrName>ppt_h</p:attrName>
                                        </p:attrNameLst>
                                      </p:cBhvr>
                                      <p:tavLst>
                                        <p:tav tm="0">
                                          <p:val>
                                            <p:fltVal val="0"/>
                                          </p:val>
                                        </p:tav>
                                        <p:tav tm="100000">
                                          <p:val>
                                            <p:strVal val="#ppt_h"/>
                                          </p:val>
                                        </p:tav>
                                      </p:tavLst>
                                    </p:anim>
                                    <p:anim calcmode="lin" valueType="num">
                                      <p:cBhvr>
                                        <p:cTn id="35" dur="750" fill="hold"/>
                                        <p:tgtEl>
                                          <p:spTgt spid="20"/>
                                        </p:tgtEl>
                                        <p:attrNameLst>
                                          <p:attrName>ppt_x</p:attrName>
                                        </p:attrNameLst>
                                      </p:cBhvr>
                                      <p:tavLst>
                                        <p:tav tm="0">
                                          <p:val>
                                            <p:fltVal val="0.5"/>
                                          </p:val>
                                        </p:tav>
                                        <p:tav tm="100000">
                                          <p:val>
                                            <p:strVal val="#ppt_x"/>
                                          </p:val>
                                        </p:tav>
                                      </p:tavLst>
                                    </p:anim>
                                    <p:anim calcmode="lin" valueType="num">
                                      <p:cBhvr>
                                        <p:cTn id="36" dur="750" fill="hold"/>
                                        <p:tgtEl>
                                          <p:spTgt spid="20"/>
                                        </p:tgtEl>
                                        <p:attrNameLst>
                                          <p:attrName>ppt_y</p:attrName>
                                        </p:attrNameLst>
                                      </p:cBhvr>
                                      <p:tavLst>
                                        <p:tav tm="0">
                                          <p:val>
                                            <p:fltVal val="0.5"/>
                                          </p:val>
                                        </p:tav>
                                        <p:tav tm="100000">
                                          <p:val>
                                            <p:strVal val="#ppt_y"/>
                                          </p:val>
                                        </p:tav>
                                      </p:tavLst>
                                    </p:anim>
                                  </p:childTnLst>
                                </p:cTn>
                              </p:par>
                            </p:childTnLst>
                          </p:cTn>
                        </p:par>
                        <p:par>
                          <p:cTn id="37" fill="hold">
                            <p:stCondLst>
                              <p:cond delay="5200"/>
                            </p:stCondLst>
                            <p:childTnLst>
                              <p:par>
                                <p:cTn id="38" presetID="16" presetClass="entr" presetSubtype="21"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cTn>
                              </p:par>
                            </p:childTnLst>
                          </p:cTn>
                        </p:par>
                        <p:par>
                          <p:cTn id="41" fill="hold">
                            <p:stCondLst>
                              <p:cond delay="5700"/>
                            </p:stCondLst>
                            <p:childTnLst>
                              <p:par>
                                <p:cTn id="42" presetID="53" presetClass="entr" presetSubtype="16"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p:cTn id="44" dur="500" fill="hold"/>
                                        <p:tgtEl>
                                          <p:spTgt spid="40"/>
                                        </p:tgtEl>
                                        <p:attrNameLst>
                                          <p:attrName>ppt_w</p:attrName>
                                        </p:attrNameLst>
                                      </p:cBhvr>
                                      <p:tavLst>
                                        <p:tav tm="0">
                                          <p:val>
                                            <p:fltVal val="0"/>
                                          </p:val>
                                        </p:tav>
                                        <p:tav tm="100000">
                                          <p:val>
                                            <p:strVal val="#ppt_w"/>
                                          </p:val>
                                        </p:tav>
                                      </p:tavLst>
                                    </p:anim>
                                    <p:anim calcmode="lin" valueType="num">
                                      <p:cBhvr>
                                        <p:cTn id="45" dur="500" fill="hold"/>
                                        <p:tgtEl>
                                          <p:spTgt spid="40"/>
                                        </p:tgtEl>
                                        <p:attrNameLst>
                                          <p:attrName>ppt_h</p:attrName>
                                        </p:attrNameLst>
                                      </p:cBhvr>
                                      <p:tavLst>
                                        <p:tav tm="0">
                                          <p:val>
                                            <p:fltVal val="0"/>
                                          </p:val>
                                        </p:tav>
                                        <p:tav tm="100000">
                                          <p:val>
                                            <p:strVal val="#ppt_h"/>
                                          </p:val>
                                        </p:tav>
                                      </p:tavLst>
                                    </p:anim>
                                    <p:animEffect transition="in" filter="fade">
                                      <p:cBhvr>
                                        <p:cTn id="46" dur="500"/>
                                        <p:tgtEl>
                                          <p:spTgt spid="40"/>
                                        </p:tgtEl>
                                      </p:cBhvr>
                                    </p:animEffect>
                                  </p:childTnLst>
                                </p:cTn>
                              </p:par>
                            </p:childTnLst>
                          </p:cTn>
                        </p:par>
                        <p:par>
                          <p:cTn id="47" fill="hold">
                            <p:stCondLst>
                              <p:cond delay="6200"/>
                            </p:stCondLst>
                            <p:childTnLst>
                              <p:par>
                                <p:cTn id="48" presetID="10" presetClass="entr"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childTnLst>
                          </p:cTn>
                        </p:par>
                        <p:par>
                          <p:cTn id="51" fill="hold">
                            <p:stCondLst>
                              <p:cond delay="6700"/>
                            </p:stCondLst>
                            <p:childTnLst>
                              <p:par>
                                <p:cTn id="52" presetID="53" presetClass="entr" presetSubtype="16" fill="hold"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72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1" grpId="0" animBg="1"/>
      <p:bldP spid="22" grpId="0"/>
      <p:bldP spid="43" grpId="0"/>
      <p:bldP spid="47" grpId="0"/>
      <p:bldP spid="4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593915" y="3868127"/>
            <a:ext cx="1971010" cy="8833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207" y="723608"/>
            <a:ext cx="2066793" cy="972200"/>
          </a:xfrm>
          <a:prstGeom prst="rect">
            <a:avLst/>
          </a:prstGeom>
        </p:spPr>
      </p:pic>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120105" y="5856590"/>
            <a:ext cx="1971010" cy="883382"/>
          </a:xfrm>
          <a:prstGeom prst="rect">
            <a:avLst/>
          </a:prstGeom>
        </p:spPr>
      </p:pic>
      <p:sp>
        <p:nvSpPr>
          <p:cNvPr id="29" name="文本框 28"/>
          <p:cNvSpPr txBox="1"/>
          <p:nvPr/>
        </p:nvSpPr>
        <p:spPr>
          <a:xfrm>
            <a:off x="3351689" y="2483525"/>
            <a:ext cx="11032706" cy="2177840"/>
          </a:xfrm>
          <a:prstGeom prst="rect">
            <a:avLst/>
          </a:prstGeom>
          <a:noFill/>
        </p:spPr>
        <p:txBody>
          <a:bodyPr wrap="square" rtlCol="0">
            <a:spAutoFit/>
          </a:bodyPr>
          <a:lstStyle>
            <a:defPPr>
              <a:defRPr lang="zh-CN"/>
            </a:defPPr>
            <a:lvl1pPr algn="ctr">
              <a:defRPr sz="6600">
                <a:solidFill>
                  <a:schemeClr val="bg2"/>
                </a:solidFill>
                <a:latin typeface="方正特雅宋_GBK" panose="02000000000000000000" pitchFamily="2" charset="-122"/>
                <a:ea typeface="方正特雅宋_GBK" panose="02000000000000000000" pitchFamily="2" charset="-122"/>
                <a:cs typeface="+mn-ea"/>
              </a:defRPr>
            </a:lvl1pPr>
          </a:lstStyle>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凝聚中国精神  </a:t>
            </a:r>
            <a:endParaRPr lang="en-US" altLang="zh-CN" sz="4800" kern="0" spc="300" dirty="0">
              <a:ln cmpd="sng">
                <a:noFill/>
                <a:prstDash val="solid"/>
              </a:ln>
              <a:solidFill>
                <a:srgbClr val="C70000"/>
              </a:solidFill>
              <a:latin typeface="+mn-lt"/>
              <a:ea typeface="+mn-ea"/>
              <a:sym typeface="+mn-lt"/>
            </a:endParaRPr>
          </a:p>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传递中国声音</a:t>
            </a:r>
          </a:p>
        </p:txBody>
      </p:sp>
      <p:grpSp>
        <p:nvGrpSpPr>
          <p:cNvPr id="30" name="组合 29"/>
          <p:cNvGrpSpPr/>
          <p:nvPr/>
        </p:nvGrpSpPr>
        <p:grpSpPr>
          <a:xfrm>
            <a:off x="7830159" y="325011"/>
            <a:ext cx="1932299" cy="1962183"/>
            <a:chOff x="5298159" y="1466268"/>
            <a:chExt cx="1122744" cy="1122744"/>
          </a:xfrm>
        </p:grpSpPr>
        <p:sp>
          <p:nvSpPr>
            <p:cNvPr id="31" name="任意多边形: 形状 30"/>
            <p:cNvSpPr/>
            <p:nvPr/>
          </p:nvSpPr>
          <p:spPr bwMode="auto">
            <a:xfrm>
              <a:off x="5298159" y="1466268"/>
              <a:ext cx="1122744" cy="1122744"/>
            </a:xfrm>
            <a:custGeom>
              <a:avLst/>
              <a:gdLst>
                <a:gd name="connsiteX0" fmla="*/ 417327 w 834654"/>
                <a:gd name="connsiteY0" fmla="*/ 47625 h 834654"/>
                <a:gd name="connsiteX1" fmla="*/ 47625 w 834654"/>
                <a:gd name="connsiteY1" fmla="*/ 417327 h 834654"/>
                <a:gd name="connsiteX2" fmla="*/ 417327 w 834654"/>
                <a:gd name="connsiteY2" fmla="*/ 787029 h 834654"/>
                <a:gd name="connsiteX3" fmla="*/ 787029 w 834654"/>
                <a:gd name="connsiteY3" fmla="*/ 417327 h 834654"/>
                <a:gd name="connsiteX4" fmla="*/ 417327 w 834654"/>
                <a:gd name="connsiteY4" fmla="*/ 47625 h 834654"/>
                <a:gd name="connsiteX5" fmla="*/ 417327 w 834654"/>
                <a:gd name="connsiteY5" fmla="*/ 0 h 834654"/>
                <a:gd name="connsiteX6" fmla="*/ 834654 w 834654"/>
                <a:gd name="connsiteY6" fmla="*/ 417327 h 834654"/>
                <a:gd name="connsiteX7" fmla="*/ 417327 w 834654"/>
                <a:gd name="connsiteY7" fmla="*/ 834654 h 834654"/>
                <a:gd name="connsiteX8" fmla="*/ 0 w 834654"/>
                <a:gd name="connsiteY8" fmla="*/ 417327 h 834654"/>
                <a:gd name="connsiteX9" fmla="*/ 417327 w 834654"/>
                <a:gd name="connsiteY9" fmla="*/ 0 h 83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654" h="834654">
                  <a:moveTo>
                    <a:pt x="417327" y="47625"/>
                  </a:moveTo>
                  <a:cubicBezTo>
                    <a:pt x="213146" y="47625"/>
                    <a:pt x="47625" y="213146"/>
                    <a:pt x="47625" y="417327"/>
                  </a:cubicBezTo>
                  <a:cubicBezTo>
                    <a:pt x="47625" y="621508"/>
                    <a:pt x="213146" y="787029"/>
                    <a:pt x="417327" y="787029"/>
                  </a:cubicBezTo>
                  <a:cubicBezTo>
                    <a:pt x="621508" y="787029"/>
                    <a:pt x="787029" y="621508"/>
                    <a:pt x="787029" y="417327"/>
                  </a:cubicBezTo>
                  <a:cubicBezTo>
                    <a:pt x="787029" y="213146"/>
                    <a:pt x="621508" y="47625"/>
                    <a:pt x="417327" y="47625"/>
                  </a:cubicBezTo>
                  <a:close/>
                  <a:moveTo>
                    <a:pt x="417327" y="0"/>
                  </a:moveTo>
                  <a:cubicBezTo>
                    <a:pt x="647810" y="0"/>
                    <a:pt x="834654" y="186844"/>
                    <a:pt x="834654" y="417327"/>
                  </a:cubicBezTo>
                  <a:cubicBezTo>
                    <a:pt x="834654" y="647810"/>
                    <a:pt x="647810" y="834654"/>
                    <a:pt x="417327" y="834654"/>
                  </a:cubicBezTo>
                  <a:cubicBezTo>
                    <a:pt x="186844" y="834654"/>
                    <a:pt x="0" y="647810"/>
                    <a:pt x="0" y="417327"/>
                  </a:cubicBezTo>
                  <a:cubicBezTo>
                    <a:pt x="0" y="186844"/>
                    <a:pt x="186844" y="0"/>
                    <a:pt x="417327" y="0"/>
                  </a:cubicBezTo>
                  <a:close/>
                </a:path>
              </a:pathLst>
            </a:custGeom>
            <a:solidFill>
              <a:srgbClr val="C00000"/>
            </a:solidFill>
            <a:ln w="9525" cap="flat" cmpd="sng" algn="ctr">
              <a:solidFill>
                <a:schemeClr val="bg1"/>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pPr>
              <a:endParaRPr lang="zh-CN" altLang="en-US" sz="1800">
                <a:solidFill>
                  <a:srgbClr val="C00000"/>
                </a:solidFill>
                <a:cs typeface="+mn-ea"/>
                <a:sym typeface="+mn-lt"/>
              </a:endParaRPr>
            </a:p>
          </p:txBody>
        </p:sp>
        <p:sp>
          <p:nvSpPr>
            <p:cNvPr id="32" name="Rectangle 9"/>
            <p:cNvSpPr>
              <a:spLocks noChangeArrowheads="1"/>
            </p:cNvSpPr>
            <p:nvPr/>
          </p:nvSpPr>
          <p:spPr bwMode="auto">
            <a:xfrm>
              <a:off x="5425199" y="1694342"/>
              <a:ext cx="868663" cy="7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3765" fontAlgn="base">
                <a:spcBef>
                  <a:spcPct val="0"/>
                </a:spcBef>
                <a:spcAft>
                  <a:spcPct val="0"/>
                </a:spcAft>
                <a:defRPr/>
              </a:pPr>
              <a:r>
                <a:rPr lang="en-US" altLang="zh-CN" sz="7995" dirty="0">
                  <a:solidFill>
                    <a:srgbClr val="C00000"/>
                  </a:solidFill>
                  <a:latin typeface="+mn-lt"/>
                  <a:cs typeface="+mn-ea"/>
                  <a:sym typeface="+mn-lt"/>
                </a:rPr>
                <a:t>02</a:t>
              </a:r>
              <a:endParaRPr lang="zh-CN" altLang="zh-CN" sz="7995" dirty="0">
                <a:solidFill>
                  <a:srgbClr val="C00000"/>
                </a:solidFill>
                <a:latin typeface="+mn-lt"/>
                <a:cs typeface="+mn-ea"/>
                <a:sym typeface="+mn-lt"/>
              </a:endParaRPr>
            </a:p>
          </p:txBody>
        </p:sp>
      </p:grpSp>
      <p:sp>
        <p:nvSpPr>
          <p:cNvPr id="12" name="矩形 11"/>
          <p:cNvSpPr/>
          <p:nvPr/>
        </p:nvSpPr>
        <p:spPr>
          <a:xfrm>
            <a:off x="0" y="0"/>
            <a:ext cx="5349725" cy="6858000"/>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定制PPT  QQ1375428485"/>
          <p:cNvSpPr/>
          <p:nvPr/>
        </p:nvSpPr>
        <p:spPr>
          <a:xfrm>
            <a:off x="478927" y="3222015"/>
            <a:ext cx="4473385" cy="2376035"/>
          </a:xfrm>
          <a:prstGeom prst="rect">
            <a:avLst/>
          </a:prstGeom>
        </p:spPr>
        <p:txBody>
          <a:bodyPr wrap="square">
            <a:spAutoFit/>
          </a:bodyPr>
          <a:lstStyle/>
          <a:p>
            <a:pPr algn="ctr">
              <a:lnSpc>
                <a:spcPct val="130000"/>
              </a:lnSpc>
            </a:pPr>
            <a:r>
              <a:rPr lang="zh-CN" altLang="en-US" sz="6000" spc="-100" dirty="0">
                <a:solidFill>
                  <a:schemeClr val="bg1"/>
                </a:solidFill>
                <a:cs typeface="+mn-ea"/>
                <a:sym typeface="+mn-lt"/>
              </a:rPr>
              <a:t>社会主义</a:t>
            </a:r>
            <a:endParaRPr lang="en-US" altLang="zh-CN" sz="6000" spc="-100" dirty="0">
              <a:solidFill>
                <a:schemeClr val="bg1"/>
              </a:solidFill>
              <a:cs typeface="+mn-ea"/>
              <a:sym typeface="+mn-lt"/>
            </a:endParaRPr>
          </a:p>
          <a:p>
            <a:pPr algn="ctr">
              <a:lnSpc>
                <a:spcPct val="130000"/>
              </a:lnSpc>
            </a:pPr>
            <a:r>
              <a:rPr lang="zh-CN" altLang="en-US" sz="6000" spc="-100" dirty="0">
                <a:solidFill>
                  <a:schemeClr val="bg1"/>
                </a:solidFill>
                <a:cs typeface="+mn-ea"/>
                <a:sym typeface="+mn-lt"/>
              </a:rPr>
              <a:t>核心价值观</a:t>
            </a:r>
            <a:endParaRPr lang="en-US" altLang="zh-CN" sz="6000" spc="-1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750" fill="hold"/>
                                        <p:tgtEl>
                                          <p:spTgt spid="14"/>
                                        </p:tgtEl>
                                        <p:attrNameLst>
                                          <p:attrName>ppt_w</p:attrName>
                                        </p:attrNameLst>
                                      </p:cBhvr>
                                      <p:tavLst>
                                        <p:tav tm="0">
                                          <p:val>
                                            <p:fltVal val="0"/>
                                          </p:val>
                                        </p:tav>
                                        <p:tav tm="100000">
                                          <p:val>
                                            <p:strVal val="#ppt_w"/>
                                          </p:val>
                                        </p:tav>
                                      </p:tavLst>
                                    </p:anim>
                                    <p:anim calcmode="lin" valueType="num">
                                      <p:cBhvr>
                                        <p:cTn id="12" dur="750" fill="hold"/>
                                        <p:tgtEl>
                                          <p:spTgt spid="14"/>
                                        </p:tgtEl>
                                        <p:attrNameLst>
                                          <p:attrName>ppt_h</p:attrName>
                                        </p:attrNameLst>
                                      </p:cBhvr>
                                      <p:tavLst>
                                        <p:tav tm="0">
                                          <p:val>
                                            <p:fltVal val="0"/>
                                          </p:val>
                                        </p:tav>
                                        <p:tav tm="100000">
                                          <p:val>
                                            <p:strVal val="#ppt_h"/>
                                          </p:val>
                                        </p:tav>
                                      </p:tavLst>
                                    </p:anim>
                                    <p:anim calcmode="lin" valueType="num">
                                      <p:cBhvr>
                                        <p:cTn id="13" dur="750" fill="hold"/>
                                        <p:tgtEl>
                                          <p:spTgt spid="14"/>
                                        </p:tgtEl>
                                        <p:attrNameLst>
                                          <p:attrName>ppt_x</p:attrName>
                                        </p:attrNameLst>
                                      </p:cBhvr>
                                      <p:tavLst>
                                        <p:tav tm="0">
                                          <p:val>
                                            <p:fltVal val="0.5"/>
                                          </p:val>
                                        </p:tav>
                                        <p:tav tm="100000">
                                          <p:val>
                                            <p:strVal val="#ppt_x"/>
                                          </p:val>
                                        </p:tav>
                                      </p:tavLst>
                                    </p:anim>
                                    <p:anim calcmode="lin" valueType="num">
                                      <p:cBhvr>
                                        <p:cTn id="14" dur="750" fill="hold"/>
                                        <p:tgtEl>
                                          <p:spTgt spid="14"/>
                                        </p:tgtEl>
                                        <p:attrNameLst>
                                          <p:attrName>ppt_y</p:attrName>
                                        </p:attrNameLst>
                                      </p:cBhvr>
                                      <p:tavLst>
                                        <p:tav tm="0">
                                          <p:val>
                                            <p:fltVal val="0.5"/>
                                          </p:val>
                                        </p:tav>
                                        <p:tav tm="100000">
                                          <p:val>
                                            <p:strVal val="#ppt_y"/>
                                          </p:val>
                                        </p:tav>
                                      </p:tavLst>
                                    </p:anim>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par>
                          <p:cTn id="19" fill="hold">
                            <p:stCondLst>
                              <p:cond delay="2000"/>
                            </p:stCondLst>
                            <p:childTnLst>
                              <p:par>
                                <p:cTn id="20" presetID="2"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0-#ppt_w/2"/>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6"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1+#ppt_w/2"/>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凝聚中国精神  传递中国声音</a:t>
            </a: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12" name="定制PPT  QQ1375428485"/>
          <p:cNvGrpSpPr/>
          <p:nvPr/>
        </p:nvGrpSpPr>
        <p:grpSpPr>
          <a:xfrm>
            <a:off x="288758" y="1427051"/>
            <a:ext cx="11610772" cy="2103758"/>
            <a:chOff x="7128305" y="2845775"/>
            <a:chExt cx="7183118" cy="2103758"/>
          </a:xfrm>
        </p:grpSpPr>
        <p:grpSp>
          <p:nvGrpSpPr>
            <p:cNvPr id="13" name="组合 12"/>
            <p:cNvGrpSpPr/>
            <p:nvPr/>
          </p:nvGrpSpPr>
          <p:grpSpPr>
            <a:xfrm>
              <a:off x="7128305" y="2845775"/>
              <a:ext cx="7183118" cy="1966838"/>
              <a:chOff x="725776" y="1747918"/>
              <a:chExt cx="7183118" cy="1966838"/>
            </a:xfrm>
          </p:grpSpPr>
          <p:sp>
            <p:nvSpPr>
              <p:cNvPr id="15" name="矩形 14"/>
              <p:cNvSpPr/>
              <p:nvPr/>
            </p:nvSpPr>
            <p:spPr>
              <a:xfrm>
                <a:off x="930880" y="1747918"/>
                <a:ext cx="6978014" cy="1966838"/>
              </a:xfrm>
              <a:prstGeom prst="rect">
                <a:avLst/>
              </a:prstGeom>
              <a:solidFill>
                <a:srgbClr val="C7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nvGrpSpPr>
              <p:cNvPr id="16" name="组合 15"/>
              <p:cNvGrpSpPr/>
              <p:nvPr/>
            </p:nvGrpSpPr>
            <p:grpSpPr>
              <a:xfrm>
                <a:off x="725776" y="2335292"/>
                <a:ext cx="532765" cy="1379220"/>
                <a:chOff x="8625" y="2585"/>
                <a:chExt cx="2192" cy="5672"/>
              </a:xfrm>
            </p:grpSpPr>
            <p:sp>
              <p:nvSpPr>
                <p:cNvPr id="17" name="斜纹 16"/>
                <p:cNvSpPr/>
                <p:nvPr/>
              </p:nvSpPr>
              <p:spPr>
                <a:xfrm>
                  <a:off x="8625" y="2585"/>
                  <a:ext cx="2193" cy="2193"/>
                </a:xfrm>
                <a:prstGeom prst="diagStripe">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sp>
              <p:nvSpPr>
                <p:cNvPr id="18" name="斜纹 17"/>
                <p:cNvSpPr/>
                <p:nvPr/>
              </p:nvSpPr>
              <p:spPr>
                <a:xfrm>
                  <a:off x="8625" y="4304"/>
                  <a:ext cx="2193" cy="2193"/>
                </a:xfrm>
                <a:prstGeom prst="diagStripe">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sp>
              <p:nvSpPr>
                <p:cNvPr id="19" name="斜纹 18"/>
                <p:cNvSpPr/>
                <p:nvPr/>
              </p:nvSpPr>
              <p:spPr>
                <a:xfrm>
                  <a:off x="8625" y="6065"/>
                  <a:ext cx="2193" cy="2193"/>
                </a:xfrm>
                <a:prstGeom prst="diagStripe">
                  <a:avLst/>
                </a:prstGeom>
                <a:solidFill>
                  <a:sysClr val="windowText" lastClr="000000">
                    <a:lumMod val="75000"/>
                    <a:lumOff val="2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grpSp>
        </p:grpSp>
        <p:sp>
          <p:nvSpPr>
            <p:cNvPr id="14" name="定制PPT  QQ1375428485"/>
            <p:cNvSpPr/>
            <p:nvPr/>
          </p:nvSpPr>
          <p:spPr>
            <a:xfrm>
              <a:off x="7752551" y="3133651"/>
              <a:ext cx="6467633" cy="1815882"/>
            </a:xfrm>
            <a:prstGeom prst="rect">
              <a:avLst/>
            </a:prstGeom>
          </p:spPr>
          <p:txBody>
            <a:bodyPr wrap="square">
              <a:spAutoFit/>
            </a:bodyPr>
            <a:lstStyle/>
            <a:p>
              <a:r>
                <a:rPr lang="zh-CN" altLang="en-US" sz="2800" dirty="0">
                  <a:solidFill>
                    <a:schemeClr val="bg1"/>
                  </a:solidFill>
                  <a:cs typeface="+mn-ea"/>
                  <a:sym typeface="+mn-lt"/>
                </a:rPr>
                <a:t>培育和践行社会主义核心价值观，让人们认知一种观念，认同一种理想，培育一种信仰，践行一种梦想，国家才能凝聚一种力量，坚守一种制度，形成一种精神，产生一种实力。</a:t>
              </a:r>
              <a:endParaRPr lang="en-US" altLang="zh-CN" sz="2800" dirty="0">
                <a:solidFill>
                  <a:schemeClr val="bg1"/>
                </a:solidFill>
                <a:cs typeface="+mn-ea"/>
                <a:sym typeface="+mn-lt"/>
              </a:endParaRPr>
            </a:p>
            <a:p>
              <a:endParaRPr lang="zh-CN" altLang="en-US" sz="2800" dirty="0">
                <a:solidFill>
                  <a:schemeClr val="bg1"/>
                </a:solidFill>
                <a:cs typeface="+mn-ea"/>
                <a:sym typeface="+mn-lt"/>
              </a:endParaRPr>
            </a:p>
          </p:txBody>
        </p:sp>
      </p:grpSp>
      <p:sp>
        <p:nvSpPr>
          <p:cNvPr id="21" name="定制PPT  QQ1375428485"/>
          <p:cNvSpPr/>
          <p:nvPr>
            <p:custDataLst>
              <p:tags r:id="rId1"/>
            </p:custDataLst>
          </p:nvPr>
        </p:nvSpPr>
        <p:spPr>
          <a:xfrm>
            <a:off x="5841461" y="3681765"/>
            <a:ext cx="6058069" cy="584775"/>
          </a:xfrm>
          <a:prstGeom prst="rect">
            <a:avLst/>
          </a:prstGeom>
        </p:spPr>
        <p:txBody>
          <a:bodyPr wrap="none">
            <a:spAutoFit/>
          </a:bodyPr>
          <a:lstStyle/>
          <a:p>
            <a:pPr lvl="0" eaLnBrk="0" hangingPunct="0">
              <a:defRPr/>
            </a:pPr>
            <a:r>
              <a:rPr lang="zh-CN" altLang="en-US" sz="3200" kern="0" spc="300" dirty="0">
                <a:ln cmpd="sng">
                  <a:noFill/>
                  <a:prstDash val="solid"/>
                </a:ln>
                <a:solidFill>
                  <a:srgbClr val="C00000"/>
                </a:solidFill>
                <a:cs typeface="+mn-ea"/>
                <a:sym typeface="+mn-lt"/>
              </a:rPr>
              <a:t>凝聚中国精神  传递中国声音</a:t>
            </a:r>
          </a:p>
        </p:txBody>
      </p:sp>
      <p:sp>
        <p:nvSpPr>
          <p:cNvPr id="22" name="定制PPT  QQ1375428485"/>
          <p:cNvSpPr/>
          <p:nvPr>
            <p:custDataLst>
              <p:tags r:id="rId2"/>
            </p:custDataLst>
          </p:nvPr>
        </p:nvSpPr>
        <p:spPr>
          <a:xfrm>
            <a:off x="5841461" y="4741346"/>
            <a:ext cx="6058069" cy="1077218"/>
          </a:xfrm>
          <a:prstGeom prst="rect">
            <a:avLst/>
          </a:prstGeom>
        </p:spPr>
        <p:txBody>
          <a:bodyPr wrap="square">
            <a:spAutoFit/>
          </a:bodyPr>
          <a:lstStyle/>
          <a:p>
            <a:pPr defTabSz="1264920" fontAlgn="auto">
              <a:spcBef>
                <a:spcPts val="0"/>
              </a:spcBef>
              <a:spcAft>
                <a:spcPts val="0"/>
              </a:spcAft>
              <a:defRPr/>
            </a:pPr>
            <a:r>
              <a:rPr kumimoji="1" lang="zh-CN" altLang="en-US" sz="3200" b="1" kern="0" dirty="0">
                <a:cs typeface="+mn-ea"/>
                <a:sym typeface="+mn-lt"/>
              </a:rPr>
              <a:t>凝聚中国力量弘扬中国文化坚定中国道路铸就中国精神</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300"/>
                                        <p:tgtEl>
                                          <p:spTgt spid="21"/>
                                        </p:tgtEl>
                                      </p:cBhvr>
                                    </p:animEffect>
                                    <p:anim calcmode="lin" valueType="num">
                                      <p:cBhvr>
                                        <p:cTn id="13" dur="300" fill="hold"/>
                                        <p:tgtEl>
                                          <p:spTgt spid="21"/>
                                        </p:tgtEl>
                                        <p:attrNameLst>
                                          <p:attrName>ppt_x</p:attrName>
                                        </p:attrNameLst>
                                      </p:cBhvr>
                                      <p:tavLst>
                                        <p:tav tm="0">
                                          <p:val>
                                            <p:strVal val="#ppt_x"/>
                                          </p:val>
                                        </p:tav>
                                        <p:tav tm="100000">
                                          <p:val>
                                            <p:strVal val="#ppt_x"/>
                                          </p:val>
                                        </p:tav>
                                      </p:tavLst>
                                    </p:anim>
                                    <p:anim calcmode="lin" valueType="num">
                                      <p:cBhvr>
                                        <p:cTn id="14" dur="300" fill="hold"/>
                                        <p:tgtEl>
                                          <p:spTgt spid="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300"/>
                                        <p:tgtEl>
                                          <p:spTgt spid="22"/>
                                        </p:tgtEl>
                                      </p:cBhvr>
                                    </p:animEffect>
                                    <p:anim calcmode="lin" valueType="num">
                                      <p:cBhvr>
                                        <p:cTn id="19" dur="300" fill="hold"/>
                                        <p:tgtEl>
                                          <p:spTgt spid="22"/>
                                        </p:tgtEl>
                                        <p:attrNameLst>
                                          <p:attrName>ppt_x</p:attrName>
                                        </p:attrNameLst>
                                      </p:cBhvr>
                                      <p:tavLst>
                                        <p:tav tm="0">
                                          <p:val>
                                            <p:strVal val="#ppt_x"/>
                                          </p:val>
                                        </p:tav>
                                        <p:tav tm="100000">
                                          <p:val>
                                            <p:strVal val="#ppt_x"/>
                                          </p:val>
                                        </p:tav>
                                      </p:tavLst>
                                    </p:anim>
                                    <p:anim calcmode="lin" valueType="num">
                                      <p:cBhvr>
                                        <p:cTn id="20" dur="3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593915" y="3868127"/>
            <a:ext cx="1971010" cy="8833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207" y="723608"/>
            <a:ext cx="2066793" cy="972200"/>
          </a:xfrm>
          <a:prstGeom prst="rect">
            <a:avLst/>
          </a:prstGeom>
        </p:spPr>
      </p:pic>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120105" y="5856590"/>
            <a:ext cx="1971010" cy="883382"/>
          </a:xfrm>
          <a:prstGeom prst="rect">
            <a:avLst/>
          </a:prstGeom>
        </p:spPr>
      </p:pic>
      <p:sp>
        <p:nvSpPr>
          <p:cNvPr id="29" name="文本框 28"/>
          <p:cNvSpPr txBox="1"/>
          <p:nvPr/>
        </p:nvSpPr>
        <p:spPr>
          <a:xfrm>
            <a:off x="3351689" y="2483525"/>
            <a:ext cx="11032706" cy="2177840"/>
          </a:xfrm>
          <a:prstGeom prst="rect">
            <a:avLst/>
          </a:prstGeom>
          <a:noFill/>
        </p:spPr>
        <p:txBody>
          <a:bodyPr wrap="square" rtlCol="0">
            <a:spAutoFit/>
          </a:bodyPr>
          <a:lstStyle>
            <a:defPPr>
              <a:defRPr lang="zh-CN"/>
            </a:defPPr>
            <a:lvl1pPr algn="ctr">
              <a:defRPr sz="6600">
                <a:solidFill>
                  <a:schemeClr val="bg2"/>
                </a:solidFill>
                <a:latin typeface="方正特雅宋_GBK" panose="02000000000000000000" pitchFamily="2" charset="-122"/>
                <a:ea typeface="方正特雅宋_GBK" panose="02000000000000000000" pitchFamily="2" charset="-122"/>
                <a:cs typeface="+mn-ea"/>
              </a:defRPr>
            </a:lvl1pPr>
          </a:lstStyle>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时代召唤理论 </a:t>
            </a:r>
            <a:endParaRPr lang="en-US" altLang="zh-CN" sz="4800" kern="0" spc="300" dirty="0">
              <a:ln cmpd="sng">
                <a:noFill/>
                <a:prstDash val="solid"/>
              </a:ln>
              <a:solidFill>
                <a:srgbClr val="C70000"/>
              </a:solidFill>
              <a:latin typeface="+mn-lt"/>
              <a:ea typeface="+mn-ea"/>
              <a:sym typeface="+mn-lt"/>
            </a:endParaRPr>
          </a:p>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理论助推实践</a:t>
            </a:r>
          </a:p>
        </p:txBody>
      </p:sp>
      <p:grpSp>
        <p:nvGrpSpPr>
          <p:cNvPr id="30" name="组合 29"/>
          <p:cNvGrpSpPr/>
          <p:nvPr/>
        </p:nvGrpSpPr>
        <p:grpSpPr>
          <a:xfrm>
            <a:off x="7830159" y="325011"/>
            <a:ext cx="1932299" cy="1962183"/>
            <a:chOff x="5298159" y="1466268"/>
            <a:chExt cx="1122744" cy="1122744"/>
          </a:xfrm>
        </p:grpSpPr>
        <p:sp>
          <p:nvSpPr>
            <p:cNvPr id="31" name="任意多边形: 形状 30"/>
            <p:cNvSpPr/>
            <p:nvPr/>
          </p:nvSpPr>
          <p:spPr bwMode="auto">
            <a:xfrm>
              <a:off x="5298159" y="1466268"/>
              <a:ext cx="1122744" cy="1122744"/>
            </a:xfrm>
            <a:custGeom>
              <a:avLst/>
              <a:gdLst>
                <a:gd name="connsiteX0" fmla="*/ 417327 w 834654"/>
                <a:gd name="connsiteY0" fmla="*/ 47625 h 834654"/>
                <a:gd name="connsiteX1" fmla="*/ 47625 w 834654"/>
                <a:gd name="connsiteY1" fmla="*/ 417327 h 834654"/>
                <a:gd name="connsiteX2" fmla="*/ 417327 w 834654"/>
                <a:gd name="connsiteY2" fmla="*/ 787029 h 834654"/>
                <a:gd name="connsiteX3" fmla="*/ 787029 w 834654"/>
                <a:gd name="connsiteY3" fmla="*/ 417327 h 834654"/>
                <a:gd name="connsiteX4" fmla="*/ 417327 w 834654"/>
                <a:gd name="connsiteY4" fmla="*/ 47625 h 834654"/>
                <a:gd name="connsiteX5" fmla="*/ 417327 w 834654"/>
                <a:gd name="connsiteY5" fmla="*/ 0 h 834654"/>
                <a:gd name="connsiteX6" fmla="*/ 834654 w 834654"/>
                <a:gd name="connsiteY6" fmla="*/ 417327 h 834654"/>
                <a:gd name="connsiteX7" fmla="*/ 417327 w 834654"/>
                <a:gd name="connsiteY7" fmla="*/ 834654 h 834654"/>
                <a:gd name="connsiteX8" fmla="*/ 0 w 834654"/>
                <a:gd name="connsiteY8" fmla="*/ 417327 h 834654"/>
                <a:gd name="connsiteX9" fmla="*/ 417327 w 834654"/>
                <a:gd name="connsiteY9" fmla="*/ 0 h 83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654" h="834654">
                  <a:moveTo>
                    <a:pt x="417327" y="47625"/>
                  </a:moveTo>
                  <a:cubicBezTo>
                    <a:pt x="213146" y="47625"/>
                    <a:pt x="47625" y="213146"/>
                    <a:pt x="47625" y="417327"/>
                  </a:cubicBezTo>
                  <a:cubicBezTo>
                    <a:pt x="47625" y="621508"/>
                    <a:pt x="213146" y="787029"/>
                    <a:pt x="417327" y="787029"/>
                  </a:cubicBezTo>
                  <a:cubicBezTo>
                    <a:pt x="621508" y="787029"/>
                    <a:pt x="787029" y="621508"/>
                    <a:pt x="787029" y="417327"/>
                  </a:cubicBezTo>
                  <a:cubicBezTo>
                    <a:pt x="787029" y="213146"/>
                    <a:pt x="621508" y="47625"/>
                    <a:pt x="417327" y="47625"/>
                  </a:cubicBezTo>
                  <a:close/>
                  <a:moveTo>
                    <a:pt x="417327" y="0"/>
                  </a:moveTo>
                  <a:cubicBezTo>
                    <a:pt x="647810" y="0"/>
                    <a:pt x="834654" y="186844"/>
                    <a:pt x="834654" y="417327"/>
                  </a:cubicBezTo>
                  <a:cubicBezTo>
                    <a:pt x="834654" y="647810"/>
                    <a:pt x="647810" y="834654"/>
                    <a:pt x="417327" y="834654"/>
                  </a:cubicBezTo>
                  <a:cubicBezTo>
                    <a:pt x="186844" y="834654"/>
                    <a:pt x="0" y="647810"/>
                    <a:pt x="0" y="417327"/>
                  </a:cubicBezTo>
                  <a:cubicBezTo>
                    <a:pt x="0" y="186844"/>
                    <a:pt x="186844" y="0"/>
                    <a:pt x="417327" y="0"/>
                  </a:cubicBezTo>
                  <a:close/>
                </a:path>
              </a:pathLst>
            </a:custGeom>
            <a:solidFill>
              <a:srgbClr val="C00000"/>
            </a:solidFill>
            <a:ln w="9525" cap="flat" cmpd="sng" algn="ctr">
              <a:solidFill>
                <a:schemeClr val="bg1"/>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pPr>
              <a:endParaRPr lang="zh-CN" altLang="en-US" sz="1800">
                <a:solidFill>
                  <a:srgbClr val="C00000"/>
                </a:solidFill>
                <a:cs typeface="+mn-ea"/>
                <a:sym typeface="+mn-lt"/>
              </a:endParaRPr>
            </a:p>
          </p:txBody>
        </p:sp>
        <p:sp>
          <p:nvSpPr>
            <p:cNvPr id="32" name="Rectangle 9"/>
            <p:cNvSpPr>
              <a:spLocks noChangeArrowheads="1"/>
            </p:cNvSpPr>
            <p:nvPr/>
          </p:nvSpPr>
          <p:spPr bwMode="auto">
            <a:xfrm>
              <a:off x="5425199" y="1694342"/>
              <a:ext cx="868663" cy="7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3765" fontAlgn="base">
                <a:spcBef>
                  <a:spcPct val="0"/>
                </a:spcBef>
                <a:spcAft>
                  <a:spcPct val="0"/>
                </a:spcAft>
                <a:defRPr/>
              </a:pPr>
              <a:r>
                <a:rPr lang="en-US" altLang="zh-CN" sz="7995" dirty="0">
                  <a:solidFill>
                    <a:srgbClr val="C00000"/>
                  </a:solidFill>
                  <a:latin typeface="+mn-lt"/>
                  <a:cs typeface="+mn-ea"/>
                  <a:sym typeface="+mn-lt"/>
                </a:rPr>
                <a:t>03</a:t>
              </a:r>
              <a:endParaRPr lang="zh-CN" altLang="zh-CN" sz="7995" dirty="0">
                <a:solidFill>
                  <a:srgbClr val="C00000"/>
                </a:solidFill>
                <a:latin typeface="+mn-lt"/>
                <a:cs typeface="+mn-ea"/>
                <a:sym typeface="+mn-lt"/>
              </a:endParaRPr>
            </a:p>
          </p:txBody>
        </p:sp>
      </p:grpSp>
      <p:sp>
        <p:nvSpPr>
          <p:cNvPr id="12" name="矩形 11"/>
          <p:cNvSpPr/>
          <p:nvPr/>
        </p:nvSpPr>
        <p:spPr>
          <a:xfrm>
            <a:off x="0" y="0"/>
            <a:ext cx="5349725" cy="6858000"/>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定制PPT  QQ1375428485"/>
          <p:cNvSpPr/>
          <p:nvPr/>
        </p:nvSpPr>
        <p:spPr>
          <a:xfrm>
            <a:off x="478927" y="3222015"/>
            <a:ext cx="4473385" cy="2376035"/>
          </a:xfrm>
          <a:prstGeom prst="rect">
            <a:avLst/>
          </a:prstGeom>
        </p:spPr>
        <p:txBody>
          <a:bodyPr wrap="square">
            <a:spAutoFit/>
          </a:bodyPr>
          <a:lstStyle/>
          <a:p>
            <a:pPr algn="ctr">
              <a:lnSpc>
                <a:spcPct val="130000"/>
              </a:lnSpc>
            </a:pPr>
            <a:r>
              <a:rPr lang="zh-CN" altLang="en-US" sz="6000" spc="-100" dirty="0">
                <a:solidFill>
                  <a:schemeClr val="bg1"/>
                </a:solidFill>
                <a:cs typeface="+mn-ea"/>
                <a:sym typeface="+mn-lt"/>
              </a:rPr>
              <a:t>社会主义</a:t>
            </a:r>
            <a:endParaRPr lang="en-US" altLang="zh-CN" sz="6000" spc="-100" dirty="0">
              <a:solidFill>
                <a:schemeClr val="bg1"/>
              </a:solidFill>
              <a:cs typeface="+mn-ea"/>
              <a:sym typeface="+mn-lt"/>
            </a:endParaRPr>
          </a:p>
          <a:p>
            <a:pPr algn="ctr">
              <a:lnSpc>
                <a:spcPct val="130000"/>
              </a:lnSpc>
            </a:pPr>
            <a:r>
              <a:rPr lang="zh-CN" altLang="en-US" sz="6000" spc="-100" dirty="0">
                <a:solidFill>
                  <a:schemeClr val="bg1"/>
                </a:solidFill>
                <a:cs typeface="+mn-ea"/>
                <a:sym typeface="+mn-lt"/>
              </a:rPr>
              <a:t>核心价值观</a:t>
            </a:r>
            <a:endParaRPr lang="en-US" altLang="zh-CN" sz="6000" spc="-1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750" fill="hold"/>
                                        <p:tgtEl>
                                          <p:spTgt spid="14"/>
                                        </p:tgtEl>
                                        <p:attrNameLst>
                                          <p:attrName>ppt_w</p:attrName>
                                        </p:attrNameLst>
                                      </p:cBhvr>
                                      <p:tavLst>
                                        <p:tav tm="0">
                                          <p:val>
                                            <p:fltVal val="0"/>
                                          </p:val>
                                        </p:tav>
                                        <p:tav tm="100000">
                                          <p:val>
                                            <p:strVal val="#ppt_w"/>
                                          </p:val>
                                        </p:tav>
                                      </p:tavLst>
                                    </p:anim>
                                    <p:anim calcmode="lin" valueType="num">
                                      <p:cBhvr>
                                        <p:cTn id="12" dur="750" fill="hold"/>
                                        <p:tgtEl>
                                          <p:spTgt spid="14"/>
                                        </p:tgtEl>
                                        <p:attrNameLst>
                                          <p:attrName>ppt_h</p:attrName>
                                        </p:attrNameLst>
                                      </p:cBhvr>
                                      <p:tavLst>
                                        <p:tav tm="0">
                                          <p:val>
                                            <p:fltVal val="0"/>
                                          </p:val>
                                        </p:tav>
                                        <p:tav tm="100000">
                                          <p:val>
                                            <p:strVal val="#ppt_h"/>
                                          </p:val>
                                        </p:tav>
                                      </p:tavLst>
                                    </p:anim>
                                    <p:anim calcmode="lin" valueType="num">
                                      <p:cBhvr>
                                        <p:cTn id="13" dur="750" fill="hold"/>
                                        <p:tgtEl>
                                          <p:spTgt spid="14"/>
                                        </p:tgtEl>
                                        <p:attrNameLst>
                                          <p:attrName>ppt_x</p:attrName>
                                        </p:attrNameLst>
                                      </p:cBhvr>
                                      <p:tavLst>
                                        <p:tav tm="0">
                                          <p:val>
                                            <p:fltVal val="0.5"/>
                                          </p:val>
                                        </p:tav>
                                        <p:tav tm="100000">
                                          <p:val>
                                            <p:strVal val="#ppt_x"/>
                                          </p:val>
                                        </p:tav>
                                      </p:tavLst>
                                    </p:anim>
                                    <p:anim calcmode="lin" valueType="num">
                                      <p:cBhvr>
                                        <p:cTn id="14" dur="750" fill="hold"/>
                                        <p:tgtEl>
                                          <p:spTgt spid="14"/>
                                        </p:tgtEl>
                                        <p:attrNameLst>
                                          <p:attrName>ppt_y</p:attrName>
                                        </p:attrNameLst>
                                      </p:cBhvr>
                                      <p:tavLst>
                                        <p:tav tm="0">
                                          <p:val>
                                            <p:fltVal val="0.5"/>
                                          </p:val>
                                        </p:tav>
                                        <p:tav tm="100000">
                                          <p:val>
                                            <p:strVal val="#ppt_y"/>
                                          </p:val>
                                        </p:tav>
                                      </p:tavLst>
                                    </p:anim>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par>
                          <p:cTn id="19" fill="hold">
                            <p:stCondLst>
                              <p:cond delay="2000"/>
                            </p:stCondLst>
                            <p:childTnLst>
                              <p:par>
                                <p:cTn id="20" presetID="2"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0-#ppt_w/2"/>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6"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1+#ppt_w/2"/>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时代召唤理论  理论助推实践</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1106054" y="1700219"/>
            <a:ext cx="3064464" cy="803354"/>
            <a:chOff x="4911765" y="2256579"/>
            <a:chExt cx="4846401" cy="281329"/>
          </a:xfrm>
        </p:grpSpPr>
        <p:sp>
          <p:nvSpPr>
            <p:cNvPr id="6" name="矩形 5"/>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7" name="Text Placeholder 59"/>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kern="0" spc="300" dirty="0">
                  <a:ln cmpd="sng">
                    <a:noFill/>
                    <a:prstDash val="solid"/>
                  </a:ln>
                  <a:latin typeface="+mn-lt"/>
                  <a:ea typeface="+mn-ea"/>
                  <a:cs typeface="+mn-ea"/>
                  <a:sym typeface="+mn-lt"/>
                </a:rPr>
                <a:t>时代召唤理论</a:t>
              </a:r>
              <a:endParaRPr lang="zh-CN" altLang="en-US" sz="3200" dirty="0">
                <a:latin typeface="+mn-lt"/>
                <a:ea typeface="+mn-ea"/>
                <a:cs typeface="+mn-ea"/>
                <a:sym typeface="+mn-lt"/>
              </a:endParaRPr>
            </a:p>
          </p:txBody>
        </p:sp>
      </p:grpSp>
      <p:grpSp>
        <p:nvGrpSpPr>
          <p:cNvPr id="8" name="组合 7"/>
          <p:cNvGrpSpPr/>
          <p:nvPr/>
        </p:nvGrpSpPr>
        <p:grpSpPr>
          <a:xfrm>
            <a:off x="4276842" y="1712431"/>
            <a:ext cx="7157391" cy="788616"/>
            <a:chOff x="2679907" y="3372999"/>
            <a:chExt cx="7157391" cy="493690"/>
          </a:xfrm>
        </p:grpSpPr>
        <p:sp>
          <p:nvSpPr>
            <p:cNvPr id="9" name="PA-1022118"/>
            <p:cNvSpPr/>
            <p:nvPr>
              <p:custDataLst>
                <p:tags r:id="rId3"/>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10" name="矩形 9"/>
            <p:cNvSpPr/>
            <p:nvPr/>
          </p:nvSpPr>
          <p:spPr>
            <a:xfrm>
              <a:off x="2679907" y="3559626"/>
              <a:ext cx="7055284" cy="231210"/>
            </a:xfrm>
            <a:prstGeom prst="rect">
              <a:avLst/>
            </a:prstGeom>
          </p:spPr>
          <p:txBody>
            <a:bodyPr wrap="square">
              <a:spAutoFit/>
            </a:bodyPr>
            <a:lstStyle/>
            <a:p>
              <a:pPr lvl="0" eaLnBrk="0" hangingPunct="0">
                <a:defRPr/>
              </a:pPr>
              <a:r>
                <a:rPr kumimoji="1" lang="zh-CN" altLang="en-US" kern="0" dirty="0">
                  <a:solidFill>
                    <a:srgbClr val="C00000"/>
                  </a:solidFill>
                  <a:cs typeface="+mn-ea"/>
                  <a:sym typeface="+mn-lt"/>
                </a:rPr>
                <a:t> （</a:t>
              </a:r>
              <a:r>
                <a:rPr kumimoji="1" lang="en-US" altLang="zh-CN" kern="0" dirty="0">
                  <a:solidFill>
                    <a:srgbClr val="C00000"/>
                  </a:solidFill>
                  <a:cs typeface="+mn-ea"/>
                  <a:sym typeface="+mn-lt"/>
                </a:rPr>
                <a:t>1</a:t>
              </a:r>
              <a:r>
                <a:rPr kumimoji="1" lang="zh-CN" altLang="en-US" kern="0" dirty="0">
                  <a:solidFill>
                    <a:srgbClr val="C00000"/>
                  </a:solidFill>
                  <a:cs typeface="+mn-ea"/>
                  <a:sym typeface="+mn-lt"/>
                </a:rPr>
                <a:t>）社会主义核心价值观演进基于时代、源于实践、生于变革</a:t>
              </a:r>
              <a:endParaRPr kumimoji="1" lang="en-US" altLang="zh-CN" kern="0" dirty="0">
                <a:solidFill>
                  <a:srgbClr val="C00000"/>
                </a:solidFill>
                <a:cs typeface="+mn-ea"/>
                <a:sym typeface="+mn-lt"/>
              </a:endParaRPr>
            </a:p>
          </p:txBody>
        </p:sp>
      </p:grpSp>
      <p:grpSp>
        <p:nvGrpSpPr>
          <p:cNvPr id="11" name="组合 10"/>
          <p:cNvGrpSpPr/>
          <p:nvPr/>
        </p:nvGrpSpPr>
        <p:grpSpPr>
          <a:xfrm>
            <a:off x="1106054" y="2584966"/>
            <a:ext cx="3064464" cy="803354"/>
            <a:chOff x="4911765" y="2256579"/>
            <a:chExt cx="4846401" cy="281329"/>
          </a:xfrm>
        </p:grpSpPr>
        <p:sp>
          <p:nvSpPr>
            <p:cNvPr id="12" name="矩形 11"/>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3" name="Text Placeholder 59"/>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kern="0" spc="300" dirty="0">
                  <a:ln cmpd="sng">
                    <a:noFill/>
                    <a:prstDash val="solid"/>
                  </a:ln>
                  <a:latin typeface="+mn-lt"/>
                  <a:ea typeface="+mn-ea"/>
                  <a:cs typeface="+mn-ea"/>
                  <a:sym typeface="+mn-lt"/>
                </a:rPr>
                <a:t>时代召唤理论</a:t>
              </a:r>
              <a:endParaRPr lang="zh-CN" altLang="en-US" sz="3200" dirty="0">
                <a:latin typeface="+mn-lt"/>
                <a:ea typeface="+mn-ea"/>
                <a:cs typeface="+mn-ea"/>
                <a:sym typeface="+mn-lt"/>
              </a:endParaRPr>
            </a:p>
          </p:txBody>
        </p:sp>
      </p:grpSp>
      <p:grpSp>
        <p:nvGrpSpPr>
          <p:cNvPr id="14" name="定制PPT  QQ1375428485"/>
          <p:cNvGrpSpPr/>
          <p:nvPr/>
        </p:nvGrpSpPr>
        <p:grpSpPr>
          <a:xfrm>
            <a:off x="4276842" y="2597171"/>
            <a:ext cx="7157391" cy="788615"/>
            <a:chOff x="2679907" y="3372999"/>
            <a:chExt cx="7157391" cy="493690"/>
          </a:xfrm>
        </p:grpSpPr>
        <p:sp>
          <p:nvSpPr>
            <p:cNvPr id="15" name="定制PPT  QQ1375428485"/>
            <p:cNvSpPr/>
            <p:nvPr>
              <p:custDataLst>
                <p:tags r:id="rId2"/>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16" name="定制PPT  QQ1375428485"/>
            <p:cNvSpPr/>
            <p:nvPr/>
          </p:nvSpPr>
          <p:spPr>
            <a:xfrm>
              <a:off x="2782014" y="3478790"/>
              <a:ext cx="6926016" cy="231210"/>
            </a:xfrm>
            <a:prstGeom prst="rect">
              <a:avLst/>
            </a:prstGeom>
          </p:spPr>
          <p:txBody>
            <a:bodyPr wrap="square">
              <a:spAutoFit/>
            </a:bodyPr>
            <a:lstStyle/>
            <a:p>
              <a:r>
                <a:rPr kumimoji="1" lang="zh-CN" altLang="en-US" kern="0" dirty="0">
                  <a:solidFill>
                    <a:srgbClr val="C00000"/>
                  </a:solidFill>
                  <a:cs typeface="+mn-ea"/>
                  <a:sym typeface="+mn-lt"/>
                </a:rPr>
                <a:t>（</a:t>
              </a:r>
              <a:r>
                <a:rPr kumimoji="1" lang="en-US" altLang="zh-CN" kern="0" dirty="0">
                  <a:solidFill>
                    <a:srgbClr val="C00000"/>
                  </a:solidFill>
                  <a:cs typeface="+mn-ea"/>
                  <a:sym typeface="+mn-lt"/>
                </a:rPr>
                <a:t>2</a:t>
              </a:r>
              <a:r>
                <a:rPr kumimoji="1" lang="zh-CN" altLang="en-US" kern="0" dirty="0">
                  <a:solidFill>
                    <a:srgbClr val="C00000"/>
                  </a:solidFill>
                  <a:cs typeface="+mn-ea"/>
                  <a:sym typeface="+mn-lt"/>
                </a:rPr>
                <a:t>）社会主义核心价值观演进呼应历史、反映规律、贴合民意</a:t>
              </a:r>
              <a:endParaRPr lang="zh-CN" altLang="zh-CN" sz="2000" dirty="0">
                <a:solidFill>
                  <a:prstClr val="black">
                    <a:lumMod val="75000"/>
                    <a:lumOff val="25000"/>
                  </a:prstClr>
                </a:solidFill>
                <a:cs typeface="+mn-ea"/>
                <a:sym typeface="+mn-lt"/>
              </a:endParaRPr>
            </a:p>
          </p:txBody>
        </p:sp>
      </p:grpSp>
      <p:grpSp>
        <p:nvGrpSpPr>
          <p:cNvPr id="17" name="组合 16"/>
          <p:cNvGrpSpPr/>
          <p:nvPr/>
        </p:nvGrpSpPr>
        <p:grpSpPr>
          <a:xfrm>
            <a:off x="1106054" y="3500580"/>
            <a:ext cx="3064464" cy="803354"/>
            <a:chOff x="4911765" y="2256579"/>
            <a:chExt cx="4846401" cy="281329"/>
          </a:xfrm>
        </p:grpSpPr>
        <p:sp>
          <p:nvSpPr>
            <p:cNvPr id="18" name="定制PPT  QQ1375428485"/>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9" name="定制PPT  QQ1375428485"/>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kern="0" spc="300" dirty="0">
                  <a:ln cmpd="sng">
                    <a:noFill/>
                    <a:prstDash val="solid"/>
                  </a:ln>
                  <a:latin typeface="+mn-lt"/>
                  <a:ea typeface="+mn-ea"/>
                  <a:cs typeface="+mn-ea"/>
                  <a:sym typeface="+mn-lt"/>
                </a:rPr>
                <a:t>时代召唤理论</a:t>
              </a:r>
              <a:endParaRPr lang="zh-CN" altLang="en-US" sz="3200" dirty="0">
                <a:latin typeface="+mn-lt"/>
                <a:ea typeface="+mn-ea"/>
                <a:cs typeface="+mn-ea"/>
                <a:sym typeface="+mn-lt"/>
              </a:endParaRPr>
            </a:p>
          </p:txBody>
        </p:sp>
      </p:grpSp>
      <p:grpSp>
        <p:nvGrpSpPr>
          <p:cNvPr id="20" name="定制PPT  QQ1375428485"/>
          <p:cNvGrpSpPr/>
          <p:nvPr/>
        </p:nvGrpSpPr>
        <p:grpSpPr>
          <a:xfrm>
            <a:off x="4276842" y="3512791"/>
            <a:ext cx="7157391" cy="788616"/>
            <a:chOff x="2679907" y="3372999"/>
            <a:chExt cx="7157391" cy="493690"/>
          </a:xfrm>
        </p:grpSpPr>
        <p:sp>
          <p:nvSpPr>
            <p:cNvPr id="21" name="定制PPT  QQ1375428485"/>
            <p:cNvSpPr/>
            <p:nvPr>
              <p:custDataLst>
                <p:tags r:id="rId1"/>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22" name="定制PPT  QQ1375428485"/>
            <p:cNvSpPr/>
            <p:nvPr/>
          </p:nvSpPr>
          <p:spPr>
            <a:xfrm>
              <a:off x="2782014" y="3442052"/>
              <a:ext cx="6926016" cy="404617"/>
            </a:xfrm>
            <a:prstGeom prst="rect">
              <a:avLst/>
            </a:prstGeom>
          </p:spPr>
          <p:txBody>
            <a:bodyPr wrap="square">
              <a:spAutoFit/>
            </a:bodyPr>
            <a:lstStyle/>
            <a:p>
              <a:pPr defTabSz="858520" fontAlgn="auto">
                <a:spcBef>
                  <a:spcPts val="0"/>
                </a:spcBef>
                <a:spcAft>
                  <a:spcPct val="35000"/>
                </a:spcAft>
                <a:defRPr/>
              </a:pPr>
              <a:r>
                <a:rPr lang="zh-CN" altLang="en-US" b="1" kern="0" dirty="0">
                  <a:solidFill>
                    <a:srgbClr val="C00000"/>
                  </a:solidFill>
                  <a:cs typeface="+mn-ea"/>
                  <a:sym typeface="+mn-lt"/>
                </a:rPr>
                <a:t>解读马克思主义文本和社会主义思想史梳理世界社会主义五百年运动史</a:t>
              </a:r>
            </a:p>
          </p:txBody>
        </p:sp>
      </p:grpSp>
      <p:sp>
        <p:nvSpPr>
          <p:cNvPr id="23" name="定制PPT  QQ1375428485"/>
          <p:cNvSpPr/>
          <p:nvPr/>
        </p:nvSpPr>
        <p:spPr>
          <a:xfrm>
            <a:off x="986589" y="4557454"/>
            <a:ext cx="10447644" cy="1883593"/>
          </a:xfrm>
          <a:prstGeom prst="rect">
            <a:avLst/>
          </a:prstGeom>
        </p:spPr>
        <p:txBody>
          <a:bodyPr wrap="square">
            <a:spAutoFit/>
          </a:bodyPr>
          <a:lstStyle/>
          <a:p>
            <a:pPr algn="ctr" defTabSz="858520" fontAlgn="auto">
              <a:lnSpc>
                <a:spcPct val="150000"/>
              </a:lnSpc>
              <a:spcBef>
                <a:spcPts val="0"/>
              </a:spcBef>
              <a:spcAft>
                <a:spcPct val="35000"/>
              </a:spcAft>
              <a:defRPr/>
            </a:pPr>
            <a:r>
              <a:rPr lang="zh-CN" altLang="en-US" sz="2400" b="1" kern="0" dirty="0">
                <a:solidFill>
                  <a:srgbClr val="C00000"/>
                </a:solidFill>
                <a:cs typeface="+mn-ea"/>
                <a:sym typeface="+mn-lt"/>
              </a:rPr>
              <a:t>考察现实社会主义建设和实践史诠释中国特色社会主义改革开放史总结社会主义价值建设的经验、教训及其启示</a:t>
            </a:r>
          </a:p>
          <a:p>
            <a:pPr lvl="0" algn="ctr" defTabSz="858520">
              <a:lnSpc>
                <a:spcPct val="150000"/>
              </a:lnSpc>
              <a:spcAft>
                <a:spcPct val="35000"/>
              </a:spcAft>
              <a:defRPr/>
            </a:pPr>
            <a:endParaRPr lang="zh-CN" altLang="en-US" sz="2400" b="1" kern="0" dirty="0">
              <a:solidFill>
                <a:srgbClr val="C00000"/>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时代召唤理论  理论助推实践</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817757" y="1994563"/>
            <a:ext cx="10537593" cy="862749"/>
            <a:chOff x="7333409" y="2845774"/>
            <a:chExt cx="10537593" cy="862749"/>
          </a:xfrm>
        </p:grpSpPr>
        <p:sp>
          <p:nvSpPr>
            <p:cNvPr id="6" name="矩形 5"/>
            <p:cNvSpPr/>
            <p:nvPr/>
          </p:nvSpPr>
          <p:spPr>
            <a:xfrm>
              <a:off x="7333409" y="2845774"/>
              <a:ext cx="10537593" cy="862749"/>
            </a:xfrm>
            <a:prstGeom prst="rect">
              <a:avLst/>
            </a:prstGeom>
            <a:solidFill>
              <a:srgbClr val="C70000"/>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7" name="矩形 6"/>
            <p:cNvSpPr/>
            <p:nvPr/>
          </p:nvSpPr>
          <p:spPr>
            <a:xfrm>
              <a:off x="7760626" y="2923205"/>
              <a:ext cx="9868503" cy="707886"/>
            </a:xfrm>
            <a:prstGeom prst="rect">
              <a:avLst/>
            </a:prstGeom>
          </p:spPr>
          <p:txBody>
            <a:bodyPr wrap="square">
              <a:spAutoFit/>
            </a:bodyPr>
            <a:lstStyle/>
            <a:p>
              <a:pPr algn="dist" eaLnBrk="0" hangingPunct="0"/>
              <a:r>
                <a:rPr kumimoji="1" lang="zh-CN" altLang="en-US" sz="4000" b="1" dirty="0">
                  <a:solidFill>
                    <a:schemeClr val="bg1"/>
                  </a:solidFill>
                  <a:effectLst>
                    <a:outerShdw blurRad="38100" dist="38100" dir="2700000" algn="tl">
                      <a:srgbClr val="000000">
                        <a:alpha val="43137"/>
                      </a:srgbClr>
                    </a:outerShdw>
                  </a:effectLst>
                  <a:cs typeface="+mn-ea"/>
                  <a:sym typeface="+mn-lt"/>
                </a:rPr>
                <a:t>“三个倡导”的基本内容</a:t>
              </a:r>
            </a:p>
          </p:txBody>
        </p:sp>
      </p:grpSp>
      <p:grpSp>
        <p:nvGrpSpPr>
          <p:cNvPr id="8" name="定制PPT  QQ1375428485"/>
          <p:cNvGrpSpPr/>
          <p:nvPr/>
        </p:nvGrpSpPr>
        <p:grpSpPr>
          <a:xfrm>
            <a:off x="817757" y="3043695"/>
            <a:ext cx="2233564" cy="2573334"/>
            <a:chOff x="4308081" y="2054875"/>
            <a:chExt cx="3532347" cy="746634"/>
          </a:xfrm>
        </p:grpSpPr>
        <p:sp>
          <p:nvSpPr>
            <p:cNvPr id="9" name="矩形 8"/>
            <p:cNvSpPr/>
            <p:nvPr/>
          </p:nvSpPr>
          <p:spPr>
            <a:xfrm>
              <a:off x="4308081" y="2054875"/>
              <a:ext cx="3532347" cy="746634"/>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0" name="定制PPT  QQ1375428485"/>
            <p:cNvSpPr txBox="1"/>
            <p:nvPr/>
          </p:nvSpPr>
          <p:spPr>
            <a:xfrm>
              <a:off x="4463003" y="2339105"/>
              <a:ext cx="2923093"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defRPr/>
              </a:pPr>
              <a:r>
                <a:rPr lang="zh-CN" altLang="en-US" sz="5400" dirty="0">
                  <a:gradFill>
                    <a:gsLst>
                      <a:gs pos="100000">
                        <a:prstClr val="white"/>
                      </a:gs>
                      <a:gs pos="0">
                        <a:prstClr val="white">
                          <a:lumMod val="95000"/>
                        </a:prstClr>
                      </a:gs>
                    </a:gsLst>
                    <a:path path="circle">
                      <a:fillToRect l="100000" b="100000"/>
                    </a:path>
                  </a:gradFill>
                  <a:latin typeface="+mn-lt"/>
                  <a:ea typeface="+mn-ea"/>
                  <a:cs typeface="+mn-ea"/>
                  <a:sym typeface="+mn-lt"/>
                </a:rPr>
                <a:t>理</a:t>
              </a:r>
              <a:endParaRPr lang="en-US" altLang="zh-CN" sz="5400" dirty="0">
                <a:gradFill>
                  <a:gsLst>
                    <a:gs pos="100000">
                      <a:prstClr val="white"/>
                    </a:gs>
                    <a:gs pos="0">
                      <a:prstClr val="white">
                        <a:lumMod val="95000"/>
                      </a:prstClr>
                    </a:gs>
                  </a:gsLst>
                  <a:path path="circle">
                    <a:fillToRect l="100000" b="100000"/>
                  </a:path>
                </a:gradFill>
                <a:latin typeface="+mn-lt"/>
                <a:ea typeface="+mn-ea"/>
                <a:cs typeface="+mn-ea"/>
                <a:sym typeface="+mn-lt"/>
              </a:endParaRPr>
            </a:p>
            <a:p>
              <a:pPr>
                <a:lnSpc>
                  <a:spcPct val="80000"/>
                </a:lnSpc>
                <a:defRPr/>
              </a:pPr>
              <a:r>
                <a:rPr lang="zh-CN" altLang="en-US" sz="5400" dirty="0">
                  <a:gradFill>
                    <a:gsLst>
                      <a:gs pos="100000">
                        <a:prstClr val="white"/>
                      </a:gs>
                      <a:gs pos="0">
                        <a:prstClr val="white">
                          <a:lumMod val="95000"/>
                        </a:prstClr>
                      </a:gs>
                    </a:gsLst>
                    <a:path path="circle">
                      <a:fillToRect l="100000" b="100000"/>
                    </a:path>
                  </a:gradFill>
                  <a:latin typeface="+mn-lt"/>
                  <a:ea typeface="+mn-ea"/>
                  <a:cs typeface="+mn-ea"/>
                  <a:sym typeface="+mn-lt"/>
                </a:rPr>
                <a:t>论</a:t>
              </a:r>
            </a:p>
          </p:txBody>
        </p:sp>
      </p:grpSp>
      <p:cxnSp>
        <p:nvCxnSpPr>
          <p:cNvPr id="11" name="定制PPT  QQ1375428485"/>
          <p:cNvCxnSpPr/>
          <p:nvPr/>
        </p:nvCxnSpPr>
        <p:spPr>
          <a:xfrm>
            <a:off x="3434727" y="3014384"/>
            <a:ext cx="0" cy="2161376"/>
          </a:xfrm>
          <a:prstGeom prst="line">
            <a:avLst/>
          </a:prstGeom>
          <a:noFill/>
          <a:ln w="6350" cap="flat" cmpd="sng" algn="ctr">
            <a:solidFill>
              <a:srgbClr val="FF9500"/>
            </a:solidFill>
            <a:prstDash val="solid"/>
            <a:miter lim="800000"/>
          </a:ln>
          <a:effectLst/>
        </p:spPr>
      </p:cxnSp>
      <p:sp>
        <p:nvSpPr>
          <p:cNvPr id="12" name="定制PPT  QQ1375428485"/>
          <p:cNvSpPr>
            <a:spLocks noChangeAspect="1"/>
          </p:cNvSpPr>
          <p:nvPr>
            <p:custDataLst>
              <p:tags r:id="rId1"/>
            </p:custDataLst>
          </p:nvPr>
        </p:nvSpPr>
        <p:spPr>
          <a:xfrm>
            <a:off x="3221087" y="3294506"/>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1</a:t>
            </a:r>
            <a:endParaRPr lang="zh-CN" altLang="en-US" kern="0" dirty="0">
              <a:solidFill>
                <a:srgbClr val="FCFCFC"/>
              </a:solidFill>
              <a:cs typeface="+mn-ea"/>
              <a:sym typeface="+mn-lt"/>
            </a:endParaRPr>
          </a:p>
        </p:txBody>
      </p:sp>
      <p:sp>
        <p:nvSpPr>
          <p:cNvPr id="13" name="定制PPT  QQ1375428485"/>
          <p:cNvSpPr/>
          <p:nvPr/>
        </p:nvSpPr>
        <p:spPr>
          <a:xfrm>
            <a:off x="3722614" y="2976794"/>
            <a:ext cx="7632736" cy="1200329"/>
          </a:xfrm>
          <a:prstGeom prst="rect">
            <a:avLst/>
          </a:prstGeom>
          <a:noFill/>
        </p:spPr>
        <p:txBody>
          <a:bodyPr wrap="square">
            <a:spAutoFit/>
          </a:bodyPr>
          <a:lstStyle/>
          <a:p>
            <a:pPr lvl="0">
              <a:defRPr/>
            </a:pPr>
            <a:r>
              <a:rPr kumimoji="1" lang="zh-CN" altLang="en-US" sz="3200" b="1" kern="0" dirty="0">
                <a:solidFill>
                  <a:srgbClr val="C00000"/>
                </a:solidFill>
                <a:cs typeface="+mn-ea"/>
                <a:sym typeface="+mn-lt"/>
              </a:rPr>
              <a:t>富强、民主、文明、和谐</a:t>
            </a:r>
            <a:endParaRPr kumimoji="1" lang="en-US" altLang="zh-CN" sz="3200" b="1" kern="0" dirty="0">
              <a:solidFill>
                <a:srgbClr val="C00000"/>
              </a:solidFill>
              <a:cs typeface="+mn-ea"/>
              <a:sym typeface="+mn-lt"/>
            </a:endParaRPr>
          </a:p>
          <a:p>
            <a:pPr lvl="0">
              <a:defRPr/>
            </a:pPr>
            <a:r>
              <a:rPr lang="zh-CN" altLang="en-US" sz="2000" kern="0" dirty="0">
                <a:solidFill>
                  <a:srgbClr val="C00000"/>
                </a:solidFill>
                <a:cs typeface="+mn-ea"/>
                <a:sym typeface="+mn-lt"/>
              </a:rPr>
              <a:t>作为国家层面的价值目标，是我们党在社会主义初级阶段的奋斗目标和中国特色社会主义道路要实现的核心“梦想”。</a:t>
            </a:r>
          </a:p>
        </p:txBody>
      </p:sp>
      <p:sp>
        <p:nvSpPr>
          <p:cNvPr id="14" name="定制PPT  QQ1375428485"/>
          <p:cNvSpPr>
            <a:spLocks noChangeAspect="1"/>
          </p:cNvSpPr>
          <p:nvPr>
            <p:custDataLst>
              <p:tags r:id="rId2"/>
            </p:custDataLst>
          </p:nvPr>
        </p:nvSpPr>
        <p:spPr>
          <a:xfrm>
            <a:off x="3221087" y="4435179"/>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2</a:t>
            </a:r>
            <a:endParaRPr lang="zh-CN" altLang="en-US" kern="0" dirty="0">
              <a:solidFill>
                <a:srgbClr val="FCFCFC"/>
              </a:solidFill>
              <a:cs typeface="+mn-ea"/>
              <a:sym typeface="+mn-lt"/>
            </a:endParaRPr>
          </a:p>
        </p:txBody>
      </p:sp>
      <p:sp>
        <p:nvSpPr>
          <p:cNvPr id="15" name="定制PPT  QQ1375428485"/>
          <p:cNvSpPr/>
          <p:nvPr/>
        </p:nvSpPr>
        <p:spPr>
          <a:xfrm>
            <a:off x="3722614" y="4267713"/>
            <a:ext cx="7632735" cy="1200329"/>
          </a:xfrm>
          <a:prstGeom prst="rect">
            <a:avLst/>
          </a:prstGeom>
          <a:noFill/>
        </p:spPr>
        <p:txBody>
          <a:bodyPr wrap="square">
            <a:spAutoFit/>
          </a:bodyPr>
          <a:lstStyle/>
          <a:p>
            <a:pPr lvl="0">
              <a:defRPr/>
            </a:pPr>
            <a:r>
              <a:rPr kumimoji="1" lang="zh-CN" altLang="en-US" sz="3200" b="1" kern="0" dirty="0">
                <a:solidFill>
                  <a:srgbClr val="C00000"/>
                </a:solidFill>
                <a:cs typeface="+mn-ea"/>
                <a:sym typeface="+mn-lt"/>
              </a:rPr>
              <a:t>爱国、敬业、诚信、友善</a:t>
            </a:r>
          </a:p>
          <a:p>
            <a:pPr lvl="0">
              <a:defRPr/>
            </a:pPr>
            <a:r>
              <a:rPr kumimoji="1" lang="zh-CN" altLang="en-US" sz="2000" kern="0" dirty="0">
                <a:solidFill>
                  <a:srgbClr val="C00000"/>
                </a:solidFill>
                <a:cs typeface="+mn-ea"/>
                <a:sym typeface="+mn-lt"/>
              </a:rPr>
              <a:t>作为个人层面的价值准则，是每个公民应当树立的基本价值追求和根本道德准则，是公民基本道德规范的核心要求。</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22"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par>
                                <p:cTn id="18" presetID="23" presetClass="entr" presetSubtype="528"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ppt_x</p:attrName>
                                        </p:attrNameLst>
                                      </p:cBhvr>
                                      <p:tavLst>
                                        <p:tav tm="0">
                                          <p:val>
                                            <p:fltVal val="0.5"/>
                                          </p:val>
                                        </p:tav>
                                        <p:tav tm="100000">
                                          <p:val>
                                            <p:strVal val="#ppt_x"/>
                                          </p:val>
                                        </p:tav>
                                      </p:tavLst>
                                    </p:anim>
                                    <p:anim calcmode="lin" valueType="num">
                                      <p:cBhvr>
                                        <p:cTn id="23" dur="1000" fill="hold"/>
                                        <p:tgtEl>
                                          <p:spTgt spid="1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18" presetClass="entr" presetSubtype="1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Left)">
                                      <p:cBhvr>
                                        <p:cTn id="27" dur="500"/>
                                        <p:tgtEl>
                                          <p:spTgt spid="13"/>
                                        </p:tgtEl>
                                      </p:cBhvr>
                                    </p:animEffect>
                                  </p:childTnLst>
                                </p:cTn>
                              </p:par>
                              <p:par>
                                <p:cTn id="28" presetID="23" presetClass="entr" presetSubtype="528"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1000" fill="hold"/>
                                        <p:tgtEl>
                                          <p:spTgt spid="14"/>
                                        </p:tgtEl>
                                        <p:attrNameLst>
                                          <p:attrName>ppt_w</p:attrName>
                                        </p:attrNameLst>
                                      </p:cBhvr>
                                      <p:tavLst>
                                        <p:tav tm="0">
                                          <p:val>
                                            <p:fltVal val="0"/>
                                          </p:val>
                                        </p:tav>
                                        <p:tav tm="100000">
                                          <p:val>
                                            <p:strVal val="#ppt_w"/>
                                          </p:val>
                                        </p:tav>
                                      </p:tavLst>
                                    </p:anim>
                                    <p:anim calcmode="lin" valueType="num">
                                      <p:cBhvr>
                                        <p:cTn id="31" dur="1000" fill="hold"/>
                                        <p:tgtEl>
                                          <p:spTgt spid="14"/>
                                        </p:tgtEl>
                                        <p:attrNameLst>
                                          <p:attrName>ppt_h</p:attrName>
                                        </p:attrNameLst>
                                      </p:cBhvr>
                                      <p:tavLst>
                                        <p:tav tm="0">
                                          <p:val>
                                            <p:fltVal val="0"/>
                                          </p:val>
                                        </p:tav>
                                        <p:tav tm="100000">
                                          <p:val>
                                            <p:strVal val="#ppt_h"/>
                                          </p:val>
                                        </p:tav>
                                      </p:tavLst>
                                    </p:anim>
                                    <p:anim calcmode="lin" valueType="num">
                                      <p:cBhvr>
                                        <p:cTn id="32" dur="1000" fill="hold"/>
                                        <p:tgtEl>
                                          <p:spTgt spid="14"/>
                                        </p:tgtEl>
                                        <p:attrNameLst>
                                          <p:attrName>ppt_x</p:attrName>
                                        </p:attrNameLst>
                                      </p:cBhvr>
                                      <p:tavLst>
                                        <p:tav tm="0">
                                          <p:val>
                                            <p:fltVal val="0.5"/>
                                          </p:val>
                                        </p:tav>
                                        <p:tav tm="100000">
                                          <p:val>
                                            <p:strVal val="#ppt_x"/>
                                          </p:val>
                                        </p:tav>
                                      </p:tavLst>
                                    </p:anim>
                                    <p:anim calcmode="lin" valueType="num">
                                      <p:cBhvr>
                                        <p:cTn id="33" dur="1000" fill="hold"/>
                                        <p:tgtEl>
                                          <p:spTgt spid="14"/>
                                        </p:tgtEl>
                                        <p:attrNameLst>
                                          <p:attrName>ppt_y</p:attrName>
                                        </p:attrNameLst>
                                      </p:cBhvr>
                                      <p:tavLst>
                                        <p:tav tm="0">
                                          <p:val>
                                            <p:fltVal val="0.5"/>
                                          </p:val>
                                        </p:tav>
                                        <p:tav tm="100000">
                                          <p:val>
                                            <p:strVal val="#ppt_y"/>
                                          </p:val>
                                        </p:tav>
                                      </p:tavLst>
                                    </p:anim>
                                  </p:childTnLst>
                                </p:cTn>
                              </p:par>
                            </p:childTnLst>
                          </p:cTn>
                        </p:par>
                        <p:par>
                          <p:cTn id="34" fill="hold">
                            <p:stCondLst>
                              <p:cond delay="1500"/>
                            </p:stCondLst>
                            <p:childTnLst>
                              <p:par>
                                <p:cTn id="35" presetID="18" presetClass="entr" presetSubtype="12"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strips(down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时代召唤理论  理论助推实践</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1106054" y="1700219"/>
            <a:ext cx="3064464" cy="803354"/>
            <a:chOff x="4911765" y="2256579"/>
            <a:chExt cx="4846401" cy="281329"/>
          </a:xfrm>
        </p:grpSpPr>
        <p:sp>
          <p:nvSpPr>
            <p:cNvPr id="6" name="矩形 5"/>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7" name="Text Placeholder 59"/>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dirty="0">
                  <a:latin typeface="+mn-lt"/>
                  <a:ea typeface="+mn-ea"/>
                  <a:cs typeface="+mn-ea"/>
                  <a:sym typeface="+mn-lt"/>
                </a:rPr>
                <a:t>多元中立引导</a:t>
              </a:r>
            </a:p>
          </p:txBody>
        </p:sp>
      </p:grpSp>
      <p:grpSp>
        <p:nvGrpSpPr>
          <p:cNvPr id="8" name="组合 7"/>
          <p:cNvGrpSpPr/>
          <p:nvPr/>
        </p:nvGrpSpPr>
        <p:grpSpPr>
          <a:xfrm>
            <a:off x="4276842" y="1712431"/>
            <a:ext cx="7157391" cy="788616"/>
            <a:chOff x="2679907" y="3372999"/>
            <a:chExt cx="7157391" cy="493690"/>
          </a:xfrm>
        </p:grpSpPr>
        <p:sp>
          <p:nvSpPr>
            <p:cNvPr id="9" name="PA-1022118"/>
            <p:cNvSpPr/>
            <p:nvPr>
              <p:custDataLst>
                <p:tags r:id="rId3"/>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10" name="矩形 9"/>
            <p:cNvSpPr/>
            <p:nvPr/>
          </p:nvSpPr>
          <p:spPr>
            <a:xfrm>
              <a:off x="2679907" y="3559626"/>
              <a:ext cx="7055284" cy="231210"/>
            </a:xfrm>
            <a:prstGeom prst="rect">
              <a:avLst/>
            </a:prstGeom>
          </p:spPr>
          <p:txBody>
            <a:bodyPr wrap="square">
              <a:spAutoFit/>
            </a:bodyPr>
            <a:lstStyle/>
            <a:p>
              <a:pPr lvl="0" eaLnBrk="0" hangingPunct="0">
                <a:defRPr/>
              </a:pPr>
              <a:r>
                <a:rPr kumimoji="1" lang="zh-CN" altLang="en-US" kern="0" dirty="0">
                  <a:solidFill>
                    <a:srgbClr val="C00000"/>
                  </a:solidFill>
                  <a:cs typeface="+mn-ea"/>
                  <a:sym typeface="+mn-lt"/>
                </a:rPr>
                <a:t> （</a:t>
              </a:r>
              <a:r>
                <a:rPr kumimoji="1" lang="en-US" altLang="zh-CN" kern="0" dirty="0">
                  <a:solidFill>
                    <a:srgbClr val="C00000"/>
                  </a:solidFill>
                  <a:cs typeface="+mn-ea"/>
                  <a:sym typeface="+mn-lt"/>
                </a:rPr>
                <a:t>1</a:t>
              </a:r>
              <a:r>
                <a:rPr kumimoji="1" lang="zh-CN" altLang="en-US" kern="0" dirty="0">
                  <a:solidFill>
                    <a:srgbClr val="C00000"/>
                  </a:solidFill>
                  <a:cs typeface="+mn-ea"/>
                  <a:sym typeface="+mn-lt"/>
                </a:rPr>
                <a:t>）社会主义核心价值观演进基于时代、源于实践、生于变革</a:t>
              </a:r>
              <a:endParaRPr kumimoji="1" lang="en-US" altLang="zh-CN" kern="0" dirty="0">
                <a:solidFill>
                  <a:srgbClr val="C00000"/>
                </a:solidFill>
                <a:cs typeface="+mn-ea"/>
                <a:sym typeface="+mn-lt"/>
              </a:endParaRPr>
            </a:p>
          </p:txBody>
        </p:sp>
      </p:grpSp>
      <p:grpSp>
        <p:nvGrpSpPr>
          <p:cNvPr id="11" name="组合 10"/>
          <p:cNvGrpSpPr/>
          <p:nvPr/>
        </p:nvGrpSpPr>
        <p:grpSpPr>
          <a:xfrm>
            <a:off x="1106054" y="2584966"/>
            <a:ext cx="3064464" cy="803354"/>
            <a:chOff x="4911765" y="2256579"/>
            <a:chExt cx="4846401" cy="281329"/>
          </a:xfrm>
        </p:grpSpPr>
        <p:sp>
          <p:nvSpPr>
            <p:cNvPr id="12" name="矩形 11"/>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3" name="Text Placeholder 59"/>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dirty="0">
                  <a:latin typeface="+mn-lt"/>
                  <a:ea typeface="+mn-ea"/>
                  <a:cs typeface="+mn-ea"/>
                  <a:sym typeface="+mn-lt"/>
                </a:rPr>
                <a:t>多样中谋共识</a:t>
              </a:r>
            </a:p>
          </p:txBody>
        </p:sp>
      </p:grpSp>
      <p:grpSp>
        <p:nvGrpSpPr>
          <p:cNvPr id="14" name="定制PPT  QQ1375428485"/>
          <p:cNvGrpSpPr/>
          <p:nvPr/>
        </p:nvGrpSpPr>
        <p:grpSpPr>
          <a:xfrm>
            <a:off x="4276842" y="2597171"/>
            <a:ext cx="7157391" cy="788615"/>
            <a:chOff x="2679907" y="3372999"/>
            <a:chExt cx="7157391" cy="493690"/>
          </a:xfrm>
        </p:grpSpPr>
        <p:sp>
          <p:nvSpPr>
            <p:cNvPr id="15" name="定制PPT  QQ1375428485"/>
            <p:cNvSpPr/>
            <p:nvPr>
              <p:custDataLst>
                <p:tags r:id="rId2"/>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16" name="定制PPT  QQ1375428485"/>
            <p:cNvSpPr/>
            <p:nvPr/>
          </p:nvSpPr>
          <p:spPr>
            <a:xfrm>
              <a:off x="2782014" y="3478790"/>
              <a:ext cx="6926016" cy="231210"/>
            </a:xfrm>
            <a:prstGeom prst="rect">
              <a:avLst/>
            </a:prstGeom>
          </p:spPr>
          <p:txBody>
            <a:bodyPr wrap="square">
              <a:spAutoFit/>
            </a:bodyPr>
            <a:lstStyle/>
            <a:p>
              <a:r>
                <a:rPr kumimoji="1" lang="zh-CN" altLang="en-US" kern="0" dirty="0">
                  <a:solidFill>
                    <a:srgbClr val="C00000"/>
                  </a:solidFill>
                  <a:cs typeface="+mn-ea"/>
                  <a:sym typeface="+mn-lt"/>
                </a:rPr>
                <a:t>（</a:t>
              </a:r>
              <a:r>
                <a:rPr kumimoji="1" lang="en-US" altLang="zh-CN" kern="0" dirty="0">
                  <a:solidFill>
                    <a:srgbClr val="C00000"/>
                  </a:solidFill>
                  <a:cs typeface="+mn-ea"/>
                  <a:sym typeface="+mn-lt"/>
                </a:rPr>
                <a:t>2</a:t>
              </a:r>
              <a:r>
                <a:rPr kumimoji="1" lang="zh-CN" altLang="en-US" kern="0" dirty="0">
                  <a:solidFill>
                    <a:srgbClr val="C00000"/>
                  </a:solidFill>
                  <a:cs typeface="+mn-ea"/>
                  <a:sym typeface="+mn-lt"/>
                </a:rPr>
                <a:t>）社会主义核心价值观演进呼应历史、反映规律、贴合民意</a:t>
              </a:r>
              <a:endParaRPr lang="zh-CN" altLang="zh-CN" sz="2000" dirty="0">
                <a:solidFill>
                  <a:prstClr val="black">
                    <a:lumMod val="75000"/>
                    <a:lumOff val="25000"/>
                  </a:prstClr>
                </a:solidFill>
                <a:cs typeface="+mn-ea"/>
                <a:sym typeface="+mn-lt"/>
              </a:endParaRPr>
            </a:p>
          </p:txBody>
        </p:sp>
      </p:grpSp>
      <p:grpSp>
        <p:nvGrpSpPr>
          <p:cNvPr id="17" name="组合 16"/>
          <p:cNvGrpSpPr/>
          <p:nvPr/>
        </p:nvGrpSpPr>
        <p:grpSpPr>
          <a:xfrm>
            <a:off x="1106054" y="3500580"/>
            <a:ext cx="3064464" cy="803354"/>
            <a:chOff x="4911765" y="2256579"/>
            <a:chExt cx="4846401" cy="281329"/>
          </a:xfrm>
        </p:grpSpPr>
        <p:sp>
          <p:nvSpPr>
            <p:cNvPr id="18" name="定制PPT  QQ1375428485"/>
            <p:cNvSpPr/>
            <p:nvPr/>
          </p:nvSpPr>
          <p:spPr>
            <a:xfrm>
              <a:off x="4911765" y="2256579"/>
              <a:ext cx="4846401" cy="281329"/>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9" name="定制PPT  QQ1375428485"/>
            <p:cNvSpPr txBox="1"/>
            <p:nvPr/>
          </p:nvSpPr>
          <p:spPr>
            <a:xfrm>
              <a:off x="4917337" y="2287811"/>
              <a:ext cx="4840829"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zh-CN" altLang="en-US" sz="3200" dirty="0">
                  <a:latin typeface="+mn-lt"/>
                  <a:ea typeface="+mn-ea"/>
                  <a:cs typeface="+mn-ea"/>
                  <a:sym typeface="+mn-lt"/>
                </a:rPr>
                <a:t>多变中定方向</a:t>
              </a:r>
            </a:p>
          </p:txBody>
        </p:sp>
      </p:grpSp>
      <p:grpSp>
        <p:nvGrpSpPr>
          <p:cNvPr id="20" name="定制PPT  QQ1375428485"/>
          <p:cNvGrpSpPr/>
          <p:nvPr/>
        </p:nvGrpSpPr>
        <p:grpSpPr>
          <a:xfrm>
            <a:off x="4276842" y="3512791"/>
            <a:ext cx="7157391" cy="788616"/>
            <a:chOff x="2679907" y="3372999"/>
            <a:chExt cx="7157391" cy="493690"/>
          </a:xfrm>
        </p:grpSpPr>
        <p:sp>
          <p:nvSpPr>
            <p:cNvPr id="21" name="定制PPT  QQ1375428485"/>
            <p:cNvSpPr/>
            <p:nvPr>
              <p:custDataLst>
                <p:tags r:id="rId1"/>
              </p:custDataLst>
            </p:nvPr>
          </p:nvSpPr>
          <p:spPr>
            <a:xfrm>
              <a:off x="2679907" y="3372999"/>
              <a:ext cx="7157391" cy="493690"/>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endParaRPr lang="zh-CN" altLang="zh-CN" dirty="0">
                <a:solidFill>
                  <a:prstClr val="black">
                    <a:lumMod val="75000"/>
                    <a:lumOff val="25000"/>
                  </a:prstClr>
                </a:solidFill>
                <a:cs typeface="+mn-ea"/>
                <a:sym typeface="+mn-lt"/>
              </a:endParaRPr>
            </a:p>
          </p:txBody>
        </p:sp>
        <p:sp>
          <p:nvSpPr>
            <p:cNvPr id="22" name="定制PPT  QQ1375428485"/>
            <p:cNvSpPr/>
            <p:nvPr/>
          </p:nvSpPr>
          <p:spPr>
            <a:xfrm>
              <a:off x="2782014" y="3442052"/>
              <a:ext cx="6926016" cy="404617"/>
            </a:xfrm>
            <a:prstGeom prst="rect">
              <a:avLst/>
            </a:prstGeom>
          </p:spPr>
          <p:txBody>
            <a:bodyPr wrap="square">
              <a:spAutoFit/>
            </a:bodyPr>
            <a:lstStyle/>
            <a:p>
              <a:pPr lvl="0">
                <a:defRPr/>
              </a:pPr>
              <a:r>
                <a:rPr lang="zh-CN" altLang="en-US" kern="0" dirty="0">
                  <a:solidFill>
                    <a:srgbClr val="C00000"/>
                  </a:solidFill>
                  <a:cs typeface="+mn-ea"/>
                  <a:sym typeface="+mn-lt"/>
                </a:rPr>
                <a:t>党的十八大报告明确提出倡导富强、民主、文明、和谐，倡导自由、平等、</a:t>
              </a:r>
            </a:p>
          </p:txBody>
        </p:sp>
      </p:grpSp>
      <p:sp>
        <p:nvSpPr>
          <p:cNvPr id="23" name="定制PPT  QQ1375428485"/>
          <p:cNvSpPr/>
          <p:nvPr/>
        </p:nvSpPr>
        <p:spPr>
          <a:xfrm>
            <a:off x="986589" y="4557454"/>
            <a:ext cx="10447644" cy="1200329"/>
          </a:xfrm>
          <a:prstGeom prst="rect">
            <a:avLst/>
          </a:prstGeom>
        </p:spPr>
        <p:txBody>
          <a:bodyPr wrap="square">
            <a:spAutoFit/>
          </a:bodyPr>
          <a:lstStyle/>
          <a:p>
            <a:pPr lvl="0">
              <a:defRPr/>
            </a:pPr>
            <a:r>
              <a:rPr lang="zh-CN" altLang="en-US" sz="2400" kern="0" dirty="0">
                <a:solidFill>
                  <a:srgbClr val="C00000"/>
                </a:solidFill>
                <a:cs typeface="+mn-ea"/>
                <a:sym typeface="+mn-lt"/>
              </a:rPr>
              <a:t>党的十八大报告明确提出倡导富强、民主、文明、和谐，倡导自由、平等、公正、法治，倡导爱国、敬业、诚信、友善，积极培育和践行社会主义核心价值观。</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时代召唤理论  理论助推实践</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817757" y="1994563"/>
            <a:ext cx="10537593" cy="862749"/>
            <a:chOff x="7333409" y="2845774"/>
            <a:chExt cx="10537593" cy="862749"/>
          </a:xfrm>
        </p:grpSpPr>
        <p:sp>
          <p:nvSpPr>
            <p:cNvPr id="6" name="矩形 5"/>
            <p:cNvSpPr/>
            <p:nvPr/>
          </p:nvSpPr>
          <p:spPr>
            <a:xfrm>
              <a:off x="7333409" y="2845774"/>
              <a:ext cx="10537593" cy="862749"/>
            </a:xfrm>
            <a:prstGeom prst="rect">
              <a:avLst/>
            </a:prstGeom>
            <a:solidFill>
              <a:srgbClr val="C70000"/>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7" name="矩形 6"/>
            <p:cNvSpPr/>
            <p:nvPr/>
          </p:nvSpPr>
          <p:spPr>
            <a:xfrm>
              <a:off x="7760626" y="2923205"/>
              <a:ext cx="9868503" cy="707886"/>
            </a:xfrm>
            <a:prstGeom prst="rect">
              <a:avLst/>
            </a:prstGeom>
          </p:spPr>
          <p:txBody>
            <a:bodyPr wrap="square">
              <a:spAutoFit/>
            </a:bodyPr>
            <a:lstStyle/>
            <a:p>
              <a:pPr algn="dist" eaLnBrk="0" hangingPunct="0"/>
              <a:r>
                <a:rPr kumimoji="1" lang="zh-CN" altLang="en-US" sz="4000" b="1" dirty="0">
                  <a:solidFill>
                    <a:schemeClr val="bg1"/>
                  </a:solidFill>
                  <a:effectLst>
                    <a:outerShdw blurRad="38100" dist="38100" dir="2700000" algn="tl">
                      <a:srgbClr val="000000">
                        <a:alpha val="43137"/>
                      </a:srgbClr>
                    </a:outerShdw>
                  </a:effectLst>
                  <a:cs typeface="+mn-ea"/>
                  <a:sym typeface="+mn-lt"/>
                </a:rPr>
                <a:t>核心价值观与核心价值体系的关系</a:t>
              </a:r>
            </a:p>
          </p:txBody>
        </p:sp>
      </p:grpSp>
      <p:grpSp>
        <p:nvGrpSpPr>
          <p:cNvPr id="8" name="定制PPT  QQ1375428485"/>
          <p:cNvGrpSpPr/>
          <p:nvPr/>
        </p:nvGrpSpPr>
        <p:grpSpPr>
          <a:xfrm>
            <a:off x="817757" y="3043695"/>
            <a:ext cx="2233564" cy="2573334"/>
            <a:chOff x="4308081" y="2054875"/>
            <a:chExt cx="3532347" cy="746634"/>
          </a:xfrm>
        </p:grpSpPr>
        <p:sp>
          <p:nvSpPr>
            <p:cNvPr id="9" name="矩形 8"/>
            <p:cNvSpPr/>
            <p:nvPr/>
          </p:nvSpPr>
          <p:spPr>
            <a:xfrm>
              <a:off x="4308081" y="2054875"/>
              <a:ext cx="3532347" cy="746634"/>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0" name="定制PPT  QQ1375428485"/>
            <p:cNvSpPr txBox="1"/>
            <p:nvPr/>
          </p:nvSpPr>
          <p:spPr>
            <a:xfrm>
              <a:off x="4463003" y="2339105"/>
              <a:ext cx="2923093"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defRPr/>
              </a:pPr>
              <a:r>
                <a:rPr lang="zh-CN" altLang="en-US" sz="5400" dirty="0">
                  <a:gradFill>
                    <a:gsLst>
                      <a:gs pos="100000">
                        <a:prstClr val="white"/>
                      </a:gs>
                      <a:gs pos="0">
                        <a:prstClr val="white">
                          <a:lumMod val="95000"/>
                        </a:prstClr>
                      </a:gs>
                    </a:gsLst>
                    <a:path path="circle">
                      <a:fillToRect l="100000" b="100000"/>
                    </a:path>
                  </a:gradFill>
                  <a:latin typeface="+mn-lt"/>
                  <a:ea typeface="+mn-ea"/>
                  <a:cs typeface="+mn-ea"/>
                  <a:sym typeface="+mn-lt"/>
                </a:rPr>
                <a:t>价</a:t>
              </a:r>
              <a:endParaRPr lang="en-US" altLang="zh-CN" sz="5400" dirty="0">
                <a:gradFill>
                  <a:gsLst>
                    <a:gs pos="100000">
                      <a:prstClr val="white"/>
                    </a:gs>
                    <a:gs pos="0">
                      <a:prstClr val="white">
                        <a:lumMod val="95000"/>
                      </a:prstClr>
                    </a:gs>
                  </a:gsLst>
                  <a:path path="circle">
                    <a:fillToRect l="100000" b="100000"/>
                  </a:path>
                </a:gradFill>
                <a:latin typeface="+mn-lt"/>
                <a:ea typeface="+mn-ea"/>
                <a:cs typeface="+mn-ea"/>
                <a:sym typeface="+mn-lt"/>
              </a:endParaRPr>
            </a:p>
            <a:p>
              <a:pPr>
                <a:lnSpc>
                  <a:spcPct val="80000"/>
                </a:lnSpc>
                <a:defRPr/>
              </a:pPr>
              <a:r>
                <a:rPr lang="zh-CN" altLang="en-US" sz="5400" dirty="0">
                  <a:gradFill>
                    <a:gsLst>
                      <a:gs pos="100000">
                        <a:prstClr val="white"/>
                      </a:gs>
                      <a:gs pos="0">
                        <a:prstClr val="white">
                          <a:lumMod val="95000"/>
                        </a:prstClr>
                      </a:gs>
                    </a:gsLst>
                    <a:path path="circle">
                      <a:fillToRect l="100000" b="100000"/>
                    </a:path>
                  </a:gradFill>
                  <a:latin typeface="+mn-lt"/>
                  <a:ea typeface="+mn-ea"/>
                  <a:cs typeface="+mn-ea"/>
                  <a:sym typeface="+mn-lt"/>
                </a:rPr>
                <a:t>值</a:t>
              </a:r>
            </a:p>
          </p:txBody>
        </p:sp>
      </p:grpSp>
      <p:cxnSp>
        <p:nvCxnSpPr>
          <p:cNvPr id="11" name="定制PPT  QQ1375428485"/>
          <p:cNvCxnSpPr/>
          <p:nvPr/>
        </p:nvCxnSpPr>
        <p:spPr>
          <a:xfrm>
            <a:off x="3434727" y="3014384"/>
            <a:ext cx="0" cy="2161376"/>
          </a:xfrm>
          <a:prstGeom prst="line">
            <a:avLst/>
          </a:prstGeom>
          <a:noFill/>
          <a:ln w="6350" cap="flat" cmpd="sng" algn="ctr">
            <a:solidFill>
              <a:srgbClr val="FF9500"/>
            </a:solidFill>
            <a:prstDash val="solid"/>
            <a:miter lim="800000"/>
          </a:ln>
          <a:effectLst/>
        </p:spPr>
      </p:cxnSp>
      <p:sp>
        <p:nvSpPr>
          <p:cNvPr id="12" name="定制PPT  QQ1375428485"/>
          <p:cNvSpPr>
            <a:spLocks noChangeAspect="1"/>
          </p:cNvSpPr>
          <p:nvPr>
            <p:custDataLst>
              <p:tags r:id="rId1"/>
            </p:custDataLst>
          </p:nvPr>
        </p:nvSpPr>
        <p:spPr>
          <a:xfrm>
            <a:off x="3221087" y="3294506"/>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1</a:t>
            </a:r>
            <a:endParaRPr lang="zh-CN" altLang="en-US" kern="0" dirty="0">
              <a:solidFill>
                <a:srgbClr val="FCFCFC"/>
              </a:solidFill>
              <a:cs typeface="+mn-ea"/>
              <a:sym typeface="+mn-lt"/>
            </a:endParaRPr>
          </a:p>
        </p:txBody>
      </p:sp>
      <p:sp>
        <p:nvSpPr>
          <p:cNvPr id="13" name="定制PPT  QQ1375428485"/>
          <p:cNvSpPr/>
          <p:nvPr/>
        </p:nvSpPr>
        <p:spPr>
          <a:xfrm>
            <a:off x="3818134" y="3169692"/>
            <a:ext cx="7632736" cy="830997"/>
          </a:xfrm>
          <a:prstGeom prst="rect">
            <a:avLst/>
          </a:prstGeom>
          <a:noFill/>
        </p:spPr>
        <p:txBody>
          <a:bodyPr wrap="square">
            <a:spAutoFit/>
          </a:bodyPr>
          <a:lstStyle/>
          <a:p>
            <a:pPr lvl="0">
              <a:defRPr/>
            </a:pPr>
            <a:r>
              <a:rPr lang="zh-CN" altLang="zh-CN" sz="2400" kern="0" dirty="0">
                <a:solidFill>
                  <a:srgbClr val="C00000"/>
                </a:solidFill>
                <a:cs typeface="+mn-ea"/>
                <a:sym typeface="+mn-lt"/>
              </a:rPr>
              <a:t>社会主义核心价值观是社会主义核心价值体系的内核，体现着社会主义核心价值体系的根本性质和基本特征，</a:t>
            </a:r>
            <a:endParaRPr kumimoji="1" lang="zh-CN" altLang="en-US" sz="2400" kern="0" dirty="0">
              <a:solidFill>
                <a:srgbClr val="C00000"/>
              </a:solidFill>
              <a:cs typeface="+mn-ea"/>
              <a:sym typeface="+mn-lt"/>
            </a:endParaRPr>
          </a:p>
        </p:txBody>
      </p:sp>
      <p:sp>
        <p:nvSpPr>
          <p:cNvPr id="14" name="定制PPT  QQ1375428485"/>
          <p:cNvSpPr>
            <a:spLocks noChangeAspect="1"/>
          </p:cNvSpPr>
          <p:nvPr>
            <p:custDataLst>
              <p:tags r:id="rId2"/>
            </p:custDataLst>
          </p:nvPr>
        </p:nvSpPr>
        <p:spPr>
          <a:xfrm>
            <a:off x="3221087" y="4435179"/>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2</a:t>
            </a:r>
            <a:endParaRPr lang="zh-CN" altLang="en-US" kern="0" dirty="0">
              <a:solidFill>
                <a:srgbClr val="FCFCFC"/>
              </a:solidFill>
              <a:cs typeface="+mn-ea"/>
              <a:sym typeface="+mn-lt"/>
            </a:endParaRPr>
          </a:p>
        </p:txBody>
      </p:sp>
      <p:sp>
        <p:nvSpPr>
          <p:cNvPr id="15" name="定制PPT  QQ1375428485"/>
          <p:cNvSpPr/>
          <p:nvPr/>
        </p:nvSpPr>
        <p:spPr>
          <a:xfrm>
            <a:off x="3818134" y="4460611"/>
            <a:ext cx="7632735" cy="830997"/>
          </a:xfrm>
          <a:prstGeom prst="rect">
            <a:avLst/>
          </a:prstGeom>
          <a:noFill/>
        </p:spPr>
        <p:txBody>
          <a:bodyPr wrap="square">
            <a:spAutoFit/>
          </a:bodyPr>
          <a:lstStyle/>
          <a:p>
            <a:pPr lvl="0">
              <a:defRPr/>
            </a:pPr>
            <a:r>
              <a:rPr lang="zh-CN" altLang="zh-CN" sz="2400" kern="0" dirty="0">
                <a:solidFill>
                  <a:srgbClr val="C00000"/>
                </a:solidFill>
                <a:cs typeface="+mn-ea"/>
                <a:sym typeface="+mn-lt"/>
              </a:rPr>
              <a:t>反映着社会主义核心价值体系的丰富内涵和实践要求，是社会主义核心价值体系的高度凝练和集中表达。</a:t>
            </a:r>
            <a:endParaRPr kumimoji="1" lang="zh-CN" altLang="en-US" sz="1600" kern="0" dirty="0">
              <a:solidFill>
                <a:srgbClr val="C00000"/>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22"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par>
                                <p:cTn id="18" presetID="23" presetClass="entr" presetSubtype="528"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ppt_x</p:attrName>
                                        </p:attrNameLst>
                                      </p:cBhvr>
                                      <p:tavLst>
                                        <p:tav tm="0">
                                          <p:val>
                                            <p:fltVal val="0.5"/>
                                          </p:val>
                                        </p:tav>
                                        <p:tav tm="100000">
                                          <p:val>
                                            <p:strVal val="#ppt_x"/>
                                          </p:val>
                                        </p:tav>
                                      </p:tavLst>
                                    </p:anim>
                                    <p:anim calcmode="lin" valueType="num">
                                      <p:cBhvr>
                                        <p:cTn id="23" dur="1000" fill="hold"/>
                                        <p:tgtEl>
                                          <p:spTgt spid="1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18" presetClass="entr" presetSubtype="1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Left)">
                                      <p:cBhvr>
                                        <p:cTn id="27" dur="500"/>
                                        <p:tgtEl>
                                          <p:spTgt spid="13"/>
                                        </p:tgtEl>
                                      </p:cBhvr>
                                    </p:animEffect>
                                  </p:childTnLst>
                                </p:cTn>
                              </p:par>
                              <p:par>
                                <p:cTn id="28" presetID="23" presetClass="entr" presetSubtype="528"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1000" fill="hold"/>
                                        <p:tgtEl>
                                          <p:spTgt spid="14"/>
                                        </p:tgtEl>
                                        <p:attrNameLst>
                                          <p:attrName>ppt_w</p:attrName>
                                        </p:attrNameLst>
                                      </p:cBhvr>
                                      <p:tavLst>
                                        <p:tav tm="0">
                                          <p:val>
                                            <p:fltVal val="0"/>
                                          </p:val>
                                        </p:tav>
                                        <p:tav tm="100000">
                                          <p:val>
                                            <p:strVal val="#ppt_w"/>
                                          </p:val>
                                        </p:tav>
                                      </p:tavLst>
                                    </p:anim>
                                    <p:anim calcmode="lin" valueType="num">
                                      <p:cBhvr>
                                        <p:cTn id="31" dur="1000" fill="hold"/>
                                        <p:tgtEl>
                                          <p:spTgt spid="14"/>
                                        </p:tgtEl>
                                        <p:attrNameLst>
                                          <p:attrName>ppt_h</p:attrName>
                                        </p:attrNameLst>
                                      </p:cBhvr>
                                      <p:tavLst>
                                        <p:tav tm="0">
                                          <p:val>
                                            <p:fltVal val="0"/>
                                          </p:val>
                                        </p:tav>
                                        <p:tav tm="100000">
                                          <p:val>
                                            <p:strVal val="#ppt_h"/>
                                          </p:val>
                                        </p:tav>
                                      </p:tavLst>
                                    </p:anim>
                                    <p:anim calcmode="lin" valueType="num">
                                      <p:cBhvr>
                                        <p:cTn id="32" dur="1000" fill="hold"/>
                                        <p:tgtEl>
                                          <p:spTgt spid="14"/>
                                        </p:tgtEl>
                                        <p:attrNameLst>
                                          <p:attrName>ppt_x</p:attrName>
                                        </p:attrNameLst>
                                      </p:cBhvr>
                                      <p:tavLst>
                                        <p:tav tm="0">
                                          <p:val>
                                            <p:fltVal val="0.5"/>
                                          </p:val>
                                        </p:tav>
                                        <p:tav tm="100000">
                                          <p:val>
                                            <p:strVal val="#ppt_x"/>
                                          </p:val>
                                        </p:tav>
                                      </p:tavLst>
                                    </p:anim>
                                    <p:anim calcmode="lin" valueType="num">
                                      <p:cBhvr>
                                        <p:cTn id="33" dur="1000" fill="hold"/>
                                        <p:tgtEl>
                                          <p:spTgt spid="14"/>
                                        </p:tgtEl>
                                        <p:attrNameLst>
                                          <p:attrName>ppt_y</p:attrName>
                                        </p:attrNameLst>
                                      </p:cBhvr>
                                      <p:tavLst>
                                        <p:tav tm="0">
                                          <p:val>
                                            <p:fltVal val="0.5"/>
                                          </p:val>
                                        </p:tav>
                                        <p:tav tm="100000">
                                          <p:val>
                                            <p:strVal val="#ppt_y"/>
                                          </p:val>
                                        </p:tav>
                                      </p:tavLst>
                                    </p:anim>
                                  </p:childTnLst>
                                </p:cTn>
                              </p:par>
                            </p:childTnLst>
                          </p:cTn>
                        </p:par>
                        <p:par>
                          <p:cTn id="34" fill="hold">
                            <p:stCondLst>
                              <p:cond delay="1500"/>
                            </p:stCondLst>
                            <p:childTnLst>
                              <p:par>
                                <p:cTn id="35" presetID="18" presetClass="entr" presetSubtype="12"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strips(down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时代召唤理论  理论助推实践</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5" name="圆角矩形 5"/>
          <p:cNvSpPr/>
          <p:nvPr/>
        </p:nvSpPr>
        <p:spPr>
          <a:xfrm>
            <a:off x="5272577" y="2017343"/>
            <a:ext cx="1646845" cy="1896548"/>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txBody>
          <a:bodyPr lIns="109760" tIns="54880" rIns="109760" bIns="5488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先提炼</a:t>
            </a:r>
            <a:r>
              <a:rPr kumimoji="1" lang="zh-CN" altLang="en-US" sz="2440" b="0" i="0" u="none" strike="noStrike" kern="0" cap="none" spc="0" normalizeH="0" baseline="0" noProof="0" dirty="0">
                <a:ln>
                  <a:noFill/>
                </a:ln>
                <a:solidFill>
                  <a:srgbClr val="FFFFFF"/>
                </a:solidFill>
                <a:effectLst/>
                <a:uLnTx/>
                <a:uFillTx/>
                <a:cs typeface="+mn-ea"/>
                <a:sym typeface="+mn-lt"/>
              </a:rPr>
              <a:t>出社会主义核心价值体系</a:t>
            </a:r>
          </a:p>
        </p:txBody>
      </p:sp>
      <p:sp>
        <p:nvSpPr>
          <p:cNvPr id="6" name="圆角矩形 11"/>
          <p:cNvSpPr/>
          <p:nvPr/>
        </p:nvSpPr>
        <p:spPr>
          <a:xfrm>
            <a:off x="1864644" y="2017343"/>
            <a:ext cx="1646845" cy="1896548"/>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txBody>
          <a:bodyPr lIns="109760" tIns="54880" rIns="109760" bIns="5488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源于设想提出社会主义核心价值观</a:t>
            </a:r>
          </a:p>
        </p:txBody>
      </p:sp>
      <p:sp>
        <p:nvSpPr>
          <p:cNvPr id="7" name="圆角矩形 14"/>
          <p:cNvSpPr/>
          <p:nvPr/>
        </p:nvSpPr>
        <p:spPr>
          <a:xfrm>
            <a:off x="8680510" y="1922515"/>
            <a:ext cx="1646845" cy="2086203"/>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txBody>
          <a:bodyPr lIns="109760" tIns="54880" rIns="109760" bIns="54880"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1"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落脚于明确社会主义核心价值观</a:t>
            </a:r>
          </a:p>
        </p:txBody>
      </p:sp>
      <p:sp>
        <p:nvSpPr>
          <p:cNvPr id="8" name="右箭头 15"/>
          <p:cNvSpPr/>
          <p:nvPr/>
        </p:nvSpPr>
        <p:spPr>
          <a:xfrm>
            <a:off x="3673011" y="2045234"/>
            <a:ext cx="1463862" cy="1840766"/>
          </a:xfrm>
          <a:prstGeom prst="rightArrow">
            <a:avLst>
              <a:gd name="adj1" fmla="val 59769"/>
              <a:gd name="adj2" fmla="val 5000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txBody>
          <a:bodyPr lIns="109760" tIns="54880" rIns="109760" bIns="54880" anchor="ctr" anchorCtr="0"/>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探讨</a:t>
            </a:r>
            <a:endParaRPr kumimoji="0" lang="en-US" altLang="zh-CN"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探索</a:t>
            </a:r>
          </a:p>
        </p:txBody>
      </p:sp>
      <p:sp>
        <p:nvSpPr>
          <p:cNvPr id="9" name="右箭头 17"/>
          <p:cNvSpPr/>
          <p:nvPr/>
        </p:nvSpPr>
        <p:spPr>
          <a:xfrm>
            <a:off x="7093853" y="2121431"/>
            <a:ext cx="1463862" cy="1840766"/>
          </a:xfrm>
          <a:prstGeom prst="rightArrow">
            <a:avLst>
              <a:gd name="adj1" fmla="val 62211"/>
              <a:gd name="adj2" fmla="val 5000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txBody>
          <a:bodyPr lIns="109760" tIns="54880" rIns="109760" bIns="54880" anchor="ctr" anchorCtr="0"/>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积淀</a:t>
            </a:r>
            <a:endParaRPr kumimoji="0" lang="en-US" altLang="zh-CN"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40" b="0" i="0" u="none" strike="noStrike" kern="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cs typeface="+mn-ea"/>
                <a:sym typeface="+mn-lt"/>
              </a:rPr>
              <a:t>酝酿</a:t>
            </a:r>
          </a:p>
        </p:txBody>
      </p:sp>
      <p:sp>
        <p:nvSpPr>
          <p:cNvPr id="10" name="文本框 9"/>
          <p:cNvSpPr txBox="1"/>
          <p:nvPr/>
        </p:nvSpPr>
        <p:spPr>
          <a:xfrm>
            <a:off x="4002670" y="4231141"/>
            <a:ext cx="3823114" cy="548772"/>
          </a:xfrm>
          <a:prstGeom prst="rect">
            <a:avLst/>
          </a:prstGeom>
          <a:noFill/>
        </p:spPr>
        <p:txBody>
          <a:bodyPr wrap="square" lIns="109760" tIns="54880" rIns="109760" bIns="54880" rtlCol="0">
            <a:spAutoFit/>
          </a:bodyPr>
          <a:lstStyle/>
          <a:p>
            <a:pPr algn="ctr"/>
            <a:r>
              <a:rPr kumimoji="1" lang="zh-CN" altLang="en-US" sz="2845" b="1" dirty="0">
                <a:solidFill>
                  <a:srgbClr val="C00000"/>
                </a:solidFill>
                <a:cs typeface="+mn-ea"/>
                <a:sym typeface="+mn-lt"/>
              </a:rPr>
              <a:t>持续深化  回归初衷</a:t>
            </a:r>
          </a:p>
        </p:txBody>
      </p:sp>
      <p:sp>
        <p:nvSpPr>
          <p:cNvPr id="11" name="等腰三角形 4"/>
          <p:cNvSpPr/>
          <p:nvPr/>
        </p:nvSpPr>
        <p:spPr>
          <a:xfrm>
            <a:off x="2345883" y="3962198"/>
            <a:ext cx="7418969" cy="1060765"/>
          </a:xfrm>
          <a:custGeom>
            <a:avLst/>
            <a:gdLst/>
            <a:ahLst/>
            <a:cxnLst/>
            <a:rect l="l" t="t" r="r" b="b"/>
            <a:pathLst>
              <a:path w="7298754" h="1404897">
                <a:moveTo>
                  <a:pt x="228594" y="0"/>
                </a:moveTo>
                <a:lnTo>
                  <a:pt x="457188" y="749546"/>
                </a:lnTo>
                <a:lnTo>
                  <a:pt x="323938" y="749546"/>
                </a:lnTo>
                <a:lnTo>
                  <a:pt x="323938" y="1238353"/>
                </a:lnTo>
                <a:lnTo>
                  <a:pt x="7133658" y="1238353"/>
                </a:lnTo>
                <a:lnTo>
                  <a:pt x="7133658" y="185729"/>
                </a:lnTo>
                <a:lnTo>
                  <a:pt x="7298754" y="185729"/>
                </a:lnTo>
                <a:lnTo>
                  <a:pt x="7298754" y="1404897"/>
                </a:lnTo>
                <a:lnTo>
                  <a:pt x="136142" y="1404897"/>
                </a:lnTo>
                <a:lnTo>
                  <a:pt x="136142" y="749546"/>
                </a:lnTo>
                <a:lnTo>
                  <a:pt x="0" y="749546"/>
                </a:lnTo>
                <a:close/>
              </a:path>
            </a:pathLst>
          </a:custGeom>
          <a:solidFill>
            <a:srgbClr val="C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prestig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ppt_x</p:attrName>
                                        </p:attrNameLst>
                                      </p:cBhvr>
                                      <p:tavLst>
                                        <p:tav tm="0">
                                          <p:val>
                                            <p:strVal val="#ppt_x-#ppt_w*1.125000"/>
                                          </p:val>
                                        </p:tav>
                                        <p:tav tm="100000">
                                          <p:val>
                                            <p:strVal val="#ppt_x"/>
                                          </p:val>
                                        </p:tav>
                                      </p:tavLst>
                                    </p:anim>
                                    <p:animEffect transition="in" filter="wipe(right)">
                                      <p:cBhvr>
                                        <p:cTn id="21" dur="500"/>
                                        <p:tgtEl>
                                          <p:spTgt spid="9"/>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593915" y="3868127"/>
            <a:ext cx="1971010" cy="8833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207" y="723608"/>
            <a:ext cx="2066793" cy="972200"/>
          </a:xfrm>
          <a:prstGeom prst="rect">
            <a:avLst/>
          </a:prstGeom>
        </p:spPr>
      </p:pic>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120105" y="5856590"/>
            <a:ext cx="1971010" cy="883382"/>
          </a:xfrm>
          <a:prstGeom prst="rect">
            <a:avLst/>
          </a:prstGeom>
        </p:spPr>
      </p:pic>
      <p:sp>
        <p:nvSpPr>
          <p:cNvPr id="29" name="文本框 28"/>
          <p:cNvSpPr txBox="1"/>
          <p:nvPr/>
        </p:nvSpPr>
        <p:spPr>
          <a:xfrm>
            <a:off x="3351689" y="2483525"/>
            <a:ext cx="11032706" cy="2177840"/>
          </a:xfrm>
          <a:prstGeom prst="rect">
            <a:avLst/>
          </a:prstGeom>
          <a:noFill/>
        </p:spPr>
        <p:txBody>
          <a:bodyPr wrap="square" rtlCol="0">
            <a:spAutoFit/>
          </a:bodyPr>
          <a:lstStyle>
            <a:defPPr>
              <a:defRPr lang="zh-CN"/>
            </a:defPPr>
            <a:lvl1pPr algn="ctr">
              <a:defRPr sz="6600">
                <a:solidFill>
                  <a:schemeClr val="bg2"/>
                </a:solidFill>
                <a:latin typeface="方正特雅宋_GBK" panose="02000000000000000000" pitchFamily="2" charset="-122"/>
                <a:ea typeface="方正特雅宋_GBK" panose="02000000000000000000" pitchFamily="2" charset="-122"/>
                <a:cs typeface="+mn-ea"/>
              </a:defRPr>
            </a:lvl1pPr>
          </a:lstStyle>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观念内化于心 </a:t>
            </a:r>
            <a:endParaRPr lang="en-US" altLang="zh-CN" sz="4800" kern="0" spc="300" dirty="0">
              <a:ln cmpd="sng">
                <a:noFill/>
                <a:prstDash val="solid"/>
              </a:ln>
              <a:solidFill>
                <a:srgbClr val="C70000"/>
              </a:solidFill>
              <a:latin typeface="+mn-lt"/>
              <a:ea typeface="+mn-ea"/>
              <a:sym typeface="+mn-lt"/>
            </a:endParaRPr>
          </a:p>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思想融入灵魂</a:t>
            </a:r>
          </a:p>
        </p:txBody>
      </p:sp>
      <p:grpSp>
        <p:nvGrpSpPr>
          <p:cNvPr id="30" name="组合 29"/>
          <p:cNvGrpSpPr/>
          <p:nvPr/>
        </p:nvGrpSpPr>
        <p:grpSpPr>
          <a:xfrm>
            <a:off x="7830159" y="325011"/>
            <a:ext cx="1932299" cy="1962183"/>
            <a:chOff x="5298159" y="1466268"/>
            <a:chExt cx="1122744" cy="1122744"/>
          </a:xfrm>
        </p:grpSpPr>
        <p:sp>
          <p:nvSpPr>
            <p:cNvPr id="31" name="任意多边形: 形状 30"/>
            <p:cNvSpPr/>
            <p:nvPr/>
          </p:nvSpPr>
          <p:spPr bwMode="auto">
            <a:xfrm>
              <a:off x="5298159" y="1466268"/>
              <a:ext cx="1122744" cy="1122744"/>
            </a:xfrm>
            <a:custGeom>
              <a:avLst/>
              <a:gdLst>
                <a:gd name="connsiteX0" fmla="*/ 417327 w 834654"/>
                <a:gd name="connsiteY0" fmla="*/ 47625 h 834654"/>
                <a:gd name="connsiteX1" fmla="*/ 47625 w 834654"/>
                <a:gd name="connsiteY1" fmla="*/ 417327 h 834654"/>
                <a:gd name="connsiteX2" fmla="*/ 417327 w 834654"/>
                <a:gd name="connsiteY2" fmla="*/ 787029 h 834654"/>
                <a:gd name="connsiteX3" fmla="*/ 787029 w 834654"/>
                <a:gd name="connsiteY3" fmla="*/ 417327 h 834654"/>
                <a:gd name="connsiteX4" fmla="*/ 417327 w 834654"/>
                <a:gd name="connsiteY4" fmla="*/ 47625 h 834654"/>
                <a:gd name="connsiteX5" fmla="*/ 417327 w 834654"/>
                <a:gd name="connsiteY5" fmla="*/ 0 h 834654"/>
                <a:gd name="connsiteX6" fmla="*/ 834654 w 834654"/>
                <a:gd name="connsiteY6" fmla="*/ 417327 h 834654"/>
                <a:gd name="connsiteX7" fmla="*/ 417327 w 834654"/>
                <a:gd name="connsiteY7" fmla="*/ 834654 h 834654"/>
                <a:gd name="connsiteX8" fmla="*/ 0 w 834654"/>
                <a:gd name="connsiteY8" fmla="*/ 417327 h 834654"/>
                <a:gd name="connsiteX9" fmla="*/ 417327 w 834654"/>
                <a:gd name="connsiteY9" fmla="*/ 0 h 83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654" h="834654">
                  <a:moveTo>
                    <a:pt x="417327" y="47625"/>
                  </a:moveTo>
                  <a:cubicBezTo>
                    <a:pt x="213146" y="47625"/>
                    <a:pt x="47625" y="213146"/>
                    <a:pt x="47625" y="417327"/>
                  </a:cubicBezTo>
                  <a:cubicBezTo>
                    <a:pt x="47625" y="621508"/>
                    <a:pt x="213146" y="787029"/>
                    <a:pt x="417327" y="787029"/>
                  </a:cubicBezTo>
                  <a:cubicBezTo>
                    <a:pt x="621508" y="787029"/>
                    <a:pt x="787029" y="621508"/>
                    <a:pt x="787029" y="417327"/>
                  </a:cubicBezTo>
                  <a:cubicBezTo>
                    <a:pt x="787029" y="213146"/>
                    <a:pt x="621508" y="47625"/>
                    <a:pt x="417327" y="47625"/>
                  </a:cubicBezTo>
                  <a:close/>
                  <a:moveTo>
                    <a:pt x="417327" y="0"/>
                  </a:moveTo>
                  <a:cubicBezTo>
                    <a:pt x="647810" y="0"/>
                    <a:pt x="834654" y="186844"/>
                    <a:pt x="834654" y="417327"/>
                  </a:cubicBezTo>
                  <a:cubicBezTo>
                    <a:pt x="834654" y="647810"/>
                    <a:pt x="647810" y="834654"/>
                    <a:pt x="417327" y="834654"/>
                  </a:cubicBezTo>
                  <a:cubicBezTo>
                    <a:pt x="186844" y="834654"/>
                    <a:pt x="0" y="647810"/>
                    <a:pt x="0" y="417327"/>
                  </a:cubicBezTo>
                  <a:cubicBezTo>
                    <a:pt x="0" y="186844"/>
                    <a:pt x="186844" y="0"/>
                    <a:pt x="417327" y="0"/>
                  </a:cubicBezTo>
                  <a:close/>
                </a:path>
              </a:pathLst>
            </a:custGeom>
            <a:solidFill>
              <a:srgbClr val="C00000"/>
            </a:solidFill>
            <a:ln w="9525" cap="flat" cmpd="sng" algn="ctr">
              <a:solidFill>
                <a:schemeClr val="bg1"/>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pPr>
              <a:endParaRPr lang="zh-CN" altLang="en-US" sz="1800">
                <a:solidFill>
                  <a:srgbClr val="C00000"/>
                </a:solidFill>
                <a:cs typeface="+mn-ea"/>
                <a:sym typeface="+mn-lt"/>
              </a:endParaRPr>
            </a:p>
          </p:txBody>
        </p:sp>
        <p:sp>
          <p:nvSpPr>
            <p:cNvPr id="32" name="Rectangle 9"/>
            <p:cNvSpPr>
              <a:spLocks noChangeArrowheads="1"/>
            </p:cNvSpPr>
            <p:nvPr/>
          </p:nvSpPr>
          <p:spPr bwMode="auto">
            <a:xfrm>
              <a:off x="5425199" y="1694342"/>
              <a:ext cx="868663" cy="63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3765" fontAlgn="base">
                <a:spcBef>
                  <a:spcPct val="0"/>
                </a:spcBef>
                <a:spcAft>
                  <a:spcPct val="0"/>
                </a:spcAft>
                <a:defRPr/>
              </a:pPr>
              <a:r>
                <a:rPr lang="en-US" altLang="zh-CN" sz="7200" dirty="0">
                  <a:solidFill>
                    <a:srgbClr val="C00000"/>
                  </a:solidFill>
                  <a:latin typeface="+mn-lt"/>
                  <a:cs typeface="+mn-ea"/>
                  <a:sym typeface="+mn-lt"/>
                </a:rPr>
                <a:t>04</a:t>
              </a:r>
              <a:endParaRPr lang="zh-CN" altLang="zh-CN" sz="7200" dirty="0">
                <a:solidFill>
                  <a:srgbClr val="C00000"/>
                </a:solidFill>
                <a:latin typeface="+mn-lt"/>
                <a:cs typeface="+mn-ea"/>
                <a:sym typeface="+mn-lt"/>
              </a:endParaRPr>
            </a:p>
          </p:txBody>
        </p:sp>
      </p:grpSp>
      <p:sp>
        <p:nvSpPr>
          <p:cNvPr id="12" name="矩形 11"/>
          <p:cNvSpPr/>
          <p:nvPr/>
        </p:nvSpPr>
        <p:spPr>
          <a:xfrm>
            <a:off x="0" y="0"/>
            <a:ext cx="5349725" cy="6858000"/>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定制PPT  QQ1375428485"/>
          <p:cNvSpPr/>
          <p:nvPr/>
        </p:nvSpPr>
        <p:spPr>
          <a:xfrm>
            <a:off x="478927" y="3222015"/>
            <a:ext cx="4473385" cy="2376035"/>
          </a:xfrm>
          <a:prstGeom prst="rect">
            <a:avLst/>
          </a:prstGeom>
        </p:spPr>
        <p:txBody>
          <a:bodyPr wrap="square">
            <a:spAutoFit/>
          </a:bodyPr>
          <a:lstStyle/>
          <a:p>
            <a:pPr algn="ctr">
              <a:lnSpc>
                <a:spcPct val="130000"/>
              </a:lnSpc>
            </a:pPr>
            <a:r>
              <a:rPr lang="zh-CN" altLang="en-US" sz="6000" spc="-100" dirty="0">
                <a:solidFill>
                  <a:schemeClr val="bg1"/>
                </a:solidFill>
                <a:cs typeface="+mn-ea"/>
                <a:sym typeface="+mn-lt"/>
              </a:rPr>
              <a:t>社会主义</a:t>
            </a:r>
            <a:endParaRPr lang="en-US" altLang="zh-CN" sz="6000" spc="-100" dirty="0">
              <a:solidFill>
                <a:schemeClr val="bg1"/>
              </a:solidFill>
              <a:cs typeface="+mn-ea"/>
              <a:sym typeface="+mn-lt"/>
            </a:endParaRPr>
          </a:p>
          <a:p>
            <a:pPr algn="ctr">
              <a:lnSpc>
                <a:spcPct val="130000"/>
              </a:lnSpc>
            </a:pPr>
            <a:r>
              <a:rPr lang="zh-CN" altLang="en-US" sz="6000" spc="-100" dirty="0">
                <a:solidFill>
                  <a:schemeClr val="bg1"/>
                </a:solidFill>
                <a:cs typeface="+mn-ea"/>
                <a:sym typeface="+mn-lt"/>
              </a:rPr>
              <a:t>核心价值观</a:t>
            </a:r>
            <a:endParaRPr lang="en-US" altLang="zh-CN" sz="6000" spc="-1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750" fill="hold"/>
                                        <p:tgtEl>
                                          <p:spTgt spid="14"/>
                                        </p:tgtEl>
                                        <p:attrNameLst>
                                          <p:attrName>ppt_w</p:attrName>
                                        </p:attrNameLst>
                                      </p:cBhvr>
                                      <p:tavLst>
                                        <p:tav tm="0">
                                          <p:val>
                                            <p:fltVal val="0"/>
                                          </p:val>
                                        </p:tav>
                                        <p:tav tm="100000">
                                          <p:val>
                                            <p:strVal val="#ppt_w"/>
                                          </p:val>
                                        </p:tav>
                                      </p:tavLst>
                                    </p:anim>
                                    <p:anim calcmode="lin" valueType="num">
                                      <p:cBhvr>
                                        <p:cTn id="12" dur="750" fill="hold"/>
                                        <p:tgtEl>
                                          <p:spTgt spid="14"/>
                                        </p:tgtEl>
                                        <p:attrNameLst>
                                          <p:attrName>ppt_h</p:attrName>
                                        </p:attrNameLst>
                                      </p:cBhvr>
                                      <p:tavLst>
                                        <p:tav tm="0">
                                          <p:val>
                                            <p:fltVal val="0"/>
                                          </p:val>
                                        </p:tav>
                                        <p:tav tm="100000">
                                          <p:val>
                                            <p:strVal val="#ppt_h"/>
                                          </p:val>
                                        </p:tav>
                                      </p:tavLst>
                                    </p:anim>
                                    <p:anim calcmode="lin" valueType="num">
                                      <p:cBhvr>
                                        <p:cTn id="13" dur="750" fill="hold"/>
                                        <p:tgtEl>
                                          <p:spTgt spid="14"/>
                                        </p:tgtEl>
                                        <p:attrNameLst>
                                          <p:attrName>ppt_x</p:attrName>
                                        </p:attrNameLst>
                                      </p:cBhvr>
                                      <p:tavLst>
                                        <p:tav tm="0">
                                          <p:val>
                                            <p:fltVal val="0.5"/>
                                          </p:val>
                                        </p:tav>
                                        <p:tav tm="100000">
                                          <p:val>
                                            <p:strVal val="#ppt_x"/>
                                          </p:val>
                                        </p:tav>
                                      </p:tavLst>
                                    </p:anim>
                                    <p:anim calcmode="lin" valueType="num">
                                      <p:cBhvr>
                                        <p:cTn id="14" dur="750" fill="hold"/>
                                        <p:tgtEl>
                                          <p:spTgt spid="14"/>
                                        </p:tgtEl>
                                        <p:attrNameLst>
                                          <p:attrName>ppt_y</p:attrName>
                                        </p:attrNameLst>
                                      </p:cBhvr>
                                      <p:tavLst>
                                        <p:tav tm="0">
                                          <p:val>
                                            <p:fltVal val="0.5"/>
                                          </p:val>
                                        </p:tav>
                                        <p:tav tm="100000">
                                          <p:val>
                                            <p:strVal val="#ppt_y"/>
                                          </p:val>
                                        </p:tav>
                                      </p:tavLst>
                                    </p:anim>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par>
                          <p:cTn id="19" fill="hold">
                            <p:stCondLst>
                              <p:cond delay="2000"/>
                            </p:stCondLst>
                            <p:childTnLst>
                              <p:par>
                                <p:cTn id="20" presetID="2"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0-#ppt_w/2"/>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6"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1+#ppt_w/2"/>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观念内化于心  思想融入灵魂</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PA-102294"/>
          <p:cNvGrpSpPr/>
          <p:nvPr>
            <p:custDataLst>
              <p:tags r:id="rId1"/>
            </p:custDataLst>
          </p:nvPr>
        </p:nvGrpSpPr>
        <p:grpSpPr>
          <a:xfrm>
            <a:off x="886257" y="1280236"/>
            <a:ext cx="10415209" cy="1249811"/>
            <a:chOff x="611750" y="4448022"/>
            <a:chExt cx="2191469" cy="1544794"/>
          </a:xfrm>
        </p:grpSpPr>
        <p:sp>
          <p:nvSpPr>
            <p:cNvPr id="6" name="PA-矩形 159"/>
            <p:cNvSpPr/>
            <p:nvPr>
              <p:custDataLst>
                <p:tags r:id="rId13"/>
              </p:custDataLst>
            </p:nvPr>
          </p:nvSpPr>
          <p:spPr>
            <a:xfrm>
              <a:off x="647912" y="4557173"/>
              <a:ext cx="2125355" cy="1309475"/>
            </a:xfrm>
            <a:prstGeom prst="rect">
              <a:avLst/>
            </a:prstGeom>
            <a:solidFill>
              <a:srgbClr val="C00000"/>
            </a:solidFill>
            <a:ln w="12700" cap="flat" cmpd="sng" algn="ctr">
              <a:noFill/>
              <a:prstDash val="solid"/>
              <a:miter lim="800000"/>
            </a:ln>
            <a:effectLst/>
          </p:spPr>
          <p:txBody>
            <a:bodyPr rtlCol="0" anchor="ctr"/>
            <a:lstStyle/>
            <a:p>
              <a:pPr algn="ctr">
                <a:defRPr/>
              </a:pPr>
              <a:endParaRPr lang="zh-CN" altLang="en-US" sz="1400" kern="0" dirty="0">
                <a:solidFill>
                  <a:prstClr val="white"/>
                </a:solidFill>
                <a:cs typeface="+mn-ea"/>
                <a:sym typeface="+mn-lt"/>
              </a:endParaRPr>
            </a:p>
          </p:txBody>
        </p:sp>
        <p:sp>
          <p:nvSpPr>
            <p:cNvPr id="7" name="PA-矩形 160"/>
            <p:cNvSpPr/>
            <p:nvPr>
              <p:custDataLst>
                <p:tags r:id="rId14"/>
              </p:custDataLst>
            </p:nvPr>
          </p:nvSpPr>
          <p:spPr>
            <a:xfrm>
              <a:off x="635393" y="4657807"/>
              <a:ext cx="2128462" cy="1065020"/>
            </a:xfrm>
            <a:prstGeom prst="rect">
              <a:avLst/>
            </a:prstGeom>
          </p:spPr>
          <p:txBody>
            <a:bodyPr wrap="square" lIns="121798" tIns="60899" rIns="121798" bIns="60899">
              <a:spAutoFit/>
            </a:bodyPr>
            <a:lstStyle/>
            <a:p>
              <a:pPr algn="ctr" eaLnBrk="0" hangingPunct="0"/>
              <a:r>
                <a:rPr kumimoji="1" lang="zh-CN" altLang="en-US" sz="4800" b="1" dirty="0">
                  <a:solidFill>
                    <a:schemeClr val="bg1"/>
                  </a:solidFill>
                  <a:effectLst>
                    <a:outerShdw blurRad="38100" dist="38100" dir="2700000" algn="tl">
                      <a:srgbClr val="000000">
                        <a:alpha val="43137"/>
                      </a:srgbClr>
                    </a:outerShdw>
                  </a:effectLst>
                  <a:cs typeface="+mn-ea"/>
                  <a:sym typeface="+mn-lt"/>
                </a:rPr>
                <a:t>建构社会主义核心价值观的现实困境</a:t>
              </a:r>
            </a:p>
          </p:txBody>
        </p:sp>
        <p:sp>
          <p:nvSpPr>
            <p:cNvPr id="8" name="PA-椭圆 12"/>
            <p:cNvSpPr>
              <a:spLocks noChangeArrowheads="1"/>
            </p:cNvSpPr>
            <p:nvPr>
              <p:custDataLst>
                <p:tags r:id="rId15"/>
              </p:custDataLst>
            </p:nvPr>
          </p:nvSpPr>
          <p:spPr bwMode="auto">
            <a:xfrm>
              <a:off x="611750" y="4448022"/>
              <a:ext cx="2191469" cy="1544794"/>
            </a:xfrm>
            <a:prstGeom prst="rect">
              <a:avLst/>
            </a:prstGeom>
            <a:noFill/>
            <a:ln w="9525" cmpd="sng">
              <a:solidFill>
                <a:srgbClr val="C00000"/>
              </a:solidFill>
              <a:prstDash val="dash"/>
              <a:round/>
            </a:ln>
            <a:extLst>
              <a:ext uri="{909E8E84-426E-40DD-AFC4-6F175D3DCCD1}">
                <a14:hiddenFill xmlns:a14="http://schemas.microsoft.com/office/drawing/2010/main">
                  <a:solidFill>
                    <a:srgbClr val="FFFFFF"/>
                  </a:solidFill>
                </a14:hiddenFill>
              </a:ext>
            </a:extLst>
          </p:spPr>
          <p:txBody>
            <a:bodyPr lIns="91417" tIns="45709" rIns="91417" bIns="4570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sz="1400" kern="0">
                <a:solidFill>
                  <a:prstClr val="black"/>
                </a:solidFill>
                <a:latin typeface="+mn-lt"/>
                <a:ea typeface="+mn-ea"/>
                <a:cs typeface="+mn-ea"/>
                <a:sym typeface="+mn-lt"/>
              </a:endParaRPr>
            </a:p>
          </p:txBody>
        </p:sp>
      </p:grpSp>
      <p:sp>
        <p:nvSpPr>
          <p:cNvPr id="9" name="矩形 8"/>
          <p:cNvSpPr/>
          <p:nvPr/>
        </p:nvSpPr>
        <p:spPr>
          <a:xfrm>
            <a:off x="886256" y="2614093"/>
            <a:ext cx="10415209" cy="707886"/>
          </a:xfrm>
          <a:prstGeom prst="rect">
            <a:avLst/>
          </a:prstGeom>
        </p:spPr>
        <p:txBody>
          <a:bodyPr wrap="square">
            <a:spAutoFit/>
          </a:bodyPr>
          <a:lstStyle/>
          <a:p>
            <a:pPr lvl="0">
              <a:defRPr/>
            </a:pPr>
            <a:r>
              <a:rPr lang="zh-CN" altLang="en-US" sz="2000" kern="0" dirty="0">
                <a:solidFill>
                  <a:srgbClr val="C00000"/>
                </a:solidFill>
                <a:cs typeface="+mn-ea"/>
                <a:sym typeface="+mn-lt"/>
              </a:rPr>
              <a:t> 大众化、生活化和通俗化的困境马克思主义指导地位的新挑战共同思想基础的削弱西方社会思潮的误导</a:t>
            </a:r>
          </a:p>
        </p:txBody>
      </p:sp>
      <p:pic>
        <p:nvPicPr>
          <p:cNvPr id="11" name="图片 1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434412" y="3369551"/>
            <a:ext cx="1571151" cy="1108108"/>
          </a:xfrm>
          <a:prstGeom prst="rect">
            <a:avLst/>
          </a:prstGeom>
        </p:spPr>
      </p:pic>
      <p:sp>
        <p:nvSpPr>
          <p:cNvPr id="12" name="PA-102292"/>
          <p:cNvSpPr/>
          <p:nvPr>
            <p:custDataLst>
              <p:tags r:id="rId2"/>
            </p:custDataLst>
          </p:nvPr>
        </p:nvSpPr>
        <p:spPr>
          <a:xfrm>
            <a:off x="5219252" y="3510863"/>
            <a:ext cx="6412862" cy="954107"/>
          </a:xfrm>
          <a:prstGeom prst="rect">
            <a:avLst/>
          </a:prstGeom>
        </p:spPr>
        <p:txBody>
          <a:bodyPr wrap="square">
            <a:spAutoFit/>
          </a:bodyPr>
          <a:lstStyle/>
          <a:p>
            <a:pPr lvl="0">
              <a:defRPr/>
            </a:pPr>
            <a:r>
              <a:rPr lang="zh-CN" altLang="en-US" sz="2800" kern="0" dirty="0">
                <a:solidFill>
                  <a:srgbClr val="C00000"/>
                </a:solidFill>
                <a:cs typeface="+mn-ea"/>
                <a:sym typeface="+mn-lt"/>
              </a:rPr>
              <a:t> 太长、太难记排斥、没意义冷漠、关注西方、没区别</a:t>
            </a:r>
          </a:p>
        </p:txBody>
      </p:sp>
      <p:grpSp>
        <p:nvGrpSpPr>
          <p:cNvPr id="13" name="组合 12"/>
          <p:cNvGrpSpPr/>
          <p:nvPr/>
        </p:nvGrpSpPr>
        <p:grpSpPr>
          <a:xfrm>
            <a:off x="3499860" y="4561796"/>
            <a:ext cx="7801606" cy="586824"/>
            <a:chOff x="2335978" y="2847699"/>
            <a:chExt cx="9352422" cy="703474"/>
          </a:xfrm>
        </p:grpSpPr>
        <p:sp>
          <p:nvSpPr>
            <p:cNvPr id="14" name="PA-102295"/>
            <p:cNvSpPr/>
            <p:nvPr>
              <p:custDataLst>
                <p:tags r:id="rId8"/>
              </p:custDataLst>
            </p:nvPr>
          </p:nvSpPr>
          <p:spPr>
            <a:xfrm>
              <a:off x="2678659" y="2864971"/>
              <a:ext cx="9009741" cy="652861"/>
            </a:xfrm>
            <a:prstGeom prst="roundRect">
              <a:avLst>
                <a:gd name="adj" fmla="val 50000"/>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rgbClr val="2F5EB0"/>
                </a:solidFill>
                <a:effectLst/>
                <a:uLnTx/>
                <a:uFillTx/>
                <a:cs typeface="+mn-ea"/>
                <a:sym typeface="+mn-lt"/>
              </a:endParaRPr>
            </a:p>
          </p:txBody>
        </p:sp>
        <p:grpSp>
          <p:nvGrpSpPr>
            <p:cNvPr id="15" name="PA-102296"/>
            <p:cNvGrpSpPr/>
            <p:nvPr>
              <p:custDataLst>
                <p:tags r:id="rId9"/>
              </p:custDataLst>
            </p:nvPr>
          </p:nvGrpSpPr>
          <p:grpSpPr>
            <a:xfrm>
              <a:off x="2335978" y="2847699"/>
              <a:ext cx="703474" cy="703474"/>
              <a:chOff x="1417067" y="4277724"/>
              <a:chExt cx="657499" cy="657499"/>
            </a:xfrm>
            <a:solidFill>
              <a:srgbClr val="C00000"/>
            </a:solidFill>
          </p:grpSpPr>
          <p:grpSp>
            <p:nvGrpSpPr>
              <p:cNvPr id="17" name="组合 16"/>
              <p:cNvGrpSpPr/>
              <p:nvPr/>
            </p:nvGrpSpPr>
            <p:grpSpPr>
              <a:xfrm>
                <a:off x="1417067" y="4277724"/>
                <a:ext cx="657499" cy="657499"/>
                <a:chOff x="3724323" y="1908536"/>
                <a:chExt cx="1329153" cy="1329153"/>
              </a:xfrm>
              <a:grpFill/>
            </p:grpSpPr>
            <p:sp>
              <p:nvSpPr>
                <p:cNvPr id="19" name="PA-椭圆 18"/>
                <p:cNvSpPr/>
                <p:nvPr>
                  <p:custDataLst>
                    <p:tags r:id="rId11"/>
                  </p:custDataLst>
                </p:nvPr>
              </p:nvSpPr>
              <p:spPr>
                <a:xfrm>
                  <a:off x="3724323" y="1908536"/>
                  <a:ext cx="1329153" cy="1329153"/>
                </a:xfrm>
                <a:prstGeom prst="ellipse">
                  <a:avLst/>
                </a:prstGeom>
                <a:grpFill/>
                <a:ln w="28575"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2F5EB0"/>
                    </a:solidFill>
                    <a:effectLst/>
                    <a:uLnTx/>
                    <a:uFillTx/>
                    <a:cs typeface="+mn-ea"/>
                    <a:sym typeface="+mn-lt"/>
                  </a:endParaRPr>
                </a:p>
              </p:txBody>
            </p:sp>
            <p:sp>
              <p:nvSpPr>
                <p:cNvPr id="20" name="PA-椭圆 19"/>
                <p:cNvSpPr/>
                <p:nvPr>
                  <p:custDataLst>
                    <p:tags r:id="rId12"/>
                  </p:custDataLst>
                </p:nvPr>
              </p:nvSpPr>
              <p:spPr>
                <a:xfrm>
                  <a:off x="3839838" y="2024052"/>
                  <a:ext cx="1098122" cy="1098122"/>
                </a:xfrm>
                <a:prstGeom prst="ellipse">
                  <a:avLst/>
                </a:prstGeom>
                <a:grp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2F5EB0"/>
                    </a:solidFill>
                    <a:effectLst/>
                    <a:uLnTx/>
                    <a:uFillTx/>
                    <a:cs typeface="+mn-ea"/>
                    <a:sym typeface="+mn-lt"/>
                  </a:endParaRPr>
                </a:p>
              </p:txBody>
            </p:sp>
          </p:grpSp>
          <p:sp>
            <p:nvSpPr>
              <p:cNvPr id="18" name="PA-文本框 7"/>
              <p:cNvSpPr>
                <a:spLocks noChangeArrowheads="1"/>
              </p:cNvSpPr>
              <p:nvPr>
                <p:custDataLst>
                  <p:tags r:id="rId10"/>
                </p:custDataLst>
              </p:nvPr>
            </p:nvSpPr>
            <p:spPr bwMode="auto">
              <a:xfrm>
                <a:off x="1509040" y="4398694"/>
                <a:ext cx="456340" cy="448298"/>
              </a:xfrm>
              <a:prstGeom prst="rect">
                <a:avLst/>
              </a:prstGeom>
              <a:noFill/>
              <a:ln w="9525">
                <a:noFill/>
                <a:miter lim="800000"/>
              </a:ln>
              <a:effec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600" b="0" i="0" u="none" strike="noStrike" kern="0" cap="none" spc="0" normalizeH="0" baseline="0" noProof="0" dirty="0">
                    <a:ln>
                      <a:noFill/>
                    </a:ln>
                    <a:solidFill>
                      <a:prstClr val="white"/>
                    </a:solidFill>
                    <a:effectLst/>
                    <a:uLnTx/>
                    <a:uFillTx/>
                    <a:cs typeface="+mn-ea"/>
                    <a:sym typeface="+mn-lt"/>
                  </a:rPr>
                  <a:t>1</a:t>
                </a:r>
                <a:endParaRPr kumimoji="0" lang="zh-CN" altLang="en-US" sz="2600" b="0" i="0" u="none" strike="noStrike" kern="0" cap="none" spc="0" normalizeH="0" baseline="0" noProof="0" dirty="0">
                  <a:ln>
                    <a:noFill/>
                  </a:ln>
                  <a:solidFill>
                    <a:prstClr val="white"/>
                  </a:solidFill>
                  <a:effectLst/>
                  <a:uLnTx/>
                  <a:uFillTx/>
                  <a:cs typeface="+mn-ea"/>
                  <a:sym typeface="+mn-lt"/>
                </a:endParaRPr>
              </a:p>
            </p:txBody>
          </p:sp>
        </p:grpSp>
        <p:sp>
          <p:nvSpPr>
            <p:cNvPr id="16" name="矩形 15"/>
            <p:cNvSpPr/>
            <p:nvPr/>
          </p:nvSpPr>
          <p:spPr>
            <a:xfrm>
              <a:off x="3076340" y="2944264"/>
              <a:ext cx="8403174" cy="479645"/>
            </a:xfrm>
            <a:prstGeom prst="rect">
              <a:avLst/>
            </a:prstGeom>
          </p:spPr>
          <p:txBody>
            <a:bodyPr wrap="square">
              <a:spAutoFit/>
            </a:bodyPr>
            <a:lstStyle/>
            <a:p>
              <a:pPr lvl="0">
                <a:defRPr/>
              </a:pPr>
              <a:r>
                <a:rPr lang="zh-CN" altLang="en-US" sz="2000" kern="0" dirty="0">
                  <a:solidFill>
                    <a:srgbClr val="C00000"/>
                  </a:solidFill>
                  <a:cs typeface="+mn-ea"/>
                  <a:sym typeface="+mn-lt"/>
                </a:rPr>
                <a:t> 太长、太难记排斥、没意义冷漠、关注西方、没区别</a:t>
              </a:r>
            </a:p>
          </p:txBody>
        </p:sp>
      </p:grpSp>
      <p:grpSp>
        <p:nvGrpSpPr>
          <p:cNvPr id="21" name="组合 20"/>
          <p:cNvGrpSpPr/>
          <p:nvPr/>
        </p:nvGrpSpPr>
        <p:grpSpPr>
          <a:xfrm>
            <a:off x="3499860" y="5295652"/>
            <a:ext cx="7801606" cy="712378"/>
            <a:chOff x="2335978" y="2765818"/>
            <a:chExt cx="9352422" cy="853983"/>
          </a:xfrm>
        </p:grpSpPr>
        <p:sp>
          <p:nvSpPr>
            <p:cNvPr id="22" name="PA-102295"/>
            <p:cNvSpPr/>
            <p:nvPr>
              <p:custDataLst>
                <p:tags r:id="rId3"/>
              </p:custDataLst>
            </p:nvPr>
          </p:nvSpPr>
          <p:spPr>
            <a:xfrm>
              <a:off x="2678659" y="2775734"/>
              <a:ext cx="9009741" cy="844067"/>
            </a:xfrm>
            <a:prstGeom prst="roundRect">
              <a:avLst>
                <a:gd name="adj" fmla="val 50000"/>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rgbClr val="2F5EB0"/>
                </a:solidFill>
                <a:effectLst/>
                <a:uLnTx/>
                <a:uFillTx/>
                <a:cs typeface="+mn-ea"/>
                <a:sym typeface="+mn-lt"/>
              </a:endParaRPr>
            </a:p>
          </p:txBody>
        </p:sp>
        <p:grpSp>
          <p:nvGrpSpPr>
            <p:cNvPr id="23" name="PA-102296"/>
            <p:cNvGrpSpPr/>
            <p:nvPr>
              <p:custDataLst>
                <p:tags r:id="rId4"/>
              </p:custDataLst>
            </p:nvPr>
          </p:nvGrpSpPr>
          <p:grpSpPr>
            <a:xfrm>
              <a:off x="2335978" y="2847699"/>
              <a:ext cx="703474" cy="703474"/>
              <a:chOff x="1417067" y="4277724"/>
              <a:chExt cx="657499" cy="657499"/>
            </a:xfrm>
            <a:solidFill>
              <a:srgbClr val="C00000"/>
            </a:solidFill>
          </p:grpSpPr>
          <p:grpSp>
            <p:nvGrpSpPr>
              <p:cNvPr id="25" name="组合 24"/>
              <p:cNvGrpSpPr/>
              <p:nvPr/>
            </p:nvGrpSpPr>
            <p:grpSpPr>
              <a:xfrm>
                <a:off x="1417067" y="4277724"/>
                <a:ext cx="657499" cy="657499"/>
                <a:chOff x="3724323" y="1908536"/>
                <a:chExt cx="1329153" cy="1329153"/>
              </a:xfrm>
              <a:grpFill/>
            </p:grpSpPr>
            <p:sp>
              <p:nvSpPr>
                <p:cNvPr id="27" name="PA-椭圆 18"/>
                <p:cNvSpPr/>
                <p:nvPr>
                  <p:custDataLst>
                    <p:tags r:id="rId6"/>
                  </p:custDataLst>
                </p:nvPr>
              </p:nvSpPr>
              <p:spPr>
                <a:xfrm>
                  <a:off x="3724323" y="1908536"/>
                  <a:ext cx="1329153" cy="1329153"/>
                </a:xfrm>
                <a:prstGeom prst="ellipse">
                  <a:avLst/>
                </a:prstGeom>
                <a:grpFill/>
                <a:ln w="28575"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2F5EB0"/>
                    </a:solidFill>
                    <a:effectLst/>
                    <a:uLnTx/>
                    <a:uFillTx/>
                    <a:cs typeface="+mn-ea"/>
                    <a:sym typeface="+mn-lt"/>
                  </a:endParaRPr>
                </a:p>
              </p:txBody>
            </p:sp>
            <p:sp>
              <p:nvSpPr>
                <p:cNvPr id="28" name="PA-椭圆 19"/>
                <p:cNvSpPr/>
                <p:nvPr>
                  <p:custDataLst>
                    <p:tags r:id="rId7"/>
                  </p:custDataLst>
                </p:nvPr>
              </p:nvSpPr>
              <p:spPr>
                <a:xfrm>
                  <a:off x="3839838" y="2024052"/>
                  <a:ext cx="1098122" cy="1098122"/>
                </a:xfrm>
                <a:prstGeom prst="ellipse">
                  <a:avLst/>
                </a:prstGeom>
                <a:grp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2F5EB0"/>
                    </a:solidFill>
                    <a:effectLst/>
                    <a:uLnTx/>
                    <a:uFillTx/>
                    <a:cs typeface="+mn-ea"/>
                    <a:sym typeface="+mn-lt"/>
                  </a:endParaRPr>
                </a:p>
              </p:txBody>
            </p:sp>
          </p:grpSp>
          <p:sp>
            <p:nvSpPr>
              <p:cNvPr id="26" name="PA-文本框 7"/>
              <p:cNvSpPr>
                <a:spLocks noChangeArrowheads="1"/>
              </p:cNvSpPr>
              <p:nvPr>
                <p:custDataLst>
                  <p:tags r:id="rId5"/>
                </p:custDataLst>
              </p:nvPr>
            </p:nvSpPr>
            <p:spPr bwMode="auto">
              <a:xfrm>
                <a:off x="1509040" y="4398694"/>
                <a:ext cx="456340" cy="448298"/>
              </a:xfrm>
              <a:prstGeom prst="rect">
                <a:avLst/>
              </a:prstGeom>
              <a:noFill/>
              <a:ln w="9525">
                <a:noFill/>
                <a:miter lim="800000"/>
              </a:ln>
              <a:effec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600" b="0" i="0" u="none" strike="noStrike" kern="0" cap="none" spc="0" normalizeH="0" baseline="0" noProof="0" dirty="0">
                    <a:ln>
                      <a:noFill/>
                    </a:ln>
                    <a:solidFill>
                      <a:prstClr val="white"/>
                    </a:solidFill>
                    <a:effectLst/>
                    <a:uLnTx/>
                    <a:uFillTx/>
                    <a:cs typeface="+mn-ea"/>
                    <a:sym typeface="+mn-lt"/>
                  </a:rPr>
                  <a:t>2</a:t>
                </a:r>
                <a:endParaRPr kumimoji="0" lang="zh-CN" altLang="en-US" sz="2600" b="0" i="0" u="none" strike="noStrike" kern="0" cap="none" spc="0" normalizeH="0" baseline="0" noProof="0" dirty="0">
                  <a:ln>
                    <a:noFill/>
                  </a:ln>
                  <a:solidFill>
                    <a:prstClr val="white"/>
                  </a:solidFill>
                  <a:effectLst/>
                  <a:uLnTx/>
                  <a:uFillTx/>
                  <a:cs typeface="+mn-ea"/>
                  <a:sym typeface="+mn-lt"/>
                </a:endParaRPr>
              </a:p>
            </p:txBody>
          </p:sp>
        </p:grpSp>
        <p:sp>
          <p:nvSpPr>
            <p:cNvPr id="24" name="矩形 23"/>
            <p:cNvSpPr/>
            <p:nvPr/>
          </p:nvSpPr>
          <p:spPr>
            <a:xfrm>
              <a:off x="3076340" y="2765818"/>
              <a:ext cx="8403174" cy="848598"/>
            </a:xfrm>
            <a:prstGeom prst="rect">
              <a:avLst/>
            </a:prstGeom>
          </p:spPr>
          <p:txBody>
            <a:bodyPr wrap="square">
              <a:spAutoFit/>
            </a:bodyPr>
            <a:lstStyle/>
            <a:p>
              <a:pPr lvl="0">
                <a:defRPr/>
              </a:pPr>
              <a:r>
                <a:rPr lang="zh-CN" altLang="en-US" sz="2000" kern="0" dirty="0">
                  <a:solidFill>
                    <a:srgbClr val="C00000"/>
                  </a:solidFill>
                  <a:cs typeface="+mn-ea"/>
                  <a:sym typeface="+mn-lt"/>
                </a:rPr>
                <a:t> 大众化、生活化和通俗化的困境马克思主义指导地位的新挑战共同思想基础的削弱西方社会思潮的误导</a:t>
              </a:r>
            </a:p>
          </p:txBody>
        </p:sp>
      </p:gr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300"/>
                                        <p:tgtEl>
                                          <p:spTgt spid="12"/>
                                        </p:tgtEl>
                                      </p:cBhvr>
                                    </p:animEffect>
                                    <p:anim calcmode="lin" valueType="num">
                                      <p:cBhvr>
                                        <p:cTn id="23" dur="300" fill="hold"/>
                                        <p:tgtEl>
                                          <p:spTgt spid="12"/>
                                        </p:tgtEl>
                                        <p:attrNameLst>
                                          <p:attrName>ppt_x</p:attrName>
                                        </p:attrNameLst>
                                      </p:cBhvr>
                                      <p:tavLst>
                                        <p:tav tm="0">
                                          <p:val>
                                            <p:strVal val="#ppt_x"/>
                                          </p:val>
                                        </p:tav>
                                        <p:tav tm="100000">
                                          <p:val>
                                            <p:strVal val="#ppt_x"/>
                                          </p:val>
                                        </p:tav>
                                      </p:tavLst>
                                    </p:anim>
                                    <p:anim calcmode="lin" valueType="num">
                                      <p:cBhvr>
                                        <p:cTn id="24" dur="300" fill="hold"/>
                                        <p:tgtEl>
                                          <p:spTgt spid="12"/>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1+#ppt_w/2"/>
                                          </p:val>
                                        </p:tav>
                                        <p:tav tm="100000">
                                          <p:val>
                                            <p:strVal val="#ppt_x"/>
                                          </p:val>
                                        </p:tav>
                                      </p:tavLst>
                                    </p:anim>
                                    <p:anim calcmode="lin" valueType="num">
                                      <p:cBhvr additive="base">
                                        <p:cTn id="29" dur="500" fill="hold"/>
                                        <p:tgtEl>
                                          <p:spTgt spid="13"/>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1+#ppt_w/2"/>
                                          </p:val>
                                        </p:tav>
                                        <p:tav tm="100000">
                                          <p:val>
                                            <p:strVal val="#ppt_x"/>
                                          </p:val>
                                        </p:tav>
                                      </p:tavLst>
                                    </p:anim>
                                    <p:anim calcmode="lin" valueType="num">
                                      <p:cBhvr additive="base">
                                        <p:cTn id="34"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65214" y="4116579"/>
            <a:ext cx="1971010" cy="883382"/>
          </a:xfrm>
          <a:prstGeom prst="rect">
            <a:avLst/>
          </a:prstGeom>
        </p:spPr>
      </p:pic>
      <p:sp>
        <p:nvSpPr>
          <p:cNvPr id="21" name="矩形: 圆角 20"/>
          <p:cNvSpPr/>
          <p:nvPr/>
        </p:nvSpPr>
        <p:spPr bwMode="auto">
          <a:xfrm>
            <a:off x="231943" y="3196421"/>
            <a:ext cx="647819" cy="647819"/>
          </a:xfrm>
          <a:prstGeom prst="roundRect">
            <a:avLst>
              <a:gd name="adj" fmla="val 7436"/>
            </a:avLst>
          </a:prstGeom>
          <a:solidFill>
            <a:srgbClr val="C00000"/>
          </a:solidFill>
          <a:ln w="28575" cap="flat" cmpd="sng" algn="ctr">
            <a:solidFill>
              <a:schemeClr val="accent1"/>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04" tIns="45702" rIns="91404" bIns="45702" numCol="1" rtlCol="0" anchor="t" anchorCtr="0" compatLnSpc="1"/>
          <a:lstStyle/>
          <a:p>
            <a:pPr eaLnBrk="1" hangingPunct="1"/>
            <a:endParaRPr lang="zh-CN" altLang="en-US" sz="1800">
              <a:solidFill>
                <a:schemeClr val="bg1"/>
              </a:solidFill>
              <a:cs typeface="+mn-ea"/>
              <a:sym typeface="+mn-lt"/>
            </a:endParaRPr>
          </a:p>
        </p:txBody>
      </p:sp>
      <p:sp>
        <p:nvSpPr>
          <p:cNvPr id="37" name="矩形: 圆角 36"/>
          <p:cNvSpPr/>
          <p:nvPr/>
        </p:nvSpPr>
        <p:spPr bwMode="auto">
          <a:xfrm>
            <a:off x="947438" y="3210320"/>
            <a:ext cx="4904286" cy="647819"/>
          </a:xfrm>
          <a:prstGeom prst="roundRect">
            <a:avLst>
              <a:gd name="adj" fmla="val 8755"/>
            </a:avLst>
          </a:prstGeom>
          <a:solidFill>
            <a:srgbClr val="C00000"/>
          </a:solidFill>
          <a:ln w="9525" cap="flat">
            <a:solidFill>
              <a:schemeClr val="accent1"/>
            </a:solidFill>
            <a:prstDash val="solid"/>
            <a:miter lim="800000"/>
          </a:ln>
          <a:effectLst>
            <a:outerShdw blurRad="50800" dist="38100" dir="2700000" algn="tl" rotWithShape="0">
              <a:prstClr val="black">
                <a:alpha val="40000"/>
              </a:prstClr>
            </a:outerShdw>
          </a:effectLst>
        </p:spPr>
        <p:txBody>
          <a:bodyPr vert="horz" wrap="square" lIns="91404" tIns="45702" rIns="91404" bIns="45702" numCol="1" anchor="t" anchorCtr="0" compatLnSpc="1"/>
          <a:lstStyle/>
          <a:p>
            <a:endParaRPr lang="zh-CN" altLang="en-US" sz="1800">
              <a:solidFill>
                <a:schemeClr val="bg1"/>
              </a:solidFill>
              <a:cs typeface="+mn-ea"/>
              <a:sym typeface="+mn-lt"/>
            </a:endParaRPr>
          </a:p>
        </p:txBody>
      </p:sp>
      <p:sp>
        <p:nvSpPr>
          <p:cNvPr id="38" name="矩形: 圆角 37"/>
          <p:cNvSpPr/>
          <p:nvPr/>
        </p:nvSpPr>
        <p:spPr bwMode="auto">
          <a:xfrm>
            <a:off x="248682" y="4558501"/>
            <a:ext cx="647819" cy="647819"/>
          </a:xfrm>
          <a:prstGeom prst="roundRect">
            <a:avLst>
              <a:gd name="adj" fmla="val 7436"/>
            </a:avLst>
          </a:prstGeom>
          <a:solidFill>
            <a:srgbClr val="C00000"/>
          </a:solidFill>
          <a:ln w="28575" cap="flat" cmpd="sng" algn="ctr">
            <a:solidFill>
              <a:schemeClr val="accent1"/>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04" tIns="45702" rIns="91404" bIns="45702" numCol="1" rtlCol="0" anchor="t" anchorCtr="0" compatLnSpc="1"/>
          <a:lstStyle/>
          <a:p>
            <a:pPr eaLnBrk="1" hangingPunct="1"/>
            <a:endParaRPr lang="zh-CN" altLang="en-US" sz="1800">
              <a:solidFill>
                <a:schemeClr val="bg1"/>
              </a:solidFill>
              <a:cs typeface="+mn-ea"/>
              <a:sym typeface="+mn-lt"/>
            </a:endParaRPr>
          </a:p>
        </p:txBody>
      </p:sp>
      <p:sp>
        <p:nvSpPr>
          <p:cNvPr id="39" name="矩形: 圆角 38"/>
          <p:cNvSpPr/>
          <p:nvPr/>
        </p:nvSpPr>
        <p:spPr bwMode="auto">
          <a:xfrm>
            <a:off x="1008961" y="4558501"/>
            <a:ext cx="4859502" cy="647819"/>
          </a:xfrm>
          <a:prstGeom prst="roundRect">
            <a:avLst>
              <a:gd name="adj" fmla="val 8755"/>
            </a:avLst>
          </a:prstGeom>
          <a:solidFill>
            <a:srgbClr val="C00000"/>
          </a:solidFill>
          <a:ln w="6350"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eaLnBrk="1" hangingPunct="1"/>
            <a:endParaRPr lang="zh-CN" altLang="en-US" sz="1800">
              <a:solidFill>
                <a:schemeClr val="bg1"/>
              </a:solidFill>
              <a:cs typeface="+mn-ea"/>
              <a:sym typeface="+mn-lt"/>
            </a:endParaRPr>
          </a:p>
        </p:txBody>
      </p:sp>
      <p:sp>
        <p:nvSpPr>
          <p:cNvPr id="40" name="矩形: 圆角 39"/>
          <p:cNvSpPr/>
          <p:nvPr/>
        </p:nvSpPr>
        <p:spPr bwMode="auto">
          <a:xfrm>
            <a:off x="6255251" y="3256441"/>
            <a:ext cx="647819" cy="647819"/>
          </a:xfrm>
          <a:prstGeom prst="roundRect">
            <a:avLst>
              <a:gd name="adj" fmla="val 7436"/>
            </a:avLst>
          </a:prstGeom>
          <a:solidFill>
            <a:srgbClr val="C00000"/>
          </a:solidFill>
          <a:ln w="28575" cap="flat" cmpd="sng" algn="ctr">
            <a:solidFill>
              <a:schemeClr val="accent1"/>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04" tIns="45702" rIns="91404" bIns="45702" numCol="1" rtlCol="0" anchor="t" anchorCtr="0" compatLnSpc="1"/>
          <a:lstStyle/>
          <a:p>
            <a:pPr eaLnBrk="1" hangingPunct="1"/>
            <a:endParaRPr lang="zh-CN" altLang="en-US" sz="1800">
              <a:solidFill>
                <a:schemeClr val="bg1"/>
              </a:solidFill>
              <a:cs typeface="+mn-ea"/>
              <a:sym typeface="+mn-lt"/>
            </a:endParaRPr>
          </a:p>
        </p:txBody>
      </p:sp>
      <p:sp>
        <p:nvSpPr>
          <p:cNvPr id="41" name="矩形: 圆角 40"/>
          <p:cNvSpPr/>
          <p:nvPr/>
        </p:nvSpPr>
        <p:spPr bwMode="auto">
          <a:xfrm>
            <a:off x="7015530" y="3256441"/>
            <a:ext cx="4790396" cy="647819"/>
          </a:xfrm>
          <a:prstGeom prst="roundRect">
            <a:avLst>
              <a:gd name="adj" fmla="val 8755"/>
            </a:avLst>
          </a:prstGeom>
          <a:solidFill>
            <a:srgbClr val="C00000"/>
          </a:solidFill>
          <a:ln w="6350"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eaLnBrk="1" hangingPunct="1"/>
            <a:endParaRPr lang="zh-CN" altLang="en-US" sz="1800">
              <a:solidFill>
                <a:schemeClr val="bg1"/>
              </a:solidFill>
              <a:cs typeface="+mn-ea"/>
              <a:sym typeface="+mn-lt"/>
            </a:endParaRPr>
          </a:p>
        </p:txBody>
      </p:sp>
      <p:sp>
        <p:nvSpPr>
          <p:cNvPr id="42" name="矩形: 圆角 41"/>
          <p:cNvSpPr/>
          <p:nvPr/>
        </p:nvSpPr>
        <p:spPr bwMode="auto">
          <a:xfrm>
            <a:off x="6255251" y="4551495"/>
            <a:ext cx="647819" cy="647819"/>
          </a:xfrm>
          <a:prstGeom prst="roundRect">
            <a:avLst>
              <a:gd name="adj" fmla="val 7436"/>
            </a:avLst>
          </a:prstGeom>
          <a:solidFill>
            <a:srgbClr val="C00000"/>
          </a:solidFill>
          <a:ln w="28575" cap="flat" cmpd="sng" algn="ctr">
            <a:solidFill>
              <a:schemeClr val="accent1"/>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04" tIns="45702" rIns="91404" bIns="45702" numCol="1" rtlCol="0" anchor="t" anchorCtr="0" compatLnSpc="1"/>
          <a:lstStyle/>
          <a:p>
            <a:pPr eaLnBrk="1" hangingPunct="1"/>
            <a:endParaRPr lang="zh-CN" altLang="en-US" sz="1800">
              <a:solidFill>
                <a:schemeClr val="bg1"/>
              </a:solidFill>
              <a:cs typeface="+mn-ea"/>
              <a:sym typeface="+mn-lt"/>
            </a:endParaRPr>
          </a:p>
        </p:txBody>
      </p:sp>
      <p:sp>
        <p:nvSpPr>
          <p:cNvPr id="43" name="矩形: 圆角 42"/>
          <p:cNvSpPr/>
          <p:nvPr/>
        </p:nvSpPr>
        <p:spPr bwMode="auto">
          <a:xfrm>
            <a:off x="7015530" y="4551495"/>
            <a:ext cx="4790396" cy="647819"/>
          </a:xfrm>
          <a:prstGeom prst="roundRect">
            <a:avLst>
              <a:gd name="adj" fmla="val 8755"/>
            </a:avLst>
          </a:prstGeom>
          <a:solidFill>
            <a:srgbClr val="C00000"/>
          </a:solidFill>
          <a:ln w="6350"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eaLnBrk="1" hangingPunct="1"/>
            <a:endParaRPr lang="zh-CN" altLang="en-US" sz="1800">
              <a:solidFill>
                <a:schemeClr val="bg1"/>
              </a:solidFill>
              <a:cs typeface="+mn-ea"/>
              <a:sym typeface="+mn-lt"/>
            </a:endParaRPr>
          </a:p>
        </p:txBody>
      </p:sp>
      <p:sp>
        <p:nvSpPr>
          <p:cNvPr id="44" name="TextBox 47"/>
          <p:cNvSpPr txBox="1"/>
          <p:nvPr/>
        </p:nvSpPr>
        <p:spPr>
          <a:xfrm>
            <a:off x="1199247" y="3304866"/>
            <a:ext cx="6120412" cy="461665"/>
          </a:xfrm>
          <a:prstGeom prst="rect">
            <a:avLst/>
          </a:prstGeom>
          <a:noFill/>
        </p:spPr>
        <p:txBody>
          <a:bodyPr wrap="square" rtlCol="0">
            <a:spAutoFit/>
          </a:bodyPr>
          <a:lstStyle>
            <a:defPPr>
              <a:defRPr lang="zh-CN"/>
            </a:defPPr>
            <a:lvl1pPr>
              <a:defRPr sz="3600" b="0">
                <a:solidFill>
                  <a:schemeClr val="accent1"/>
                </a:solidFill>
                <a:latin typeface="方正特雅宋_GBK" panose="02000000000000000000" pitchFamily="2" charset="-122"/>
                <a:ea typeface="方正特雅宋_GBK" panose="02000000000000000000" pitchFamily="2" charset="-122"/>
                <a:cs typeface="+mn-ea"/>
              </a:defRPr>
            </a:lvl1pPr>
          </a:lstStyle>
          <a:p>
            <a:pPr lvl="0" eaLnBrk="0" hangingPunct="0">
              <a:defRPr/>
            </a:pPr>
            <a:r>
              <a:rPr lang="zh-CN" altLang="en-US" sz="2400" kern="0" spc="300" dirty="0">
                <a:ln cmpd="sng">
                  <a:noFill/>
                  <a:prstDash val="solid"/>
                </a:ln>
                <a:solidFill>
                  <a:schemeClr val="bg1"/>
                </a:solidFill>
                <a:latin typeface="+mn-lt"/>
                <a:ea typeface="+mn-ea"/>
                <a:sym typeface="+mn-lt"/>
              </a:rPr>
              <a:t>人民要有信仰  国家才有力量</a:t>
            </a:r>
          </a:p>
        </p:txBody>
      </p:sp>
      <p:sp>
        <p:nvSpPr>
          <p:cNvPr id="45" name="TextBox 48"/>
          <p:cNvSpPr txBox="1"/>
          <p:nvPr/>
        </p:nvSpPr>
        <p:spPr>
          <a:xfrm>
            <a:off x="1199247" y="4634537"/>
            <a:ext cx="5745676" cy="461665"/>
          </a:xfrm>
          <a:prstGeom prst="rect">
            <a:avLst/>
          </a:prstGeom>
          <a:noFill/>
        </p:spPr>
        <p:txBody>
          <a:bodyPr wrap="square" rtlCol="0">
            <a:spAutoFit/>
          </a:bodyPr>
          <a:lstStyle>
            <a:defPPr>
              <a:defRPr lang="zh-CN"/>
            </a:defPPr>
            <a:lvl1pPr>
              <a:defRPr sz="3600" b="0">
                <a:solidFill>
                  <a:schemeClr val="accent1"/>
                </a:solidFill>
                <a:latin typeface="方正特雅宋_GBK" panose="02000000000000000000" pitchFamily="2" charset="-122"/>
                <a:ea typeface="方正特雅宋_GBK" panose="02000000000000000000" pitchFamily="2" charset="-122"/>
                <a:cs typeface="+mn-ea"/>
              </a:defRPr>
            </a:lvl1pPr>
          </a:lstStyle>
          <a:p>
            <a:pPr lvl="0" eaLnBrk="0" hangingPunct="0">
              <a:defRPr/>
            </a:pPr>
            <a:r>
              <a:rPr lang="zh-CN" altLang="en-US" sz="2400" kern="0" spc="300" dirty="0">
                <a:ln cmpd="sng">
                  <a:noFill/>
                  <a:prstDash val="solid"/>
                </a:ln>
                <a:solidFill>
                  <a:schemeClr val="bg1"/>
                </a:solidFill>
                <a:latin typeface="+mn-lt"/>
                <a:ea typeface="+mn-ea"/>
                <a:sym typeface="+mn-lt"/>
              </a:rPr>
              <a:t>凝聚中国精神  传递中国声音</a:t>
            </a:r>
          </a:p>
        </p:txBody>
      </p:sp>
      <p:sp>
        <p:nvSpPr>
          <p:cNvPr id="46" name="TextBox 55"/>
          <p:cNvSpPr txBox="1"/>
          <p:nvPr/>
        </p:nvSpPr>
        <p:spPr>
          <a:xfrm>
            <a:off x="7198755" y="3304866"/>
            <a:ext cx="5745676" cy="461665"/>
          </a:xfrm>
          <a:prstGeom prst="rect">
            <a:avLst/>
          </a:prstGeom>
          <a:noFill/>
        </p:spPr>
        <p:txBody>
          <a:bodyPr wrap="square" rtlCol="0">
            <a:spAutoFit/>
          </a:bodyPr>
          <a:lstStyle>
            <a:defPPr>
              <a:defRPr lang="zh-CN"/>
            </a:defPPr>
            <a:lvl1pPr>
              <a:defRPr sz="3600" b="0">
                <a:solidFill>
                  <a:schemeClr val="accent1"/>
                </a:solidFill>
                <a:latin typeface="方正特雅宋_GBK" panose="02000000000000000000" pitchFamily="2" charset="-122"/>
                <a:ea typeface="方正特雅宋_GBK" panose="02000000000000000000" pitchFamily="2" charset="-122"/>
                <a:cs typeface="+mn-ea"/>
              </a:defRPr>
            </a:lvl1pPr>
          </a:lstStyle>
          <a:p>
            <a:pPr lvl="0" eaLnBrk="0" hangingPunct="0">
              <a:defRPr/>
            </a:pPr>
            <a:r>
              <a:rPr lang="zh-CN" altLang="en-US" sz="2400" kern="0" spc="300" dirty="0">
                <a:ln cmpd="sng">
                  <a:noFill/>
                  <a:prstDash val="solid"/>
                </a:ln>
                <a:solidFill>
                  <a:schemeClr val="bg1"/>
                </a:solidFill>
                <a:latin typeface="+mn-lt"/>
                <a:ea typeface="+mn-ea"/>
                <a:sym typeface="+mn-lt"/>
              </a:rPr>
              <a:t>时代召唤理论  理论助推实践</a:t>
            </a:r>
          </a:p>
        </p:txBody>
      </p:sp>
      <p:sp>
        <p:nvSpPr>
          <p:cNvPr id="47" name="TextBox 58"/>
          <p:cNvSpPr txBox="1"/>
          <p:nvPr/>
        </p:nvSpPr>
        <p:spPr>
          <a:xfrm>
            <a:off x="388595" y="3197034"/>
            <a:ext cx="453970" cy="646203"/>
          </a:xfrm>
          <a:prstGeom prst="rect">
            <a:avLst/>
          </a:prstGeom>
          <a:noFill/>
        </p:spPr>
        <p:txBody>
          <a:bodyPr wrap="none" rtlCol="0">
            <a:spAutoFit/>
          </a:bodyPr>
          <a:lstStyle/>
          <a:p>
            <a:r>
              <a:rPr lang="en-US" altLang="zh-CN" sz="3600" dirty="0">
                <a:solidFill>
                  <a:schemeClr val="bg1"/>
                </a:solidFill>
                <a:cs typeface="+mn-ea"/>
                <a:sym typeface="+mn-lt"/>
              </a:rPr>
              <a:t>1</a:t>
            </a:r>
            <a:endParaRPr lang="zh-CN" altLang="en-US" sz="3600" dirty="0">
              <a:solidFill>
                <a:schemeClr val="bg1"/>
              </a:solidFill>
              <a:cs typeface="+mn-ea"/>
              <a:sym typeface="+mn-lt"/>
            </a:endParaRPr>
          </a:p>
        </p:txBody>
      </p:sp>
      <p:sp>
        <p:nvSpPr>
          <p:cNvPr id="48" name="TextBox 59"/>
          <p:cNvSpPr txBox="1"/>
          <p:nvPr/>
        </p:nvSpPr>
        <p:spPr>
          <a:xfrm>
            <a:off x="341655" y="4534531"/>
            <a:ext cx="455574" cy="646203"/>
          </a:xfrm>
          <a:prstGeom prst="rect">
            <a:avLst/>
          </a:prstGeom>
          <a:noFill/>
        </p:spPr>
        <p:txBody>
          <a:bodyPr wrap="none" rtlCol="0">
            <a:spAutoFit/>
          </a:bodyPr>
          <a:lstStyle/>
          <a:p>
            <a:r>
              <a:rPr lang="en-US" altLang="zh-CN" sz="3600" dirty="0">
                <a:solidFill>
                  <a:schemeClr val="bg1"/>
                </a:solidFill>
                <a:cs typeface="+mn-ea"/>
                <a:sym typeface="+mn-lt"/>
              </a:rPr>
              <a:t>2</a:t>
            </a:r>
            <a:endParaRPr lang="zh-CN" altLang="en-US" sz="3600" dirty="0">
              <a:solidFill>
                <a:schemeClr val="bg1"/>
              </a:solidFill>
              <a:cs typeface="+mn-ea"/>
              <a:sym typeface="+mn-lt"/>
            </a:endParaRPr>
          </a:p>
        </p:txBody>
      </p:sp>
      <p:sp>
        <p:nvSpPr>
          <p:cNvPr id="49" name="TextBox 60"/>
          <p:cNvSpPr txBox="1"/>
          <p:nvPr/>
        </p:nvSpPr>
        <p:spPr>
          <a:xfrm>
            <a:off x="6348223" y="3243347"/>
            <a:ext cx="455574" cy="646203"/>
          </a:xfrm>
          <a:prstGeom prst="rect">
            <a:avLst/>
          </a:prstGeom>
          <a:noFill/>
        </p:spPr>
        <p:txBody>
          <a:bodyPr wrap="none" rtlCol="0">
            <a:spAutoFit/>
          </a:bodyPr>
          <a:lstStyle/>
          <a:p>
            <a:r>
              <a:rPr lang="en-US" altLang="zh-CN" sz="3600" dirty="0">
                <a:solidFill>
                  <a:schemeClr val="bg1"/>
                </a:solidFill>
                <a:cs typeface="+mn-ea"/>
                <a:sym typeface="+mn-lt"/>
              </a:rPr>
              <a:t>3</a:t>
            </a:r>
            <a:endParaRPr lang="zh-CN" altLang="en-US" sz="3600" dirty="0">
              <a:solidFill>
                <a:schemeClr val="bg1"/>
              </a:solidFill>
              <a:cs typeface="+mn-ea"/>
              <a:sym typeface="+mn-lt"/>
            </a:endParaRPr>
          </a:p>
        </p:txBody>
      </p:sp>
      <p:sp>
        <p:nvSpPr>
          <p:cNvPr id="50" name="TextBox 48"/>
          <p:cNvSpPr txBox="1"/>
          <p:nvPr/>
        </p:nvSpPr>
        <p:spPr>
          <a:xfrm>
            <a:off x="7198755" y="4619342"/>
            <a:ext cx="5745676" cy="461665"/>
          </a:xfrm>
          <a:prstGeom prst="rect">
            <a:avLst/>
          </a:prstGeom>
          <a:noFill/>
        </p:spPr>
        <p:txBody>
          <a:bodyPr wrap="square" rtlCol="0">
            <a:spAutoFit/>
          </a:bodyPr>
          <a:lstStyle>
            <a:defPPr>
              <a:defRPr lang="zh-CN"/>
            </a:defPPr>
            <a:lvl1pPr>
              <a:defRPr sz="3600" b="0">
                <a:solidFill>
                  <a:schemeClr val="accent1"/>
                </a:solidFill>
                <a:latin typeface="方正特雅宋_GBK" panose="02000000000000000000" pitchFamily="2" charset="-122"/>
                <a:ea typeface="方正特雅宋_GBK" panose="02000000000000000000" pitchFamily="2" charset="-122"/>
                <a:cs typeface="+mn-ea"/>
              </a:defRPr>
            </a:lvl1pPr>
          </a:lstStyle>
          <a:p>
            <a:pPr lvl="0" eaLnBrk="0" hangingPunct="0">
              <a:defRPr/>
            </a:pPr>
            <a:r>
              <a:rPr lang="zh-CN" altLang="en-US" sz="2400" kern="0" spc="300" dirty="0">
                <a:ln cmpd="sng">
                  <a:noFill/>
                  <a:prstDash val="solid"/>
                </a:ln>
                <a:solidFill>
                  <a:schemeClr val="bg1"/>
                </a:solidFill>
                <a:latin typeface="+mn-lt"/>
                <a:ea typeface="+mn-ea"/>
                <a:sym typeface="+mn-lt"/>
              </a:rPr>
              <a:t>观念内化于心  思想融入灵魂</a:t>
            </a:r>
          </a:p>
        </p:txBody>
      </p:sp>
      <p:sp>
        <p:nvSpPr>
          <p:cNvPr id="51" name="TextBox 59"/>
          <p:cNvSpPr txBox="1"/>
          <p:nvPr/>
        </p:nvSpPr>
        <p:spPr>
          <a:xfrm>
            <a:off x="6348223" y="4546522"/>
            <a:ext cx="489045" cy="646079"/>
          </a:xfrm>
          <a:prstGeom prst="rect">
            <a:avLst/>
          </a:prstGeom>
          <a:noFill/>
        </p:spPr>
        <p:txBody>
          <a:bodyPr wrap="square" rtlCol="0">
            <a:spAutoFit/>
          </a:bodyPr>
          <a:lstStyle/>
          <a:p>
            <a:r>
              <a:rPr lang="en-US" altLang="zh-CN" sz="3600" dirty="0">
                <a:solidFill>
                  <a:schemeClr val="bg1"/>
                </a:solidFill>
                <a:cs typeface="+mn-ea"/>
                <a:sym typeface="+mn-lt"/>
              </a:rPr>
              <a:t>4</a:t>
            </a:r>
            <a:endParaRPr lang="zh-CN" altLang="en-US" sz="3600" dirty="0">
              <a:solidFill>
                <a:schemeClr val="bg1"/>
              </a:solidFill>
              <a:cs typeface="+mn-ea"/>
              <a:sym typeface="+mn-lt"/>
            </a:endParaRPr>
          </a:p>
        </p:txBody>
      </p:sp>
      <p:sp>
        <p:nvSpPr>
          <p:cNvPr id="52" name="矩形: 圆角 51"/>
          <p:cNvSpPr/>
          <p:nvPr/>
        </p:nvSpPr>
        <p:spPr bwMode="auto">
          <a:xfrm>
            <a:off x="3382413" y="5709070"/>
            <a:ext cx="647819" cy="647819"/>
          </a:xfrm>
          <a:prstGeom prst="roundRect">
            <a:avLst>
              <a:gd name="adj" fmla="val 7436"/>
            </a:avLst>
          </a:prstGeom>
          <a:solidFill>
            <a:srgbClr val="C00000"/>
          </a:solidFill>
          <a:ln w="28575" cap="flat" cmpd="sng" algn="ctr">
            <a:solidFill>
              <a:schemeClr val="accent1"/>
            </a:soli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91404" tIns="45702" rIns="91404" bIns="45702" numCol="1" rtlCol="0" anchor="t" anchorCtr="0" compatLnSpc="1"/>
          <a:lstStyle/>
          <a:p>
            <a:pPr eaLnBrk="1" hangingPunct="1"/>
            <a:endParaRPr lang="zh-CN" altLang="en-US" sz="1800">
              <a:solidFill>
                <a:schemeClr val="bg1"/>
              </a:solidFill>
              <a:cs typeface="+mn-ea"/>
              <a:sym typeface="+mn-lt"/>
            </a:endParaRPr>
          </a:p>
        </p:txBody>
      </p:sp>
      <p:sp>
        <p:nvSpPr>
          <p:cNvPr id="53" name="矩形: 圆角 52"/>
          <p:cNvSpPr/>
          <p:nvPr/>
        </p:nvSpPr>
        <p:spPr bwMode="auto">
          <a:xfrm>
            <a:off x="4142692" y="5709070"/>
            <a:ext cx="4790396" cy="647819"/>
          </a:xfrm>
          <a:prstGeom prst="roundRect">
            <a:avLst>
              <a:gd name="adj" fmla="val 8755"/>
            </a:avLst>
          </a:prstGeom>
          <a:solidFill>
            <a:srgbClr val="C00000"/>
          </a:solidFill>
          <a:ln w="6350" cap="flat" cmpd="sng" algn="ctr">
            <a:solidFill>
              <a:schemeClr val="accent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04" tIns="45702" rIns="91404" bIns="45702" numCol="1" spcCol="0" rtlCol="0" fromWordArt="0" anchor="t" anchorCtr="0" forceAA="0" compatLnSpc="1">
            <a:noAutofit/>
          </a:bodyPr>
          <a:lstStyle/>
          <a:p>
            <a:pPr eaLnBrk="1" hangingPunct="1"/>
            <a:endParaRPr lang="zh-CN" altLang="en-US" sz="1800">
              <a:solidFill>
                <a:schemeClr val="bg1"/>
              </a:solidFill>
              <a:cs typeface="+mn-ea"/>
              <a:sym typeface="+mn-lt"/>
            </a:endParaRPr>
          </a:p>
        </p:txBody>
      </p:sp>
      <p:sp>
        <p:nvSpPr>
          <p:cNvPr id="54" name="TextBox 48"/>
          <p:cNvSpPr txBox="1"/>
          <p:nvPr/>
        </p:nvSpPr>
        <p:spPr>
          <a:xfrm>
            <a:off x="4325917" y="5830087"/>
            <a:ext cx="5745676" cy="461665"/>
          </a:xfrm>
          <a:prstGeom prst="rect">
            <a:avLst/>
          </a:prstGeom>
          <a:noFill/>
        </p:spPr>
        <p:txBody>
          <a:bodyPr wrap="square" rtlCol="0">
            <a:spAutoFit/>
          </a:bodyPr>
          <a:lstStyle>
            <a:defPPr>
              <a:defRPr lang="zh-CN"/>
            </a:defPPr>
            <a:lvl1pPr>
              <a:defRPr sz="3600" b="0">
                <a:solidFill>
                  <a:schemeClr val="accent1"/>
                </a:solidFill>
                <a:latin typeface="方正特雅宋_GBK" panose="02000000000000000000" pitchFamily="2" charset="-122"/>
                <a:ea typeface="方正特雅宋_GBK" panose="02000000000000000000" pitchFamily="2" charset="-122"/>
                <a:cs typeface="+mn-ea"/>
              </a:defRPr>
            </a:lvl1pPr>
          </a:lstStyle>
          <a:p>
            <a:pPr lvl="0" eaLnBrk="0" hangingPunct="0">
              <a:defRPr/>
            </a:pPr>
            <a:r>
              <a:rPr lang="zh-CN" altLang="en-US" sz="2400" kern="0" spc="300" dirty="0">
                <a:ln cmpd="sng">
                  <a:noFill/>
                  <a:prstDash val="solid"/>
                </a:ln>
                <a:solidFill>
                  <a:schemeClr val="bg1"/>
                </a:solidFill>
                <a:latin typeface="+mn-lt"/>
                <a:ea typeface="+mn-ea"/>
                <a:sym typeface="+mn-lt"/>
              </a:rPr>
              <a:t>精神外化于行  梦想落地生根</a:t>
            </a:r>
          </a:p>
        </p:txBody>
      </p:sp>
      <p:sp>
        <p:nvSpPr>
          <p:cNvPr id="55" name="TextBox 59"/>
          <p:cNvSpPr txBox="1"/>
          <p:nvPr/>
        </p:nvSpPr>
        <p:spPr>
          <a:xfrm>
            <a:off x="3475385" y="5704097"/>
            <a:ext cx="489045" cy="646079"/>
          </a:xfrm>
          <a:prstGeom prst="rect">
            <a:avLst/>
          </a:prstGeom>
          <a:noFill/>
        </p:spPr>
        <p:txBody>
          <a:bodyPr wrap="square" rtlCol="0">
            <a:spAutoFit/>
          </a:bodyPr>
          <a:lstStyle/>
          <a:p>
            <a:r>
              <a:rPr lang="en-US" altLang="zh-CN" sz="3600" dirty="0">
                <a:solidFill>
                  <a:schemeClr val="bg1"/>
                </a:solidFill>
                <a:cs typeface="+mn-ea"/>
                <a:sym typeface="+mn-lt"/>
              </a:rPr>
              <a:t>5</a:t>
            </a:r>
            <a:endParaRPr lang="zh-CN" altLang="en-US" sz="3600" dirty="0">
              <a:solidFill>
                <a:schemeClr val="bg1"/>
              </a:solidFill>
              <a:cs typeface="+mn-ea"/>
              <a:sym typeface="+mn-lt"/>
            </a:endParaRPr>
          </a:p>
        </p:txBody>
      </p:sp>
      <p:sp>
        <p:nvSpPr>
          <p:cNvPr id="31" name="矩形 30"/>
          <p:cNvSpPr/>
          <p:nvPr/>
        </p:nvSpPr>
        <p:spPr>
          <a:xfrm>
            <a:off x="0" y="0"/>
            <a:ext cx="12192000" cy="2694137"/>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文本框 55"/>
          <p:cNvSpPr txBox="1"/>
          <p:nvPr/>
        </p:nvSpPr>
        <p:spPr>
          <a:xfrm>
            <a:off x="4325917" y="598924"/>
            <a:ext cx="4937087" cy="1569019"/>
          </a:xfrm>
          <a:prstGeom prst="rect">
            <a:avLst/>
          </a:prstGeom>
          <a:noFill/>
          <a:effectLst/>
        </p:spPr>
        <p:txBody>
          <a:bodyPr vert="horz" wrap="square" rtlCol="0">
            <a:spAutoFit/>
          </a:bodyPr>
          <a:lstStyle/>
          <a:p>
            <a:pPr lvl="0" algn="dist">
              <a:defRPr/>
            </a:pPr>
            <a:r>
              <a:rPr lang="zh-CN" altLang="en-US" sz="9595" dirty="0">
                <a:solidFill>
                  <a:schemeClr val="bg1"/>
                </a:solidFill>
                <a:cs typeface="+mn-ea"/>
                <a:sym typeface="+mn-lt"/>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par>
                          <p:cTn id="8" fill="hold">
                            <p:stCondLst>
                              <p:cond delay="500"/>
                            </p:stCondLst>
                            <p:childTnLst>
                              <p:par>
                                <p:cTn id="9" presetID="2" presetClass="entr" presetSubtype="12"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0-#ppt_w/2"/>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0-#ppt_w/2"/>
                                          </p:val>
                                        </p:tav>
                                        <p:tav tm="100000">
                                          <p:val>
                                            <p:strVal val="#ppt_x"/>
                                          </p:val>
                                        </p:tav>
                                      </p:tavLst>
                                    </p:anim>
                                    <p:anim calcmode="lin" valueType="num">
                                      <p:cBhvr additive="base">
                                        <p:cTn id="17" dur="500" fill="hold"/>
                                        <p:tgtEl>
                                          <p:spTgt spid="21"/>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100"/>
                                  </p:stCondLst>
                                  <p:childTnLst>
                                    <p:set>
                                      <p:cBhvr>
                                        <p:cTn id="19" dur="1" fill="hold">
                                          <p:stCondLst>
                                            <p:cond delay="0"/>
                                          </p:stCondLst>
                                        </p:cTn>
                                        <p:tgtEl>
                                          <p:spTgt spid="38"/>
                                        </p:tgtEl>
                                        <p:attrNameLst>
                                          <p:attrName>style.visibility</p:attrName>
                                        </p:attrNameLst>
                                      </p:cBhvr>
                                      <p:to>
                                        <p:strVal val="visible"/>
                                      </p:to>
                                    </p:set>
                                    <p:anim calcmode="lin" valueType="num">
                                      <p:cBhvr additive="base">
                                        <p:cTn id="20" dur="500" fill="hold"/>
                                        <p:tgtEl>
                                          <p:spTgt spid="38"/>
                                        </p:tgtEl>
                                        <p:attrNameLst>
                                          <p:attrName>ppt_x</p:attrName>
                                        </p:attrNameLst>
                                      </p:cBhvr>
                                      <p:tavLst>
                                        <p:tav tm="0">
                                          <p:val>
                                            <p:strVal val="0-#ppt_w/2"/>
                                          </p:val>
                                        </p:tav>
                                        <p:tav tm="100000">
                                          <p:val>
                                            <p:strVal val="#ppt_x"/>
                                          </p:val>
                                        </p:tav>
                                      </p:tavLst>
                                    </p:anim>
                                    <p:anim calcmode="lin" valueType="num">
                                      <p:cBhvr additive="base">
                                        <p:cTn id="21" dur="500" fill="hold"/>
                                        <p:tgtEl>
                                          <p:spTgt spid="38"/>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200"/>
                                  </p:stCondLst>
                                  <p:childTnLst>
                                    <p:set>
                                      <p:cBhvr>
                                        <p:cTn id="23" dur="1" fill="hold">
                                          <p:stCondLst>
                                            <p:cond delay="0"/>
                                          </p:stCondLst>
                                        </p:cTn>
                                        <p:tgtEl>
                                          <p:spTgt spid="40"/>
                                        </p:tgtEl>
                                        <p:attrNameLst>
                                          <p:attrName>style.visibility</p:attrName>
                                        </p:attrNameLst>
                                      </p:cBhvr>
                                      <p:to>
                                        <p:strVal val="visible"/>
                                      </p:to>
                                    </p:set>
                                    <p:anim calcmode="lin" valueType="num">
                                      <p:cBhvr additive="base">
                                        <p:cTn id="24" dur="500" fill="hold"/>
                                        <p:tgtEl>
                                          <p:spTgt spid="40"/>
                                        </p:tgtEl>
                                        <p:attrNameLst>
                                          <p:attrName>ppt_x</p:attrName>
                                        </p:attrNameLst>
                                      </p:cBhvr>
                                      <p:tavLst>
                                        <p:tav tm="0">
                                          <p:val>
                                            <p:strVal val="0-#ppt_w/2"/>
                                          </p:val>
                                        </p:tav>
                                        <p:tav tm="100000">
                                          <p:val>
                                            <p:strVal val="#ppt_x"/>
                                          </p:val>
                                        </p:tav>
                                      </p:tavLst>
                                    </p:anim>
                                    <p:anim calcmode="lin" valueType="num">
                                      <p:cBhvr additive="base">
                                        <p:cTn id="25" dur="500" fill="hold"/>
                                        <p:tgtEl>
                                          <p:spTgt spid="40"/>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30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500" fill="hold"/>
                                        <p:tgtEl>
                                          <p:spTgt spid="42"/>
                                        </p:tgtEl>
                                        <p:attrNameLst>
                                          <p:attrName>ppt_x</p:attrName>
                                        </p:attrNameLst>
                                      </p:cBhvr>
                                      <p:tavLst>
                                        <p:tav tm="0">
                                          <p:val>
                                            <p:strVal val="0-#ppt_w/2"/>
                                          </p:val>
                                        </p:tav>
                                        <p:tav tm="100000">
                                          <p:val>
                                            <p:strVal val="#ppt_x"/>
                                          </p:val>
                                        </p:tav>
                                      </p:tavLst>
                                    </p:anim>
                                    <p:anim calcmode="lin" valueType="num">
                                      <p:cBhvr additive="base">
                                        <p:cTn id="29" dur="500" fill="hold"/>
                                        <p:tgtEl>
                                          <p:spTgt spid="42"/>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1+#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10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fill="hold"/>
                                        <p:tgtEl>
                                          <p:spTgt spid="39"/>
                                        </p:tgtEl>
                                        <p:attrNameLst>
                                          <p:attrName>ppt_x</p:attrName>
                                        </p:attrNameLst>
                                      </p:cBhvr>
                                      <p:tavLst>
                                        <p:tav tm="0">
                                          <p:val>
                                            <p:strVal val="1+#ppt_w/2"/>
                                          </p:val>
                                        </p:tav>
                                        <p:tav tm="100000">
                                          <p:val>
                                            <p:strVal val="#ppt_x"/>
                                          </p:val>
                                        </p:tav>
                                      </p:tavLst>
                                    </p:anim>
                                    <p:anim calcmode="lin" valueType="num">
                                      <p:cBhvr additive="base">
                                        <p:cTn id="37" dur="500" fill="hold"/>
                                        <p:tgtEl>
                                          <p:spTgt spid="39"/>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200"/>
                                  </p:stCondLst>
                                  <p:childTnLst>
                                    <p:set>
                                      <p:cBhvr>
                                        <p:cTn id="39" dur="1" fill="hold">
                                          <p:stCondLst>
                                            <p:cond delay="0"/>
                                          </p:stCondLst>
                                        </p:cTn>
                                        <p:tgtEl>
                                          <p:spTgt spid="41"/>
                                        </p:tgtEl>
                                        <p:attrNameLst>
                                          <p:attrName>style.visibility</p:attrName>
                                        </p:attrNameLst>
                                      </p:cBhvr>
                                      <p:to>
                                        <p:strVal val="visible"/>
                                      </p:to>
                                    </p:set>
                                    <p:anim calcmode="lin" valueType="num">
                                      <p:cBhvr additive="base">
                                        <p:cTn id="40" dur="500" fill="hold"/>
                                        <p:tgtEl>
                                          <p:spTgt spid="41"/>
                                        </p:tgtEl>
                                        <p:attrNameLst>
                                          <p:attrName>ppt_x</p:attrName>
                                        </p:attrNameLst>
                                      </p:cBhvr>
                                      <p:tavLst>
                                        <p:tav tm="0">
                                          <p:val>
                                            <p:strVal val="1+#ppt_w/2"/>
                                          </p:val>
                                        </p:tav>
                                        <p:tav tm="100000">
                                          <p:val>
                                            <p:strVal val="#ppt_x"/>
                                          </p:val>
                                        </p:tav>
                                      </p:tavLst>
                                    </p:anim>
                                    <p:anim calcmode="lin" valueType="num">
                                      <p:cBhvr additive="base">
                                        <p:cTn id="41" dur="500" fill="hold"/>
                                        <p:tgtEl>
                                          <p:spTgt spid="41"/>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500" fill="hold"/>
                                        <p:tgtEl>
                                          <p:spTgt spid="43"/>
                                        </p:tgtEl>
                                        <p:attrNameLst>
                                          <p:attrName>ppt_x</p:attrName>
                                        </p:attrNameLst>
                                      </p:cBhvr>
                                      <p:tavLst>
                                        <p:tav tm="0">
                                          <p:val>
                                            <p:strVal val="1+#ppt_w/2"/>
                                          </p:val>
                                        </p:tav>
                                        <p:tav tm="100000">
                                          <p:val>
                                            <p:strVal val="#ppt_x"/>
                                          </p:val>
                                        </p:tav>
                                      </p:tavLst>
                                    </p:anim>
                                    <p:anim calcmode="lin" valueType="num">
                                      <p:cBhvr additive="base">
                                        <p:cTn id="45" dur="500" fill="hold"/>
                                        <p:tgtEl>
                                          <p:spTgt spid="43"/>
                                        </p:tgtEl>
                                        <p:attrNameLst>
                                          <p:attrName>ppt_y</p:attrName>
                                        </p:attrNameLst>
                                      </p:cBhvr>
                                      <p:tavLst>
                                        <p:tav tm="0">
                                          <p:val>
                                            <p:strVal val="#ppt_y"/>
                                          </p:val>
                                        </p:tav>
                                        <p:tav tm="100000">
                                          <p:val>
                                            <p:strVal val="#ppt_y"/>
                                          </p:val>
                                        </p:tav>
                                      </p:tavLst>
                                    </p:anim>
                                  </p:childTnLst>
                                </p:cTn>
                              </p:par>
                            </p:childTnLst>
                          </p:cTn>
                        </p:par>
                        <p:par>
                          <p:cTn id="46" fill="hold">
                            <p:stCondLst>
                              <p:cond delay="1500"/>
                            </p:stCondLst>
                            <p:childTnLst>
                              <p:par>
                                <p:cTn id="47" presetID="52" presetClass="entr" presetSubtype="0"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Scale>
                                      <p:cBhvr>
                                        <p:cTn id="49" dur="1000" decel="50000" fill="hold">
                                          <p:stCondLst>
                                            <p:cond delay="0"/>
                                          </p:stCondLst>
                                        </p:cTn>
                                        <p:tgtEl>
                                          <p:spTgt spid="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56"/>
                                        </p:tgtEl>
                                        <p:attrNameLst>
                                          <p:attrName>ppt_x</p:attrName>
                                          <p:attrName>ppt_y</p:attrName>
                                        </p:attrNameLst>
                                      </p:cBhvr>
                                    </p:animMotion>
                                    <p:animEffect transition="in" filter="fade">
                                      <p:cBhvr>
                                        <p:cTn id="51" dur="1000"/>
                                        <p:tgtEl>
                                          <p:spTgt spid="56"/>
                                        </p:tgtEl>
                                      </p:cBhvr>
                                    </p:animEffect>
                                  </p:childTnLst>
                                </p:cTn>
                              </p:par>
                            </p:childTnLst>
                          </p:cTn>
                        </p:par>
                        <p:par>
                          <p:cTn id="52" fill="hold">
                            <p:stCondLst>
                              <p:cond delay="2500"/>
                            </p:stCondLst>
                            <p:childTnLst>
                              <p:par>
                                <p:cTn id="53" presetID="31" presetClass="entr" presetSubtype="0"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400" fill="hold"/>
                                        <p:tgtEl>
                                          <p:spTgt spid="47"/>
                                        </p:tgtEl>
                                        <p:attrNameLst>
                                          <p:attrName>ppt_w</p:attrName>
                                        </p:attrNameLst>
                                      </p:cBhvr>
                                      <p:tavLst>
                                        <p:tav tm="0">
                                          <p:val>
                                            <p:fltVal val="0"/>
                                          </p:val>
                                        </p:tav>
                                        <p:tav tm="100000">
                                          <p:val>
                                            <p:strVal val="#ppt_w"/>
                                          </p:val>
                                        </p:tav>
                                      </p:tavLst>
                                    </p:anim>
                                    <p:anim calcmode="lin" valueType="num">
                                      <p:cBhvr>
                                        <p:cTn id="56" dur="400" fill="hold"/>
                                        <p:tgtEl>
                                          <p:spTgt spid="47"/>
                                        </p:tgtEl>
                                        <p:attrNameLst>
                                          <p:attrName>ppt_h</p:attrName>
                                        </p:attrNameLst>
                                      </p:cBhvr>
                                      <p:tavLst>
                                        <p:tav tm="0">
                                          <p:val>
                                            <p:fltVal val="0"/>
                                          </p:val>
                                        </p:tav>
                                        <p:tav tm="100000">
                                          <p:val>
                                            <p:strVal val="#ppt_h"/>
                                          </p:val>
                                        </p:tav>
                                      </p:tavLst>
                                    </p:anim>
                                    <p:anim calcmode="lin" valueType="num">
                                      <p:cBhvr>
                                        <p:cTn id="57" dur="400" fill="hold"/>
                                        <p:tgtEl>
                                          <p:spTgt spid="47"/>
                                        </p:tgtEl>
                                        <p:attrNameLst>
                                          <p:attrName>style.rotation</p:attrName>
                                        </p:attrNameLst>
                                      </p:cBhvr>
                                      <p:tavLst>
                                        <p:tav tm="0">
                                          <p:val>
                                            <p:fltVal val="90"/>
                                          </p:val>
                                        </p:tav>
                                        <p:tav tm="100000">
                                          <p:val>
                                            <p:fltVal val="0"/>
                                          </p:val>
                                        </p:tav>
                                      </p:tavLst>
                                    </p:anim>
                                    <p:animEffect transition="in" filter="fade">
                                      <p:cBhvr>
                                        <p:cTn id="58" dur="400"/>
                                        <p:tgtEl>
                                          <p:spTgt spid="47"/>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left)">
                                      <p:cBhvr>
                                        <p:cTn id="62" dur="400"/>
                                        <p:tgtEl>
                                          <p:spTgt spid="44"/>
                                        </p:tgtEl>
                                      </p:cBhvr>
                                    </p:animEffect>
                                  </p:childTnLst>
                                </p:cTn>
                              </p:par>
                            </p:childTnLst>
                          </p:cTn>
                        </p:par>
                        <p:par>
                          <p:cTn id="63" fill="hold">
                            <p:stCondLst>
                              <p:cond delay="3500"/>
                            </p:stCondLst>
                            <p:childTnLst>
                              <p:par>
                                <p:cTn id="64" presetID="31" presetClass="entr" presetSubtype="0"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p:cTn id="66" dur="400" fill="hold"/>
                                        <p:tgtEl>
                                          <p:spTgt spid="48"/>
                                        </p:tgtEl>
                                        <p:attrNameLst>
                                          <p:attrName>ppt_w</p:attrName>
                                        </p:attrNameLst>
                                      </p:cBhvr>
                                      <p:tavLst>
                                        <p:tav tm="0">
                                          <p:val>
                                            <p:fltVal val="0"/>
                                          </p:val>
                                        </p:tav>
                                        <p:tav tm="100000">
                                          <p:val>
                                            <p:strVal val="#ppt_w"/>
                                          </p:val>
                                        </p:tav>
                                      </p:tavLst>
                                    </p:anim>
                                    <p:anim calcmode="lin" valueType="num">
                                      <p:cBhvr>
                                        <p:cTn id="67" dur="400" fill="hold"/>
                                        <p:tgtEl>
                                          <p:spTgt spid="48"/>
                                        </p:tgtEl>
                                        <p:attrNameLst>
                                          <p:attrName>ppt_h</p:attrName>
                                        </p:attrNameLst>
                                      </p:cBhvr>
                                      <p:tavLst>
                                        <p:tav tm="0">
                                          <p:val>
                                            <p:fltVal val="0"/>
                                          </p:val>
                                        </p:tav>
                                        <p:tav tm="100000">
                                          <p:val>
                                            <p:strVal val="#ppt_h"/>
                                          </p:val>
                                        </p:tav>
                                      </p:tavLst>
                                    </p:anim>
                                    <p:anim calcmode="lin" valueType="num">
                                      <p:cBhvr>
                                        <p:cTn id="68" dur="400" fill="hold"/>
                                        <p:tgtEl>
                                          <p:spTgt spid="48"/>
                                        </p:tgtEl>
                                        <p:attrNameLst>
                                          <p:attrName>style.rotation</p:attrName>
                                        </p:attrNameLst>
                                      </p:cBhvr>
                                      <p:tavLst>
                                        <p:tav tm="0">
                                          <p:val>
                                            <p:fltVal val="90"/>
                                          </p:val>
                                        </p:tav>
                                        <p:tav tm="100000">
                                          <p:val>
                                            <p:fltVal val="0"/>
                                          </p:val>
                                        </p:tav>
                                      </p:tavLst>
                                    </p:anim>
                                    <p:animEffect transition="in" filter="fade">
                                      <p:cBhvr>
                                        <p:cTn id="69" dur="400"/>
                                        <p:tgtEl>
                                          <p:spTgt spid="48"/>
                                        </p:tgtEl>
                                      </p:cBhvr>
                                    </p:animEffect>
                                  </p:childTnLst>
                                </p:cTn>
                              </p:par>
                            </p:childTnLst>
                          </p:cTn>
                        </p:par>
                        <p:par>
                          <p:cTn id="70" fill="hold">
                            <p:stCondLst>
                              <p:cond delay="4000"/>
                            </p:stCondLst>
                            <p:childTnLst>
                              <p:par>
                                <p:cTn id="71" presetID="22" presetClass="entr" presetSubtype="8" fill="hold" grpId="0"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wipe(left)">
                                      <p:cBhvr>
                                        <p:cTn id="73" dur="400"/>
                                        <p:tgtEl>
                                          <p:spTgt spid="45"/>
                                        </p:tgtEl>
                                      </p:cBhvr>
                                    </p:animEffect>
                                  </p:childTnLst>
                                </p:cTn>
                              </p:par>
                            </p:childTnLst>
                          </p:cTn>
                        </p:par>
                        <p:par>
                          <p:cTn id="74" fill="hold">
                            <p:stCondLst>
                              <p:cond delay="4500"/>
                            </p:stCondLst>
                            <p:childTnLst>
                              <p:par>
                                <p:cTn id="75" presetID="31" presetClass="entr" presetSubtype="0"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400" fill="hold"/>
                                        <p:tgtEl>
                                          <p:spTgt spid="49"/>
                                        </p:tgtEl>
                                        <p:attrNameLst>
                                          <p:attrName>ppt_w</p:attrName>
                                        </p:attrNameLst>
                                      </p:cBhvr>
                                      <p:tavLst>
                                        <p:tav tm="0">
                                          <p:val>
                                            <p:fltVal val="0"/>
                                          </p:val>
                                        </p:tav>
                                        <p:tav tm="100000">
                                          <p:val>
                                            <p:strVal val="#ppt_w"/>
                                          </p:val>
                                        </p:tav>
                                      </p:tavLst>
                                    </p:anim>
                                    <p:anim calcmode="lin" valueType="num">
                                      <p:cBhvr>
                                        <p:cTn id="78" dur="400" fill="hold"/>
                                        <p:tgtEl>
                                          <p:spTgt spid="49"/>
                                        </p:tgtEl>
                                        <p:attrNameLst>
                                          <p:attrName>ppt_h</p:attrName>
                                        </p:attrNameLst>
                                      </p:cBhvr>
                                      <p:tavLst>
                                        <p:tav tm="0">
                                          <p:val>
                                            <p:fltVal val="0"/>
                                          </p:val>
                                        </p:tav>
                                        <p:tav tm="100000">
                                          <p:val>
                                            <p:strVal val="#ppt_h"/>
                                          </p:val>
                                        </p:tav>
                                      </p:tavLst>
                                    </p:anim>
                                    <p:anim calcmode="lin" valueType="num">
                                      <p:cBhvr>
                                        <p:cTn id="79" dur="400" fill="hold"/>
                                        <p:tgtEl>
                                          <p:spTgt spid="49"/>
                                        </p:tgtEl>
                                        <p:attrNameLst>
                                          <p:attrName>style.rotation</p:attrName>
                                        </p:attrNameLst>
                                      </p:cBhvr>
                                      <p:tavLst>
                                        <p:tav tm="0">
                                          <p:val>
                                            <p:fltVal val="90"/>
                                          </p:val>
                                        </p:tav>
                                        <p:tav tm="100000">
                                          <p:val>
                                            <p:fltVal val="0"/>
                                          </p:val>
                                        </p:tav>
                                      </p:tavLst>
                                    </p:anim>
                                    <p:animEffect transition="in" filter="fade">
                                      <p:cBhvr>
                                        <p:cTn id="80" dur="400"/>
                                        <p:tgtEl>
                                          <p:spTgt spid="49"/>
                                        </p:tgtEl>
                                      </p:cBhvr>
                                    </p:animEffect>
                                  </p:childTnLst>
                                </p:cTn>
                              </p:par>
                            </p:childTnLst>
                          </p:cTn>
                        </p:par>
                        <p:par>
                          <p:cTn id="81" fill="hold">
                            <p:stCondLst>
                              <p:cond delay="5000"/>
                            </p:stCondLst>
                            <p:childTnLst>
                              <p:par>
                                <p:cTn id="82" presetID="22" presetClass="entr" presetSubtype="8"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wipe(left)">
                                      <p:cBhvr>
                                        <p:cTn id="84" dur="400"/>
                                        <p:tgtEl>
                                          <p:spTgt spid="46"/>
                                        </p:tgtEl>
                                      </p:cBhvr>
                                    </p:animEffect>
                                  </p:childTnLst>
                                </p:cTn>
                              </p:par>
                            </p:childTnLst>
                          </p:cTn>
                        </p:par>
                        <p:par>
                          <p:cTn id="85" fill="hold">
                            <p:stCondLst>
                              <p:cond delay="5500"/>
                            </p:stCondLst>
                            <p:childTnLst>
                              <p:par>
                                <p:cTn id="86" presetID="31" presetClass="entr" presetSubtype="0" fill="hold" grpId="0" nodeType="afterEffect">
                                  <p:stCondLst>
                                    <p:cond delay="0"/>
                                  </p:stCondLst>
                                  <p:childTnLst>
                                    <p:set>
                                      <p:cBhvr>
                                        <p:cTn id="87" dur="1" fill="hold">
                                          <p:stCondLst>
                                            <p:cond delay="0"/>
                                          </p:stCondLst>
                                        </p:cTn>
                                        <p:tgtEl>
                                          <p:spTgt spid="51"/>
                                        </p:tgtEl>
                                        <p:attrNameLst>
                                          <p:attrName>style.visibility</p:attrName>
                                        </p:attrNameLst>
                                      </p:cBhvr>
                                      <p:to>
                                        <p:strVal val="visible"/>
                                      </p:to>
                                    </p:set>
                                    <p:anim calcmode="lin" valueType="num">
                                      <p:cBhvr>
                                        <p:cTn id="88" dur="400" fill="hold"/>
                                        <p:tgtEl>
                                          <p:spTgt spid="51"/>
                                        </p:tgtEl>
                                        <p:attrNameLst>
                                          <p:attrName>ppt_w</p:attrName>
                                        </p:attrNameLst>
                                      </p:cBhvr>
                                      <p:tavLst>
                                        <p:tav tm="0">
                                          <p:val>
                                            <p:fltVal val="0"/>
                                          </p:val>
                                        </p:tav>
                                        <p:tav tm="100000">
                                          <p:val>
                                            <p:strVal val="#ppt_w"/>
                                          </p:val>
                                        </p:tav>
                                      </p:tavLst>
                                    </p:anim>
                                    <p:anim calcmode="lin" valueType="num">
                                      <p:cBhvr>
                                        <p:cTn id="89" dur="400" fill="hold"/>
                                        <p:tgtEl>
                                          <p:spTgt spid="51"/>
                                        </p:tgtEl>
                                        <p:attrNameLst>
                                          <p:attrName>ppt_h</p:attrName>
                                        </p:attrNameLst>
                                      </p:cBhvr>
                                      <p:tavLst>
                                        <p:tav tm="0">
                                          <p:val>
                                            <p:fltVal val="0"/>
                                          </p:val>
                                        </p:tav>
                                        <p:tav tm="100000">
                                          <p:val>
                                            <p:strVal val="#ppt_h"/>
                                          </p:val>
                                        </p:tav>
                                      </p:tavLst>
                                    </p:anim>
                                    <p:anim calcmode="lin" valueType="num">
                                      <p:cBhvr>
                                        <p:cTn id="90" dur="400" fill="hold"/>
                                        <p:tgtEl>
                                          <p:spTgt spid="51"/>
                                        </p:tgtEl>
                                        <p:attrNameLst>
                                          <p:attrName>style.rotation</p:attrName>
                                        </p:attrNameLst>
                                      </p:cBhvr>
                                      <p:tavLst>
                                        <p:tav tm="0">
                                          <p:val>
                                            <p:fltVal val="90"/>
                                          </p:val>
                                        </p:tav>
                                        <p:tav tm="100000">
                                          <p:val>
                                            <p:fltVal val="0"/>
                                          </p:val>
                                        </p:tav>
                                      </p:tavLst>
                                    </p:anim>
                                    <p:animEffect transition="in" filter="fade">
                                      <p:cBhvr>
                                        <p:cTn id="91" dur="400"/>
                                        <p:tgtEl>
                                          <p:spTgt spid="51"/>
                                        </p:tgtEl>
                                      </p:cBhvr>
                                    </p:animEffect>
                                  </p:childTnLst>
                                </p:cTn>
                              </p:par>
                            </p:childTnLst>
                          </p:cTn>
                        </p:par>
                        <p:par>
                          <p:cTn id="92" fill="hold">
                            <p:stCondLst>
                              <p:cond delay="6000"/>
                            </p:stCondLst>
                            <p:childTnLst>
                              <p:par>
                                <p:cTn id="93" presetID="22" presetClass="entr" presetSubtype="8"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Effect transition="in" filter="wipe(left)">
                                      <p:cBhvr>
                                        <p:cTn id="95" dur="400"/>
                                        <p:tgtEl>
                                          <p:spTgt spid="50"/>
                                        </p:tgtEl>
                                      </p:cBhvr>
                                    </p:animEffect>
                                  </p:childTnLst>
                                </p:cTn>
                              </p:par>
                              <p:par>
                                <p:cTn id="96" presetID="2" presetClass="entr" presetSubtype="8" fill="hold" grpId="0" nodeType="withEffect">
                                  <p:stCondLst>
                                    <p:cond delay="300"/>
                                  </p:stCondLst>
                                  <p:childTnLst>
                                    <p:set>
                                      <p:cBhvr>
                                        <p:cTn id="97" dur="1" fill="hold">
                                          <p:stCondLst>
                                            <p:cond delay="0"/>
                                          </p:stCondLst>
                                        </p:cTn>
                                        <p:tgtEl>
                                          <p:spTgt spid="52"/>
                                        </p:tgtEl>
                                        <p:attrNameLst>
                                          <p:attrName>style.visibility</p:attrName>
                                        </p:attrNameLst>
                                      </p:cBhvr>
                                      <p:to>
                                        <p:strVal val="visible"/>
                                      </p:to>
                                    </p:set>
                                    <p:anim calcmode="lin" valueType="num">
                                      <p:cBhvr additive="base">
                                        <p:cTn id="98" dur="500" fill="hold"/>
                                        <p:tgtEl>
                                          <p:spTgt spid="52"/>
                                        </p:tgtEl>
                                        <p:attrNameLst>
                                          <p:attrName>ppt_x</p:attrName>
                                        </p:attrNameLst>
                                      </p:cBhvr>
                                      <p:tavLst>
                                        <p:tav tm="0">
                                          <p:val>
                                            <p:strVal val="0-#ppt_w/2"/>
                                          </p:val>
                                        </p:tav>
                                        <p:tav tm="100000">
                                          <p:val>
                                            <p:strVal val="#ppt_x"/>
                                          </p:val>
                                        </p:tav>
                                      </p:tavLst>
                                    </p:anim>
                                    <p:anim calcmode="lin" valueType="num">
                                      <p:cBhvr additive="base">
                                        <p:cTn id="99" dur="500" fill="hold"/>
                                        <p:tgtEl>
                                          <p:spTgt spid="52"/>
                                        </p:tgtEl>
                                        <p:attrNameLst>
                                          <p:attrName>ppt_y</p:attrName>
                                        </p:attrNameLst>
                                      </p:cBhvr>
                                      <p:tavLst>
                                        <p:tav tm="0">
                                          <p:val>
                                            <p:strVal val="#ppt_y"/>
                                          </p:val>
                                        </p:tav>
                                        <p:tav tm="100000">
                                          <p:val>
                                            <p:strVal val="#ppt_y"/>
                                          </p:val>
                                        </p:tav>
                                      </p:tavLst>
                                    </p:anim>
                                  </p:childTnLst>
                                </p:cTn>
                              </p:par>
                              <p:par>
                                <p:cTn id="100" presetID="2" presetClass="entr" presetSubtype="2" fill="hold" grpId="0" nodeType="withEffect">
                                  <p:stCondLst>
                                    <p:cond delay="300"/>
                                  </p:stCondLst>
                                  <p:childTnLst>
                                    <p:set>
                                      <p:cBhvr>
                                        <p:cTn id="101" dur="1" fill="hold">
                                          <p:stCondLst>
                                            <p:cond delay="0"/>
                                          </p:stCondLst>
                                        </p:cTn>
                                        <p:tgtEl>
                                          <p:spTgt spid="53"/>
                                        </p:tgtEl>
                                        <p:attrNameLst>
                                          <p:attrName>style.visibility</p:attrName>
                                        </p:attrNameLst>
                                      </p:cBhvr>
                                      <p:to>
                                        <p:strVal val="visible"/>
                                      </p:to>
                                    </p:set>
                                    <p:anim calcmode="lin" valueType="num">
                                      <p:cBhvr additive="base">
                                        <p:cTn id="102" dur="500" fill="hold"/>
                                        <p:tgtEl>
                                          <p:spTgt spid="53"/>
                                        </p:tgtEl>
                                        <p:attrNameLst>
                                          <p:attrName>ppt_x</p:attrName>
                                        </p:attrNameLst>
                                      </p:cBhvr>
                                      <p:tavLst>
                                        <p:tav tm="0">
                                          <p:val>
                                            <p:strVal val="1+#ppt_w/2"/>
                                          </p:val>
                                        </p:tav>
                                        <p:tav tm="100000">
                                          <p:val>
                                            <p:strVal val="#ppt_x"/>
                                          </p:val>
                                        </p:tav>
                                      </p:tavLst>
                                    </p:anim>
                                    <p:anim calcmode="lin" valueType="num">
                                      <p:cBhvr additive="base">
                                        <p:cTn id="103" dur="500" fill="hold"/>
                                        <p:tgtEl>
                                          <p:spTgt spid="53"/>
                                        </p:tgtEl>
                                        <p:attrNameLst>
                                          <p:attrName>ppt_y</p:attrName>
                                        </p:attrNameLst>
                                      </p:cBhvr>
                                      <p:tavLst>
                                        <p:tav tm="0">
                                          <p:val>
                                            <p:strVal val="#ppt_y"/>
                                          </p:val>
                                        </p:tav>
                                        <p:tav tm="100000">
                                          <p:val>
                                            <p:strVal val="#ppt_y"/>
                                          </p:val>
                                        </p:tav>
                                      </p:tavLst>
                                    </p:anim>
                                  </p:childTnLst>
                                </p:cTn>
                              </p:par>
                            </p:childTnLst>
                          </p:cTn>
                        </p:par>
                        <p:par>
                          <p:cTn id="104" fill="hold">
                            <p:stCondLst>
                              <p:cond delay="6500"/>
                            </p:stCondLst>
                            <p:childTnLst>
                              <p:par>
                                <p:cTn id="105" presetID="31" presetClass="entr" presetSubtype="0" fill="hold" grpId="0" nodeType="afterEffect">
                                  <p:stCondLst>
                                    <p:cond delay="0"/>
                                  </p:stCondLst>
                                  <p:childTnLst>
                                    <p:set>
                                      <p:cBhvr>
                                        <p:cTn id="106" dur="1" fill="hold">
                                          <p:stCondLst>
                                            <p:cond delay="0"/>
                                          </p:stCondLst>
                                        </p:cTn>
                                        <p:tgtEl>
                                          <p:spTgt spid="55"/>
                                        </p:tgtEl>
                                        <p:attrNameLst>
                                          <p:attrName>style.visibility</p:attrName>
                                        </p:attrNameLst>
                                      </p:cBhvr>
                                      <p:to>
                                        <p:strVal val="visible"/>
                                      </p:to>
                                    </p:set>
                                    <p:anim calcmode="lin" valueType="num">
                                      <p:cBhvr>
                                        <p:cTn id="107" dur="400" fill="hold"/>
                                        <p:tgtEl>
                                          <p:spTgt spid="55"/>
                                        </p:tgtEl>
                                        <p:attrNameLst>
                                          <p:attrName>ppt_w</p:attrName>
                                        </p:attrNameLst>
                                      </p:cBhvr>
                                      <p:tavLst>
                                        <p:tav tm="0">
                                          <p:val>
                                            <p:fltVal val="0"/>
                                          </p:val>
                                        </p:tav>
                                        <p:tav tm="100000">
                                          <p:val>
                                            <p:strVal val="#ppt_w"/>
                                          </p:val>
                                        </p:tav>
                                      </p:tavLst>
                                    </p:anim>
                                    <p:anim calcmode="lin" valueType="num">
                                      <p:cBhvr>
                                        <p:cTn id="108" dur="400" fill="hold"/>
                                        <p:tgtEl>
                                          <p:spTgt spid="55"/>
                                        </p:tgtEl>
                                        <p:attrNameLst>
                                          <p:attrName>ppt_h</p:attrName>
                                        </p:attrNameLst>
                                      </p:cBhvr>
                                      <p:tavLst>
                                        <p:tav tm="0">
                                          <p:val>
                                            <p:fltVal val="0"/>
                                          </p:val>
                                        </p:tav>
                                        <p:tav tm="100000">
                                          <p:val>
                                            <p:strVal val="#ppt_h"/>
                                          </p:val>
                                        </p:tav>
                                      </p:tavLst>
                                    </p:anim>
                                    <p:anim calcmode="lin" valueType="num">
                                      <p:cBhvr>
                                        <p:cTn id="109" dur="400" fill="hold"/>
                                        <p:tgtEl>
                                          <p:spTgt spid="55"/>
                                        </p:tgtEl>
                                        <p:attrNameLst>
                                          <p:attrName>style.rotation</p:attrName>
                                        </p:attrNameLst>
                                      </p:cBhvr>
                                      <p:tavLst>
                                        <p:tav tm="0">
                                          <p:val>
                                            <p:fltVal val="90"/>
                                          </p:val>
                                        </p:tav>
                                        <p:tav tm="100000">
                                          <p:val>
                                            <p:fltVal val="0"/>
                                          </p:val>
                                        </p:tav>
                                      </p:tavLst>
                                    </p:anim>
                                    <p:animEffect transition="in" filter="fade">
                                      <p:cBhvr>
                                        <p:cTn id="110" dur="400"/>
                                        <p:tgtEl>
                                          <p:spTgt spid="55"/>
                                        </p:tgtEl>
                                      </p:cBhvr>
                                    </p:animEffect>
                                  </p:childTnLst>
                                </p:cTn>
                              </p:par>
                            </p:childTnLst>
                          </p:cTn>
                        </p:par>
                        <p:par>
                          <p:cTn id="111" fill="hold">
                            <p:stCondLst>
                              <p:cond delay="7000"/>
                            </p:stCondLst>
                            <p:childTnLst>
                              <p:par>
                                <p:cTn id="112" presetID="22" presetClass="entr" presetSubtype="8" fill="hold" grpId="0" nodeType="after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wipe(left)">
                                      <p:cBhvr>
                                        <p:cTn id="114" dur="4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p:bldP spid="50" grpId="0"/>
      <p:bldP spid="51" grpId="0"/>
      <p:bldP spid="52" grpId="0" animBg="1"/>
      <p:bldP spid="53" grpId="0" animBg="1"/>
      <p:bldP spid="54" grpId="0"/>
      <p:bldP spid="55" grpId="0"/>
      <p:bldP spid="31" grpId="0" animBg="1"/>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观念内化于心  思想融入灵魂</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764400" y="1968220"/>
            <a:ext cx="3435459" cy="737973"/>
            <a:chOff x="4911763" y="2256579"/>
            <a:chExt cx="5433124" cy="258433"/>
          </a:xfrm>
        </p:grpSpPr>
        <p:sp>
          <p:nvSpPr>
            <p:cNvPr id="6" name="矩形 5"/>
            <p:cNvSpPr/>
            <p:nvPr/>
          </p:nvSpPr>
          <p:spPr>
            <a:xfrm>
              <a:off x="4911763" y="2256579"/>
              <a:ext cx="5433124" cy="247197"/>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7" name="Text Placeholder 59"/>
            <p:cNvSpPr txBox="1"/>
            <p:nvPr/>
          </p:nvSpPr>
          <p:spPr>
            <a:xfrm>
              <a:off x="5207909" y="2284781"/>
              <a:ext cx="4840830"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pPr>
              <a:r>
                <a:rPr lang="zh-CN" altLang="en-US" dirty="0">
                  <a:solidFill>
                    <a:srgbClr val="FFFFFF"/>
                  </a:solidFill>
                  <a:latin typeface="+mn-lt"/>
                  <a:ea typeface="+mn-ea"/>
                  <a:cs typeface="+mn-ea"/>
                  <a:sym typeface="+mn-lt"/>
                </a:rPr>
                <a:t>深化凝练基本表达是前提</a:t>
              </a:r>
            </a:p>
          </p:txBody>
        </p:sp>
      </p:grpSp>
      <p:grpSp>
        <p:nvGrpSpPr>
          <p:cNvPr id="8" name="组合 7"/>
          <p:cNvGrpSpPr/>
          <p:nvPr/>
        </p:nvGrpSpPr>
        <p:grpSpPr>
          <a:xfrm>
            <a:off x="4377072" y="1968220"/>
            <a:ext cx="3435459" cy="737973"/>
            <a:chOff x="4911763" y="2256579"/>
            <a:chExt cx="5433124" cy="258433"/>
          </a:xfrm>
        </p:grpSpPr>
        <p:sp>
          <p:nvSpPr>
            <p:cNvPr id="9" name="矩形 8"/>
            <p:cNvSpPr/>
            <p:nvPr/>
          </p:nvSpPr>
          <p:spPr>
            <a:xfrm>
              <a:off x="4911763" y="2256579"/>
              <a:ext cx="5433124" cy="247197"/>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0" name="Text Placeholder 59"/>
            <p:cNvSpPr txBox="1"/>
            <p:nvPr/>
          </p:nvSpPr>
          <p:spPr>
            <a:xfrm>
              <a:off x="5207909" y="2284781"/>
              <a:ext cx="4840830"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pPr>
              <a:r>
                <a:rPr lang="zh-CN" altLang="en-US" dirty="0">
                  <a:solidFill>
                    <a:srgbClr val="FFFFFF"/>
                  </a:solidFill>
                  <a:latin typeface="+mn-lt"/>
                  <a:ea typeface="+mn-ea"/>
                  <a:cs typeface="+mn-ea"/>
                  <a:sym typeface="+mn-lt"/>
                </a:rPr>
                <a:t>传承创新传统文化是基础</a:t>
              </a:r>
            </a:p>
          </p:txBody>
        </p:sp>
      </p:grpSp>
      <p:grpSp>
        <p:nvGrpSpPr>
          <p:cNvPr id="11" name="组合 10"/>
          <p:cNvGrpSpPr/>
          <p:nvPr/>
        </p:nvGrpSpPr>
        <p:grpSpPr>
          <a:xfrm>
            <a:off x="7989742" y="1968220"/>
            <a:ext cx="3435459" cy="737973"/>
            <a:chOff x="4911763" y="2256579"/>
            <a:chExt cx="5433124" cy="258433"/>
          </a:xfrm>
        </p:grpSpPr>
        <p:sp>
          <p:nvSpPr>
            <p:cNvPr id="12" name="矩形 11"/>
            <p:cNvSpPr/>
            <p:nvPr/>
          </p:nvSpPr>
          <p:spPr>
            <a:xfrm>
              <a:off x="4911763" y="2256579"/>
              <a:ext cx="5433124" cy="247197"/>
            </a:xfrm>
            <a:prstGeom prst="rect">
              <a:avLst/>
            </a:prstGeom>
            <a:solidFill>
              <a:srgbClr val="C00000"/>
            </a:solidFill>
            <a:ln w="25400" cap="flat" cmpd="sng" algn="ctr">
              <a:noFill/>
              <a:prstDash val="solid"/>
            </a:ln>
            <a:effectLst/>
          </p:spPr>
          <p:txBody>
            <a:bodyPr rtlCol="0" anchor="ctr"/>
            <a:lstStyle/>
            <a:p>
              <a:pPr algn="ctr" defTabSz="914400">
                <a:defRPr/>
              </a:pPr>
              <a:endParaRPr lang="zh-CN" altLang="en-US" sz="2665" kern="0">
                <a:solidFill>
                  <a:sysClr val="window" lastClr="FFFFFF"/>
                </a:solidFill>
                <a:cs typeface="+mn-ea"/>
                <a:sym typeface="+mn-lt"/>
              </a:endParaRPr>
            </a:p>
          </p:txBody>
        </p:sp>
        <p:sp>
          <p:nvSpPr>
            <p:cNvPr id="13" name="Text Placeholder 59"/>
            <p:cNvSpPr txBox="1"/>
            <p:nvPr/>
          </p:nvSpPr>
          <p:spPr>
            <a:xfrm>
              <a:off x="5056568" y="2284781"/>
              <a:ext cx="5136978" cy="230231"/>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pPr>
              <a:r>
                <a:rPr lang="zh-CN" altLang="en-US" dirty="0">
                  <a:solidFill>
                    <a:srgbClr val="FFFFFF"/>
                  </a:solidFill>
                  <a:latin typeface="+mn-lt"/>
                  <a:ea typeface="+mn-ea"/>
                  <a:cs typeface="+mn-ea"/>
                  <a:sym typeface="+mn-lt"/>
                </a:rPr>
                <a:t>引领整合社会思潮是途径</a:t>
              </a:r>
            </a:p>
          </p:txBody>
        </p:sp>
      </p:grpSp>
      <p:sp>
        <p:nvSpPr>
          <p:cNvPr id="16" name="PA-102292"/>
          <p:cNvSpPr/>
          <p:nvPr>
            <p:custDataLst>
              <p:tags r:id="rId1"/>
            </p:custDataLst>
          </p:nvPr>
        </p:nvSpPr>
        <p:spPr>
          <a:xfrm>
            <a:off x="5090749" y="3016258"/>
            <a:ext cx="6412862" cy="954107"/>
          </a:xfrm>
          <a:prstGeom prst="rect">
            <a:avLst/>
          </a:prstGeom>
        </p:spPr>
        <p:txBody>
          <a:bodyPr wrap="square">
            <a:spAutoFit/>
          </a:bodyPr>
          <a:lstStyle/>
          <a:p>
            <a:pPr lvl="0">
              <a:defRPr/>
            </a:pPr>
            <a:r>
              <a:rPr lang="zh-CN" altLang="en-US" sz="2800" kern="0" dirty="0">
                <a:solidFill>
                  <a:srgbClr val="C00000"/>
                </a:solidFill>
                <a:cs typeface="+mn-ea"/>
                <a:sym typeface="+mn-lt"/>
              </a:rPr>
              <a:t> 太长、太难记排斥、没意义冷漠、关注西方、没区别</a:t>
            </a:r>
          </a:p>
        </p:txBody>
      </p:sp>
      <p:grpSp>
        <p:nvGrpSpPr>
          <p:cNvPr id="17" name="组合 16"/>
          <p:cNvGrpSpPr/>
          <p:nvPr/>
        </p:nvGrpSpPr>
        <p:grpSpPr>
          <a:xfrm>
            <a:off x="3371357" y="4067191"/>
            <a:ext cx="7801606" cy="586824"/>
            <a:chOff x="2335978" y="2847699"/>
            <a:chExt cx="9352422" cy="703474"/>
          </a:xfrm>
        </p:grpSpPr>
        <p:sp>
          <p:nvSpPr>
            <p:cNvPr id="18" name="PA-102295"/>
            <p:cNvSpPr/>
            <p:nvPr>
              <p:custDataLst>
                <p:tags r:id="rId7"/>
              </p:custDataLst>
            </p:nvPr>
          </p:nvSpPr>
          <p:spPr>
            <a:xfrm>
              <a:off x="2678659" y="2864971"/>
              <a:ext cx="9009741" cy="652861"/>
            </a:xfrm>
            <a:prstGeom prst="roundRect">
              <a:avLst>
                <a:gd name="adj" fmla="val 50000"/>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rgbClr val="2F5EB0"/>
                </a:solidFill>
                <a:effectLst/>
                <a:uLnTx/>
                <a:uFillTx/>
                <a:cs typeface="+mn-ea"/>
                <a:sym typeface="+mn-lt"/>
              </a:endParaRPr>
            </a:p>
          </p:txBody>
        </p:sp>
        <p:grpSp>
          <p:nvGrpSpPr>
            <p:cNvPr id="19" name="PA-102296"/>
            <p:cNvGrpSpPr/>
            <p:nvPr>
              <p:custDataLst>
                <p:tags r:id="rId8"/>
              </p:custDataLst>
            </p:nvPr>
          </p:nvGrpSpPr>
          <p:grpSpPr>
            <a:xfrm>
              <a:off x="2335978" y="2847699"/>
              <a:ext cx="703474" cy="703474"/>
              <a:chOff x="1417067" y="4277724"/>
              <a:chExt cx="657499" cy="657499"/>
            </a:xfrm>
            <a:solidFill>
              <a:srgbClr val="C00000"/>
            </a:solidFill>
          </p:grpSpPr>
          <p:grpSp>
            <p:nvGrpSpPr>
              <p:cNvPr id="21" name="组合 20"/>
              <p:cNvGrpSpPr/>
              <p:nvPr/>
            </p:nvGrpSpPr>
            <p:grpSpPr>
              <a:xfrm>
                <a:off x="1417067" y="4277724"/>
                <a:ext cx="657499" cy="657499"/>
                <a:chOff x="3724323" y="1908536"/>
                <a:chExt cx="1329153" cy="1329153"/>
              </a:xfrm>
              <a:grpFill/>
            </p:grpSpPr>
            <p:sp>
              <p:nvSpPr>
                <p:cNvPr id="23" name="PA-椭圆 18"/>
                <p:cNvSpPr/>
                <p:nvPr>
                  <p:custDataLst>
                    <p:tags r:id="rId10"/>
                  </p:custDataLst>
                </p:nvPr>
              </p:nvSpPr>
              <p:spPr>
                <a:xfrm>
                  <a:off x="3724323" y="1908536"/>
                  <a:ext cx="1329153" cy="1329153"/>
                </a:xfrm>
                <a:prstGeom prst="ellipse">
                  <a:avLst/>
                </a:prstGeom>
                <a:grpFill/>
                <a:ln w="28575"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2F5EB0"/>
                    </a:solidFill>
                    <a:effectLst/>
                    <a:uLnTx/>
                    <a:uFillTx/>
                    <a:cs typeface="+mn-ea"/>
                    <a:sym typeface="+mn-lt"/>
                  </a:endParaRPr>
                </a:p>
              </p:txBody>
            </p:sp>
            <p:sp>
              <p:nvSpPr>
                <p:cNvPr id="24" name="PA-椭圆 19"/>
                <p:cNvSpPr/>
                <p:nvPr>
                  <p:custDataLst>
                    <p:tags r:id="rId11"/>
                  </p:custDataLst>
                </p:nvPr>
              </p:nvSpPr>
              <p:spPr>
                <a:xfrm>
                  <a:off x="3839838" y="2024052"/>
                  <a:ext cx="1098122" cy="1098122"/>
                </a:xfrm>
                <a:prstGeom prst="ellipse">
                  <a:avLst/>
                </a:prstGeom>
                <a:grp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2F5EB0"/>
                    </a:solidFill>
                    <a:effectLst/>
                    <a:uLnTx/>
                    <a:uFillTx/>
                    <a:cs typeface="+mn-ea"/>
                    <a:sym typeface="+mn-lt"/>
                  </a:endParaRPr>
                </a:p>
              </p:txBody>
            </p:sp>
          </p:grpSp>
          <p:sp>
            <p:nvSpPr>
              <p:cNvPr id="22" name="PA-文本框 7"/>
              <p:cNvSpPr>
                <a:spLocks noChangeArrowheads="1"/>
              </p:cNvSpPr>
              <p:nvPr>
                <p:custDataLst>
                  <p:tags r:id="rId9"/>
                </p:custDataLst>
              </p:nvPr>
            </p:nvSpPr>
            <p:spPr bwMode="auto">
              <a:xfrm>
                <a:off x="1509040" y="4398694"/>
                <a:ext cx="456340" cy="448298"/>
              </a:xfrm>
              <a:prstGeom prst="rect">
                <a:avLst/>
              </a:prstGeom>
              <a:noFill/>
              <a:ln w="9525">
                <a:noFill/>
                <a:miter lim="800000"/>
              </a:ln>
              <a:effec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600" b="0" i="0" u="none" strike="noStrike" kern="0" cap="none" spc="0" normalizeH="0" baseline="0" noProof="0" dirty="0">
                    <a:ln>
                      <a:noFill/>
                    </a:ln>
                    <a:solidFill>
                      <a:prstClr val="white"/>
                    </a:solidFill>
                    <a:effectLst/>
                    <a:uLnTx/>
                    <a:uFillTx/>
                    <a:cs typeface="+mn-ea"/>
                    <a:sym typeface="+mn-lt"/>
                  </a:rPr>
                  <a:t>1</a:t>
                </a:r>
                <a:endParaRPr kumimoji="0" lang="zh-CN" altLang="en-US" sz="2600" b="0" i="0" u="none" strike="noStrike" kern="0" cap="none" spc="0" normalizeH="0" baseline="0" noProof="0" dirty="0">
                  <a:ln>
                    <a:noFill/>
                  </a:ln>
                  <a:solidFill>
                    <a:prstClr val="white"/>
                  </a:solidFill>
                  <a:effectLst/>
                  <a:uLnTx/>
                  <a:uFillTx/>
                  <a:cs typeface="+mn-ea"/>
                  <a:sym typeface="+mn-lt"/>
                </a:endParaRPr>
              </a:p>
            </p:txBody>
          </p:sp>
        </p:grpSp>
        <p:sp>
          <p:nvSpPr>
            <p:cNvPr id="20" name="矩形 19"/>
            <p:cNvSpPr/>
            <p:nvPr/>
          </p:nvSpPr>
          <p:spPr>
            <a:xfrm>
              <a:off x="3076340" y="2944264"/>
              <a:ext cx="8403174" cy="479645"/>
            </a:xfrm>
            <a:prstGeom prst="rect">
              <a:avLst/>
            </a:prstGeom>
          </p:spPr>
          <p:txBody>
            <a:bodyPr wrap="square">
              <a:spAutoFit/>
            </a:bodyPr>
            <a:lstStyle/>
            <a:p>
              <a:pPr lvl="0">
                <a:defRPr/>
              </a:pPr>
              <a:r>
                <a:rPr lang="zh-CN" altLang="en-US" sz="2000" kern="0" dirty="0">
                  <a:solidFill>
                    <a:srgbClr val="C00000"/>
                  </a:solidFill>
                  <a:cs typeface="+mn-ea"/>
                  <a:sym typeface="+mn-lt"/>
                </a:rPr>
                <a:t> 太长、太难记排斥、没意义冷漠、关注西方、没区别</a:t>
              </a:r>
            </a:p>
          </p:txBody>
        </p:sp>
      </p:grpSp>
      <p:grpSp>
        <p:nvGrpSpPr>
          <p:cNvPr id="25" name="组合 24"/>
          <p:cNvGrpSpPr/>
          <p:nvPr/>
        </p:nvGrpSpPr>
        <p:grpSpPr>
          <a:xfrm>
            <a:off x="3371357" y="4801047"/>
            <a:ext cx="7801606" cy="712378"/>
            <a:chOff x="2335978" y="2765818"/>
            <a:chExt cx="9352422" cy="853983"/>
          </a:xfrm>
        </p:grpSpPr>
        <p:sp>
          <p:nvSpPr>
            <p:cNvPr id="26" name="PA-102295"/>
            <p:cNvSpPr/>
            <p:nvPr>
              <p:custDataLst>
                <p:tags r:id="rId2"/>
              </p:custDataLst>
            </p:nvPr>
          </p:nvSpPr>
          <p:spPr>
            <a:xfrm>
              <a:off x="2678659" y="2775734"/>
              <a:ext cx="9009741" cy="844067"/>
            </a:xfrm>
            <a:prstGeom prst="roundRect">
              <a:avLst>
                <a:gd name="adj" fmla="val 50000"/>
              </a:avLst>
            </a:prstGeom>
            <a:no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rgbClr val="2F5EB0"/>
                </a:solidFill>
                <a:effectLst/>
                <a:uLnTx/>
                <a:uFillTx/>
                <a:cs typeface="+mn-ea"/>
                <a:sym typeface="+mn-lt"/>
              </a:endParaRPr>
            </a:p>
          </p:txBody>
        </p:sp>
        <p:grpSp>
          <p:nvGrpSpPr>
            <p:cNvPr id="27" name="PA-102296"/>
            <p:cNvGrpSpPr/>
            <p:nvPr>
              <p:custDataLst>
                <p:tags r:id="rId3"/>
              </p:custDataLst>
            </p:nvPr>
          </p:nvGrpSpPr>
          <p:grpSpPr>
            <a:xfrm>
              <a:off x="2335978" y="2847699"/>
              <a:ext cx="703474" cy="703474"/>
              <a:chOff x="1417067" y="4277724"/>
              <a:chExt cx="657499" cy="657499"/>
            </a:xfrm>
            <a:solidFill>
              <a:srgbClr val="C00000"/>
            </a:solidFill>
          </p:grpSpPr>
          <p:grpSp>
            <p:nvGrpSpPr>
              <p:cNvPr id="29" name="组合 28"/>
              <p:cNvGrpSpPr/>
              <p:nvPr/>
            </p:nvGrpSpPr>
            <p:grpSpPr>
              <a:xfrm>
                <a:off x="1417067" y="4277724"/>
                <a:ext cx="657499" cy="657499"/>
                <a:chOff x="3724323" y="1908536"/>
                <a:chExt cx="1329153" cy="1329153"/>
              </a:xfrm>
              <a:grpFill/>
            </p:grpSpPr>
            <p:sp>
              <p:nvSpPr>
                <p:cNvPr id="31" name="PA-椭圆 18"/>
                <p:cNvSpPr/>
                <p:nvPr>
                  <p:custDataLst>
                    <p:tags r:id="rId5"/>
                  </p:custDataLst>
                </p:nvPr>
              </p:nvSpPr>
              <p:spPr>
                <a:xfrm>
                  <a:off x="3724323" y="1908536"/>
                  <a:ext cx="1329153" cy="1329153"/>
                </a:xfrm>
                <a:prstGeom prst="ellipse">
                  <a:avLst/>
                </a:prstGeom>
                <a:grpFill/>
                <a:ln w="28575"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2F5EB0"/>
                    </a:solidFill>
                    <a:effectLst/>
                    <a:uLnTx/>
                    <a:uFillTx/>
                    <a:cs typeface="+mn-ea"/>
                    <a:sym typeface="+mn-lt"/>
                  </a:endParaRPr>
                </a:p>
              </p:txBody>
            </p:sp>
            <p:sp>
              <p:nvSpPr>
                <p:cNvPr id="32" name="PA-椭圆 19"/>
                <p:cNvSpPr/>
                <p:nvPr>
                  <p:custDataLst>
                    <p:tags r:id="rId6"/>
                  </p:custDataLst>
                </p:nvPr>
              </p:nvSpPr>
              <p:spPr>
                <a:xfrm>
                  <a:off x="3839838" y="2024052"/>
                  <a:ext cx="1098122" cy="1098122"/>
                </a:xfrm>
                <a:prstGeom prst="ellipse">
                  <a:avLst/>
                </a:prstGeom>
                <a:grp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2F5EB0"/>
                    </a:solidFill>
                    <a:effectLst/>
                    <a:uLnTx/>
                    <a:uFillTx/>
                    <a:cs typeface="+mn-ea"/>
                    <a:sym typeface="+mn-lt"/>
                  </a:endParaRPr>
                </a:p>
              </p:txBody>
            </p:sp>
          </p:grpSp>
          <p:sp>
            <p:nvSpPr>
              <p:cNvPr id="30" name="PA-文本框 7"/>
              <p:cNvSpPr>
                <a:spLocks noChangeArrowheads="1"/>
              </p:cNvSpPr>
              <p:nvPr>
                <p:custDataLst>
                  <p:tags r:id="rId4"/>
                </p:custDataLst>
              </p:nvPr>
            </p:nvSpPr>
            <p:spPr bwMode="auto">
              <a:xfrm>
                <a:off x="1509040" y="4398694"/>
                <a:ext cx="456340" cy="448298"/>
              </a:xfrm>
              <a:prstGeom prst="rect">
                <a:avLst/>
              </a:prstGeom>
              <a:noFill/>
              <a:ln w="9525">
                <a:noFill/>
                <a:miter lim="800000"/>
              </a:ln>
              <a:effec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600" b="0" i="0" u="none" strike="noStrike" kern="0" cap="none" spc="0" normalizeH="0" baseline="0" noProof="0" dirty="0">
                    <a:ln>
                      <a:noFill/>
                    </a:ln>
                    <a:solidFill>
                      <a:prstClr val="white"/>
                    </a:solidFill>
                    <a:effectLst/>
                    <a:uLnTx/>
                    <a:uFillTx/>
                    <a:cs typeface="+mn-ea"/>
                    <a:sym typeface="+mn-lt"/>
                  </a:rPr>
                  <a:t>2</a:t>
                </a:r>
                <a:endParaRPr kumimoji="0" lang="zh-CN" altLang="en-US" sz="2600" b="0" i="0" u="none" strike="noStrike" kern="0" cap="none" spc="0" normalizeH="0" baseline="0" noProof="0" dirty="0">
                  <a:ln>
                    <a:noFill/>
                  </a:ln>
                  <a:solidFill>
                    <a:prstClr val="white"/>
                  </a:solidFill>
                  <a:effectLst/>
                  <a:uLnTx/>
                  <a:uFillTx/>
                  <a:cs typeface="+mn-ea"/>
                  <a:sym typeface="+mn-lt"/>
                </a:endParaRPr>
              </a:p>
            </p:txBody>
          </p:sp>
        </p:grpSp>
        <p:sp>
          <p:nvSpPr>
            <p:cNvPr id="28" name="矩形 27"/>
            <p:cNvSpPr/>
            <p:nvPr/>
          </p:nvSpPr>
          <p:spPr>
            <a:xfrm>
              <a:off x="3076340" y="2765818"/>
              <a:ext cx="8403174" cy="848598"/>
            </a:xfrm>
            <a:prstGeom prst="rect">
              <a:avLst/>
            </a:prstGeom>
          </p:spPr>
          <p:txBody>
            <a:bodyPr wrap="square">
              <a:spAutoFit/>
            </a:bodyPr>
            <a:lstStyle/>
            <a:p>
              <a:pPr lvl="0">
                <a:defRPr/>
              </a:pPr>
              <a:r>
                <a:rPr lang="zh-CN" altLang="en-US" sz="2000" kern="0" dirty="0">
                  <a:solidFill>
                    <a:srgbClr val="C00000"/>
                  </a:solidFill>
                  <a:cs typeface="+mn-ea"/>
                  <a:sym typeface="+mn-lt"/>
                </a:rPr>
                <a:t> 大众化、生活化和通俗化的困境马克思主义指导地位的新挑战共同思想基础的削弱西方社会思潮的误导</a:t>
              </a:r>
            </a:p>
          </p:txBody>
        </p:sp>
      </p:grpSp>
      <p:pic>
        <p:nvPicPr>
          <p:cNvPr id="33" name="图片 32"/>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a:xfrm>
            <a:off x="757754" y="3383759"/>
            <a:ext cx="2334466" cy="19100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300"/>
                                        <p:tgtEl>
                                          <p:spTgt spid="16"/>
                                        </p:tgtEl>
                                      </p:cBhvr>
                                    </p:animEffect>
                                    <p:anim calcmode="lin" valueType="num">
                                      <p:cBhvr>
                                        <p:cTn id="26" dur="300" fill="hold"/>
                                        <p:tgtEl>
                                          <p:spTgt spid="16"/>
                                        </p:tgtEl>
                                        <p:attrNameLst>
                                          <p:attrName>ppt_x</p:attrName>
                                        </p:attrNameLst>
                                      </p:cBhvr>
                                      <p:tavLst>
                                        <p:tav tm="0">
                                          <p:val>
                                            <p:strVal val="#ppt_x"/>
                                          </p:val>
                                        </p:tav>
                                        <p:tav tm="100000">
                                          <p:val>
                                            <p:strVal val="#ppt_x"/>
                                          </p:val>
                                        </p:tav>
                                      </p:tavLst>
                                    </p:anim>
                                    <p:anim calcmode="lin" valueType="num">
                                      <p:cBhvr>
                                        <p:cTn id="27" dur="300" fill="hold"/>
                                        <p:tgtEl>
                                          <p:spTgt spid="1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 presetClass="entr" presetSubtype="2"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1+#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1+#ppt_w/2"/>
                                          </p:val>
                                        </p:tav>
                                        <p:tav tm="100000">
                                          <p:val>
                                            <p:strVal val="#ppt_x"/>
                                          </p:val>
                                        </p:tav>
                                      </p:tavLst>
                                    </p:anim>
                                    <p:anim calcmode="lin" valueType="num">
                                      <p:cBhvr additive="base">
                                        <p:cTn id="37" dur="500" fill="hold"/>
                                        <p:tgtEl>
                                          <p:spTgt spid="25"/>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49" presetClass="entr" presetSubtype="0" decel="100000"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 calcmode="lin" valueType="num">
                                      <p:cBhvr>
                                        <p:cTn id="43" dur="500" fill="hold"/>
                                        <p:tgtEl>
                                          <p:spTgt spid="33"/>
                                        </p:tgtEl>
                                        <p:attrNameLst>
                                          <p:attrName>style.rotation</p:attrName>
                                        </p:attrNameLst>
                                      </p:cBhvr>
                                      <p:tavLst>
                                        <p:tav tm="0">
                                          <p:val>
                                            <p:fltVal val="360"/>
                                          </p:val>
                                        </p:tav>
                                        <p:tav tm="100000">
                                          <p:val>
                                            <p:fltVal val="0"/>
                                          </p:val>
                                        </p:tav>
                                      </p:tavLst>
                                    </p:anim>
                                    <p:animEffect transition="in" filter="fad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593915" y="3868127"/>
            <a:ext cx="1971010" cy="8833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207" y="723608"/>
            <a:ext cx="2066793" cy="972200"/>
          </a:xfrm>
          <a:prstGeom prst="rect">
            <a:avLst/>
          </a:prstGeom>
        </p:spPr>
      </p:pic>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120105" y="5856590"/>
            <a:ext cx="1971010" cy="883382"/>
          </a:xfrm>
          <a:prstGeom prst="rect">
            <a:avLst/>
          </a:prstGeom>
        </p:spPr>
      </p:pic>
      <p:sp>
        <p:nvSpPr>
          <p:cNvPr id="29" name="文本框 28"/>
          <p:cNvSpPr txBox="1"/>
          <p:nvPr/>
        </p:nvSpPr>
        <p:spPr>
          <a:xfrm>
            <a:off x="3351689" y="2483525"/>
            <a:ext cx="11032706" cy="2177840"/>
          </a:xfrm>
          <a:prstGeom prst="rect">
            <a:avLst/>
          </a:prstGeom>
          <a:noFill/>
        </p:spPr>
        <p:txBody>
          <a:bodyPr wrap="square" rtlCol="0">
            <a:spAutoFit/>
          </a:bodyPr>
          <a:lstStyle>
            <a:defPPr>
              <a:defRPr lang="zh-CN"/>
            </a:defPPr>
            <a:lvl1pPr algn="ctr">
              <a:defRPr sz="6600">
                <a:solidFill>
                  <a:schemeClr val="bg2"/>
                </a:solidFill>
                <a:latin typeface="方正特雅宋_GBK" panose="02000000000000000000" pitchFamily="2" charset="-122"/>
                <a:ea typeface="方正特雅宋_GBK" panose="02000000000000000000" pitchFamily="2" charset="-122"/>
                <a:cs typeface="+mn-ea"/>
              </a:defRPr>
            </a:lvl1pPr>
          </a:lstStyle>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精神外化于行  </a:t>
            </a:r>
            <a:endParaRPr lang="en-US" altLang="zh-CN" sz="4800" kern="0" spc="300" dirty="0">
              <a:ln cmpd="sng">
                <a:noFill/>
                <a:prstDash val="solid"/>
              </a:ln>
              <a:solidFill>
                <a:srgbClr val="C70000"/>
              </a:solidFill>
              <a:latin typeface="+mn-lt"/>
              <a:ea typeface="+mn-ea"/>
              <a:sym typeface="+mn-lt"/>
            </a:endParaRPr>
          </a:p>
          <a:p>
            <a:pPr lvl="0" eaLnBrk="0" hangingPunct="0">
              <a:lnSpc>
                <a:spcPct val="150000"/>
              </a:lnSpc>
              <a:defRPr/>
            </a:pPr>
            <a:r>
              <a:rPr lang="zh-CN" altLang="en-US" sz="4800" kern="0" spc="300" dirty="0">
                <a:ln cmpd="sng">
                  <a:noFill/>
                  <a:prstDash val="solid"/>
                </a:ln>
                <a:solidFill>
                  <a:srgbClr val="C70000"/>
                </a:solidFill>
                <a:latin typeface="+mn-lt"/>
                <a:ea typeface="+mn-ea"/>
                <a:sym typeface="+mn-lt"/>
              </a:rPr>
              <a:t>梦想落地生根</a:t>
            </a:r>
          </a:p>
        </p:txBody>
      </p:sp>
      <p:grpSp>
        <p:nvGrpSpPr>
          <p:cNvPr id="30" name="组合 29"/>
          <p:cNvGrpSpPr/>
          <p:nvPr/>
        </p:nvGrpSpPr>
        <p:grpSpPr>
          <a:xfrm>
            <a:off x="7830159" y="325011"/>
            <a:ext cx="1932299" cy="1962183"/>
            <a:chOff x="5298159" y="1466268"/>
            <a:chExt cx="1122744" cy="1122744"/>
          </a:xfrm>
        </p:grpSpPr>
        <p:sp>
          <p:nvSpPr>
            <p:cNvPr id="31" name="任意多边形: 形状 30"/>
            <p:cNvSpPr/>
            <p:nvPr/>
          </p:nvSpPr>
          <p:spPr bwMode="auto">
            <a:xfrm>
              <a:off x="5298159" y="1466268"/>
              <a:ext cx="1122744" cy="1122744"/>
            </a:xfrm>
            <a:custGeom>
              <a:avLst/>
              <a:gdLst>
                <a:gd name="connsiteX0" fmla="*/ 417327 w 834654"/>
                <a:gd name="connsiteY0" fmla="*/ 47625 h 834654"/>
                <a:gd name="connsiteX1" fmla="*/ 47625 w 834654"/>
                <a:gd name="connsiteY1" fmla="*/ 417327 h 834654"/>
                <a:gd name="connsiteX2" fmla="*/ 417327 w 834654"/>
                <a:gd name="connsiteY2" fmla="*/ 787029 h 834654"/>
                <a:gd name="connsiteX3" fmla="*/ 787029 w 834654"/>
                <a:gd name="connsiteY3" fmla="*/ 417327 h 834654"/>
                <a:gd name="connsiteX4" fmla="*/ 417327 w 834654"/>
                <a:gd name="connsiteY4" fmla="*/ 47625 h 834654"/>
                <a:gd name="connsiteX5" fmla="*/ 417327 w 834654"/>
                <a:gd name="connsiteY5" fmla="*/ 0 h 834654"/>
                <a:gd name="connsiteX6" fmla="*/ 834654 w 834654"/>
                <a:gd name="connsiteY6" fmla="*/ 417327 h 834654"/>
                <a:gd name="connsiteX7" fmla="*/ 417327 w 834654"/>
                <a:gd name="connsiteY7" fmla="*/ 834654 h 834654"/>
                <a:gd name="connsiteX8" fmla="*/ 0 w 834654"/>
                <a:gd name="connsiteY8" fmla="*/ 417327 h 834654"/>
                <a:gd name="connsiteX9" fmla="*/ 417327 w 834654"/>
                <a:gd name="connsiteY9" fmla="*/ 0 h 83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654" h="834654">
                  <a:moveTo>
                    <a:pt x="417327" y="47625"/>
                  </a:moveTo>
                  <a:cubicBezTo>
                    <a:pt x="213146" y="47625"/>
                    <a:pt x="47625" y="213146"/>
                    <a:pt x="47625" y="417327"/>
                  </a:cubicBezTo>
                  <a:cubicBezTo>
                    <a:pt x="47625" y="621508"/>
                    <a:pt x="213146" y="787029"/>
                    <a:pt x="417327" y="787029"/>
                  </a:cubicBezTo>
                  <a:cubicBezTo>
                    <a:pt x="621508" y="787029"/>
                    <a:pt x="787029" y="621508"/>
                    <a:pt x="787029" y="417327"/>
                  </a:cubicBezTo>
                  <a:cubicBezTo>
                    <a:pt x="787029" y="213146"/>
                    <a:pt x="621508" y="47625"/>
                    <a:pt x="417327" y="47625"/>
                  </a:cubicBezTo>
                  <a:close/>
                  <a:moveTo>
                    <a:pt x="417327" y="0"/>
                  </a:moveTo>
                  <a:cubicBezTo>
                    <a:pt x="647810" y="0"/>
                    <a:pt x="834654" y="186844"/>
                    <a:pt x="834654" y="417327"/>
                  </a:cubicBezTo>
                  <a:cubicBezTo>
                    <a:pt x="834654" y="647810"/>
                    <a:pt x="647810" y="834654"/>
                    <a:pt x="417327" y="834654"/>
                  </a:cubicBezTo>
                  <a:cubicBezTo>
                    <a:pt x="186844" y="834654"/>
                    <a:pt x="0" y="647810"/>
                    <a:pt x="0" y="417327"/>
                  </a:cubicBezTo>
                  <a:cubicBezTo>
                    <a:pt x="0" y="186844"/>
                    <a:pt x="186844" y="0"/>
                    <a:pt x="417327" y="0"/>
                  </a:cubicBezTo>
                  <a:close/>
                </a:path>
              </a:pathLst>
            </a:custGeom>
            <a:solidFill>
              <a:srgbClr val="C00000"/>
            </a:solidFill>
            <a:ln w="9525" cap="flat" cmpd="sng" algn="ctr">
              <a:solidFill>
                <a:schemeClr val="bg1"/>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pPr>
              <a:endParaRPr lang="zh-CN" altLang="en-US" sz="1800">
                <a:solidFill>
                  <a:srgbClr val="C00000"/>
                </a:solidFill>
                <a:cs typeface="+mn-ea"/>
                <a:sym typeface="+mn-lt"/>
              </a:endParaRPr>
            </a:p>
          </p:txBody>
        </p:sp>
        <p:sp>
          <p:nvSpPr>
            <p:cNvPr id="32" name="Rectangle 9"/>
            <p:cNvSpPr>
              <a:spLocks noChangeArrowheads="1"/>
            </p:cNvSpPr>
            <p:nvPr/>
          </p:nvSpPr>
          <p:spPr bwMode="auto">
            <a:xfrm>
              <a:off x="5425199" y="1694342"/>
              <a:ext cx="868663" cy="7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3765" fontAlgn="base">
                <a:spcBef>
                  <a:spcPct val="0"/>
                </a:spcBef>
                <a:spcAft>
                  <a:spcPct val="0"/>
                </a:spcAft>
                <a:defRPr/>
              </a:pPr>
              <a:r>
                <a:rPr lang="en-US" altLang="zh-CN" sz="7995" dirty="0">
                  <a:solidFill>
                    <a:srgbClr val="C00000"/>
                  </a:solidFill>
                  <a:latin typeface="+mn-lt"/>
                  <a:cs typeface="+mn-ea"/>
                  <a:sym typeface="+mn-lt"/>
                </a:rPr>
                <a:t>05</a:t>
              </a:r>
              <a:endParaRPr lang="zh-CN" altLang="zh-CN" sz="7995" dirty="0">
                <a:solidFill>
                  <a:srgbClr val="C00000"/>
                </a:solidFill>
                <a:latin typeface="+mn-lt"/>
                <a:cs typeface="+mn-ea"/>
                <a:sym typeface="+mn-lt"/>
              </a:endParaRPr>
            </a:p>
          </p:txBody>
        </p:sp>
      </p:grpSp>
      <p:sp>
        <p:nvSpPr>
          <p:cNvPr id="12" name="矩形 11"/>
          <p:cNvSpPr/>
          <p:nvPr/>
        </p:nvSpPr>
        <p:spPr>
          <a:xfrm>
            <a:off x="0" y="0"/>
            <a:ext cx="5349725" cy="6858000"/>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定制PPT  QQ1375428485"/>
          <p:cNvSpPr/>
          <p:nvPr/>
        </p:nvSpPr>
        <p:spPr>
          <a:xfrm>
            <a:off x="478927" y="3222015"/>
            <a:ext cx="4473385" cy="2376035"/>
          </a:xfrm>
          <a:prstGeom prst="rect">
            <a:avLst/>
          </a:prstGeom>
        </p:spPr>
        <p:txBody>
          <a:bodyPr wrap="square">
            <a:spAutoFit/>
          </a:bodyPr>
          <a:lstStyle/>
          <a:p>
            <a:pPr algn="ctr">
              <a:lnSpc>
                <a:spcPct val="130000"/>
              </a:lnSpc>
            </a:pPr>
            <a:r>
              <a:rPr lang="zh-CN" altLang="en-US" sz="6000" spc="-100" dirty="0">
                <a:solidFill>
                  <a:schemeClr val="bg1"/>
                </a:solidFill>
                <a:cs typeface="+mn-ea"/>
                <a:sym typeface="+mn-lt"/>
              </a:rPr>
              <a:t>社会主义</a:t>
            </a:r>
            <a:endParaRPr lang="en-US" altLang="zh-CN" sz="6000" spc="-100" dirty="0">
              <a:solidFill>
                <a:schemeClr val="bg1"/>
              </a:solidFill>
              <a:cs typeface="+mn-ea"/>
              <a:sym typeface="+mn-lt"/>
            </a:endParaRPr>
          </a:p>
          <a:p>
            <a:pPr algn="ctr">
              <a:lnSpc>
                <a:spcPct val="130000"/>
              </a:lnSpc>
            </a:pPr>
            <a:r>
              <a:rPr lang="zh-CN" altLang="en-US" sz="6000" spc="-100" dirty="0">
                <a:solidFill>
                  <a:schemeClr val="bg1"/>
                </a:solidFill>
                <a:cs typeface="+mn-ea"/>
                <a:sym typeface="+mn-lt"/>
              </a:rPr>
              <a:t>核心价值观</a:t>
            </a:r>
            <a:endParaRPr lang="en-US" altLang="zh-CN" sz="6000" spc="-1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750" fill="hold"/>
                                        <p:tgtEl>
                                          <p:spTgt spid="14"/>
                                        </p:tgtEl>
                                        <p:attrNameLst>
                                          <p:attrName>ppt_w</p:attrName>
                                        </p:attrNameLst>
                                      </p:cBhvr>
                                      <p:tavLst>
                                        <p:tav tm="0">
                                          <p:val>
                                            <p:fltVal val="0"/>
                                          </p:val>
                                        </p:tav>
                                        <p:tav tm="100000">
                                          <p:val>
                                            <p:strVal val="#ppt_w"/>
                                          </p:val>
                                        </p:tav>
                                      </p:tavLst>
                                    </p:anim>
                                    <p:anim calcmode="lin" valueType="num">
                                      <p:cBhvr>
                                        <p:cTn id="12" dur="750" fill="hold"/>
                                        <p:tgtEl>
                                          <p:spTgt spid="14"/>
                                        </p:tgtEl>
                                        <p:attrNameLst>
                                          <p:attrName>ppt_h</p:attrName>
                                        </p:attrNameLst>
                                      </p:cBhvr>
                                      <p:tavLst>
                                        <p:tav tm="0">
                                          <p:val>
                                            <p:fltVal val="0"/>
                                          </p:val>
                                        </p:tav>
                                        <p:tav tm="100000">
                                          <p:val>
                                            <p:strVal val="#ppt_h"/>
                                          </p:val>
                                        </p:tav>
                                      </p:tavLst>
                                    </p:anim>
                                    <p:anim calcmode="lin" valueType="num">
                                      <p:cBhvr>
                                        <p:cTn id="13" dur="750" fill="hold"/>
                                        <p:tgtEl>
                                          <p:spTgt spid="14"/>
                                        </p:tgtEl>
                                        <p:attrNameLst>
                                          <p:attrName>ppt_x</p:attrName>
                                        </p:attrNameLst>
                                      </p:cBhvr>
                                      <p:tavLst>
                                        <p:tav tm="0">
                                          <p:val>
                                            <p:fltVal val="0.5"/>
                                          </p:val>
                                        </p:tav>
                                        <p:tav tm="100000">
                                          <p:val>
                                            <p:strVal val="#ppt_x"/>
                                          </p:val>
                                        </p:tav>
                                      </p:tavLst>
                                    </p:anim>
                                    <p:anim calcmode="lin" valueType="num">
                                      <p:cBhvr>
                                        <p:cTn id="14" dur="750" fill="hold"/>
                                        <p:tgtEl>
                                          <p:spTgt spid="14"/>
                                        </p:tgtEl>
                                        <p:attrNameLst>
                                          <p:attrName>ppt_y</p:attrName>
                                        </p:attrNameLst>
                                      </p:cBhvr>
                                      <p:tavLst>
                                        <p:tav tm="0">
                                          <p:val>
                                            <p:fltVal val="0.5"/>
                                          </p:val>
                                        </p:tav>
                                        <p:tav tm="100000">
                                          <p:val>
                                            <p:strVal val="#ppt_y"/>
                                          </p:val>
                                        </p:tav>
                                      </p:tavLst>
                                    </p:anim>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par>
                          <p:cTn id="19" fill="hold">
                            <p:stCondLst>
                              <p:cond delay="2000"/>
                            </p:stCondLst>
                            <p:childTnLst>
                              <p:par>
                                <p:cTn id="20" presetID="2"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0-#ppt_w/2"/>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6"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1+#ppt_w/2"/>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精神外化于行  梦想落地生根</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cxnSp>
        <p:nvCxnSpPr>
          <p:cNvPr id="5" name="直接连接符 4"/>
          <p:cNvCxnSpPr/>
          <p:nvPr/>
        </p:nvCxnSpPr>
        <p:spPr>
          <a:xfrm>
            <a:off x="4593314" y="1131987"/>
            <a:ext cx="0" cy="4844254"/>
          </a:xfrm>
          <a:prstGeom prst="line">
            <a:avLst/>
          </a:prstGeom>
          <a:noFill/>
          <a:ln w="6350" cap="flat" cmpd="sng" algn="ctr">
            <a:solidFill>
              <a:srgbClr val="FF9500"/>
            </a:solidFill>
            <a:prstDash val="solid"/>
            <a:miter lim="800000"/>
          </a:ln>
          <a:effectLst/>
        </p:spPr>
      </p:cxnSp>
      <p:sp>
        <p:nvSpPr>
          <p:cNvPr id="6" name="PA_圆角矩形 12"/>
          <p:cNvSpPr>
            <a:spLocks noChangeAspect="1"/>
          </p:cNvSpPr>
          <p:nvPr>
            <p:custDataLst>
              <p:tags r:id="rId1"/>
            </p:custDataLst>
          </p:nvPr>
        </p:nvSpPr>
        <p:spPr>
          <a:xfrm>
            <a:off x="4379674" y="1794882"/>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1</a:t>
            </a:r>
            <a:endParaRPr lang="zh-CN" altLang="en-US" kern="0" dirty="0">
              <a:solidFill>
                <a:srgbClr val="FCFCFC"/>
              </a:solidFill>
              <a:cs typeface="+mn-ea"/>
              <a:sym typeface="+mn-lt"/>
            </a:endParaRPr>
          </a:p>
        </p:txBody>
      </p:sp>
      <p:sp>
        <p:nvSpPr>
          <p:cNvPr id="7" name="矩形 6"/>
          <p:cNvSpPr/>
          <p:nvPr/>
        </p:nvSpPr>
        <p:spPr>
          <a:xfrm>
            <a:off x="4941329" y="1417065"/>
            <a:ext cx="6761450" cy="1200329"/>
          </a:xfrm>
          <a:prstGeom prst="rect">
            <a:avLst/>
          </a:prstGeom>
          <a:noFill/>
        </p:spPr>
        <p:txBody>
          <a:bodyPr wrap="square">
            <a:spAutoFit/>
          </a:bodyPr>
          <a:lstStyle/>
          <a:p>
            <a:pPr lvl="0" defTabSz="1174750" fontAlgn="auto">
              <a:lnSpc>
                <a:spcPct val="90000"/>
              </a:lnSpc>
              <a:spcBef>
                <a:spcPts val="0"/>
              </a:spcBef>
              <a:spcAft>
                <a:spcPts val="0"/>
              </a:spcAft>
            </a:pPr>
            <a:r>
              <a:rPr lang="en-US" altLang="zh-CN" sz="4000" kern="0" dirty="0">
                <a:solidFill>
                  <a:srgbClr val="C00000"/>
                </a:solidFill>
                <a:cs typeface="+mn-ea"/>
                <a:sym typeface="+mn-lt"/>
              </a:rPr>
              <a:t>1.</a:t>
            </a:r>
            <a:r>
              <a:rPr lang="zh-CN" altLang="en-US" sz="4000" kern="0" dirty="0">
                <a:solidFill>
                  <a:srgbClr val="C00000"/>
                </a:solidFill>
                <a:cs typeface="+mn-ea"/>
                <a:sym typeface="+mn-lt"/>
              </a:rPr>
              <a:t>践行社会主义核心价值观的基本规则 </a:t>
            </a:r>
          </a:p>
        </p:txBody>
      </p:sp>
      <p:sp>
        <p:nvSpPr>
          <p:cNvPr id="8" name="PA_圆角矩形 12"/>
          <p:cNvSpPr>
            <a:spLocks noChangeAspect="1"/>
          </p:cNvSpPr>
          <p:nvPr>
            <p:custDataLst>
              <p:tags r:id="rId2"/>
            </p:custDataLst>
          </p:nvPr>
        </p:nvSpPr>
        <p:spPr>
          <a:xfrm>
            <a:off x="4379674" y="3180106"/>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2</a:t>
            </a:r>
            <a:endParaRPr lang="zh-CN" altLang="en-US" kern="0" dirty="0">
              <a:solidFill>
                <a:srgbClr val="FCFCFC"/>
              </a:solidFill>
              <a:cs typeface="+mn-ea"/>
              <a:sym typeface="+mn-lt"/>
            </a:endParaRPr>
          </a:p>
        </p:txBody>
      </p:sp>
      <p:sp>
        <p:nvSpPr>
          <p:cNvPr id="9" name="矩形 8"/>
          <p:cNvSpPr/>
          <p:nvPr/>
        </p:nvSpPr>
        <p:spPr>
          <a:xfrm>
            <a:off x="4941329" y="2960782"/>
            <a:ext cx="6761449" cy="1200329"/>
          </a:xfrm>
          <a:prstGeom prst="rect">
            <a:avLst/>
          </a:prstGeom>
          <a:noFill/>
        </p:spPr>
        <p:txBody>
          <a:bodyPr wrap="square">
            <a:spAutoFit/>
          </a:bodyPr>
          <a:lstStyle/>
          <a:p>
            <a:pPr lvl="0" defTabSz="1174750" fontAlgn="auto">
              <a:lnSpc>
                <a:spcPct val="90000"/>
              </a:lnSpc>
              <a:spcBef>
                <a:spcPts val="0"/>
              </a:spcBef>
              <a:spcAft>
                <a:spcPts val="0"/>
              </a:spcAft>
            </a:pPr>
            <a:r>
              <a:rPr lang="en-US" altLang="zh-CN" sz="4000" kern="0" dirty="0">
                <a:solidFill>
                  <a:srgbClr val="C00000"/>
                </a:solidFill>
                <a:cs typeface="+mn-ea"/>
                <a:sym typeface="+mn-lt"/>
              </a:rPr>
              <a:t>2.</a:t>
            </a:r>
            <a:r>
              <a:rPr lang="zh-CN" altLang="en-US" sz="4000" kern="0" dirty="0">
                <a:solidFill>
                  <a:srgbClr val="C00000"/>
                </a:solidFill>
                <a:cs typeface="+mn-ea"/>
                <a:sym typeface="+mn-lt"/>
              </a:rPr>
              <a:t>践行社会主义核心价值观的主要路径</a:t>
            </a:r>
          </a:p>
        </p:txBody>
      </p:sp>
      <p:sp>
        <p:nvSpPr>
          <p:cNvPr id="10" name="PA_圆角矩形 12"/>
          <p:cNvSpPr>
            <a:spLocks noChangeAspect="1"/>
          </p:cNvSpPr>
          <p:nvPr>
            <p:custDataLst>
              <p:tags r:id="rId3"/>
            </p:custDataLst>
          </p:nvPr>
        </p:nvSpPr>
        <p:spPr>
          <a:xfrm>
            <a:off x="4379674" y="4888316"/>
            <a:ext cx="432699" cy="432699"/>
          </a:xfrm>
          <a:prstGeom prst="roundRect">
            <a:avLst>
              <a:gd name="adj" fmla="val 50000"/>
            </a:avLst>
          </a:prstGeom>
          <a:solidFill>
            <a:srgbClr val="C00000"/>
          </a:solidFill>
          <a:ln w="63500" cap="flat" cmpd="sng" algn="ctr">
            <a:solidFill>
              <a:srgbClr val="C00000">
                <a:alpha val="30000"/>
              </a:srgbClr>
            </a:solidFill>
            <a:prstDash val="solid"/>
            <a:miter lim="800000"/>
          </a:ln>
          <a:effectLst/>
        </p:spPr>
        <p:txBody>
          <a:bodyPr rtlCol="0" anchor="ctr"/>
          <a:lstStyle/>
          <a:p>
            <a:pPr algn="ctr">
              <a:defRPr/>
            </a:pPr>
            <a:r>
              <a:rPr lang="en-US" altLang="zh-CN" kern="0" dirty="0">
                <a:solidFill>
                  <a:srgbClr val="FCFCFC"/>
                </a:solidFill>
                <a:cs typeface="+mn-ea"/>
                <a:sym typeface="+mn-lt"/>
              </a:rPr>
              <a:t>3</a:t>
            </a:r>
            <a:endParaRPr lang="zh-CN" altLang="en-US" kern="0" dirty="0">
              <a:solidFill>
                <a:srgbClr val="FCFCFC"/>
              </a:solidFill>
              <a:cs typeface="+mn-ea"/>
              <a:sym typeface="+mn-lt"/>
            </a:endParaRPr>
          </a:p>
        </p:txBody>
      </p:sp>
      <p:sp>
        <p:nvSpPr>
          <p:cNvPr id="11" name="矩形 10"/>
          <p:cNvSpPr/>
          <p:nvPr/>
        </p:nvSpPr>
        <p:spPr>
          <a:xfrm>
            <a:off x="4941329" y="4504500"/>
            <a:ext cx="6761448" cy="1200329"/>
          </a:xfrm>
          <a:prstGeom prst="rect">
            <a:avLst/>
          </a:prstGeom>
          <a:noFill/>
        </p:spPr>
        <p:txBody>
          <a:bodyPr wrap="square">
            <a:spAutoFit/>
          </a:bodyPr>
          <a:lstStyle/>
          <a:p>
            <a:pPr lvl="0" defTabSz="1174750" fontAlgn="auto">
              <a:lnSpc>
                <a:spcPct val="90000"/>
              </a:lnSpc>
              <a:spcBef>
                <a:spcPts val="0"/>
              </a:spcBef>
              <a:spcAft>
                <a:spcPts val="0"/>
              </a:spcAft>
            </a:pPr>
            <a:r>
              <a:rPr lang="en-US" altLang="zh-CN" sz="4000" kern="0" dirty="0">
                <a:solidFill>
                  <a:srgbClr val="C00000"/>
                </a:solidFill>
                <a:cs typeface="+mn-ea"/>
                <a:sym typeface="+mn-lt"/>
              </a:rPr>
              <a:t>3.</a:t>
            </a:r>
            <a:r>
              <a:rPr lang="zh-CN" altLang="en-US" sz="4000" kern="0" dirty="0">
                <a:solidFill>
                  <a:srgbClr val="C00000"/>
                </a:solidFill>
                <a:cs typeface="+mn-ea"/>
                <a:sym typeface="+mn-lt"/>
              </a:rPr>
              <a:t>践行社会主义核心价值观的机制建构 </a:t>
            </a:r>
          </a:p>
        </p:txBody>
      </p:sp>
      <p:grpSp>
        <p:nvGrpSpPr>
          <p:cNvPr id="12" name="组合 11"/>
          <p:cNvGrpSpPr/>
          <p:nvPr/>
        </p:nvGrpSpPr>
        <p:grpSpPr>
          <a:xfrm>
            <a:off x="489221" y="1712328"/>
            <a:ext cx="3597349" cy="3597349"/>
            <a:chOff x="489221" y="1712328"/>
            <a:chExt cx="3597349" cy="3597349"/>
          </a:xfrm>
        </p:grpSpPr>
        <p:sp>
          <p:nvSpPr>
            <p:cNvPr id="13" name="椭圆 12"/>
            <p:cNvSpPr/>
            <p:nvPr/>
          </p:nvSpPr>
          <p:spPr>
            <a:xfrm>
              <a:off x="489221" y="1712328"/>
              <a:ext cx="3597349" cy="3597349"/>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91324" y="1914431"/>
              <a:ext cx="3193143" cy="3193143"/>
            </a:xfrm>
            <a:prstGeom prst="ellipse">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072750" y="2225952"/>
              <a:ext cx="2628564" cy="1884362"/>
            </a:xfrm>
            <a:prstGeom prst="rect">
              <a:avLst/>
            </a:prstGeom>
          </p:spPr>
          <p:txBody>
            <a:bodyPr wrap="square">
              <a:spAutoFit/>
            </a:bodyPr>
            <a:lstStyle/>
            <a:p>
              <a:pPr defTabSz="914400">
                <a:lnSpc>
                  <a:spcPct val="150000"/>
                </a:lnSpc>
              </a:pPr>
              <a:r>
                <a:rPr lang="zh-CN" altLang="en-US" sz="8800" dirty="0">
                  <a:solidFill>
                    <a:prstClr val="white"/>
                  </a:solidFill>
                  <a:cs typeface="+mn-ea"/>
                  <a:sym typeface="+mn-lt"/>
                </a:rPr>
                <a:t>精神</a:t>
              </a:r>
            </a:p>
          </p:txBody>
        </p:sp>
      </p:grpSp>
    </p:spTree>
  </p:cSld>
  <p:clrMapOvr>
    <a:masterClrMapping/>
  </p:clrMapOvr>
  <p:transition spd="slow"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22" presetClass="entr" presetSubtype="1"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par>
                                <p:cTn id="13" presetID="23" presetClass="entr" presetSubtype="52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p:val>
                                            <p:fltVal val="0.5"/>
                                          </p:val>
                                        </p:tav>
                                        <p:tav tm="100000">
                                          <p:val>
                                            <p:strVal val="#ppt_x"/>
                                          </p:val>
                                        </p:tav>
                                      </p:tavLst>
                                    </p:anim>
                                    <p:anim calcmode="lin" valueType="num">
                                      <p:cBhvr>
                                        <p:cTn id="18" dur="1000" fill="hold"/>
                                        <p:tgtEl>
                                          <p:spTgt spid="6"/>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18" presetClass="entr" presetSubtype="1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par>
                                <p:cTn id="23" presetID="23" presetClass="entr" presetSubtype="52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ppt_x</p:attrName>
                                        </p:attrNameLst>
                                      </p:cBhvr>
                                      <p:tavLst>
                                        <p:tav tm="0">
                                          <p:val>
                                            <p:fltVal val="0.5"/>
                                          </p:val>
                                        </p:tav>
                                        <p:tav tm="100000">
                                          <p:val>
                                            <p:strVal val="#ppt_x"/>
                                          </p:val>
                                        </p:tav>
                                      </p:tavLst>
                                    </p:anim>
                                    <p:anim calcmode="lin" valueType="num">
                                      <p:cBhvr>
                                        <p:cTn id="28" dur="1000" fill="hold"/>
                                        <p:tgtEl>
                                          <p:spTgt spid="8"/>
                                        </p:tgtEl>
                                        <p:attrNameLst>
                                          <p:attrName>ppt_y</p:attrName>
                                        </p:attrNameLst>
                                      </p:cBhvr>
                                      <p:tavLst>
                                        <p:tav tm="0">
                                          <p:val>
                                            <p:fltVal val="0.5"/>
                                          </p:val>
                                        </p:tav>
                                        <p:tav tm="100000">
                                          <p:val>
                                            <p:strVal val="#ppt_y"/>
                                          </p:val>
                                        </p:tav>
                                      </p:tavLst>
                                    </p:anim>
                                  </p:childTnLst>
                                </p:cTn>
                              </p:par>
                            </p:childTnLst>
                          </p:cTn>
                        </p:par>
                        <p:par>
                          <p:cTn id="29" fill="hold">
                            <p:stCondLst>
                              <p:cond delay="1000"/>
                            </p:stCondLst>
                            <p:childTnLst>
                              <p:par>
                                <p:cTn id="30" presetID="18" presetClass="entr" presetSubtype="12"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downLeft)">
                                      <p:cBhvr>
                                        <p:cTn id="32" dur="500"/>
                                        <p:tgtEl>
                                          <p:spTgt spid="9"/>
                                        </p:tgtEl>
                                      </p:cBhvr>
                                    </p:animEffect>
                                  </p:childTnLst>
                                </p:cTn>
                              </p:par>
                              <p:par>
                                <p:cTn id="33" presetID="23" presetClass="entr" presetSubtype="52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ppt_x</p:attrName>
                                        </p:attrNameLst>
                                      </p:cBhvr>
                                      <p:tavLst>
                                        <p:tav tm="0">
                                          <p:val>
                                            <p:fltVal val="0.5"/>
                                          </p:val>
                                        </p:tav>
                                        <p:tav tm="100000">
                                          <p:val>
                                            <p:strVal val="#ppt_x"/>
                                          </p:val>
                                        </p:tav>
                                      </p:tavLst>
                                    </p:anim>
                                    <p:anim calcmode="lin" valueType="num">
                                      <p:cBhvr>
                                        <p:cTn id="38" dur="1000" fill="hold"/>
                                        <p:tgtEl>
                                          <p:spTgt spid="10"/>
                                        </p:tgtEl>
                                        <p:attrNameLst>
                                          <p:attrName>ppt_y</p:attrName>
                                        </p:attrNameLst>
                                      </p:cBhvr>
                                      <p:tavLst>
                                        <p:tav tm="0">
                                          <p:val>
                                            <p:fltVal val="0.5"/>
                                          </p:val>
                                        </p:tav>
                                        <p:tav tm="100000">
                                          <p:val>
                                            <p:strVal val="#ppt_y"/>
                                          </p:val>
                                        </p:tav>
                                      </p:tavLst>
                                    </p:anim>
                                  </p:childTnLst>
                                </p:cTn>
                              </p:par>
                            </p:childTnLst>
                          </p:cTn>
                        </p:par>
                        <p:par>
                          <p:cTn id="39" fill="hold">
                            <p:stCondLst>
                              <p:cond delay="1500"/>
                            </p:stCondLst>
                            <p:childTnLst>
                              <p:par>
                                <p:cTn id="40" presetID="18" presetClass="entr" presetSubtype="12"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trips(down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定制PPT  QQ1375428485"/>
          <p:cNvSpPr/>
          <p:nvPr/>
        </p:nvSpPr>
        <p:spPr>
          <a:xfrm>
            <a:off x="-255655" y="3342296"/>
            <a:ext cx="12931909" cy="1536831"/>
          </a:xfrm>
          <a:prstGeom prst="rect">
            <a:avLst/>
          </a:prstGeom>
        </p:spPr>
        <p:txBody>
          <a:bodyPr wrap="square">
            <a:spAutoFit/>
          </a:bodyPr>
          <a:lstStyle/>
          <a:p>
            <a:pPr algn="ctr">
              <a:lnSpc>
                <a:spcPct val="130000"/>
              </a:lnSpc>
            </a:pPr>
            <a:r>
              <a:rPr lang="zh-CN" altLang="en-US" sz="8000" spc="-100" dirty="0">
                <a:solidFill>
                  <a:srgbClr val="C70000"/>
                </a:solidFill>
                <a:cs typeface="+mn-ea"/>
                <a:sym typeface="+mn-lt"/>
              </a:rPr>
              <a:t>社会主义核心价值观</a:t>
            </a:r>
            <a:endParaRPr lang="en-US" altLang="zh-CN" sz="8000" spc="-100" dirty="0">
              <a:solidFill>
                <a:srgbClr val="C70000"/>
              </a:solidFill>
              <a:cs typeface="+mn-ea"/>
              <a:sym typeface="+mn-lt"/>
            </a:endParaRPr>
          </a:p>
        </p:txBody>
      </p:sp>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77474" y="4782481"/>
            <a:ext cx="1971010" cy="883382"/>
          </a:xfrm>
          <a:prstGeom prst="rect">
            <a:avLst/>
          </a:prstGeom>
        </p:spPr>
      </p:pic>
      <p:sp>
        <p:nvSpPr>
          <p:cNvPr id="11" name="矩形 10"/>
          <p:cNvSpPr/>
          <p:nvPr/>
        </p:nvSpPr>
        <p:spPr>
          <a:xfrm>
            <a:off x="0" y="0"/>
            <a:ext cx="12192000" cy="31743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定制PPT  QQ1375428485"/>
          <p:cNvSpPr/>
          <p:nvPr/>
        </p:nvSpPr>
        <p:spPr>
          <a:xfrm>
            <a:off x="3914390" y="968122"/>
            <a:ext cx="6340318" cy="1462516"/>
          </a:xfrm>
          <a:prstGeom prst="rect">
            <a:avLst/>
          </a:prstGeom>
        </p:spPr>
        <p:txBody>
          <a:bodyPr wrap="square">
            <a:spAutoFit/>
          </a:bodyPr>
          <a:lstStyle/>
          <a:p>
            <a:pPr algn="dist">
              <a:lnSpc>
                <a:spcPct val="130000"/>
              </a:lnSpc>
            </a:pPr>
            <a:r>
              <a:rPr lang="zh-CN" altLang="en-US" sz="3600" spc="-100" dirty="0">
                <a:solidFill>
                  <a:schemeClr val="bg1"/>
                </a:solidFill>
                <a:cs typeface="+mn-ea"/>
                <a:sym typeface="+mn-lt"/>
              </a:rPr>
              <a:t>富强 民主 文明 和谐 自由 平等 公正 法治 爱国 敬业 诚信 友善</a:t>
            </a:r>
            <a:endParaRPr lang="en-US" altLang="zh-CN" sz="3600" spc="-100" dirty="0">
              <a:solidFill>
                <a:schemeClr val="bg1"/>
              </a:solidFill>
              <a:cs typeface="+mn-ea"/>
              <a:sym typeface="+mn-lt"/>
            </a:endParaRPr>
          </a:p>
        </p:txBody>
      </p:sp>
      <p:grpSp>
        <p:nvGrpSpPr>
          <p:cNvPr id="12" name="组合 11"/>
          <p:cNvGrpSpPr/>
          <p:nvPr/>
        </p:nvGrpSpPr>
        <p:grpSpPr>
          <a:xfrm>
            <a:off x="2989809" y="1068334"/>
            <a:ext cx="8155761" cy="1785063"/>
            <a:chOff x="2311154" y="5374342"/>
            <a:chExt cx="6942229" cy="972088"/>
          </a:xfrm>
        </p:grpSpPr>
        <p:pic>
          <p:nvPicPr>
            <p:cNvPr id="23" name="定制PPT  QQ1375428485"/>
            <p:cNvPicPr>
              <a:picLocks noChangeAspect="1"/>
            </p:cNvPicPr>
            <p:nvPr/>
          </p:nvPicPr>
          <p:blipFill rotWithShape="1">
            <a:blip r:embed="rId4" cstate="print">
              <a:extLst>
                <a:ext uri="{28A0092B-C50C-407E-A947-70E740481C1C}">
                  <a14:useLocalDpi xmlns:a14="http://schemas.microsoft.com/office/drawing/2010/main" val="0"/>
                </a:ext>
              </a:extLst>
            </a:blip>
            <a:srcRect t="1" r="93968" b="-24619"/>
            <a:stretch>
              <a:fillRect/>
            </a:stretch>
          </p:blipFill>
          <p:spPr>
            <a:xfrm>
              <a:off x="2311154" y="5374342"/>
              <a:ext cx="402542" cy="972088"/>
            </a:xfrm>
            <a:prstGeom prst="rect">
              <a:avLst/>
            </a:prstGeom>
          </p:spPr>
        </p:pic>
        <p:pic>
          <p:nvPicPr>
            <p:cNvPr id="24" name="定制PPT  QQ1375428485"/>
            <p:cNvPicPr>
              <a:picLocks noChangeAspect="1"/>
            </p:cNvPicPr>
            <p:nvPr/>
          </p:nvPicPr>
          <p:blipFill rotWithShape="1">
            <a:blip r:embed="rId4" cstate="print">
              <a:extLst>
                <a:ext uri="{28A0092B-C50C-407E-A947-70E740481C1C}">
                  <a14:useLocalDpi xmlns:a14="http://schemas.microsoft.com/office/drawing/2010/main" val="0"/>
                </a:ext>
              </a:extLst>
            </a:blip>
            <a:srcRect t="1" r="93968" b="-24619"/>
            <a:stretch>
              <a:fillRect/>
            </a:stretch>
          </p:blipFill>
          <p:spPr>
            <a:xfrm flipH="1">
              <a:off x="8850841" y="5374342"/>
              <a:ext cx="402542" cy="972088"/>
            </a:xfrm>
            <a:prstGeom prst="rect">
              <a:avLst/>
            </a:prstGeom>
          </p:spPr>
        </p:pic>
      </p:grpSp>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254708" y="2337124"/>
            <a:ext cx="1971010" cy="883382"/>
          </a:xfrm>
          <a:prstGeom prst="rect">
            <a:avLst/>
          </a:prstGeom>
        </p:spPr>
      </p:pic>
      <p:grpSp>
        <p:nvGrpSpPr>
          <p:cNvPr id="40" name="组合 39"/>
          <p:cNvGrpSpPr/>
          <p:nvPr/>
        </p:nvGrpSpPr>
        <p:grpSpPr>
          <a:xfrm>
            <a:off x="3564317" y="5713629"/>
            <a:ext cx="416937" cy="416934"/>
            <a:chOff x="891974" y="4415843"/>
            <a:chExt cx="450443" cy="450443"/>
          </a:xfrm>
        </p:grpSpPr>
        <p:sp>
          <p:nvSpPr>
            <p:cNvPr id="41" name="椭圆 40"/>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42"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grpSp>
      <p:sp>
        <p:nvSpPr>
          <p:cNvPr id="43" name="文本框 42"/>
          <p:cNvSpPr txBox="1"/>
          <p:nvPr/>
        </p:nvSpPr>
        <p:spPr>
          <a:xfrm>
            <a:off x="4035124" y="5724636"/>
            <a:ext cx="1927131" cy="369332"/>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smtClean="0">
                <a:ln>
                  <a:noFill/>
                </a:ln>
                <a:solidFill>
                  <a:srgbClr val="E7E6E6">
                    <a:lumMod val="25000"/>
                  </a:srgbClr>
                </a:solidFill>
                <a:effectLst/>
                <a:uLnTx/>
                <a:uFillTx/>
                <a:cs typeface="+mn-ea"/>
                <a:sym typeface="+mn-lt"/>
              </a:rPr>
              <a:t>宣讲人：</a:t>
            </a:r>
            <a:r>
              <a:rPr kumimoji="0" lang="en-US" altLang="zh-CN" b="0" i="0" u="none" strike="noStrike" kern="0" cap="none" spc="0" normalizeH="0" baseline="0" noProof="0" smtClean="0">
                <a:ln>
                  <a:noFill/>
                </a:ln>
                <a:solidFill>
                  <a:srgbClr val="E7E6E6">
                    <a:lumMod val="25000"/>
                  </a:srgbClr>
                </a:solidFill>
                <a:effectLst/>
                <a:uLnTx/>
                <a:uFillTx/>
                <a:cs typeface="+mn-ea"/>
                <a:sym typeface="+mn-lt"/>
              </a:rPr>
              <a:t>PPT818</a:t>
            </a:r>
            <a:endParaRPr kumimoji="0" lang="zh-CN" altLang="en-US" b="0" i="0" u="none" strike="noStrike" kern="0" cap="none" spc="0" normalizeH="0" baseline="0" noProof="0" dirty="0">
              <a:ln>
                <a:noFill/>
              </a:ln>
              <a:solidFill>
                <a:srgbClr val="E7E6E6">
                  <a:lumMod val="25000"/>
                </a:srgbClr>
              </a:solidFill>
              <a:effectLst/>
              <a:uLnTx/>
              <a:uFillTx/>
              <a:cs typeface="+mn-ea"/>
              <a:sym typeface="+mn-lt"/>
            </a:endParaRPr>
          </a:p>
        </p:txBody>
      </p:sp>
      <p:grpSp>
        <p:nvGrpSpPr>
          <p:cNvPr id="44" name="组合 43"/>
          <p:cNvGrpSpPr/>
          <p:nvPr/>
        </p:nvGrpSpPr>
        <p:grpSpPr>
          <a:xfrm>
            <a:off x="6594064" y="5713457"/>
            <a:ext cx="416937" cy="416934"/>
            <a:chOff x="891974" y="4415843"/>
            <a:chExt cx="450443" cy="450443"/>
          </a:xfrm>
        </p:grpSpPr>
        <p:sp>
          <p:nvSpPr>
            <p:cNvPr id="45" name="椭圆 44"/>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cs typeface="+mn-ea"/>
                <a:sym typeface="+mn-lt"/>
              </a:endParaRPr>
            </a:p>
          </p:txBody>
        </p:sp>
        <p:sp>
          <p:nvSpPr>
            <p:cNvPr id="46"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grpSp>
      <p:sp>
        <p:nvSpPr>
          <p:cNvPr id="47" name="文本框 46"/>
          <p:cNvSpPr txBox="1"/>
          <p:nvPr/>
        </p:nvSpPr>
        <p:spPr>
          <a:xfrm>
            <a:off x="7064871" y="5724464"/>
            <a:ext cx="1930400" cy="368300"/>
          </a:xfrm>
          <a:prstGeom prst="rect">
            <a:avLst/>
          </a:prstGeom>
          <a:noFill/>
        </p:spPr>
        <p:txBody>
          <a:bodyPr wrap="non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0" i="0" u="none" strike="noStrike" kern="0" cap="none" spc="0" normalizeH="0" baseline="0" noProof="0" dirty="0">
                <a:ln>
                  <a:noFill/>
                </a:ln>
                <a:solidFill>
                  <a:srgbClr val="E7E6E6">
                    <a:lumMod val="25000"/>
                  </a:srgbClr>
                </a:solidFill>
                <a:effectLst/>
                <a:uLnTx/>
                <a:uFillTx/>
                <a:cs typeface="+mn-ea"/>
                <a:sym typeface="+mn-lt"/>
              </a:rPr>
              <a:t>时间：</a:t>
            </a:r>
            <a:r>
              <a:rPr kumimoji="0" lang="en-US" altLang="zh-CN" b="0" i="0" u="none" strike="noStrike" kern="0" cap="none" spc="0" normalizeH="0" baseline="0" noProof="0" dirty="0" smtClean="0">
                <a:ln>
                  <a:noFill/>
                </a:ln>
                <a:solidFill>
                  <a:srgbClr val="E7E6E6">
                    <a:lumMod val="25000"/>
                  </a:srgbClr>
                </a:solidFill>
                <a:effectLst/>
                <a:uLnTx/>
                <a:uFillTx/>
                <a:cs typeface="+mn-ea"/>
                <a:sym typeface="+mn-lt"/>
              </a:rPr>
              <a:t>202X.2.22</a:t>
            </a:r>
            <a:endParaRPr kumimoji="0" lang="zh-CN" altLang="en-US" b="0" i="0" u="none" strike="noStrike" kern="0" cap="none" spc="0" normalizeH="0" baseline="0" noProof="0" dirty="0">
              <a:ln>
                <a:noFill/>
              </a:ln>
              <a:solidFill>
                <a:srgbClr val="E7E6E6">
                  <a:lumMod val="25000"/>
                </a:srgbClr>
              </a:solidFill>
              <a:effectLst/>
              <a:uLnTx/>
              <a:uFillTx/>
              <a:cs typeface="+mn-ea"/>
              <a:sym typeface="+mn-lt"/>
            </a:endParaRPr>
          </a:p>
        </p:txBody>
      </p:sp>
      <p:sp>
        <p:nvSpPr>
          <p:cNvPr id="49" name="定制PPT  QQ1375428485"/>
          <p:cNvSpPr/>
          <p:nvPr/>
        </p:nvSpPr>
        <p:spPr>
          <a:xfrm>
            <a:off x="-77474" y="4942734"/>
            <a:ext cx="12931909" cy="489558"/>
          </a:xfrm>
          <a:prstGeom prst="rect">
            <a:avLst/>
          </a:prstGeom>
        </p:spPr>
        <p:txBody>
          <a:bodyPr wrap="square">
            <a:spAutoFit/>
          </a:bodyPr>
          <a:lstStyle/>
          <a:p>
            <a:pPr algn="ctr">
              <a:lnSpc>
                <a:spcPct val="130000"/>
              </a:lnSpc>
            </a:pPr>
            <a:r>
              <a:rPr lang="zh-CN" altLang="en-US" sz="2200" spc="-100" dirty="0">
                <a:solidFill>
                  <a:srgbClr val="C70000"/>
                </a:solidFill>
                <a:cs typeface="+mn-ea"/>
                <a:sym typeface="+mn-lt"/>
              </a:rPr>
              <a:t>一个国家的强盛，离不开精神的支撑；一个民族的进步，有赖于文明的成长。</a:t>
            </a:r>
            <a:endParaRPr lang="en-US" altLang="zh-CN" sz="2200" spc="-100" dirty="0">
              <a:solidFill>
                <a:srgbClr val="C70000"/>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Tm="9000"/>
    </mc:Choice>
    <mc:Fallback xmlns="">
      <p:transition advTm="9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2"/>
                                        </p:tgtEl>
                                        <p:attrNameLst>
                                          <p:attrName>ppt_y</p:attrName>
                                        </p:attrNameLst>
                                      </p:cBhvr>
                                      <p:tavLst>
                                        <p:tav tm="0">
                                          <p:val>
                                            <p:strVal val="#ppt_y"/>
                                          </p:val>
                                        </p:tav>
                                        <p:tav tm="100000">
                                          <p:val>
                                            <p:strVal val="#ppt_y"/>
                                          </p:val>
                                        </p:tav>
                                      </p:tavLst>
                                    </p:anim>
                                    <p:anim calcmode="lin" valueType="num">
                                      <p:cBhvr>
                                        <p:cTn id="17"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2"/>
                                        </p:tgtEl>
                                      </p:cBhvr>
                                    </p:animEffect>
                                  </p:childTnLst>
                                </p:cTn>
                              </p:par>
                            </p:childTnLst>
                          </p:cTn>
                        </p:par>
                        <p:par>
                          <p:cTn id="20" fill="hold">
                            <p:stCondLst>
                              <p:cond delay="3200"/>
                            </p:stCondLst>
                            <p:childTnLst>
                              <p:par>
                                <p:cTn id="21" presetID="2" presetClass="entr" presetSubtype="12"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0-#ppt_w/2"/>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par>
                          <p:cTn id="25" fill="hold">
                            <p:stCondLst>
                              <p:cond delay="3700"/>
                            </p:stCondLst>
                            <p:childTnLst>
                              <p:par>
                                <p:cTn id="26" presetID="2" presetClass="entr" presetSubtype="6"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1+#ppt_w/2"/>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par>
                          <p:cTn id="30" fill="hold">
                            <p:stCondLst>
                              <p:cond delay="4200"/>
                            </p:stCondLst>
                            <p:childTnLst>
                              <p:par>
                                <p:cTn id="31" presetID="23" presetClass="entr" presetSubtype="528"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750" fill="hold"/>
                                        <p:tgtEl>
                                          <p:spTgt spid="20"/>
                                        </p:tgtEl>
                                        <p:attrNameLst>
                                          <p:attrName>ppt_w</p:attrName>
                                        </p:attrNameLst>
                                      </p:cBhvr>
                                      <p:tavLst>
                                        <p:tav tm="0">
                                          <p:val>
                                            <p:fltVal val="0"/>
                                          </p:val>
                                        </p:tav>
                                        <p:tav tm="100000">
                                          <p:val>
                                            <p:strVal val="#ppt_w"/>
                                          </p:val>
                                        </p:tav>
                                      </p:tavLst>
                                    </p:anim>
                                    <p:anim calcmode="lin" valueType="num">
                                      <p:cBhvr>
                                        <p:cTn id="34" dur="750" fill="hold"/>
                                        <p:tgtEl>
                                          <p:spTgt spid="20"/>
                                        </p:tgtEl>
                                        <p:attrNameLst>
                                          <p:attrName>ppt_h</p:attrName>
                                        </p:attrNameLst>
                                      </p:cBhvr>
                                      <p:tavLst>
                                        <p:tav tm="0">
                                          <p:val>
                                            <p:fltVal val="0"/>
                                          </p:val>
                                        </p:tav>
                                        <p:tav tm="100000">
                                          <p:val>
                                            <p:strVal val="#ppt_h"/>
                                          </p:val>
                                        </p:tav>
                                      </p:tavLst>
                                    </p:anim>
                                    <p:anim calcmode="lin" valueType="num">
                                      <p:cBhvr>
                                        <p:cTn id="35" dur="750" fill="hold"/>
                                        <p:tgtEl>
                                          <p:spTgt spid="20"/>
                                        </p:tgtEl>
                                        <p:attrNameLst>
                                          <p:attrName>ppt_x</p:attrName>
                                        </p:attrNameLst>
                                      </p:cBhvr>
                                      <p:tavLst>
                                        <p:tav tm="0">
                                          <p:val>
                                            <p:fltVal val="0.5"/>
                                          </p:val>
                                        </p:tav>
                                        <p:tav tm="100000">
                                          <p:val>
                                            <p:strVal val="#ppt_x"/>
                                          </p:val>
                                        </p:tav>
                                      </p:tavLst>
                                    </p:anim>
                                    <p:anim calcmode="lin" valueType="num">
                                      <p:cBhvr>
                                        <p:cTn id="36" dur="750" fill="hold"/>
                                        <p:tgtEl>
                                          <p:spTgt spid="20"/>
                                        </p:tgtEl>
                                        <p:attrNameLst>
                                          <p:attrName>ppt_y</p:attrName>
                                        </p:attrNameLst>
                                      </p:cBhvr>
                                      <p:tavLst>
                                        <p:tav tm="0">
                                          <p:val>
                                            <p:fltVal val="0.5"/>
                                          </p:val>
                                        </p:tav>
                                        <p:tav tm="100000">
                                          <p:val>
                                            <p:strVal val="#ppt_y"/>
                                          </p:val>
                                        </p:tav>
                                      </p:tavLst>
                                    </p:anim>
                                  </p:childTnLst>
                                </p:cTn>
                              </p:par>
                            </p:childTnLst>
                          </p:cTn>
                        </p:par>
                        <p:par>
                          <p:cTn id="37" fill="hold">
                            <p:stCondLst>
                              <p:cond delay="5200"/>
                            </p:stCondLst>
                            <p:childTnLst>
                              <p:par>
                                <p:cTn id="38" presetID="16" presetClass="entr" presetSubtype="21" fill="hold" grpId="0" nodeType="afterEffect">
                                  <p:stCondLst>
                                    <p:cond delay="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cTn>
                              </p:par>
                            </p:childTnLst>
                          </p:cTn>
                        </p:par>
                        <p:par>
                          <p:cTn id="41" fill="hold">
                            <p:stCondLst>
                              <p:cond delay="5700"/>
                            </p:stCondLst>
                            <p:childTnLst>
                              <p:par>
                                <p:cTn id="42" presetID="53" presetClass="entr" presetSubtype="16"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p:cTn id="44" dur="500" fill="hold"/>
                                        <p:tgtEl>
                                          <p:spTgt spid="40"/>
                                        </p:tgtEl>
                                        <p:attrNameLst>
                                          <p:attrName>ppt_w</p:attrName>
                                        </p:attrNameLst>
                                      </p:cBhvr>
                                      <p:tavLst>
                                        <p:tav tm="0">
                                          <p:val>
                                            <p:fltVal val="0"/>
                                          </p:val>
                                        </p:tav>
                                        <p:tav tm="100000">
                                          <p:val>
                                            <p:strVal val="#ppt_w"/>
                                          </p:val>
                                        </p:tav>
                                      </p:tavLst>
                                    </p:anim>
                                    <p:anim calcmode="lin" valueType="num">
                                      <p:cBhvr>
                                        <p:cTn id="45" dur="500" fill="hold"/>
                                        <p:tgtEl>
                                          <p:spTgt spid="40"/>
                                        </p:tgtEl>
                                        <p:attrNameLst>
                                          <p:attrName>ppt_h</p:attrName>
                                        </p:attrNameLst>
                                      </p:cBhvr>
                                      <p:tavLst>
                                        <p:tav tm="0">
                                          <p:val>
                                            <p:fltVal val="0"/>
                                          </p:val>
                                        </p:tav>
                                        <p:tav tm="100000">
                                          <p:val>
                                            <p:strVal val="#ppt_h"/>
                                          </p:val>
                                        </p:tav>
                                      </p:tavLst>
                                    </p:anim>
                                    <p:animEffect transition="in" filter="fade">
                                      <p:cBhvr>
                                        <p:cTn id="46" dur="500"/>
                                        <p:tgtEl>
                                          <p:spTgt spid="40"/>
                                        </p:tgtEl>
                                      </p:cBhvr>
                                    </p:animEffect>
                                  </p:childTnLst>
                                </p:cTn>
                              </p:par>
                            </p:childTnLst>
                          </p:cTn>
                        </p:par>
                        <p:par>
                          <p:cTn id="47" fill="hold">
                            <p:stCondLst>
                              <p:cond delay="6200"/>
                            </p:stCondLst>
                            <p:childTnLst>
                              <p:par>
                                <p:cTn id="48" presetID="10" presetClass="entr"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childTnLst>
                          </p:cTn>
                        </p:par>
                        <p:par>
                          <p:cTn id="51" fill="hold">
                            <p:stCondLst>
                              <p:cond delay="6700"/>
                            </p:stCondLst>
                            <p:childTnLst>
                              <p:par>
                                <p:cTn id="52" presetID="53" presetClass="entr" presetSubtype="16" fill="hold"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childTnLst>
                          </p:cTn>
                        </p:par>
                        <p:par>
                          <p:cTn id="57" fill="hold">
                            <p:stCondLst>
                              <p:cond delay="72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1" grpId="0" animBg="1"/>
      <p:bldP spid="22" grpId="0"/>
      <p:bldP spid="43" grpId="0"/>
      <p:bldP spid="47"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a:off x="593915" y="3868127"/>
            <a:ext cx="1971010" cy="8833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25207" y="723608"/>
            <a:ext cx="2066793" cy="972200"/>
          </a:xfrm>
          <a:prstGeom prst="rect">
            <a:avLst/>
          </a:prstGeom>
        </p:spPr>
      </p:pic>
      <p:pic>
        <p:nvPicPr>
          <p:cNvPr id="27" name="图片 26"/>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l="31433" b="29119"/>
          <a:stretch>
            <a:fillRect/>
          </a:stretch>
        </p:blipFill>
        <p:spPr>
          <a:xfrm flipH="1">
            <a:off x="10120105" y="5856590"/>
            <a:ext cx="1971010" cy="883382"/>
          </a:xfrm>
          <a:prstGeom prst="rect">
            <a:avLst/>
          </a:prstGeom>
        </p:spPr>
      </p:pic>
      <p:sp>
        <p:nvSpPr>
          <p:cNvPr id="29" name="文本框 28"/>
          <p:cNvSpPr txBox="1"/>
          <p:nvPr/>
        </p:nvSpPr>
        <p:spPr>
          <a:xfrm>
            <a:off x="3229769" y="2534474"/>
            <a:ext cx="11032706" cy="2177840"/>
          </a:xfrm>
          <a:prstGeom prst="rect">
            <a:avLst/>
          </a:prstGeom>
          <a:noFill/>
        </p:spPr>
        <p:txBody>
          <a:bodyPr wrap="square" rtlCol="0">
            <a:spAutoFit/>
          </a:bodyPr>
          <a:lstStyle>
            <a:defPPr>
              <a:defRPr lang="zh-CN"/>
            </a:defPPr>
            <a:lvl1pPr algn="ctr">
              <a:defRPr sz="6600">
                <a:solidFill>
                  <a:schemeClr val="bg2"/>
                </a:solidFill>
                <a:latin typeface="方正特雅宋_GBK" panose="02000000000000000000" pitchFamily="2" charset="-122"/>
                <a:ea typeface="方正特雅宋_GBK" panose="02000000000000000000" pitchFamily="2" charset="-122"/>
                <a:cs typeface="+mn-ea"/>
              </a:defRPr>
            </a:lvl1pPr>
          </a:lstStyle>
          <a:p>
            <a:pPr lvl="0" eaLnBrk="0" hangingPunct="0">
              <a:lnSpc>
                <a:spcPct val="150000"/>
              </a:lnSpc>
              <a:defRPr/>
            </a:pPr>
            <a:r>
              <a:rPr lang="zh-CN" altLang="en-US" sz="4800" kern="0" spc="300" dirty="0">
                <a:ln cmpd="sng">
                  <a:noFill/>
                  <a:prstDash val="solid"/>
                </a:ln>
                <a:solidFill>
                  <a:srgbClr val="C00000"/>
                </a:solidFill>
                <a:latin typeface="+mn-lt"/>
                <a:ea typeface="+mn-ea"/>
                <a:sym typeface="+mn-lt"/>
              </a:rPr>
              <a:t>人民要有信仰  </a:t>
            </a:r>
            <a:endParaRPr lang="en-US" altLang="zh-CN" sz="4800" kern="0" spc="300" dirty="0">
              <a:ln cmpd="sng">
                <a:noFill/>
                <a:prstDash val="solid"/>
              </a:ln>
              <a:solidFill>
                <a:srgbClr val="C00000"/>
              </a:solidFill>
              <a:latin typeface="+mn-lt"/>
              <a:ea typeface="+mn-ea"/>
              <a:sym typeface="+mn-lt"/>
            </a:endParaRPr>
          </a:p>
          <a:p>
            <a:pPr lvl="0" eaLnBrk="0" hangingPunct="0">
              <a:lnSpc>
                <a:spcPct val="150000"/>
              </a:lnSpc>
              <a:defRPr/>
            </a:pPr>
            <a:r>
              <a:rPr lang="zh-CN" altLang="en-US" sz="4800" kern="0" spc="300" dirty="0">
                <a:ln cmpd="sng">
                  <a:noFill/>
                  <a:prstDash val="solid"/>
                </a:ln>
                <a:solidFill>
                  <a:srgbClr val="C00000"/>
                </a:solidFill>
                <a:latin typeface="+mn-lt"/>
                <a:ea typeface="+mn-ea"/>
                <a:sym typeface="+mn-lt"/>
              </a:rPr>
              <a:t>国家才有力量</a:t>
            </a:r>
          </a:p>
        </p:txBody>
      </p:sp>
      <p:grpSp>
        <p:nvGrpSpPr>
          <p:cNvPr id="30" name="组合 29"/>
          <p:cNvGrpSpPr/>
          <p:nvPr/>
        </p:nvGrpSpPr>
        <p:grpSpPr>
          <a:xfrm>
            <a:off x="7830159" y="325011"/>
            <a:ext cx="1932299" cy="1962183"/>
            <a:chOff x="5298159" y="1466268"/>
            <a:chExt cx="1122744" cy="1122744"/>
          </a:xfrm>
        </p:grpSpPr>
        <p:sp>
          <p:nvSpPr>
            <p:cNvPr id="31" name="任意多边形: 形状 30"/>
            <p:cNvSpPr/>
            <p:nvPr/>
          </p:nvSpPr>
          <p:spPr bwMode="auto">
            <a:xfrm>
              <a:off x="5298159" y="1466268"/>
              <a:ext cx="1122744" cy="1122744"/>
            </a:xfrm>
            <a:custGeom>
              <a:avLst/>
              <a:gdLst>
                <a:gd name="connsiteX0" fmla="*/ 417327 w 834654"/>
                <a:gd name="connsiteY0" fmla="*/ 47625 h 834654"/>
                <a:gd name="connsiteX1" fmla="*/ 47625 w 834654"/>
                <a:gd name="connsiteY1" fmla="*/ 417327 h 834654"/>
                <a:gd name="connsiteX2" fmla="*/ 417327 w 834654"/>
                <a:gd name="connsiteY2" fmla="*/ 787029 h 834654"/>
                <a:gd name="connsiteX3" fmla="*/ 787029 w 834654"/>
                <a:gd name="connsiteY3" fmla="*/ 417327 h 834654"/>
                <a:gd name="connsiteX4" fmla="*/ 417327 w 834654"/>
                <a:gd name="connsiteY4" fmla="*/ 47625 h 834654"/>
                <a:gd name="connsiteX5" fmla="*/ 417327 w 834654"/>
                <a:gd name="connsiteY5" fmla="*/ 0 h 834654"/>
                <a:gd name="connsiteX6" fmla="*/ 834654 w 834654"/>
                <a:gd name="connsiteY6" fmla="*/ 417327 h 834654"/>
                <a:gd name="connsiteX7" fmla="*/ 417327 w 834654"/>
                <a:gd name="connsiteY7" fmla="*/ 834654 h 834654"/>
                <a:gd name="connsiteX8" fmla="*/ 0 w 834654"/>
                <a:gd name="connsiteY8" fmla="*/ 417327 h 834654"/>
                <a:gd name="connsiteX9" fmla="*/ 417327 w 834654"/>
                <a:gd name="connsiteY9" fmla="*/ 0 h 834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654" h="834654">
                  <a:moveTo>
                    <a:pt x="417327" y="47625"/>
                  </a:moveTo>
                  <a:cubicBezTo>
                    <a:pt x="213146" y="47625"/>
                    <a:pt x="47625" y="213146"/>
                    <a:pt x="47625" y="417327"/>
                  </a:cubicBezTo>
                  <a:cubicBezTo>
                    <a:pt x="47625" y="621508"/>
                    <a:pt x="213146" y="787029"/>
                    <a:pt x="417327" y="787029"/>
                  </a:cubicBezTo>
                  <a:cubicBezTo>
                    <a:pt x="621508" y="787029"/>
                    <a:pt x="787029" y="621508"/>
                    <a:pt x="787029" y="417327"/>
                  </a:cubicBezTo>
                  <a:cubicBezTo>
                    <a:pt x="787029" y="213146"/>
                    <a:pt x="621508" y="47625"/>
                    <a:pt x="417327" y="47625"/>
                  </a:cubicBezTo>
                  <a:close/>
                  <a:moveTo>
                    <a:pt x="417327" y="0"/>
                  </a:moveTo>
                  <a:cubicBezTo>
                    <a:pt x="647810" y="0"/>
                    <a:pt x="834654" y="186844"/>
                    <a:pt x="834654" y="417327"/>
                  </a:cubicBezTo>
                  <a:cubicBezTo>
                    <a:pt x="834654" y="647810"/>
                    <a:pt x="647810" y="834654"/>
                    <a:pt x="417327" y="834654"/>
                  </a:cubicBezTo>
                  <a:cubicBezTo>
                    <a:pt x="186844" y="834654"/>
                    <a:pt x="0" y="647810"/>
                    <a:pt x="0" y="417327"/>
                  </a:cubicBezTo>
                  <a:cubicBezTo>
                    <a:pt x="0" y="186844"/>
                    <a:pt x="186844" y="0"/>
                    <a:pt x="417327" y="0"/>
                  </a:cubicBezTo>
                  <a:close/>
                </a:path>
              </a:pathLst>
            </a:custGeom>
            <a:solidFill>
              <a:srgbClr val="C00000"/>
            </a:solidFill>
            <a:ln w="9525" cap="flat" cmpd="sng" algn="ctr">
              <a:solidFill>
                <a:schemeClr val="bg1"/>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pPr>
              <a:endParaRPr lang="zh-CN" altLang="en-US" sz="1800">
                <a:solidFill>
                  <a:srgbClr val="C00000"/>
                </a:solidFill>
                <a:cs typeface="+mn-ea"/>
                <a:sym typeface="+mn-lt"/>
              </a:endParaRPr>
            </a:p>
          </p:txBody>
        </p:sp>
        <p:sp>
          <p:nvSpPr>
            <p:cNvPr id="32" name="Rectangle 9"/>
            <p:cNvSpPr>
              <a:spLocks noChangeArrowheads="1"/>
            </p:cNvSpPr>
            <p:nvPr/>
          </p:nvSpPr>
          <p:spPr bwMode="auto">
            <a:xfrm>
              <a:off x="5425199" y="1694342"/>
              <a:ext cx="868663" cy="704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3765" fontAlgn="base">
                <a:spcBef>
                  <a:spcPct val="0"/>
                </a:spcBef>
                <a:spcAft>
                  <a:spcPct val="0"/>
                </a:spcAft>
                <a:defRPr/>
              </a:pPr>
              <a:r>
                <a:rPr lang="en-US" altLang="zh-CN" sz="7995" dirty="0">
                  <a:solidFill>
                    <a:srgbClr val="C00000"/>
                  </a:solidFill>
                  <a:latin typeface="+mn-lt"/>
                  <a:cs typeface="+mn-ea"/>
                  <a:sym typeface="+mn-lt"/>
                </a:rPr>
                <a:t>01</a:t>
              </a:r>
              <a:endParaRPr lang="zh-CN" altLang="zh-CN" sz="7995" dirty="0">
                <a:solidFill>
                  <a:srgbClr val="C00000"/>
                </a:solidFill>
                <a:latin typeface="+mn-lt"/>
                <a:cs typeface="+mn-ea"/>
                <a:sym typeface="+mn-lt"/>
              </a:endParaRPr>
            </a:p>
          </p:txBody>
        </p:sp>
      </p:grpSp>
      <p:sp>
        <p:nvSpPr>
          <p:cNvPr id="12" name="矩形 11"/>
          <p:cNvSpPr/>
          <p:nvPr/>
        </p:nvSpPr>
        <p:spPr>
          <a:xfrm>
            <a:off x="0" y="0"/>
            <a:ext cx="5349725" cy="6858000"/>
          </a:xfrm>
          <a:prstGeom prst="rect">
            <a:avLst/>
          </a:prstGeom>
          <a:solidFill>
            <a:srgbClr val="C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定制PPT  QQ1375428485"/>
          <p:cNvSpPr/>
          <p:nvPr/>
        </p:nvSpPr>
        <p:spPr>
          <a:xfrm>
            <a:off x="478927" y="3222015"/>
            <a:ext cx="4473385" cy="2376035"/>
          </a:xfrm>
          <a:prstGeom prst="rect">
            <a:avLst/>
          </a:prstGeom>
        </p:spPr>
        <p:txBody>
          <a:bodyPr wrap="square">
            <a:spAutoFit/>
          </a:bodyPr>
          <a:lstStyle/>
          <a:p>
            <a:pPr algn="ctr">
              <a:lnSpc>
                <a:spcPct val="130000"/>
              </a:lnSpc>
            </a:pPr>
            <a:r>
              <a:rPr lang="zh-CN" altLang="en-US" sz="6000" spc="-100" dirty="0">
                <a:solidFill>
                  <a:schemeClr val="bg1"/>
                </a:solidFill>
                <a:cs typeface="+mn-ea"/>
                <a:sym typeface="+mn-lt"/>
              </a:rPr>
              <a:t>社会主义</a:t>
            </a:r>
            <a:endParaRPr lang="en-US" altLang="zh-CN" sz="6000" spc="-100" dirty="0">
              <a:solidFill>
                <a:schemeClr val="bg1"/>
              </a:solidFill>
              <a:cs typeface="+mn-ea"/>
              <a:sym typeface="+mn-lt"/>
            </a:endParaRPr>
          </a:p>
          <a:p>
            <a:pPr algn="ctr">
              <a:lnSpc>
                <a:spcPct val="130000"/>
              </a:lnSpc>
            </a:pPr>
            <a:r>
              <a:rPr lang="zh-CN" altLang="en-US" sz="6000" spc="-100" dirty="0">
                <a:solidFill>
                  <a:schemeClr val="bg1"/>
                </a:solidFill>
                <a:cs typeface="+mn-ea"/>
                <a:sym typeface="+mn-lt"/>
              </a:rPr>
              <a:t>核心价值观</a:t>
            </a:r>
            <a:endParaRPr lang="en-US" altLang="zh-CN" sz="6000" spc="-100" dirty="0">
              <a:solidFill>
                <a:schemeClr val="bg1"/>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750" fill="hold"/>
                                        <p:tgtEl>
                                          <p:spTgt spid="14"/>
                                        </p:tgtEl>
                                        <p:attrNameLst>
                                          <p:attrName>ppt_w</p:attrName>
                                        </p:attrNameLst>
                                      </p:cBhvr>
                                      <p:tavLst>
                                        <p:tav tm="0">
                                          <p:val>
                                            <p:fltVal val="0"/>
                                          </p:val>
                                        </p:tav>
                                        <p:tav tm="100000">
                                          <p:val>
                                            <p:strVal val="#ppt_w"/>
                                          </p:val>
                                        </p:tav>
                                      </p:tavLst>
                                    </p:anim>
                                    <p:anim calcmode="lin" valueType="num">
                                      <p:cBhvr>
                                        <p:cTn id="12" dur="750" fill="hold"/>
                                        <p:tgtEl>
                                          <p:spTgt spid="14"/>
                                        </p:tgtEl>
                                        <p:attrNameLst>
                                          <p:attrName>ppt_h</p:attrName>
                                        </p:attrNameLst>
                                      </p:cBhvr>
                                      <p:tavLst>
                                        <p:tav tm="0">
                                          <p:val>
                                            <p:fltVal val="0"/>
                                          </p:val>
                                        </p:tav>
                                        <p:tav tm="100000">
                                          <p:val>
                                            <p:strVal val="#ppt_h"/>
                                          </p:val>
                                        </p:tav>
                                      </p:tavLst>
                                    </p:anim>
                                    <p:anim calcmode="lin" valueType="num">
                                      <p:cBhvr>
                                        <p:cTn id="13" dur="750" fill="hold"/>
                                        <p:tgtEl>
                                          <p:spTgt spid="14"/>
                                        </p:tgtEl>
                                        <p:attrNameLst>
                                          <p:attrName>ppt_x</p:attrName>
                                        </p:attrNameLst>
                                      </p:cBhvr>
                                      <p:tavLst>
                                        <p:tav tm="0">
                                          <p:val>
                                            <p:fltVal val="0.5"/>
                                          </p:val>
                                        </p:tav>
                                        <p:tav tm="100000">
                                          <p:val>
                                            <p:strVal val="#ppt_x"/>
                                          </p:val>
                                        </p:tav>
                                      </p:tavLst>
                                    </p:anim>
                                    <p:anim calcmode="lin" valueType="num">
                                      <p:cBhvr>
                                        <p:cTn id="14" dur="750" fill="hold"/>
                                        <p:tgtEl>
                                          <p:spTgt spid="14"/>
                                        </p:tgtEl>
                                        <p:attrNameLst>
                                          <p:attrName>ppt_y</p:attrName>
                                        </p:attrNameLst>
                                      </p:cBhvr>
                                      <p:tavLst>
                                        <p:tav tm="0">
                                          <p:val>
                                            <p:fltVal val="0.5"/>
                                          </p:val>
                                        </p:tav>
                                        <p:tav tm="100000">
                                          <p:val>
                                            <p:strVal val="#ppt_y"/>
                                          </p:val>
                                        </p:tav>
                                      </p:tavLst>
                                    </p:anim>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par>
                          <p:cTn id="19" fill="hold">
                            <p:stCondLst>
                              <p:cond delay="2000"/>
                            </p:stCondLst>
                            <p:childTnLst>
                              <p:par>
                                <p:cTn id="20" presetID="2" presetClass="entr" presetSubtype="12"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0-#ppt_w/2"/>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6"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1+#ppt_w/2"/>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210717" y="2325199"/>
            <a:ext cx="8410669" cy="1040285"/>
          </a:xfrm>
          <a:prstGeom prst="rect">
            <a:avLst/>
          </a:prstGeom>
        </p:spPr>
        <p:txBody>
          <a:bodyPr wrap="square">
            <a:spAutoFit/>
          </a:bodyPr>
          <a:lstStyle/>
          <a:p>
            <a:pPr defTabSz="903605">
              <a:lnSpc>
                <a:spcPct val="110000"/>
              </a:lnSpc>
            </a:pPr>
            <a:r>
              <a:rPr lang="zh-CN" altLang="en-US" sz="2800" b="1" dirty="0">
                <a:solidFill>
                  <a:srgbClr val="C00000"/>
                </a:solidFill>
                <a:cs typeface="+mn-ea"/>
                <a:sym typeface="+mn-lt"/>
              </a:rPr>
              <a:t>应对经济全球化时代挑战的时代选择经济发展方式实质性转变的客观要求</a:t>
            </a:r>
          </a:p>
        </p:txBody>
      </p:sp>
      <p:pic>
        <p:nvPicPr>
          <p:cNvPr id="63" name="定制PPT  QQ1375428485"/>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3210717" y="3558580"/>
            <a:ext cx="1089857" cy="815238"/>
          </a:xfrm>
          <a:prstGeom prst="rect">
            <a:avLst/>
          </a:prstGeom>
        </p:spPr>
      </p:pic>
      <p:sp>
        <p:nvSpPr>
          <p:cNvPr id="64" name="定制PPT  QQ1375428485"/>
          <p:cNvSpPr/>
          <p:nvPr>
            <p:custDataLst>
              <p:tags r:id="rId3"/>
            </p:custDataLst>
          </p:nvPr>
        </p:nvSpPr>
        <p:spPr>
          <a:xfrm>
            <a:off x="4311207" y="3753180"/>
            <a:ext cx="7148988" cy="523220"/>
          </a:xfrm>
          <a:prstGeom prst="rect">
            <a:avLst/>
          </a:prstGeom>
        </p:spPr>
        <p:txBody>
          <a:bodyPr wrap="square">
            <a:spAutoFit/>
          </a:bodyPr>
          <a:lstStyle/>
          <a:p>
            <a:pPr lvl="0" algn="dist" eaLnBrk="0" hangingPunct="0">
              <a:defRPr/>
            </a:pPr>
            <a:r>
              <a:rPr lang="zh-CN" altLang="en-US" sz="2800" kern="0" spc="300" dirty="0">
                <a:ln cmpd="sng">
                  <a:noFill/>
                  <a:prstDash val="solid"/>
                </a:ln>
                <a:solidFill>
                  <a:srgbClr val="C00000"/>
                </a:solidFill>
                <a:cs typeface="+mn-ea"/>
                <a:sym typeface="+mn-lt"/>
              </a:rPr>
              <a:t>人民要有信仰  国家才有力量</a:t>
            </a: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4"/>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175706"/>
            </a:xfrm>
            <a:prstGeom prst="rect">
              <a:avLst/>
            </a:prstGeom>
          </p:spPr>
          <p:txBody>
            <a:bodyPr wrap="square">
              <a:spAutoFit/>
            </a:bodyPr>
            <a:lstStyle/>
            <a:p>
              <a:pPr defTabSz="903605">
                <a:lnSpc>
                  <a:spcPct val="110000"/>
                </a:lnSpc>
                <a:spcAft>
                  <a:spcPts val="0"/>
                </a:spcAft>
              </a:pPr>
              <a:r>
                <a:rPr lang="zh-CN" altLang="en-US" sz="3200" b="1" dirty="0">
                  <a:solidFill>
                    <a:srgbClr val="C00000"/>
                  </a:solidFill>
                  <a:cs typeface="+mn-ea"/>
                  <a:sym typeface="+mn-lt"/>
                </a:rPr>
                <a:t>实现民族伟大复兴中国梦的历史使命中国特色社会主义新发展的内在规律</a:t>
              </a: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 presetClass="entr" presetSubtype="2"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1+#ppt_w/2"/>
                                          </p:val>
                                        </p:tav>
                                        <p:tav tm="100000">
                                          <p:val>
                                            <p:strVal val="#ppt_x"/>
                                          </p:val>
                                        </p:tav>
                                      </p:tavLst>
                                    </p:anim>
                                    <p:anim calcmode="lin" valueType="num">
                                      <p:cBhvr additive="base">
                                        <p:cTn id="16" dur="500" fill="hold"/>
                                        <p:tgtEl>
                                          <p:spTgt spid="63"/>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300"/>
                                        <p:tgtEl>
                                          <p:spTgt spid="64"/>
                                        </p:tgtEl>
                                      </p:cBhvr>
                                    </p:animEffect>
                                    <p:anim calcmode="lin" valueType="num">
                                      <p:cBhvr>
                                        <p:cTn id="21" dur="300" fill="hold"/>
                                        <p:tgtEl>
                                          <p:spTgt spid="64"/>
                                        </p:tgtEl>
                                        <p:attrNameLst>
                                          <p:attrName>ppt_x</p:attrName>
                                        </p:attrNameLst>
                                      </p:cBhvr>
                                      <p:tavLst>
                                        <p:tav tm="0">
                                          <p:val>
                                            <p:strVal val="#ppt_x"/>
                                          </p:val>
                                        </p:tav>
                                        <p:tav tm="100000">
                                          <p:val>
                                            <p:strVal val="#ppt_x"/>
                                          </p:val>
                                        </p:tav>
                                      </p:tavLst>
                                    </p:anim>
                                    <p:anim calcmode="lin" valueType="num">
                                      <p:cBhvr>
                                        <p:cTn id="22" dur="300" fill="hold"/>
                                        <p:tgtEl>
                                          <p:spTgt spid="6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210717" y="2171447"/>
            <a:ext cx="8692525" cy="2031325"/>
          </a:xfrm>
          <a:prstGeom prst="rect">
            <a:avLst/>
          </a:prstGeom>
        </p:spPr>
        <p:txBody>
          <a:bodyPr wrap="square">
            <a:spAutoFit/>
          </a:bodyPr>
          <a:lstStyle/>
          <a:p>
            <a:pPr>
              <a:lnSpc>
                <a:spcPct val="150000"/>
              </a:lnSpc>
            </a:pPr>
            <a:r>
              <a:rPr lang="zh-CN" altLang="en-US" sz="2800" dirty="0">
                <a:solidFill>
                  <a:srgbClr val="C00000"/>
                </a:solidFill>
                <a:cs typeface="+mn-ea"/>
                <a:sym typeface="+mn-lt"/>
              </a:rPr>
              <a:t>（</a:t>
            </a:r>
            <a:r>
              <a:rPr lang="en-US" altLang="zh-CN" sz="2800" dirty="0">
                <a:solidFill>
                  <a:srgbClr val="C00000"/>
                </a:solidFill>
                <a:cs typeface="+mn-ea"/>
                <a:sym typeface="+mn-lt"/>
              </a:rPr>
              <a:t>1</a:t>
            </a:r>
            <a:r>
              <a:rPr lang="zh-CN" altLang="en-US" sz="2800" dirty="0">
                <a:solidFill>
                  <a:srgbClr val="C00000"/>
                </a:solidFill>
                <a:cs typeface="+mn-ea"/>
                <a:sym typeface="+mn-lt"/>
              </a:rPr>
              <a:t>）</a:t>
            </a:r>
            <a:r>
              <a:rPr lang="en-US" altLang="en-US" sz="2800" dirty="0" err="1">
                <a:solidFill>
                  <a:srgbClr val="C00000"/>
                </a:solidFill>
                <a:cs typeface="+mn-ea"/>
                <a:sym typeface="+mn-lt"/>
              </a:rPr>
              <a:t>世界</a:t>
            </a:r>
            <a:r>
              <a:rPr lang="en-US" altLang="en-US" sz="2800" b="1" dirty="0" err="1">
                <a:solidFill>
                  <a:srgbClr val="C00000"/>
                </a:solidFill>
                <a:cs typeface="+mn-ea"/>
                <a:sym typeface="+mn-lt"/>
              </a:rPr>
              <a:t>政治格局</a:t>
            </a:r>
            <a:r>
              <a:rPr lang="en-US" altLang="en-US" sz="2800" dirty="0" err="1">
                <a:solidFill>
                  <a:srgbClr val="C00000"/>
                </a:solidFill>
                <a:cs typeface="+mn-ea"/>
                <a:sym typeface="+mn-lt"/>
              </a:rPr>
              <a:t>的新变化</a:t>
            </a:r>
            <a:r>
              <a:rPr lang="zh-CN" altLang="en-US" sz="2800" dirty="0">
                <a:solidFill>
                  <a:srgbClr val="C00000"/>
                </a:solidFill>
                <a:cs typeface="+mn-ea"/>
                <a:sym typeface="+mn-lt"/>
              </a:rPr>
              <a:t>：</a:t>
            </a:r>
            <a:r>
              <a:rPr lang="en-US" altLang="en-US" sz="2800" dirty="0" err="1">
                <a:solidFill>
                  <a:srgbClr val="C00000"/>
                </a:solidFill>
                <a:cs typeface="+mn-ea"/>
                <a:sym typeface="+mn-lt"/>
              </a:rPr>
              <a:t>两极</a:t>
            </a:r>
            <a:r>
              <a:rPr lang="en-US" altLang="zh-CN" sz="2800" dirty="0">
                <a:solidFill>
                  <a:srgbClr val="C00000"/>
                </a:solidFill>
                <a:cs typeface="+mn-ea"/>
                <a:sym typeface="+mn-lt"/>
              </a:rPr>
              <a:t>——</a:t>
            </a:r>
            <a:r>
              <a:rPr lang="zh-CN" altLang="en-US" sz="2800" dirty="0">
                <a:solidFill>
                  <a:srgbClr val="C00000"/>
                </a:solidFill>
                <a:cs typeface="+mn-ea"/>
                <a:sym typeface="+mn-lt"/>
              </a:rPr>
              <a:t>一极</a:t>
            </a:r>
            <a:r>
              <a:rPr lang="en-US" altLang="zh-CN" sz="2800" dirty="0">
                <a:solidFill>
                  <a:srgbClr val="C00000"/>
                </a:solidFill>
                <a:cs typeface="+mn-ea"/>
                <a:sym typeface="+mn-lt"/>
              </a:rPr>
              <a:t>——</a:t>
            </a:r>
            <a:r>
              <a:rPr lang="zh-CN" altLang="en-US" sz="2800" dirty="0">
                <a:solidFill>
                  <a:srgbClr val="C00000"/>
                </a:solidFill>
                <a:cs typeface="+mn-ea"/>
                <a:sym typeface="+mn-lt"/>
              </a:rPr>
              <a:t>多极</a:t>
            </a:r>
            <a:endParaRPr lang="en-US" altLang="zh-CN" sz="2800" dirty="0">
              <a:solidFill>
                <a:srgbClr val="C00000"/>
              </a:solidFill>
              <a:cs typeface="+mn-ea"/>
              <a:sym typeface="+mn-lt"/>
            </a:endParaRPr>
          </a:p>
          <a:p>
            <a:pPr>
              <a:lnSpc>
                <a:spcPct val="150000"/>
              </a:lnSpc>
            </a:pPr>
            <a:r>
              <a:rPr lang="zh-CN" altLang="en-US" sz="2800" dirty="0">
                <a:solidFill>
                  <a:srgbClr val="C00000"/>
                </a:solidFill>
                <a:cs typeface="+mn-ea"/>
                <a:sym typeface="+mn-lt"/>
              </a:rPr>
              <a:t>（</a:t>
            </a:r>
            <a:r>
              <a:rPr lang="en-US" altLang="zh-CN" sz="2800" dirty="0">
                <a:solidFill>
                  <a:srgbClr val="C00000"/>
                </a:solidFill>
                <a:cs typeface="+mn-ea"/>
                <a:sym typeface="+mn-lt"/>
              </a:rPr>
              <a:t>2</a:t>
            </a:r>
            <a:r>
              <a:rPr lang="zh-CN" altLang="en-US" sz="2800" dirty="0">
                <a:solidFill>
                  <a:srgbClr val="C00000"/>
                </a:solidFill>
                <a:cs typeface="+mn-ea"/>
                <a:sym typeface="+mn-lt"/>
              </a:rPr>
              <a:t>）世界</a:t>
            </a:r>
            <a:r>
              <a:rPr lang="zh-CN" altLang="en-US" sz="2800" b="1" dirty="0">
                <a:solidFill>
                  <a:srgbClr val="C00000"/>
                </a:solidFill>
                <a:cs typeface="+mn-ea"/>
                <a:sym typeface="+mn-lt"/>
              </a:rPr>
              <a:t>经济发展</a:t>
            </a:r>
            <a:r>
              <a:rPr lang="zh-CN" altLang="en-US" sz="2800" dirty="0">
                <a:solidFill>
                  <a:srgbClr val="C00000"/>
                </a:solidFill>
                <a:cs typeface="+mn-ea"/>
                <a:sym typeface="+mn-lt"/>
              </a:rPr>
              <a:t>的复杂化：经济危机</a:t>
            </a:r>
            <a:r>
              <a:rPr lang="en-US" altLang="zh-CN" sz="2800" dirty="0">
                <a:solidFill>
                  <a:srgbClr val="C00000"/>
                </a:solidFill>
                <a:cs typeface="+mn-ea"/>
                <a:sym typeface="+mn-lt"/>
              </a:rPr>
              <a:t>——</a:t>
            </a:r>
            <a:r>
              <a:rPr lang="zh-CN" altLang="en-US" sz="2800" dirty="0">
                <a:solidFill>
                  <a:srgbClr val="C00000"/>
                </a:solidFill>
                <a:cs typeface="+mn-ea"/>
                <a:sym typeface="+mn-lt"/>
              </a:rPr>
              <a:t>艰难复苏</a:t>
            </a:r>
            <a:endParaRPr lang="en-US" altLang="zh-CN" sz="2800" dirty="0">
              <a:solidFill>
                <a:srgbClr val="C00000"/>
              </a:solidFill>
              <a:cs typeface="+mn-ea"/>
              <a:sym typeface="+mn-lt"/>
            </a:endParaRPr>
          </a:p>
          <a:p>
            <a:pPr>
              <a:lnSpc>
                <a:spcPct val="150000"/>
              </a:lnSpc>
            </a:pPr>
            <a:r>
              <a:rPr lang="zh-CN" altLang="en-US" sz="2800" dirty="0">
                <a:solidFill>
                  <a:srgbClr val="C00000"/>
                </a:solidFill>
                <a:cs typeface="+mn-ea"/>
                <a:sym typeface="+mn-lt"/>
              </a:rPr>
              <a:t>（</a:t>
            </a:r>
            <a:r>
              <a:rPr lang="en-US" altLang="zh-CN" sz="2800" dirty="0">
                <a:solidFill>
                  <a:srgbClr val="C00000"/>
                </a:solidFill>
                <a:cs typeface="+mn-ea"/>
                <a:sym typeface="+mn-lt"/>
              </a:rPr>
              <a:t>3</a:t>
            </a:r>
            <a:r>
              <a:rPr lang="zh-CN" altLang="en-US" sz="2800" dirty="0">
                <a:solidFill>
                  <a:srgbClr val="C00000"/>
                </a:solidFill>
                <a:cs typeface="+mn-ea"/>
                <a:sym typeface="+mn-lt"/>
              </a:rPr>
              <a:t>）世界</a:t>
            </a:r>
            <a:r>
              <a:rPr lang="zh-CN" altLang="en-US" sz="2800" b="1" dirty="0">
                <a:solidFill>
                  <a:srgbClr val="C00000"/>
                </a:solidFill>
                <a:cs typeface="+mn-ea"/>
                <a:sym typeface="+mn-lt"/>
              </a:rPr>
              <a:t>文化交流</a:t>
            </a:r>
            <a:r>
              <a:rPr lang="zh-CN" altLang="en-US" sz="2800" dirty="0">
                <a:solidFill>
                  <a:srgbClr val="C00000"/>
                </a:solidFill>
                <a:cs typeface="+mn-ea"/>
                <a:sym typeface="+mn-lt"/>
              </a:rPr>
              <a:t>的激烈化：改革内涵的价值观之争</a:t>
            </a: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2"/>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077218"/>
            </a:xfrm>
            <a:prstGeom prst="rect">
              <a:avLst/>
            </a:prstGeom>
          </p:spPr>
          <p:txBody>
            <a:bodyPr wrap="square">
              <a:spAutoFit/>
            </a:bodyPr>
            <a:lstStyle/>
            <a:p>
              <a:r>
                <a:rPr lang="en-US" altLang="zh-CN" sz="3200" dirty="0">
                  <a:cs typeface="+mn-ea"/>
                  <a:sym typeface="+mn-lt"/>
                </a:rPr>
                <a:t>1</a:t>
              </a:r>
              <a:r>
                <a:rPr lang="zh-CN" altLang="en-US" sz="3200" dirty="0">
                  <a:cs typeface="+mn-ea"/>
                  <a:sym typeface="+mn-lt"/>
                </a:rPr>
                <a:t>、培育和践行社会主义核心价值观，是</a:t>
              </a:r>
              <a:r>
                <a:rPr lang="zh-CN" altLang="zh-CN" sz="3200" dirty="0">
                  <a:cs typeface="+mn-ea"/>
                  <a:sym typeface="+mn-lt"/>
                </a:rPr>
                <a:t>应对经济全球化时代挑战的时代选择</a:t>
              </a:r>
              <a:endParaRPr lang="zh-CN" altLang="en-US" sz="3200" dirty="0">
                <a:cs typeface="+mn-ea"/>
                <a:sym typeface="+mn-lt"/>
              </a:endParaRP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210717" y="2386354"/>
            <a:ext cx="8692525" cy="1815882"/>
          </a:xfrm>
          <a:prstGeom prst="rect">
            <a:avLst/>
          </a:prstGeom>
        </p:spPr>
        <p:txBody>
          <a:bodyPr wrap="square">
            <a:spAutoFit/>
          </a:bodyPr>
          <a:lstStyle/>
          <a:p>
            <a:r>
              <a:rPr lang="zh-CN" altLang="en-US" sz="2800" b="1" dirty="0">
                <a:solidFill>
                  <a:srgbClr val="CB0000"/>
                </a:solidFill>
                <a:cs typeface="+mn-ea"/>
                <a:sym typeface="+mn-lt"/>
              </a:rPr>
              <a:t>（</a:t>
            </a:r>
            <a:r>
              <a:rPr lang="en-US" altLang="zh-CN" sz="2800" b="1" dirty="0">
                <a:solidFill>
                  <a:srgbClr val="CB0000"/>
                </a:solidFill>
                <a:cs typeface="+mn-ea"/>
                <a:sym typeface="+mn-lt"/>
              </a:rPr>
              <a:t>1</a:t>
            </a:r>
            <a:r>
              <a:rPr lang="zh-CN" altLang="en-US" sz="2800" b="1" dirty="0">
                <a:solidFill>
                  <a:srgbClr val="CB0000"/>
                </a:solidFill>
                <a:cs typeface="+mn-ea"/>
                <a:sym typeface="+mn-lt"/>
              </a:rPr>
              <a:t>）我国经济结构不平衡、不可持续性凸显</a:t>
            </a:r>
            <a:endParaRPr lang="en-US" altLang="zh-CN" sz="2800" b="1" dirty="0">
              <a:solidFill>
                <a:srgbClr val="CB0000"/>
              </a:solidFill>
              <a:cs typeface="+mn-ea"/>
              <a:sym typeface="+mn-lt"/>
            </a:endParaRPr>
          </a:p>
          <a:p>
            <a:r>
              <a:rPr lang="zh-CN" altLang="en-US" sz="2800" b="1" dirty="0">
                <a:solidFill>
                  <a:srgbClr val="CB0000"/>
                </a:solidFill>
                <a:cs typeface="+mn-ea"/>
                <a:sym typeface="+mn-lt"/>
              </a:rPr>
              <a:t>（</a:t>
            </a:r>
            <a:r>
              <a:rPr lang="en-US" altLang="zh-CN" sz="2800" b="1" dirty="0">
                <a:solidFill>
                  <a:srgbClr val="CB0000"/>
                </a:solidFill>
                <a:cs typeface="+mn-ea"/>
                <a:sym typeface="+mn-lt"/>
              </a:rPr>
              <a:t>2</a:t>
            </a:r>
            <a:r>
              <a:rPr lang="zh-CN" altLang="en-US" sz="2800" b="1" dirty="0">
                <a:solidFill>
                  <a:srgbClr val="CB0000"/>
                </a:solidFill>
                <a:cs typeface="+mn-ea"/>
                <a:sym typeface="+mn-lt"/>
              </a:rPr>
              <a:t>）我国人口红利竞争优势逐渐减弱</a:t>
            </a:r>
            <a:endParaRPr lang="en-US" altLang="zh-CN" sz="2800" b="1" dirty="0">
              <a:solidFill>
                <a:srgbClr val="CB0000"/>
              </a:solidFill>
              <a:cs typeface="+mn-ea"/>
              <a:sym typeface="+mn-lt"/>
            </a:endParaRPr>
          </a:p>
          <a:p>
            <a:r>
              <a:rPr lang="zh-CN" altLang="en-US" sz="2800" b="1" dirty="0">
                <a:solidFill>
                  <a:srgbClr val="CB0000"/>
                </a:solidFill>
                <a:cs typeface="+mn-ea"/>
                <a:sym typeface="+mn-lt"/>
              </a:rPr>
              <a:t>（</a:t>
            </a:r>
            <a:r>
              <a:rPr lang="en-US" altLang="zh-CN" sz="2800" b="1" dirty="0">
                <a:solidFill>
                  <a:srgbClr val="CB0000"/>
                </a:solidFill>
                <a:cs typeface="+mn-ea"/>
                <a:sym typeface="+mn-lt"/>
              </a:rPr>
              <a:t>3</a:t>
            </a:r>
            <a:r>
              <a:rPr lang="zh-CN" altLang="en-US" sz="2800" b="1" dirty="0">
                <a:solidFill>
                  <a:srgbClr val="CB0000"/>
                </a:solidFill>
                <a:cs typeface="+mn-ea"/>
                <a:sym typeface="+mn-lt"/>
              </a:rPr>
              <a:t>）粗放式发展模式使生态环境付出了代价</a:t>
            </a:r>
            <a:endParaRPr lang="en-US" altLang="zh-CN" sz="2800" b="1" dirty="0">
              <a:solidFill>
                <a:srgbClr val="CB0000"/>
              </a:solidFill>
              <a:cs typeface="+mn-ea"/>
              <a:sym typeface="+mn-lt"/>
            </a:endParaRPr>
          </a:p>
          <a:p>
            <a:r>
              <a:rPr lang="zh-CN" altLang="en-US" sz="2800" b="1" dirty="0">
                <a:solidFill>
                  <a:srgbClr val="CB0000"/>
                </a:solidFill>
                <a:cs typeface="+mn-ea"/>
                <a:sym typeface="+mn-lt"/>
              </a:rPr>
              <a:t>（</a:t>
            </a:r>
            <a:r>
              <a:rPr lang="zh-CN" altLang="zh-CN" sz="2800" b="1" dirty="0">
                <a:solidFill>
                  <a:srgbClr val="CB0000"/>
                </a:solidFill>
                <a:cs typeface="+mn-ea"/>
                <a:sym typeface="+mn-lt"/>
              </a:rPr>
              <a:t>4</a:t>
            </a:r>
            <a:r>
              <a:rPr lang="zh-CN" altLang="en-US" sz="2800" b="1" dirty="0">
                <a:solidFill>
                  <a:srgbClr val="CB0000"/>
                </a:solidFill>
                <a:cs typeface="+mn-ea"/>
                <a:sym typeface="+mn-lt"/>
              </a:rPr>
              <a:t>）不平衡发展战略使东西部差距拉大</a:t>
            </a:r>
            <a:endParaRPr lang="en-US" altLang="zh-CN" sz="2800" b="1" dirty="0">
              <a:solidFill>
                <a:srgbClr val="CB0000"/>
              </a:solidFill>
              <a:cs typeface="+mn-ea"/>
              <a:sym typeface="+mn-lt"/>
            </a:endParaRP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2"/>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077218"/>
            </a:xfrm>
            <a:prstGeom prst="rect">
              <a:avLst/>
            </a:prstGeom>
          </p:spPr>
          <p:txBody>
            <a:bodyPr wrap="square">
              <a:spAutoFit/>
            </a:bodyPr>
            <a:lstStyle/>
            <a:p>
              <a:r>
                <a:rPr lang="zh-CN" altLang="zh-CN" sz="3200" dirty="0">
                  <a:cs typeface="+mn-ea"/>
                  <a:sym typeface="+mn-lt"/>
                </a:rPr>
                <a:t>2</a:t>
              </a:r>
              <a:r>
                <a:rPr lang="zh-CN" altLang="en-US" sz="3200" dirty="0">
                  <a:cs typeface="+mn-ea"/>
                  <a:sym typeface="+mn-lt"/>
                </a:rPr>
                <a:t>、培育和践行社会主义核心价值观，是经济发展方式实质性转变的客观要求</a:t>
              </a: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210717" y="2386354"/>
            <a:ext cx="8692525" cy="1815882"/>
          </a:xfrm>
          <a:prstGeom prst="rect">
            <a:avLst/>
          </a:prstGeom>
        </p:spPr>
        <p:txBody>
          <a:bodyPr wrap="square">
            <a:spAutoFit/>
          </a:bodyPr>
          <a:lstStyle/>
          <a:p>
            <a:r>
              <a:rPr lang="zh-CN" altLang="en-US" sz="2800" dirty="0">
                <a:solidFill>
                  <a:srgbClr val="C00000"/>
                </a:solidFill>
                <a:cs typeface="+mn-ea"/>
                <a:sym typeface="+mn-lt"/>
              </a:rPr>
              <a:t>（</a:t>
            </a:r>
            <a:r>
              <a:rPr lang="en-US" altLang="zh-CN" sz="2800" dirty="0">
                <a:solidFill>
                  <a:srgbClr val="C00000"/>
                </a:solidFill>
                <a:cs typeface="+mn-ea"/>
                <a:sym typeface="+mn-lt"/>
              </a:rPr>
              <a:t>1</a:t>
            </a:r>
            <a:r>
              <a:rPr lang="zh-CN" altLang="en-US" sz="2800" dirty="0">
                <a:solidFill>
                  <a:srgbClr val="C00000"/>
                </a:solidFill>
                <a:cs typeface="+mn-ea"/>
                <a:sym typeface="+mn-lt"/>
              </a:rPr>
              <a:t>）更加需要突出社会治理（</a:t>
            </a:r>
            <a:r>
              <a:rPr lang="en-US" altLang="zh-CN" sz="2800" dirty="0">
                <a:solidFill>
                  <a:srgbClr val="C00000"/>
                </a:solidFill>
                <a:cs typeface="+mn-ea"/>
                <a:sym typeface="+mn-lt"/>
              </a:rPr>
              <a:t>2</a:t>
            </a:r>
            <a:r>
              <a:rPr lang="zh-CN" altLang="en-US" sz="2800" dirty="0">
                <a:solidFill>
                  <a:srgbClr val="C00000"/>
                </a:solidFill>
                <a:cs typeface="+mn-ea"/>
                <a:sym typeface="+mn-lt"/>
              </a:rPr>
              <a:t>）更加需要转变执政理念（</a:t>
            </a:r>
            <a:r>
              <a:rPr lang="en-US" altLang="zh-CN" sz="2800" dirty="0">
                <a:solidFill>
                  <a:srgbClr val="C00000"/>
                </a:solidFill>
                <a:cs typeface="+mn-ea"/>
                <a:sym typeface="+mn-lt"/>
              </a:rPr>
              <a:t>3</a:t>
            </a:r>
            <a:r>
              <a:rPr lang="zh-CN" altLang="en-US" sz="2800" dirty="0">
                <a:solidFill>
                  <a:srgbClr val="C00000"/>
                </a:solidFill>
                <a:cs typeface="+mn-ea"/>
                <a:sym typeface="+mn-lt"/>
              </a:rPr>
              <a:t>）更加需要突破制度藩篱（</a:t>
            </a:r>
            <a:r>
              <a:rPr lang="en-US" altLang="zh-CN" sz="2800" dirty="0">
                <a:solidFill>
                  <a:srgbClr val="C00000"/>
                </a:solidFill>
                <a:cs typeface="+mn-ea"/>
                <a:sym typeface="+mn-lt"/>
              </a:rPr>
              <a:t>4</a:t>
            </a:r>
            <a:r>
              <a:rPr lang="zh-CN" altLang="en-US" sz="2800" dirty="0">
                <a:solidFill>
                  <a:srgbClr val="C00000"/>
                </a:solidFill>
                <a:cs typeface="+mn-ea"/>
                <a:sym typeface="+mn-lt"/>
              </a:rPr>
              <a:t>）更加需要整合社会力量（</a:t>
            </a:r>
            <a:r>
              <a:rPr lang="en-US" altLang="zh-CN" sz="2800" dirty="0">
                <a:solidFill>
                  <a:srgbClr val="C00000"/>
                </a:solidFill>
                <a:cs typeface="+mn-ea"/>
                <a:sym typeface="+mn-lt"/>
              </a:rPr>
              <a:t>5</a:t>
            </a:r>
            <a:r>
              <a:rPr lang="zh-CN" altLang="en-US" sz="2800" dirty="0">
                <a:solidFill>
                  <a:srgbClr val="C00000"/>
                </a:solidFill>
                <a:cs typeface="+mn-ea"/>
                <a:sym typeface="+mn-lt"/>
              </a:rPr>
              <a:t>）更加需要引领发展方向（</a:t>
            </a:r>
            <a:r>
              <a:rPr lang="en-US" altLang="zh-CN" sz="2800" dirty="0">
                <a:solidFill>
                  <a:srgbClr val="C00000"/>
                </a:solidFill>
                <a:cs typeface="+mn-ea"/>
                <a:sym typeface="+mn-lt"/>
              </a:rPr>
              <a:t>6</a:t>
            </a:r>
            <a:r>
              <a:rPr lang="zh-CN" altLang="en-US" sz="2800" dirty="0">
                <a:solidFill>
                  <a:srgbClr val="C00000"/>
                </a:solidFill>
                <a:cs typeface="+mn-ea"/>
                <a:sym typeface="+mn-lt"/>
              </a:rPr>
              <a:t>）更加需要彰显价值作用</a:t>
            </a: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2"/>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077218"/>
            </a:xfrm>
            <a:prstGeom prst="rect">
              <a:avLst/>
            </a:prstGeom>
          </p:spPr>
          <p:txBody>
            <a:bodyPr wrap="square">
              <a:spAutoFit/>
            </a:bodyPr>
            <a:lstStyle/>
            <a:p>
              <a:r>
                <a:rPr lang="zh-CN" altLang="zh-CN" sz="3200" dirty="0">
                  <a:cs typeface="+mn-ea"/>
                  <a:sym typeface="+mn-lt"/>
                </a:rPr>
                <a:t>3</a:t>
              </a:r>
              <a:r>
                <a:rPr lang="zh-CN" altLang="en-US" sz="3200" dirty="0">
                  <a:cs typeface="+mn-ea"/>
                  <a:sym typeface="+mn-lt"/>
                </a:rPr>
                <a:t>、培育和践行社会主义核心价值观，是中国特色社会主义新发展的内在规律</a:t>
              </a: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210717" y="2386354"/>
            <a:ext cx="8692525" cy="1384995"/>
          </a:xfrm>
          <a:prstGeom prst="rect">
            <a:avLst/>
          </a:prstGeom>
        </p:spPr>
        <p:txBody>
          <a:bodyPr wrap="square">
            <a:spAutoFit/>
          </a:bodyPr>
          <a:lstStyle/>
          <a:p>
            <a:r>
              <a:rPr lang="zh-CN" altLang="en-US" sz="2800" dirty="0">
                <a:cs typeface="+mn-ea"/>
                <a:sym typeface="+mn-lt"/>
              </a:rPr>
              <a:t>（</a:t>
            </a:r>
            <a:r>
              <a:rPr lang="en-US" altLang="zh-CN" sz="2800" dirty="0">
                <a:cs typeface="+mn-ea"/>
                <a:sym typeface="+mn-lt"/>
              </a:rPr>
              <a:t>1</a:t>
            </a:r>
            <a:r>
              <a:rPr lang="zh-CN" altLang="en-US" sz="2800" dirty="0">
                <a:cs typeface="+mn-ea"/>
                <a:sym typeface="+mn-lt"/>
              </a:rPr>
              <a:t>）民族复兴是经济繁荣富强（</a:t>
            </a:r>
            <a:r>
              <a:rPr lang="en-US" altLang="zh-CN" sz="2800" dirty="0">
                <a:cs typeface="+mn-ea"/>
                <a:sym typeface="+mn-lt"/>
              </a:rPr>
              <a:t>2</a:t>
            </a:r>
            <a:r>
              <a:rPr lang="zh-CN" altLang="en-US" sz="2800" dirty="0">
                <a:cs typeface="+mn-ea"/>
                <a:sym typeface="+mn-lt"/>
              </a:rPr>
              <a:t>）民族复兴是人民生活安康（</a:t>
            </a:r>
            <a:r>
              <a:rPr lang="en-US" altLang="zh-CN" sz="2800" dirty="0">
                <a:cs typeface="+mn-ea"/>
                <a:sym typeface="+mn-lt"/>
              </a:rPr>
              <a:t>3</a:t>
            </a:r>
            <a:r>
              <a:rPr lang="zh-CN" altLang="en-US" sz="2800" dirty="0">
                <a:cs typeface="+mn-ea"/>
                <a:sym typeface="+mn-lt"/>
              </a:rPr>
              <a:t>）民族复兴是文化走向世界（</a:t>
            </a:r>
            <a:r>
              <a:rPr lang="en-US" altLang="zh-CN" sz="2800" dirty="0">
                <a:cs typeface="+mn-ea"/>
                <a:sym typeface="+mn-lt"/>
              </a:rPr>
              <a:t>4</a:t>
            </a:r>
            <a:r>
              <a:rPr lang="zh-CN" altLang="en-US" sz="2800" dirty="0">
                <a:cs typeface="+mn-ea"/>
                <a:sym typeface="+mn-lt"/>
              </a:rPr>
              <a:t>）民族复兴是社会和谐有序（</a:t>
            </a:r>
            <a:r>
              <a:rPr lang="en-US" altLang="zh-CN" sz="2800" dirty="0">
                <a:cs typeface="+mn-ea"/>
                <a:sym typeface="+mn-lt"/>
              </a:rPr>
              <a:t>5</a:t>
            </a:r>
            <a:r>
              <a:rPr lang="zh-CN" altLang="en-US" sz="2800" dirty="0">
                <a:cs typeface="+mn-ea"/>
                <a:sym typeface="+mn-lt"/>
              </a:rPr>
              <a:t>）民族复兴是核心价值凸显</a:t>
            </a: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2"/>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077218"/>
            </a:xfrm>
            <a:prstGeom prst="rect">
              <a:avLst/>
            </a:prstGeom>
          </p:spPr>
          <p:txBody>
            <a:bodyPr wrap="square">
              <a:spAutoFit/>
            </a:bodyPr>
            <a:lstStyle/>
            <a:p>
              <a:r>
                <a:rPr lang="zh-CN" altLang="zh-CN" sz="3200" dirty="0">
                  <a:cs typeface="+mn-ea"/>
                  <a:sym typeface="+mn-lt"/>
                </a:rPr>
                <a:t>4</a:t>
              </a:r>
              <a:r>
                <a:rPr lang="zh-CN" altLang="en-US" sz="3200" dirty="0">
                  <a:cs typeface="+mn-ea"/>
                  <a:sym typeface="+mn-lt"/>
                </a:rPr>
                <a:t>、培育和践行社会主义核心价值观，是实现民族伟大复兴中国梦的历史使命</a:t>
              </a: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1022163"/>
          <p:cNvSpPr/>
          <p:nvPr>
            <p:custDataLst>
              <p:tags r:id="rId1"/>
            </p:custDataLst>
          </p:nvPr>
        </p:nvSpPr>
        <p:spPr>
          <a:xfrm>
            <a:off x="3350432" y="1419383"/>
            <a:ext cx="8270954" cy="701137"/>
          </a:xfrm>
          <a:prstGeom prst="rect">
            <a:avLst/>
          </a:prstGeom>
          <a:solidFill>
            <a:srgbClr val="C00000"/>
          </a:solidFill>
          <a:ln w="9" cap="flat">
            <a:noFill/>
            <a:prstDash val="solid"/>
            <a:miter lim="800000"/>
          </a:ln>
          <a:effectLst>
            <a:outerShdw blurRad="50800" dist="38100" dir="8100000" algn="tr" rotWithShape="0">
              <a:prstClr val="black">
                <a:alpha val="40000"/>
              </a:prstClr>
            </a:outerShdw>
          </a:effectLst>
        </p:spPr>
        <p:txBody>
          <a:bodyPr vert="horz" wrap="square" lIns="121917" tIns="60958" rIns="121917" bIns="60958" numCol="1" anchor="ctr" anchorCtr="0" compatLnSpc="1"/>
          <a:lstStyle/>
          <a:p>
            <a:pPr lvl="0" algn="dist" eaLnBrk="0" hangingPunct="0">
              <a:defRPr/>
            </a:pPr>
            <a:r>
              <a:rPr lang="zh-CN" altLang="en-US" sz="3200" kern="0" spc="300" dirty="0">
                <a:ln cmpd="sng">
                  <a:noFill/>
                  <a:prstDash val="solid"/>
                </a:ln>
                <a:solidFill>
                  <a:schemeClr val="bg1"/>
                </a:solidFill>
                <a:cs typeface="+mn-ea"/>
                <a:sym typeface="+mn-lt"/>
              </a:rPr>
              <a:t>人民要有信仰  国家才有力量</a:t>
            </a:r>
          </a:p>
        </p:txBody>
      </p:sp>
      <p:sp>
        <p:nvSpPr>
          <p:cNvPr id="11" name="矩形 10"/>
          <p:cNvSpPr/>
          <p:nvPr/>
        </p:nvSpPr>
        <p:spPr>
          <a:xfrm>
            <a:off x="3350432" y="2269280"/>
            <a:ext cx="8270954" cy="2246769"/>
          </a:xfrm>
          <a:prstGeom prst="rect">
            <a:avLst/>
          </a:prstGeom>
        </p:spPr>
        <p:txBody>
          <a:bodyPr wrap="square">
            <a:spAutoFit/>
          </a:bodyPr>
          <a:lstStyle/>
          <a:p>
            <a:r>
              <a:rPr lang="zh-CN" altLang="en-US" sz="2800" dirty="0">
                <a:solidFill>
                  <a:srgbClr val="C00000"/>
                </a:solidFill>
                <a:cs typeface="+mn-ea"/>
                <a:sym typeface="+mn-lt"/>
              </a:rPr>
              <a:t>培育和践行社会主义核心价值观，让人们认知一种观念，认同一种理想，培育一种信仰，践行一种梦想，国家才能凝聚一种力量，坚守一种制度，形成一种精神，产生一种实力。</a:t>
            </a:r>
            <a:endParaRPr lang="en-US" altLang="zh-CN" sz="2800" dirty="0">
              <a:solidFill>
                <a:srgbClr val="C00000"/>
              </a:solidFill>
              <a:cs typeface="+mn-ea"/>
              <a:sym typeface="+mn-lt"/>
            </a:endParaRPr>
          </a:p>
          <a:p>
            <a:endParaRPr lang="zh-CN" altLang="en-US" sz="2800" dirty="0">
              <a:solidFill>
                <a:srgbClr val="C00000"/>
              </a:solidFill>
              <a:cs typeface="+mn-ea"/>
              <a:sym typeface="+mn-lt"/>
            </a:endParaRPr>
          </a:p>
        </p:txBody>
      </p:sp>
      <p:grpSp>
        <p:nvGrpSpPr>
          <p:cNvPr id="65" name="组合 64"/>
          <p:cNvGrpSpPr/>
          <p:nvPr/>
        </p:nvGrpSpPr>
        <p:grpSpPr>
          <a:xfrm>
            <a:off x="689273" y="4387854"/>
            <a:ext cx="10813454" cy="1391031"/>
            <a:chOff x="1030563" y="3455691"/>
            <a:chExt cx="10813454" cy="1391031"/>
          </a:xfrm>
        </p:grpSpPr>
        <p:sp>
          <p:nvSpPr>
            <p:cNvPr id="66" name="定制PPT  QQ1375428485"/>
            <p:cNvSpPr/>
            <p:nvPr>
              <p:custDataLst>
                <p:tags r:id="rId2"/>
              </p:custDataLst>
            </p:nvPr>
          </p:nvSpPr>
          <p:spPr>
            <a:xfrm>
              <a:off x="1030563" y="3455691"/>
              <a:ext cx="10770922" cy="1391031"/>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dirty="0">
                <a:solidFill>
                  <a:prstClr val="black">
                    <a:lumMod val="75000"/>
                    <a:lumOff val="25000"/>
                  </a:prstClr>
                </a:solidFill>
                <a:cs typeface="+mn-ea"/>
                <a:sym typeface="+mn-lt"/>
              </a:endParaRPr>
            </a:p>
          </p:txBody>
        </p:sp>
        <p:sp>
          <p:nvSpPr>
            <p:cNvPr id="67" name="定制PPT  QQ1375428485"/>
            <p:cNvSpPr/>
            <p:nvPr/>
          </p:nvSpPr>
          <p:spPr>
            <a:xfrm>
              <a:off x="1102202" y="3583886"/>
              <a:ext cx="10741815" cy="1077218"/>
            </a:xfrm>
            <a:prstGeom prst="rect">
              <a:avLst/>
            </a:prstGeom>
          </p:spPr>
          <p:txBody>
            <a:bodyPr wrap="square">
              <a:spAutoFit/>
            </a:bodyPr>
            <a:lstStyle/>
            <a:p>
              <a:r>
                <a:rPr lang="zh-CN" altLang="zh-CN" sz="3200">
                  <a:cs typeface="+mn-ea"/>
                  <a:sym typeface="+mn-lt"/>
                </a:rPr>
                <a:t>4</a:t>
              </a:r>
              <a:r>
                <a:rPr lang="zh-CN" altLang="en-US" sz="3200">
                  <a:cs typeface="+mn-ea"/>
                  <a:sym typeface="+mn-lt"/>
                </a:rPr>
                <a:t>、培育和践行社会主义核心价值观，是实现民族伟大复兴中国梦的历史使命</a:t>
              </a:r>
              <a:endParaRPr lang="zh-CN" altLang="en-US" sz="3200" dirty="0">
                <a:cs typeface="+mn-ea"/>
                <a:sym typeface="+mn-lt"/>
              </a:endParaRPr>
            </a:p>
          </p:txBody>
        </p:sp>
      </p:grpSp>
      <p:sp>
        <p:nvSpPr>
          <p:cNvPr id="62" name="TextBox 54"/>
          <p:cNvSpPr txBox="1"/>
          <p:nvPr/>
        </p:nvSpPr>
        <p:spPr>
          <a:xfrm>
            <a:off x="1033576" y="183046"/>
            <a:ext cx="85525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defPPr>
              <a:defRPr lang="zh-CN"/>
            </a:defPPr>
            <a:lvl1pPr marL="0" indent="0">
              <a:buFontTx/>
              <a:buNone/>
              <a:defRPr sz="2800" b="0">
                <a:latin typeface="方正特雅宋_GBK" panose="02000000000000000000" pitchFamily="2" charset="-122"/>
                <a:ea typeface="方正特雅宋_GBK" panose="02000000000000000000" pitchFamily="2" charset="-122"/>
                <a:cs typeface="+mj-cs"/>
              </a:defRPr>
            </a:lvl1pPr>
            <a:lvl2pPr marL="742950" indent="-285750">
              <a:spcBef>
                <a:spcPct val="20000"/>
              </a:spcBef>
              <a:buChar char="–"/>
              <a:defRPr sz="2000">
                <a:latin typeface="+mn-lt"/>
                <a:ea typeface="仿宋_GB2312" pitchFamily="49" charset="-122"/>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lvl="0" eaLnBrk="0" hangingPunct="0">
              <a:defRPr/>
            </a:pPr>
            <a:r>
              <a:rPr lang="zh-CN" altLang="en-US" sz="2400" kern="0" spc="300" dirty="0">
                <a:ln cmpd="sng">
                  <a:noFill/>
                  <a:prstDash val="solid"/>
                </a:ln>
                <a:solidFill>
                  <a:srgbClr val="C00000"/>
                </a:solidFill>
                <a:latin typeface="+mn-lt"/>
                <a:ea typeface="+mn-ea"/>
                <a:cs typeface="+mn-ea"/>
                <a:sym typeface="+mn-lt"/>
              </a:rPr>
              <a:t>人民要有信仰  国家才有力量</a:t>
            </a:r>
          </a:p>
        </p:txBody>
      </p:sp>
      <p:sp>
        <p:nvSpPr>
          <p:cNvPr id="68" name="Freeform 6"/>
          <p:cNvSpPr/>
          <p:nvPr/>
        </p:nvSpPr>
        <p:spPr bwMode="auto">
          <a:xfrm>
            <a:off x="288758" y="135355"/>
            <a:ext cx="697831" cy="610001"/>
          </a:xfrm>
          <a:custGeom>
            <a:avLst/>
            <a:gdLst>
              <a:gd name="T0" fmla="*/ 57 w 1209"/>
              <a:gd name="T1" fmla="*/ 764 h 1054"/>
              <a:gd name="T2" fmla="*/ 130 w 1209"/>
              <a:gd name="T3" fmla="*/ 691 h 1054"/>
              <a:gd name="T4" fmla="*/ 690 w 1209"/>
              <a:gd name="T5" fmla="*/ 798 h 1054"/>
              <a:gd name="T6" fmla="*/ 356 w 1209"/>
              <a:gd name="T7" fmla="*/ 460 h 1054"/>
              <a:gd name="T8" fmla="*/ 265 w 1209"/>
              <a:gd name="T9" fmla="*/ 554 h 1054"/>
              <a:gd name="T10" fmla="*/ 123 w 1209"/>
              <a:gd name="T11" fmla="*/ 414 h 1054"/>
              <a:gd name="T12" fmla="*/ 373 w 1209"/>
              <a:gd name="T13" fmla="*/ 159 h 1054"/>
              <a:gd name="T14" fmla="*/ 534 w 1209"/>
              <a:gd name="T15" fmla="*/ 130 h 1054"/>
              <a:gd name="T16" fmla="*/ 606 w 1209"/>
              <a:gd name="T17" fmla="*/ 204 h 1054"/>
              <a:gd name="T18" fmla="*/ 481 w 1209"/>
              <a:gd name="T19" fmla="*/ 333 h 1054"/>
              <a:gd name="T20" fmla="*/ 819 w 1209"/>
              <a:gd name="T21" fmla="*/ 673 h 1054"/>
              <a:gd name="T22" fmla="*/ 551 w 1209"/>
              <a:gd name="T23" fmla="*/ 0 h 1054"/>
              <a:gd name="T24" fmla="*/ 946 w 1209"/>
              <a:gd name="T25" fmla="*/ 799 h 1054"/>
              <a:gd name="T26" fmla="*/ 1037 w 1209"/>
              <a:gd name="T27" fmla="*/ 893 h 1054"/>
              <a:gd name="T28" fmla="*/ 917 w 1209"/>
              <a:gd name="T29" fmla="*/ 1010 h 1054"/>
              <a:gd name="T30" fmla="*/ 822 w 1209"/>
              <a:gd name="T31" fmla="*/ 922 h 1054"/>
              <a:gd name="T32" fmla="*/ 185 w 1209"/>
              <a:gd name="T33" fmla="*/ 901 h 1054"/>
              <a:gd name="T34" fmla="*/ 144 w 1209"/>
              <a:gd name="T35" fmla="*/ 991 h 1054"/>
              <a:gd name="T36" fmla="*/ 41 w 1209"/>
              <a:gd name="T37" fmla="*/ 973 h 1054"/>
              <a:gd name="T38" fmla="*/ 131 w 1209"/>
              <a:gd name="T39" fmla="*/ 852 h 1054"/>
              <a:gd name="T40" fmla="*/ 57 w 1209"/>
              <a:gd name="T41" fmla="*/ 764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9" h="1054">
                <a:moveTo>
                  <a:pt x="57" y="764"/>
                </a:moveTo>
                <a:lnTo>
                  <a:pt x="130" y="691"/>
                </a:lnTo>
                <a:cubicBezTo>
                  <a:pt x="283" y="823"/>
                  <a:pt x="461" y="909"/>
                  <a:pt x="690" y="798"/>
                </a:cubicBezTo>
                <a:lnTo>
                  <a:pt x="356" y="460"/>
                </a:lnTo>
                <a:lnTo>
                  <a:pt x="265" y="554"/>
                </a:lnTo>
                <a:lnTo>
                  <a:pt x="123" y="414"/>
                </a:lnTo>
                <a:lnTo>
                  <a:pt x="373" y="159"/>
                </a:lnTo>
                <a:cubicBezTo>
                  <a:pt x="409" y="177"/>
                  <a:pt x="467" y="179"/>
                  <a:pt x="534" y="130"/>
                </a:cubicBezTo>
                <a:lnTo>
                  <a:pt x="606" y="204"/>
                </a:lnTo>
                <a:lnTo>
                  <a:pt x="481" y="333"/>
                </a:lnTo>
                <a:lnTo>
                  <a:pt x="819" y="673"/>
                </a:lnTo>
                <a:cubicBezTo>
                  <a:pt x="944" y="461"/>
                  <a:pt x="841" y="145"/>
                  <a:pt x="551" y="0"/>
                </a:cubicBezTo>
                <a:cubicBezTo>
                  <a:pt x="838" y="14"/>
                  <a:pt x="1209" y="342"/>
                  <a:pt x="946" y="799"/>
                </a:cubicBezTo>
                <a:lnTo>
                  <a:pt x="1037" y="893"/>
                </a:lnTo>
                <a:lnTo>
                  <a:pt x="917" y="1010"/>
                </a:lnTo>
                <a:lnTo>
                  <a:pt x="822" y="922"/>
                </a:lnTo>
                <a:cubicBezTo>
                  <a:pt x="580" y="1054"/>
                  <a:pt x="358" y="1039"/>
                  <a:pt x="185" y="901"/>
                </a:cubicBezTo>
                <a:cubicBezTo>
                  <a:pt x="195" y="933"/>
                  <a:pt x="175" y="970"/>
                  <a:pt x="144" y="991"/>
                </a:cubicBezTo>
                <a:cubicBezTo>
                  <a:pt x="106" y="1016"/>
                  <a:pt x="64" y="1008"/>
                  <a:pt x="41" y="973"/>
                </a:cubicBezTo>
                <a:cubicBezTo>
                  <a:pt x="0" y="912"/>
                  <a:pt x="65" y="838"/>
                  <a:pt x="131" y="852"/>
                </a:cubicBezTo>
                <a:cubicBezTo>
                  <a:pt x="105" y="826"/>
                  <a:pt x="80" y="797"/>
                  <a:pt x="57" y="764"/>
                </a:cubicBezTo>
                <a:close/>
              </a:path>
            </a:pathLst>
          </a:custGeom>
          <a:solidFill>
            <a:srgbClr val="B51B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1" name="Line 8"/>
          <p:cNvSpPr>
            <a:spLocks noChangeShapeType="1"/>
          </p:cNvSpPr>
          <p:nvPr/>
        </p:nvSpPr>
        <p:spPr bwMode="auto">
          <a:xfrm>
            <a:off x="998621" y="670845"/>
            <a:ext cx="10504990" cy="0"/>
          </a:xfrm>
          <a:prstGeom prst="line">
            <a:avLst/>
          </a:prstGeom>
          <a:noFill/>
          <a:ln w="12700" cap="flat">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社会主义核心价值观"/>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8"/>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4.0.0"/>
</p:tagLst>
</file>

<file path=ppt/tags/tag27.xml><?xml version="1.0" encoding="utf-8"?>
<p:tagLst xmlns:a="http://schemas.openxmlformats.org/drawingml/2006/main" xmlns:r="http://schemas.openxmlformats.org/officeDocument/2006/relationships" xmlns:p="http://schemas.openxmlformats.org/presentationml/2006/main">
  <p:tag name="PA" val="v4.0.0"/>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8"/>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8"/>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8"/>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8"/>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PA" val="v5.2.8"/>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8"/>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4.0.0"/>
</p:tagLst>
</file>

<file path=ppt/tags/tag55.xml><?xml version="1.0" encoding="utf-8"?>
<p:tagLst xmlns:a="http://schemas.openxmlformats.org/drawingml/2006/main" xmlns:r="http://schemas.openxmlformats.org/officeDocument/2006/relationships" xmlns:p="http://schemas.openxmlformats.org/presentationml/2006/main">
  <p:tag name="PA" val="v4.0.0"/>
</p:tagLst>
</file>

<file path=ppt/tags/tag56.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8"/>
</p:tagLst>
</file>

<file path=ppt/theme/theme1.xml><?xml version="1.0" encoding="utf-8"?>
<a:theme xmlns:a="http://schemas.openxmlformats.org/drawingml/2006/main" name="www.2ppt.com">
  <a:themeElements>
    <a:clrScheme name="红色">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14hei31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14hei31y">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1337</Words>
  <Application>Microsoft Office PowerPoint</Application>
  <PresentationFormat>宽屏</PresentationFormat>
  <Paragraphs>171</Paragraphs>
  <Slides>23</Slides>
  <Notes>23</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23</vt:i4>
      </vt:variant>
    </vt:vector>
  </HeadingPairs>
  <TitlesOfParts>
    <vt:vector size="32" baseType="lpstr">
      <vt:lpstr>等线</vt:lpstr>
      <vt:lpstr>方正正黑简体</vt:lpstr>
      <vt:lpstr>宋体</vt:lpstr>
      <vt:lpstr>微软雅黑</vt:lpstr>
      <vt:lpstr>Arial</vt:lpstr>
      <vt:lpstr>Calibri</vt:lpstr>
      <vt:lpstr>www.2ppt.com</vt:lpstr>
      <vt:lpstr>第一PPT，www.1ppt.com </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2019-11-14T06:03:00Z</dcterms:created>
  <dcterms:modified xsi:type="dcterms:W3CDTF">2023-01-10T11:56:22Z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20B29862D35A44709EEBAD99765E0699</vt:lpwstr>
  </property>
  <property fmtid="{A09F084E-AD41-489F-8076-AA5BE3082BCA}" pid="100">
    <vt:ui4>5</vt:ui4>
  </property>
  <property fmtid="{64440492-4C8B-11D1-8B70-080036B11A03}" pid="11">
    <vt:lpwstr>www.2ppt.com-爱PPT提供资源下载</vt:lpwstr>
  </property>
</Properties>
</file>