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1.xml" ContentType="application/vnd.openxmlformats-officedocument.presentationml.tags+xml"/>
  <Override PartName="/ppt/notesSlides/notesSlide1.xml" ContentType="application/vnd.openxmlformats-officedocument.presentationml.notesSlide+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notesSlides/notesSlide4.xml" ContentType="application/vnd.openxmlformats-officedocument.presentationml.notesSlide+xml"/>
  <Override PartName="/ppt/tags/tag75.xml" ContentType="application/vnd.openxmlformats-officedocument.presentationml.tags+xml"/>
  <Override PartName="/ppt/notesSlides/notesSlide5.xml" ContentType="application/vnd.openxmlformats-officedocument.presentationml.notesSlide+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notesSlides/notesSlide12.xml" ContentType="application/vnd.openxmlformats-officedocument.presentationml.notesSlide+xml"/>
  <Override PartName="/ppt/tags/tag83.xml" ContentType="application/vnd.openxmlformats-officedocument.presentationml.tags+xml"/>
  <Override PartName="/ppt/notesSlides/notesSlide13.xml" ContentType="application/vnd.openxmlformats-officedocument.presentationml.notesSlide+xml"/>
  <Override PartName="/ppt/tags/tag84.xml" ContentType="application/vnd.openxmlformats-officedocument.presentationml.tags+xml"/>
  <Override PartName="/ppt/notesSlides/notesSlide14.xml" ContentType="application/vnd.openxmlformats-officedocument.presentationml.notesSlide+xml"/>
  <Override PartName="/ppt/tags/tag85.xml" ContentType="application/vnd.openxmlformats-officedocument.presentationml.tags+xml"/>
  <Override PartName="/ppt/notesSlides/notesSlide15.xml" ContentType="application/vnd.openxmlformats-officedocument.presentationml.notesSlide+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notesSlides/notesSlide17.xml" ContentType="application/vnd.openxmlformats-officedocument.presentationml.notesSlide+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notesSlides/notesSlide19.xml" ContentType="application/vnd.openxmlformats-officedocument.presentationml.notesSlide+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notesSlides/notesSlide21.xml" ContentType="application/vnd.openxmlformats-officedocument.presentationml.notesSlide+xml"/>
  <Override PartName="/ppt/tags/tag92.xml" ContentType="application/vnd.openxmlformats-officedocument.presentationml.tags+xml"/>
  <Override PartName="/ppt/notesSlides/notesSlide22.xml" ContentType="application/vnd.openxmlformats-officedocument.presentationml.notesSlide+xml"/>
  <Override PartName="/ppt/tags/tag93.xml" ContentType="application/vnd.openxmlformats-officedocument.presentationml.tags+xml"/>
  <Override PartName="/ppt/notesSlides/notesSlide23.xml" ContentType="application/vnd.openxmlformats-officedocument.presentationml.notesSlide+xml"/>
  <Override PartName="/ppt/tags/tag94.xml" ContentType="application/vnd.openxmlformats-officedocument.presentationml.tags+xml"/>
  <Override PartName="/ppt/notesSlides/notesSlide24.xml" ContentType="application/vnd.openxmlformats-officedocument.presentationml.notesSlide+xml"/>
  <Override PartName="/ppt/tags/tag95.xml" ContentType="application/vnd.openxmlformats-officedocument.presentationml.tags+xml"/>
  <Override PartName="/ppt/notesSlides/notesSlide25.xml" ContentType="application/vnd.openxmlformats-officedocument.presentationml.notesSlide+xml"/>
  <Override PartName="/ppt/tags/tag96.xml" ContentType="application/vnd.openxmlformats-officedocument.presentationml.tags+xml"/>
  <Override PartName="/ppt/notesSlides/notesSlide26.xml" ContentType="application/vnd.openxmlformats-officedocument.presentationml.notesSlide+xml"/>
  <Override PartName="/ppt/tags/tag97.xml" ContentType="application/vnd.openxmlformats-officedocument.presentationml.tags+xml"/>
  <Override PartName="/ppt/notesSlides/notesSlide27.xml" ContentType="application/vnd.openxmlformats-officedocument.presentationml.notesSlide+xml"/>
  <Override PartName="/ppt/tags/tag98.xml" ContentType="application/vnd.openxmlformats-officedocument.presentationml.tags+xml"/>
  <Override PartName="/ppt/notesSlides/notesSlide28.xml" ContentType="application/vnd.openxmlformats-officedocument.presentationml.notesSlide+xml"/>
  <Override PartName="/ppt/tags/tag99.xml" ContentType="application/vnd.openxmlformats-officedocument.presentationml.tags+xml"/>
  <Override PartName="/ppt/notesSlides/notesSlide29.xml" ContentType="application/vnd.openxmlformats-officedocument.presentationml.notesSlide+xml"/>
  <Override PartName="/ppt/tags/tag10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3"/>
  </p:notesMasterIdLst>
  <p:handoutMasterIdLst>
    <p:handoutMasterId r:id="rId34"/>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65F"/>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75" d="100"/>
          <a:sy n="75" d="100"/>
        </p:scale>
        <p:origin x="-2022" y="-94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2023-01-10</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29131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3890797499"/>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jieri/"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935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31295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4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467545"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10"/>
              </a:rPr>
              <a:t>节日</a:t>
            </a: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extLst>
      <p:ext uri="{BB962C8B-B14F-4D97-AF65-F5344CB8AC3E}">
        <p14:creationId xmlns:p14="http://schemas.microsoft.com/office/powerpoint/2010/main" val="153668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6278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7.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4.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5.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6.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8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8.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9.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90.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91.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9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9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94.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96.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9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98.xml"/><Relationship Id="rId5" Type="http://schemas.openxmlformats.org/officeDocument/2006/relationships/image" Target="../media/image7.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99.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0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l="21719" t="14995" r="21719" b="32497"/>
          <a:stretch>
            <a:fillRect/>
          </a:stretch>
        </p:blipFill>
        <p:spPr>
          <a:xfrm>
            <a:off x="2647950" y="1295400"/>
            <a:ext cx="6896100" cy="3200400"/>
          </a:xfrm>
          <a:prstGeom prst="rect">
            <a:avLst/>
          </a:prstGeom>
        </p:spPr>
      </p:pic>
      <p:grpSp>
        <p:nvGrpSpPr>
          <p:cNvPr id="12" name="组合 11"/>
          <p:cNvGrpSpPr/>
          <p:nvPr/>
        </p:nvGrpSpPr>
        <p:grpSpPr>
          <a:xfrm>
            <a:off x="3647926" y="3714750"/>
            <a:ext cx="4896149" cy="734428"/>
            <a:chOff x="3647926" y="3714750"/>
            <a:chExt cx="4896149" cy="734428"/>
          </a:xfrm>
        </p:grpSpPr>
        <p:sp>
          <p:nvSpPr>
            <p:cNvPr id="8" name="文本框 7"/>
            <p:cNvSpPr txBox="1"/>
            <p:nvPr/>
          </p:nvSpPr>
          <p:spPr>
            <a:xfrm>
              <a:off x="3905885" y="3714750"/>
              <a:ext cx="4380230" cy="521970"/>
            </a:xfrm>
            <a:prstGeom prst="rect">
              <a:avLst/>
            </a:prstGeom>
            <a:noFill/>
          </p:spPr>
          <p:txBody>
            <a:bodyPr wrap="none" rtlCol="0">
              <a:spAutoFit/>
            </a:bodyPr>
            <a:lstStyle/>
            <a:p>
              <a:pPr algn="ctr"/>
              <a:r>
                <a:rPr lang="zh-CN" altLang="en-US" sz="2800" spc="200" dirty="0">
                  <a:solidFill>
                    <a:srgbClr val="E2465F"/>
                  </a:solidFill>
                  <a:cs typeface="+mn-ea"/>
                  <a:sym typeface="+mn-lt"/>
                </a:rPr>
                <a:t>情人节活动策划</a:t>
              </a:r>
              <a:r>
                <a:rPr lang="en-US" altLang="zh-CN" sz="2800" spc="200" dirty="0">
                  <a:solidFill>
                    <a:srgbClr val="E2465F"/>
                  </a:solidFill>
                  <a:cs typeface="+mn-ea"/>
                  <a:sym typeface="+mn-lt"/>
                </a:rPr>
                <a:t>PPT</a:t>
              </a:r>
              <a:r>
                <a:rPr lang="zh-CN" altLang="en-US" sz="2800" spc="200" dirty="0">
                  <a:solidFill>
                    <a:srgbClr val="E2465F"/>
                  </a:solidFill>
                  <a:cs typeface="+mn-ea"/>
                  <a:sym typeface="+mn-lt"/>
                </a:rPr>
                <a:t>模板</a:t>
              </a:r>
            </a:p>
          </p:txBody>
        </p:sp>
        <p:sp>
          <p:nvSpPr>
            <p:cNvPr id="11" name="文本框 10"/>
            <p:cNvSpPr txBox="1"/>
            <p:nvPr/>
          </p:nvSpPr>
          <p:spPr>
            <a:xfrm>
              <a:off x="3647926" y="4172179"/>
              <a:ext cx="4896149" cy="276999"/>
            </a:xfrm>
            <a:prstGeom prst="rect">
              <a:avLst/>
            </a:prstGeom>
            <a:noFill/>
          </p:spPr>
          <p:txBody>
            <a:bodyPr wrap="none" rtlCol="0">
              <a:spAutoFit/>
            </a:bodyPr>
            <a:lstStyle/>
            <a:p>
              <a:pPr algn="ctr"/>
              <a:r>
                <a:rPr lang="en-US" altLang="zh-CN" sz="1200" spc="100" dirty="0">
                  <a:solidFill>
                    <a:srgbClr val="E2465F"/>
                  </a:solidFill>
                  <a:cs typeface="+mn-ea"/>
                  <a:sym typeface="+mn-lt"/>
                </a:rPr>
                <a:t>PPT Template for Romantic Valentine's Day Expressions</a:t>
              </a:r>
            </a:p>
          </p:txBody>
        </p:sp>
      </p:grpSp>
      <p:grpSp>
        <p:nvGrpSpPr>
          <p:cNvPr id="26" name="组合 25"/>
          <p:cNvGrpSpPr/>
          <p:nvPr/>
        </p:nvGrpSpPr>
        <p:grpSpPr>
          <a:xfrm>
            <a:off x="3944938" y="4667250"/>
            <a:ext cx="4302124" cy="350520"/>
            <a:chOff x="3944938" y="4648200"/>
            <a:chExt cx="4302124" cy="350520"/>
          </a:xfrm>
        </p:grpSpPr>
        <p:grpSp>
          <p:nvGrpSpPr>
            <p:cNvPr id="15" name="组合 14"/>
            <p:cNvGrpSpPr/>
            <p:nvPr/>
          </p:nvGrpSpPr>
          <p:grpSpPr>
            <a:xfrm>
              <a:off x="3944938" y="4648200"/>
              <a:ext cx="1435100" cy="350520"/>
              <a:chOff x="3543300" y="4648200"/>
              <a:chExt cx="1435100" cy="305029"/>
            </a:xfrm>
          </p:grpSpPr>
          <p:sp>
            <p:nvSpPr>
              <p:cNvPr id="13" name="矩形 12"/>
              <p:cNvSpPr/>
              <p:nvPr/>
            </p:nvSpPr>
            <p:spPr>
              <a:xfrm>
                <a:off x="3543300" y="4648200"/>
                <a:ext cx="1435100" cy="305029"/>
              </a:xfrm>
              <a:prstGeom prst="rect">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772024" y="4648200"/>
                <a:ext cx="206375" cy="305029"/>
              </a:xfrm>
              <a:prstGeom prst="rect">
                <a:avLst/>
              </a:prstGeom>
              <a:gradFill>
                <a:gsLst>
                  <a:gs pos="95000">
                    <a:srgbClr val="66101E"/>
                  </a:gs>
                  <a:gs pos="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5378450" y="4648200"/>
              <a:ext cx="1435100" cy="350520"/>
              <a:chOff x="3543300" y="4648200"/>
              <a:chExt cx="1435100" cy="305029"/>
            </a:xfrm>
          </p:grpSpPr>
          <p:sp>
            <p:nvSpPr>
              <p:cNvPr id="17" name="矩形 16"/>
              <p:cNvSpPr/>
              <p:nvPr/>
            </p:nvSpPr>
            <p:spPr>
              <a:xfrm>
                <a:off x="3543300" y="4648200"/>
                <a:ext cx="1435100" cy="305029"/>
              </a:xfrm>
              <a:prstGeom prst="rect">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4772024" y="4648200"/>
                <a:ext cx="206375" cy="305029"/>
              </a:xfrm>
              <a:prstGeom prst="rect">
                <a:avLst/>
              </a:prstGeom>
              <a:gradFill>
                <a:gsLst>
                  <a:gs pos="95000">
                    <a:srgbClr val="66101E"/>
                  </a:gs>
                  <a:gs pos="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矩形 19"/>
            <p:cNvSpPr/>
            <p:nvPr/>
          </p:nvSpPr>
          <p:spPr>
            <a:xfrm>
              <a:off x="6811962" y="4648200"/>
              <a:ext cx="1435100" cy="350520"/>
            </a:xfrm>
            <a:prstGeom prst="rect">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4243143" y="4654183"/>
              <a:ext cx="838691" cy="338554"/>
            </a:xfrm>
            <a:prstGeom prst="rect">
              <a:avLst/>
            </a:prstGeom>
            <a:noFill/>
          </p:spPr>
          <p:txBody>
            <a:bodyPr wrap="none" rtlCol="0">
              <a:spAutoFit/>
            </a:bodyPr>
            <a:lstStyle/>
            <a:p>
              <a:pPr algn="ctr"/>
              <a:r>
                <a:rPr lang="zh-CN" altLang="en-US" sz="1600" spc="100" dirty="0">
                  <a:solidFill>
                    <a:schemeClr val="bg1"/>
                  </a:solidFill>
                  <a:cs typeface="+mn-ea"/>
                  <a:sym typeface="+mn-lt"/>
                </a:rPr>
                <a:t>情人节</a:t>
              </a:r>
            </a:p>
          </p:txBody>
        </p:sp>
        <p:sp>
          <p:nvSpPr>
            <p:cNvPr id="24" name="文本框 23"/>
            <p:cNvSpPr txBox="1"/>
            <p:nvPr/>
          </p:nvSpPr>
          <p:spPr>
            <a:xfrm>
              <a:off x="5568442" y="4654183"/>
              <a:ext cx="1056701" cy="338554"/>
            </a:xfrm>
            <a:prstGeom prst="rect">
              <a:avLst/>
            </a:prstGeom>
            <a:noFill/>
          </p:spPr>
          <p:txBody>
            <a:bodyPr wrap="none" rtlCol="0">
              <a:spAutoFit/>
            </a:bodyPr>
            <a:lstStyle/>
            <a:p>
              <a:pPr algn="ctr"/>
              <a:r>
                <a:rPr lang="zh-CN" altLang="en-US" sz="1600" spc="100" dirty="0">
                  <a:solidFill>
                    <a:schemeClr val="bg1"/>
                  </a:solidFill>
                  <a:cs typeface="+mn-ea"/>
                  <a:sym typeface="+mn-lt"/>
                </a:rPr>
                <a:t>一生一世</a:t>
              </a:r>
            </a:p>
          </p:txBody>
        </p:sp>
        <p:sp>
          <p:nvSpPr>
            <p:cNvPr id="25" name="文本框 24"/>
            <p:cNvSpPr txBox="1"/>
            <p:nvPr/>
          </p:nvSpPr>
          <p:spPr>
            <a:xfrm>
              <a:off x="7111751" y="4654183"/>
              <a:ext cx="838691" cy="338554"/>
            </a:xfrm>
            <a:prstGeom prst="rect">
              <a:avLst/>
            </a:prstGeom>
            <a:noFill/>
          </p:spPr>
          <p:txBody>
            <a:bodyPr wrap="none" rtlCol="0">
              <a:spAutoFit/>
            </a:bodyPr>
            <a:lstStyle/>
            <a:p>
              <a:pPr algn="ctr"/>
              <a:r>
                <a:rPr lang="zh-CN" altLang="en-US" sz="1600" spc="100" dirty="0">
                  <a:solidFill>
                    <a:schemeClr val="bg1"/>
                  </a:solidFill>
                  <a:cs typeface="+mn-ea"/>
                  <a:sym typeface="+mn-lt"/>
                </a:rPr>
                <a:t>我爱你</a:t>
              </a:r>
            </a:p>
          </p:txBody>
        </p:sp>
      </p:grpSp>
      <p:sp>
        <p:nvSpPr>
          <p:cNvPr id="27" name="文本框 26"/>
          <p:cNvSpPr txBox="1"/>
          <p:nvPr/>
        </p:nvSpPr>
        <p:spPr>
          <a:xfrm>
            <a:off x="4015943" y="5190092"/>
            <a:ext cx="4160113" cy="369332"/>
          </a:xfrm>
          <a:prstGeom prst="rect">
            <a:avLst/>
          </a:prstGeom>
          <a:noFill/>
        </p:spPr>
        <p:txBody>
          <a:bodyPr wrap="none" rtlCol="0">
            <a:spAutoFit/>
          </a:bodyPr>
          <a:lstStyle/>
          <a:p>
            <a:pPr algn="ctr"/>
            <a:r>
              <a:rPr spc="100" dirty="0" err="1" smtClean="0">
                <a:solidFill>
                  <a:srgbClr val="E2465F"/>
                </a:solidFill>
                <a:cs typeface="+mn-ea"/>
                <a:sym typeface="+mn-lt"/>
              </a:rPr>
              <a:t>会说情话的玫瑰</a:t>
            </a:r>
            <a:r>
              <a:rPr spc="100" dirty="0">
                <a:solidFill>
                  <a:srgbClr val="E2465F"/>
                </a:solidFill>
                <a:cs typeface="+mn-ea"/>
                <a:sym typeface="+mn-lt"/>
              </a:rPr>
              <a:t>—XXXX传递你的爱</a:t>
            </a:r>
          </a:p>
        </p:txBody>
      </p:sp>
      <p:pic>
        <p:nvPicPr>
          <p:cNvPr id="3" name="图片 2"/>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5820900" y="175261"/>
            <a:ext cx="5458047" cy="139398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814"/>
    </mc:Choice>
    <mc:Fallback xmlns="">
      <p:transition spd="slow" advTm="6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5"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strVal val="#ppt_w*0.70"/>
                                          </p:val>
                                        </p:tav>
                                        <p:tav tm="100000">
                                          <p:val>
                                            <p:strVal val="#ppt_w"/>
                                          </p:val>
                                        </p:tav>
                                      </p:tavLst>
                                    </p:anim>
                                    <p:anim calcmode="lin" valueType="num">
                                      <p:cBhvr>
                                        <p:cTn id="24" dur="1000" fill="hold"/>
                                        <p:tgtEl>
                                          <p:spTgt spid="26"/>
                                        </p:tgtEl>
                                        <p:attrNameLst>
                                          <p:attrName>ppt_h</p:attrName>
                                        </p:attrNameLst>
                                      </p:cBhvr>
                                      <p:tavLst>
                                        <p:tav tm="0">
                                          <p:val>
                                            <p:strVal val="#ppt_h"/>
                                          </p:val>
                                        </p:tav>
                                        <p:tav tm="100000">
                                          <p:val>
                                            <p:strVal val="#ppt_h"/>
                                          </p:val>
                                        </p:tav>
                                      </p:tavLst>
                                    </p:anim>
                                    <p:animEffect transition="in" filter="fade">
                                      <p:cBhvr>
                                        <p:cTn id="25" dur="1000"/>
                                        <p:tgtEl>
                                          <p:spTgt spid="26"/>
                                        </p:tgtEl>
                                      </p:cBhvr>
                                    </p:animEffect>
                                  </p:childTnLst>
                                </p:cTn>
                              </p:par>
                            </p:childTnLst>
                          </p:cTn>
                        </p:par>
                        <p:par>
                          <p:cTn id="26" fill="hold">
                            <p:stCondLst>
                              <p:cond delay="3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anim calcmode="lin" valueType="num">
                                      <p:cBhvr>
                                        <p:cTn id="3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7"/>
                                        </p:tgtEl>
                                      </p:cBhvr>
                                    </p:animEffect>
                                  </p:childTnLst>
                                </p:cTn>
                              </p:par>
                            </p:childTnLst>
                          </p:cTn>
                        </p:par>
                        <p:par>
                          <p:cTn id="34" fill="hold">
                            <p:stCondLst>
                              <p:cond delay="4800"/>
                            </p:stCondLst>
                            <p:childTnLst>
                              <p:par>
                                <p:cTn id="35" presetID="47"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extLst mod="1">
    <p:ext uri="{E180D4A7-C9FB-4DFB-919C-405C955672EB}">
      <p14:showEvtLst xmlns:p14="http://schemas.microsoft.com/office/powerpoint/2010/main">
        <p14:playEvt time="235"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活动背景</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56" name="图片 255" descr="E:\素材\城市\51miz-E190375-FC7FFB6C.png51miz-E190375-FC7FFB6C"/>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726238" y="1546860"/>
            <a:ext cx="4425950" cy="4426585"/>
          </a:xfrm>
          <a:prstGeom prst="rect">
            <a:avLst/>
          </a:prstGeom>
        </p:spPr>
      </p:pic>
      <p:sp>
        <p:nvSpPr>
          <p:cNvPr id="6" name="矩形 5"/>
          <p:cNvSpPr/>
          <p:nvPr/>
        </p:nvSpPr>
        <p:spPr>
          <a:xfrm>
            <a:off x="2425175" y="2906982"/>
            <a:ext cx="4933705" cy="2192020"/>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根据“0”和“1”音近或象形所指代的不同，520主要是为女性设定的节日，而521则主要是为男性设定的节日。男性可以选择在5月20日对老婆、女友或喜欢的女神表白“520”（我爱你） [12]  ，5月21日这一天就是确定答案的日子了，被感动的女性记得向老公、男友或心仪的男神回复“521”表示（我愿意、我爱你） [13]  。因此，每年5月20日和5月21日 [14]  的“网络情人节”也成为了情侣们扎堆登记结婚、隆重举办婚宴 [15]  的吉日。</a:t>
            </a:r>
          </a:p>
        </p:txBody>
      </p:sp>
      <p:sp>
        <p:nvSpPr>
          <p:cNvPr id="10" name="矩形 9"/>
          <p:cNvSpPr/>
          <p:nvPr/>
        </p:nvSpPr>
        <p:spPr>
          <a:xfrm>
            <a:off x="2535966" y="218829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36">
        <p:blinds dir="vert"/>
      </p:transition>
    </mc:Choice>
    <mc:Fallback xmlns="">
      <p:transition spd="slow" advTm="63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1000" fill="hold"/>
                                        <p:tgtEl>
                                          <p:spTgt spid="256"/>
                                        </p:tgtEl>
                                        <p:attrNameLst>
                                          <p:attrName>ppt_w</p:attrName>
                                        </p:attrNameLst>
                                      </p:cBhvr>
                                      <p:tavLst>
                                        <p:tav tm="0">
                                          <p:val>
                                            <p:strVal val="#ppt_w*0.70"/>
                                          </p:val>
                                        </p:tav>
                                        <p:tav tm="100000">
                                          <p:val>
                                            <p:strVal val="#ppt_w"/>
                                          </p:val>
                                        </p:tav>
                                      </p:tavLst>
                                    </p:anim>
                                    <p:anim calcmode="lin" valueType="num">
                                      <p:cBhvr>
                                        <p:cTn id="8" dur="1000" fill="hold"/>
                                        <p:tgtEl>
                                          <p:spTgt spid="256"/>
                                        </p:tgtEl>
                                        <p:attrNameLst>
                                          <p:attrName>ppt_h</p:attrName>
                                        </p:attrNameLst>
                                      </p:cBhvr>
                                      <p:tavLst>
                                        <p:tav tm="0">
                                          <p:val>
                                            <p:strVal val="#ppt_h"/>
                                          </p:val>
                                        </p:tav>
                                        <p:tav tm="100000">
                                          <p:val>
                                            <p:strVal val="#ppt_h"/>
                                          </p:val>
                                        </p:tav>
                                      </p:tavLst>
                                    </p:anim>
                                    <p:animEffect transition="in" filter="fade">
                                      <p:cBhvr>
                                        <p:cTn id="9" dur="1000"/>
                                        <p:tgtEl>
                                          <p:spTgt spid="256"/>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活动背景</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cxnSp>
        <p:nvCxnSpPr>
          <p:cNvPr id="2" name="直接箭头连接符 1"/>
          <p:cNvCxnSpPr/>
          <p:nvPr/>
        </p:nvCxnSpPr>
        <p:spPr>
          <a:xfrm>
            <a:off x="6096001" y="2301875"/>
            <a:ext cx="0" cy="3181350"/>
          </a:xfrm>
          <a:prstGeom prst="straightConnector1">
            <a:avLst/>
          </a:prstGeom>
          <a:ln w="38100" cap="rnd">
            <a:solidFill>
              <a:srgbClr val="F1C1D1"/>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4098722" y="3864455"/>
            <a:ext cx="3994558" cy="0"/>
          </a:xfrm>
          <a:prstGeom prst="straightConnector1">
            <a:avLst/>
          </a:prstGeom>
          <a:ln w="38100" cap="rnd">
            <a:solidFill>
              <a:srgbClr val="F1C1D1"/>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îşḷiḓé"/>
          <p:cNvSpPr/>
          <p:nvPr/>
        </p:nvSpPr>
        <p:spPr>
          <a:xfrm>
            <a:off x="4602101" y="2474328"/>
            <a:ext cx="1260000" cy="1260000"/>
          </a:xfrm>
          <a:prstGeom prst="roundRect">
            <a:avLst>
              <a:gd name="adj" fmla="val 12758"/>
            </a:avLst>
          </a:prstGeom>
          <a:noFill/>
          <a:ln w="19050">
            <a:solidFill>
              <a:srgbClr val="E2455F"/>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32" name="ï$ḻíḍê"/>
          <p:cNvSpPr/>
          <p:nvPr/>
        </p:nvSpPr>
        <p:spPr>
          <a:xfrm>
            <a:off x="4920516" y="2792743"/>
            <a:ext cx="623170" cy="623170"/>
          </a:xfrm>
          <a:prstGeom prst="ellipse">
            <a:avLst/>
          </a:prstGeom>
          <a:solidFill>
            <a:schemeClr val="bg1"/>
          </a:solidFill>
          <a:ln w="19050">
            <a:solidFill>
              <a:srgbClr val="F1C1D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69" name="işļîdè"/>
          <p:cNvSpPr/>
          <p:nvPr/>
        </p:nvSpPr>
        <p:spPr>
          <a:xfrm>
            <a:off x="5062753" y="2937891"/>
            <a:ext cx="338697" cy="33287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597195">
                <a:moveTo>
                  <a:pt x="256948" y="237241"/>
                </a:moveTo>
                <a:lnTo>
                  <a:pt x="270477" y="391532"/>
                </a:lnTo>
                <a:cubicBezTo>
                  <a:pt x="271367" y="401576"/>
                  <a:pt x="278666" y="409841"/>
                  <a:pt x="288456" y="411885"/>
                </a:cubicBezTo>
                <a:cubicBezTo>
                  <a:pt x="290147" y="412241"/>
                  <a:pt x="291749" y="412419"/>
                  <a:pt x="293352" y="412419"/>
                </a:cubicBezTo>
                <a:cubicBezTo>
                  <a:pt x="301451" y="412419"/>
                  <a:pt x="309195" y="408064"/>
                  <a:pt x="313289" y="400687"/>
                </a:cubicBezTo>
                <a:lnTo>
                  <a:pt x="382001" y="278036"/>
                </a:lnTo>
                <a:lnTo>
                  <a:pt x="409237" y="306743"/>
                </a:lnTo>
                <a:cubicBezTo>
                  <a:pt x="413598" y="311276"/>
                  <a:pt x="419651" y="313853"/>
                  <a:pt x="425881" y="313853"/>
                </a:cubicBezTo>
                <a:lnTo>
                  <a:pt x="571227" y="313853"/>
                </a:lnTo>
                <a:cubicBezTo>
                  <a:pt x="548086" y="357137"/>
                  <a:pt x="514174" y="404686"/>
                  <a:pt x="469316" y="456146"/>
                </a:cubicBezTo>
                <a:cubicBezTo>
                  <a:pt x="402739" y="532670"/>
                  <a:pt x="337231" y="589107"/>
                  <a:pt x="334472" y="591507"/>
                </a:cubicBezTo>
                <a:cubicBezTo>
                  <a:pt x="330022" y="595329"/>
                  <a:pt x="324504" y="597195"/>
                  <a:pt x="318985" y="597195"/>
                </a:cubicBezTo>
                <a:cubicBezTo>
                  <a:pt x="313823" y="597195"/>
                  <a:pt x="308660" y="595595"/>
                  <a:pt x="304388" y="592307"/>
                </a:cubicBezTo>
                <a:cubicBezTo>
                  <a:pt x="301362" y="589907"/>
                  <a:pt x="228377" y="533559"/>
                  <a:pt x="154236" y="457124"/>
                </a:cubicBezTo>
                <a:cubicBezTo>
                  <a:pt x="109110" y="410552"/>
                  <a:pt x="73775" y="367180"/>
                  <a:pt x="48408" y="327185"/>
                </a:cubicBezTo>
                <a:lnTo>
                  <a:pt x="182629" y="327185"/>
                </a:lnTo>
                <a:cubicBezTo>
                  <a:pt x="190194" y="327185"/>
                  <a:pt x="197225" y="323452"/>
                  <a:pt x="201498" y="317320"/>
                </a:cubicBezTo>
                <a:close/>
                <a:moveTo>
                  <a:pt x="192162" y="0"/>
                </a:moveTo>
                <a:cubicBezTo>
                  <a:pt x="232393" y="0"/>
                  <a:pt x="271377" y="12620"/>
                  <a:pt x="303775" y="35728"/>
                </a:cubicBezTo>
                <a:cubicBezTo>
                  <a:pt x="336262" y="12620"/>
                  <a:pt x="375157" y="0"/>
                  <a:pt x="415477" y="0"/>
                </a:cubicBezTo>
                <a:cubicBezTo>
                  <a:pt x="521393" y="0"/>
                  <a:pt x="607639" y="86121"/>
                  <a:pt x="607639" y="191884"/>
                </a:cubicBezTo>
                <a:cubicBezTo>
                  <a:pt x="607639" y="215259"/>
                  <a:pt x="602388" y="240678"/>
                  <a:pt x="592063" y="268140"/>
                </a:cubicBezTo>
                <a:lnTo>
                  <a:pt x="435770" y="268140"/>
                </a:lnTo>
                <a:lnTo>
                  <a:pt x="393848" y="224147"/>
                </a:lnTo>
                <a:cubicBezTo>
                  <a:pt x="388864" y="218814"/>
                  <a:pt x="381655" y="216237"/>
                  <a:pt x="374445" y="217125"/>
                </a:cubicBezTo>
                <a:cubicBezTo>
                  <a:pt x="367147" y="218103"/>
                  <a:pt x="360827" y="222369"/>
                  <a:pt x="357267" y="228679"/>
                </a:cubicBezTo>
                <a:lnTo>
                  <a:pt x="309649" y="313734"/>
                </a:lnTo>
                <a:lnTo>
                  <a:pt x="297011" y="170287"/>
                </a:lnTo>
                <a:cubicBezTo>
                  <a:pt x="296210" y="160689"/>
                  <a:pt x="289445" y="152601"/>
                  <a:pt x="280100" y="150112"/>
                </a:cubicBezTo>
                <a:cubicBezTo>
                  <a:pt x="270754" y="147713"/>
                  <a:pt x="260875" y="151357"/>
                  <a:pt x="255445" y="159267"/>
                </a:cubicBezTo>
                <a:lnTo>
                  <a:pt x="170712" y="281472"/>
                </a:lnTo>
                <a:lnTo>
                  <a:pt x="23052" y="281472"/>
                </a:lnTo>
                <a:cubicBezTo>
                  <a:pt x="7744" y="248943"/>
                  <a:pt x="0" y="218992"/>
                  <a:pt x="0" y="191884"/>
                </a:cubicBezTo>
                <a:cubicBezTo>
                  <a:pt x="0" y="86121"/>
                  <a:pt x="86157" y="0"/>
                  <a:pt x="192162" y="0"/>
                </a:cubicBezTo>
                <a:close/>
              </a:path>
            </a:pathLst>
          </a:custGeom>
          <a:solidFill>
            <a:srgbClr val="E2455F"/>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sp>
        <p:nvSpPr>
          <p:cNvPr id="28" name="iŝļîḓè"/>
          <p:cNvSpPr/>
          <p:nvPr/>
        </p:nvSpPr>
        <p:spPr>
          <a:xfrm>
            <a:off x="6329901" y="2474328"/>
            <a:ext cx="1260000" cy="1260000"/>
          </a:xfrm>
          <a:prstGeom prst="roundRect">
            <a:avLst>
              <a:gd name="adj" fmla="val 12758"/>
            </a:avLst>
          </a:prstGeom>
          <a:noFill/>
          <a:ln w="19050">
            <a:solidFill>
              <a:srgbClr val="E2455F"/>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29" name="iṥļîďê"/>
          <p:cNvSpPr/>
          <p:nvPr/>
        </p:nvSpPr>
        <p:spPr>
          <a:xfrm>
            <a:off x="6648316" y="2792743"/>
            <a:ext cx="623170" cy="623170"/>
          </a:xfrm>
          <a:prstGeom prst="ellipse">
            <a:avLst/>
          </a:prstGeom>
          <a:solidFill>
            <a:schemeClr val="bg1"/>
          </a:solidFill>
          <a:ln w="19050">
            <a:solidFill>
              <a:srgbClr val="F1C1D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70" name="ïš1îḋé"/>
          <p:cNvSpPr/>
          <p:nvPr/>
        </p:nvSpPr>
        <p:spPr>
          <a:xfrm>
            <a:off x="6790553" y="2937891"/>
            <a:ext cx="338697" cy="33287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597195">
                <a:moveTo>
                  <a:pt x="256948" y="237241"/>
                </a:moveTo>
                <a:lnTo>
                  <a:pt x="270477" y="391532"/>
                </a:lnTo>
                <a:cubicBezTo>
                  <a:pt x="271367" y="401576"/>
                  <a:pt x="278666" y="409841"/>
                  <a:pt x="288456" y="411885"/>
                </a:cubicBezTo>
                <a:cubicBezTo>
                  <a:pt x="290147" y="412241"/>
                  <a:pt x="291749" y="412419"/>
                  <a:pt x="293352" y="412419"/>
                </a:cubicBezTo>
                <a:cubicBezTo>
                  <a:pt x="301451" y="412419"/>
                  <a:pt x="309195" y="408064"/>
                  <a:pt x="313289" y="400687"/>
                </a:cubicBezTo>
                <a:lnTo>
                  <a:pt x="382001" y="278036"/>
                </a:lnTo>
                <a:lnTo>
                  <a:pt x="409237" y="306743"/>
                </a:lnTo>
                <a:cubicBezTo>
                  <a:pt x="413598" y="311276"/>
                  <a:pt x="419651" y="313853"/>
                  <a:pt x="425881" y="313853"/>
                </a:cubicBezTo>
                <a:lnTo>
                  <a:pt x="571227" y="313853"/>
                </a:lnTo>
                <a:cubicBezTo>
                  <a:pt x="548086" y="357137"/>
                  <a:pt x="514174" y="404686"/>
                  <a:pt x="469316" y="456146"/>
                </a:cubicBezTo>
                <a:cubicBezTo>
                  <a:pt x="402739" y="532670"/>
                  <a:pt x="337231" y="589107"/>
                  <a:pt x="334472" y="591507"/>
                </a:cubicBezTo>
                <a:cubicBezTo>
                  <a:pt x="330022" y="595329"/>
                  <a:pt x="324504" y="597195"/>
                  <a:pt x="318985" y="597195"/>
                </a:cubicBezTo>
                <a:cubicBezTo>
                  <a:pt x="313823" y="597195"/>
                  <a:pt x="308660" y="595595"/>
                  <a:pt x="304388" y="592307"/>
                </a:cubicBezTo>
                <a:cubicBezTo>
                  <a:pt x="301362" y="589907"/>
                  <a:pt x="228377" y="533559"/>
                  <a:pt x="154236" y="457124"/>
                </a:cubicBezTo>
                <a:cubicBezTo>
                  <a:pt x="109110" y="410552"/>
                  <a:pt x="73775" y="367180"/>
                  <a:pt x="48408" y="327185"/>
                </a:cubicBezTo>
                <a:lnTo>
                  <a:pt x="182629" y="327185"/>
                </a:lnTo>
                <a:cubicBezTo>
                  <a:pt x="190194" y="327185"/>
                  <a:pt x="197225" y="323452"/>
                  <a:pt x="201498" y="317320"/>
                </a:cubicBezTo>
                <a:close/>
                <a:moveTo>
                  <a:pt x="192162" y="0"/>
                </a:moveTo>
                <a:cubicBezTo>
                  <a:pt x="232393" y="0"/>
                  <a:pt x="271377" y="12620"/>
                  <a:pt x="303775" y="35728"/>
                </a:cubicBezTo>
                <a:cubicBezTo>
                  <a:pt x="336262" y="12620"/>
                  <a:pt x="375157" y="0"/>
                  <a:pt x="415477" y="0"/>
                </a:cubicBezTo>
                <a:cubicBezTo>
                  <a:pt x="521393" y="0"/>
                  <a:pt x="607639" y="86121"/>
                  <a:pt x="607639" y="191884"/>
                </a:cubicBezTo>
                <a:cubicBezTo>
                  <a:pt x="607639" y="215259"/>
                  <a:pt x="602388" y="240678"/>
                  <a:pt x="592063" y="268140"/>
                </a:cubicBezTo>
                <a:lnTo>
                  <a:pt x="435770" y="268140"/>
                </a:lnTo>
                <a:lnTo>
                  <a:pt x="393848" y="224147"/>
                </a:lnTo>
                <a:cubicBezTo>
                  <a:pt x="388864" y="218814"/>
                  <a:pt x="381655" y="216237"/>
                  <a:pt x="374445" y="217125"/>
                </a:cubicBezTo>
                <a:cubicBezTo>
                  <a:pt x="367147" y="218103"/>
                  <a:pt x="360827" y="222369"/>
                  <a:pt x="357267" y="228679"/>
                </a:cubicBezTo>
                <a:lnTo>
                  <a:pt x="309649" y="313734"/>
                </a:lnTo>
                <a:lnTo>
                  <a:pt x="297011" y="170287"/>
                </a:lnTo>
                <a:cubicBezTo>
                  <a:pt x="296210" y="160689"/>
                  <a:pt x="289445" y="152601"/>
                  <a:pt x="280100" y="150112"/>
                </a:cubicBezTo>
                <a:cubicBezTo>
                  <a:pt x="270754" y="147713"/>
                  <a:pt x="260875" y="151357"/>
                  <a:pt x="255445" y="159267"/>
                </a:cubicBezTo>
                <a:lnTo>
                  <a:pt x="170712" y="281472"/>
                </a:lnTo>
                <a:lnTo>
                  <a:pt x="23052" y="281472"/>
                </a:lnTo>
                <a:cubicBezTo>
                  <a:pt x="7744" y="248943"/>
                  <a:pt x="0" y="218992"/>
                  <a:pt x="0" y="191884"/>
                </a:cubicBezTo>
                <a:cubicBezTo>
                  <a:pt x="0" y="86121"/>
                  <a:pt x="86157" y="0"/>
                  <a:pt x="192162" y="0"/>
                </a:cubicBezTo>
                <a:close/>
              </a:path>
            </a:pathLst>
          </a:custGeom>
          <a:solidFill>
            <a:srgbClr val="E2455F"/>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sp>
        <p:nvSpPr>
          <p:cNvPr id="25" name="íŝļîďé"/>
          <p:cNvSpPr/>
          <p:nvPr/>
        </p:nvSpPr>
        <p:spPr>
          <a:xfrm>
            <a:off x="4602101" y="3987801"/>
            <a:ext cx="1260000" cy="1260000"/>
          </a:xfrm>
          <a:prstGeom prst="roundRect">
            <a:avLst>
              <a:gd name="adj" fmla="val 12758"/>
            </a:avLst>
          </a:prstGeom>
          <a:noFill/>
          <a:ln w="19050">
            <a:solidFill>
              <a:srgbClr val="E2455F"/>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26" name="iṥliďê"/>
          <p:cNvSpPr/>
          <p:nvPr/>
        </p:nvSpPr>
        <p:spPr>
          <a:xfrm>
            <a:off x="4920516" y="4306216"/>
            <a:ext cx="623170" cy="623170"/>
          </a:xfrm>
          <a:prstGeom prst="ellipse">
            <a:avLst/>
          </a:prstGeom>
          <a:solidFill>
            <a:schemeClr val="bg1"/>
          </a:solidFill>
          <a:ln w="19050">
            <a:solidFill>
              <a:srgbClr val="F1C1D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71" name="îṩ1iḑé"/>
          <p:cNvSpPr/>
          <p:nvPr/>
        </p:nvSpPr>
        <p:spPr>
          <a:xfrm>
            <a:off x="5062753" y="4451364"/>
            <a:ext cx="338697" cy="33287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597195">
                <a:moveTo>
                  <a:pt x="256948" y="237241"/>
                </a:moveTo>
                <a:lnTo>
                  <a:pt x="270477" y="391532"/>
                </a:lnTo>
                <a:cubicBezTo>
                  <a:pt x="271367" y="401576"/>
                  <a:pt x="278666" y="409841"/>
                  <a:pt x="288456" y="411885"/>
                </a:cubicBezTo>
                <a:cubicBezTo>
                  <a:pt x="290147" y="412241"/>
                  <a:pt x="291749" y="412419"/>
                  <a:pt x="293352" y="412419"/>
                </a:cubicBezTo>
                <a:cubicBezTo>
                  <a:pt x="301451" y="412419"/>
                  <a:pt x="309195" y="408064"/>
                  <a:pt x="313289" y="400687"/>
                </a:cubicBezTo>
                <a:lnTo>
                  <a:pt x="382001" y="278036"/>
                </a:lnTo>
                <a:lnTo>
                  <a:pt x="409237" y="306743"/>
                </a:lnTo>
                <a:cubicBezTo>
                  <a:pt x="413598" y="311276"/>
                  <a:pt x="419651" y="313853"/>
                  <a:pt x="425881" y="313853"/>
                </a:cubicBezTo>
                <a:lnTo>
                  <a:pt x="571227" y="313853"/>
                </a:lnTo>
                <a:cubicBezTo>
                  <a:pt x="548086" y="357137"/>
                  <a:pt x="514174" y="404686"/>
                  <a:pt x="469316" y="456146"/>
                </a:cubicBezTo>
                <a:cubicBezTo>
                  <a:pt x="402739" y="532670"/>
                  <a:pt x="337231" y="589107"/>
                  <a:pt x="334472" y="591507"/>
                </a:cubicBezTo>
                <a:cubicBezTo>
                  <a:pt x="330022" y="595329"/>
                  <a:pt x="324504" y="597195"/>
                  <a:pt x="318985" y="597195"/>
                </a:cubicBezTo>
                <a:cubicBezTo>
                  <a:pt x="313823" y="597195"/>
                  <a:pt x="308660" y="595595"/>
                  <a:pt x="304388" y="592307"/>
                </a:cubicBezTo>
                <a:cubicBezTo>
                  <a:pt x="301362" y="589907"/>
                  <a:pt x="228377" y="533559"/>
                  <a:pt x="154236" y="457124"/>
                </a:cubicBezTo>
                <a:cubicBezTo>
                  <a:pt x="109110" y="410552"/>
                  <a:pt x="73775" y="367180"/>
                  <a:pt x="48408" y="327185"/>
                </a:cubicBezTo>
                <a:lnTo>
                  <a:pt x="182629" y="327185"/>
                </a:lnTo>
                <a:cubicBezTo>
                  <a:pt x="190194" y="327185"/>
                  <a:pt x="197225" y="323452"/>
                  <a:pt x="201498" y="317320"/>
                </a:cubicBezTo>
                <a:close/>
                <a:moveTo>
                  <a:pt x="192162" y="0"/>
                </a:moveTo>
                <a:cubicBezTo>
                  <a:pt x="232393" y="0"/>
                  <a:pt x="271377" y="12620"/>
                  <a:pt x="303775" y="35728"/>
                </a:cubicBezTo>
                <a:cubicBezTo>
                  <a:pt x="336262" y="12620"/>
                  <a:pt x="375157" y="0"/>
                  <a:pt x="415477" y="0"/>
                </a:cubicBezTo>
                <a:cubicBezTo>
                  <a:pt x="521393" y="0"/>
                  <a:pt x="607639" y="86121"/>
                  <a:pt x="607639" y="191884"/>
                </a:cubicBezTo>
                <a:cubicBezTo>
                  <a:pt x="607639" y="215259"/>
                  <a:pt x="602388" y="240678"/>
                  <a:pt x="592063" y="268140"/>
                </a:cubicBezTo>
                <a:lnTo>
                  <a:pt x="435770" y="268140"/>
                </a:lnTo>
                <a:lnTo>
                  <a:pt x="393848" y="224147"/>
                </a:lnTo>
                <a:cubicBezTo>
                  <a:pt x="388864" y="218814"/>
                  <a:pt x="381655" y="216237"/>
                  <a:pt x="374445" y="217125"/>
                </a:cubicBezTo>
                <a:cubicBezTo>
                  <a:pt x="367147" y="218103"/>
                  <a:pt x="360827" y="222369"/>
                  <a:pt x="357267" y="228679"/>
                </a:cubicBezTo>
                <a:lnTo>
                  <a:pt x="309649" y="313734"/>
                </a:lnTo>
                <a:lnTo>
                  <a:pt x="297011" y="170287"/>
                </a:lnTo>
                <a:cubicBezTo>
                  <a:pt x="296210" y="160689"/>
                  <a:pt x="289445" y="152601"/>
                  <a:pt x="280100" y="150112"/>
                </a:cubicBezTo>
                <a:cubicBezTo>
                  <a:pt x="270754" y="147713"/>
                  <a:pt x="260875" y="151357"/>
                  <a:pt x="255445" y="159267"/>
                </a:cubicBezTo>
                <a:lnTo>
                  <a:pt x="170712" y="281472"/>
                </a:lnTo>
                <a:lnTo>
                  <a:pt x="23052" y="281472"/>
                </a:lnTo>
                <a:cubicBezTo>
                  <a:pt x="7744" y="248943"/>
                  <a:pt x="0" y="218992"/>
                  <a:pt x="0" y="191884"/>
                </a:cubicBezTo>
                <a:cubicBezTo>
                  <a:pt x="0" y="86121"/>
                  <a:pt x="86157" y="0"/>
                  <a:pt x="192162" y="0"/>
                </a:cubicBezTo>
                <a:close/>
              </a:path>
            </a:pathLst>
          </a:custGeom>
          <a:solidFill>
            <a:srgbClr val="E2455F"/>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sp>
        <p:nvSpPr>
          <p:cNvPr id="22" name="iS1íďe"/>
          <p:cNvSpPr/>
          <p:nvPr/>
        </p:nvSpPr>
        <p:spPr>
          <a:xfrm>
            <a:off x="6329901" y="3987801"/>
            <a:ext cx="1260000" cy="1260000"/>
          </a:xfrm>
          <a:prstGeom prst="roundRect">
            <a:avLst>
              <a:gd name="adj" fmla="val 12758"/>
            </a:avLst>
          </a:prstGeom>
          <a:noFill/>
          <a:ln w="19050">
            <a:solidFill>
              <a:srgbClr val="E2455F"/>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23" name="iṡliḍé"/>
          <p:cNvSpPr/>
          <p:nvPr/>
        </p:nvSpPr>
        <p:spPr>
          <a:xfrm>
            <a:off x="6648316" y="4306216"/>
            <a:ext cx="623170" cy="623170"/>
          </a:xfrm>
          <a:prstGeom prst="ellipse">
            <a:avLst/>
          </a:prstGeom>
          <a:solidFill>
            <a:schemeClr val="bg1"/>
          </a:solidFill>
          <a:ln w="19050">
            <a:solidFill>
              <a:srgbClr val="F1C1D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cs typeface="+mn-ea"/>
              <a:sym typeface="+mn-lt"/>
            </a:endParaRPr>
          </a:p>
        </p:txBody>
      </p:sp>
      <p:sp>
        <p:nvSpPr>
          <p:cNvPr id="72" name="ïṥļïdè"/>
          <p:cNvSpPr/>
          <p:nvPr/>
        </p:nvSpPr>
        <p:spPr>
          <a:xfrm>
            <a:off x="6790553" y="4451364"/>
            <a:ext cx="338697" cy="33287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597195">
                <a:moveTo>
                  <a:pt x="256948" y="237241"/>
                </a:moveTo>
                <a:lnTo>
                  <a:pt x="270477" y="391532"/>
                </a:lnTo>
                <a:cubicBezTo>
                  <a:pt x="271367" y="401576"/>
                  <a:pt x="278666" y="409841"/>
                  <a:pt x="288456" y="411885"/>
                </a:cubicBezTo>
                <a:cubicBezTo>
                  <a:pt x="290147" y="412241"/>
                  <a:pt x="291749" y="412419"/>
                  <a:pt x="293352" y="412419"/>
                </a:cubicBezTo>
                <a:cubicBezTo>
                  <a:pt x="301451" y="412419"/>
                  <a:pt x="309195" y="408064"/>
                  <a:pt x="313289" y="400687"/>
                </a:cubicBezTo>
                <a:lnTo>
                  <a:pt x="382001" y="278036"/>
                </a:lnTo>
                <a:lnTo>
                  <a:pt x="409237" y="306743"/>
                </a:lnTo>
                <a:cubicBezTo>
                  <a:pt x="413598" y="311276"/>
                  <a:pt x="419651" y="313853"/>
                  <a:pt x="425881" y="313853"/>
                </a:cubicBezTo>
                <a:lnTo>
                  <a:pt x="571227" y="313853"/>
                </a:lnTo>
                <a:cubicBezTo>
                  <a:pt x="548086" y="357137"/>
                  <a:pt x="514174" y="404686"/>
                  <a:pt x="469316" y="456146"/>
                </a:cubicBezTo>
                <a:cubicBezTo>
                  <a:pt x="402739" y="532670"/>
                  <a:pt x="337231" y="589107"/>
                  <a:pt x="334472" y="591507"/>
                </a:cubicBezTo>
                <a:cubicBezTo>
                  <a:pt x="330022" y="595329"/>
                  <a:pt x="324504" y="597195"/>
                  <a:pt x="318985" y="597195"/>
                </a:cubicBezTo>
                <a:cubicBezTo>
                  <a:pt x="313823" y="597195"/>
                  <a:pt x="308660" y="595595"/>
                  <a:pt x="304388" y="592307"/>
                </a:cubicBezTo>
                <a:cubicBezTo>
                  <a:pt x="301362" y="589907"/>
                  <a:pt x="228377" y="533559"/>
                  <a:pt x="154236" y="457124"/>
                </a:cubicBezTo>
                <a:cubicBezTo>
                  <a:pt x="109110" y="410552"/>
                  <a:pt x="73775" y="367180"/>
                  <a:pt x="48408" y="327185"/>
                </a:cubicBezTo>
                <a:lnTo>
                  <a:pt x="182629" y="327185"/>
                </a:lnTo>
                <a:cubicBezTo>
                  <a:pt x="190194" y="327185"/>
                  <a:pt x="197225" y="323452"/>
                  <a:pt x="201498" y="317320"/>
                </a:cubicBezTo>
                <a:close/>
                <a:moveTo>
                  <a:pt x="192162" y="0"/>
                </a:moveTo>
                <a:cubicBezTo>
                  <a:pt x="232393" y="0"/>
                  <a:pt x="271377" y="12620"/>
                  <a:pt x="303775" y="35728"/>
                </a:cubicBezTo>
                <a:cubicBezTo>
                  <a:pt x="336262" y="12620"/>
                  <a:pt x="375157" y="0"/>
                  <a:pt x="415477" y="0"/>
                </a:cubicBezTo>
                <a:cubicBezTo>
                  <a:pt x="521393" y="0"/>
                  <a:pt x="607639" y="86121"/>
                  <a:pt x="607639" y="191884"/>
                </a:cubicBezTo>
                <a:cubicBezTo>
                  <a:pt x="607639" y="215259"/>
                  <a:pt x="602388" y="240678"/>
                  <a:pt x="592063" y="268140"/>
                </a:cubicBezTo>
                <a:lnTo>
                  <a:pt x="435770" y="268140"/>
                </a:lnTo>
                <a:lnTo>
                  <a:pt x="393848" y="224147"/>
                </a:lnTo>
                <a:cubicBezTo>
                  <a:pt x="388864" y="218814"/>
                  <a:pt x="381655" y="216237"/>
                  <a:pt x="374445" y="217125"/>
                </a:cubicBezTo>
                <a:cubicBezTo>
                  <a:pt x="367147" y="218103"/>
                  <a:pt x="360827" y="222369"/>
                  <a:pt x="357267" y="228679"/>
                </a:cubicBezTo>
                <a:lnTo>
                  <a:pt x="309649" y="313734"/>
                </a:lnTo>
                <a:lnTo>
                  <a:pt x="297011" y="170287"/>
                </a:lnTo>
                <a:cubicBezTo>
                  <a:pt x="296210" y="160689"/>
                  <a:pt x="289445" y="152601"/>
                  <a:pt x="280100" y="150112"/>
                </a:cubicBezTo>
                <a:cubicBezTo>
                  <a:pt x="270754" y="147713"/>
                  <a:pt x="260875" y="151357"/>
                  <a:pt x="255445" y="159267"/>
                </a:cubicBezTo>
                <a:lnTo>
                  <a:pt x="170712" y="281472"/>
                </a:lnTo>
                <a:lnTo>
                  <a:pt x="23052" y="281472"/>
                </a:lnTo>
                <a:cubicBezTo>
                  <a:pt x="7744" y="248943"/>
                  <a:pt x="0" y="218992"/>
                  <a:pt x="0" y="191884"/>
                </a:cubicBezTo>
                <a:cubicBezTo>
                  <a:pt x="0" y="86121"/>
                  <a:pt x="86157" y="0"/>
                  <a:pt x="192162" y="0"/>
                </a:cubicBezTo>
                <a:close/>
              </a:path>
            </a:pathLst>
          </a:custGeom>
          <a:solidFill>
            <a:srgbClr val="E2455F"/>
          </a:solidFill>
          <a:ln w="1905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cs typeface="+mn-ea"/>
              <a:sym typeface="+mn-lt"/>
            </a:endParaRPr>
          </a:p>
        </p:txBody>
      </p:sp>
      <p:sp>
        <p:nvSpPr>
          <p:cNvPr id="79" name="iśļîḋê"/>
          <p:cNvSpPr txBox="1"/>
          <p:nvPr/>
        </p:nvSpPr>
        <p:spPr>
          <a:xfrm>
            <a:off x="2243841" y="2453222"/>
            <a:ext cx="2097450" cy="446696"/>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en-US" sz="2500" b="1" dirty="0">
                <a:solidFill>
                  <a:srgbClr val="E2455F"/>
                </a:solidFill>
                <a:cs typeface="+mn-ea"/>
                <a:sym typeface="+mn-lt"/>
              </a:rPr>
              <a:t>01</a:t>
            </a:r>
          </a:p>
        </p:txBody>
      </p:sp>
      <p:sp>
        <p:nvSpPr>
          <p:cNvPr id="80" name="iśļîḋê"/>
          <p:cNvSpPr txBox="1"/>
          <p:nvPr/>
        </p:nvSpPr>
        <p:spPr>
          <a:xfrm>
            <a:off x="1319291" y="2868027"/>
            <a:ext cx="3022000" cy="777034"/>
          </a:xfrm>
          <a:prstGeom prst="rect">
            <a:avLst/>
          </a:prstGeom>
          <a:noFill/>
        </p:spPr>
        <p:txBody>
          <a:bodyPr wrap="square" lIns="91440" tIns="45720" rIns="91440" bIns="4572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200" dirty="0">
                <a:solidFill>
                  <a:schemeClr val="tx1">
                    <a:lumMod val="95000"/>
                    <a:lumOff val="5000"/>
                  </a:schemeClr>
                </a:solidFill>
                <a:cs typeface="+mn-ea"/>
                <a:sym typeface="+mn-lt"/>
              </a:rPr>
              <a:t>丰富情人节的节日内容</a:t>
            </a:r>
          </a:p>
        </p:txBody>
      </p:sp>
      <p:sp>
        <p:nvSpPr>
          <p:cNvPr id="81" name="iśļîḋê"/>
          <p:cNvSpPr txBox="1"/>
          <p:nvPr/>
        </p:nvSpPr>
        <p:spPr>
          <a:xfrm>
            <a:off x="2243841" y="4042942"/>
            <a:ext cx="2097450" cy="446696"/>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en-US" sz="2500" b="1" dirty="0">
                <a:solidFill>
                  <a:srgbClr val="E2455F"/>
                </a:solidFill>
                <a:cs typeface="+mn-ea"/>
                <a:sym typeface="+mn-lt"/>
              </a:rPr>
              <a:t>03</a:t>
            </a:r>
          </a:p>
        </p:txBody>
      </p:sp>
      <p:sp>
        <p:nvSpPr>
          <p:cNvPr id="82" name="iśļîḋê"/>
          <p:cNvSpPr txBox="1"/>
          <p:nvPr/>
        </p:nvSpPr>
        <p:spPr>
          <a:xfrm>
            <a:off x="1319291" y="4457747"/>
            <a:ext cx="3022000" cy="777034"/>
          </a:xfrm>
          <a:prstGeom prst="rect">
            <a:avLst/>
          </a:prstGeom>
          <a:noFill/>
        </p:spPr>
        <p:txBody>
          <a:bodyPr wrap="square" lIns="91440" tIns="45720" rIns="91440" bIns="4572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200" dirty="0">
                <a:solidFill>
                  <a:schemeClr val="tx1">
                    <a:lumMod val="95000"/>
                    <a:lumOff val="5000"/>
                  </a:schemeClr>
                </a:solidFill>
                <a:cs typeface="+mn-ea"/>
                <a:sym typeface="+mn-lt"/>
              </a:rPr>
              <a:t>通过此次活动造成一定的轰动效应，通过各媒体的宣传，扩大企业或商家的社会影响力，扩大更为广泛的宣传渠道</a:t>
            </a:r>
          </a:p>
        </p:txBody>
      </p:sp>
      <p:sp>
        <p:nvSpPr>
          <p:cNvPr id="83" name="iśļîḋê"/>
          <p:cNvSpPr txBox="1"/>
          <p:nvPr/>
        </p:nvSpPr>
        <p:spPr>
          <a:xfrm>
            <a:off x="7908316" y="4042942"/>
            <a:ext cx="2097450" cy="446696"/>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2500" b="1" dirty="0">
                <a:solidFill>
                  <a:srgbClr val="E2455F"/>
                </a:solidFill>
                <a:cs typeface="+mn-ea"/>
                <a:sym typeface="+mn-lt"/>
              </a:rPr>
              <a:t>04</a:t>
            </a:r>
          </a:p>
        </p:txBody>
      </p:sp>
      <p:sp>
        <p:nvSpPr>
          <p:cNvPr id="84" name="iśļîḋê"/>
          <p:cNvSpPr txBox="1"/>
          <p:nvPr/>
        </p:nvSpPr>
        <p:spPr>
          <a:xfrm>
            <a:off x="7908290" y="4457700"/>
            <a:ext cx="2506980" cy="777240"/>
          </a:xfrm>
          <a:prstGeom prst="rect">
            <a:avLst/>
          </a:prstGeom>
          <a:noFill/>
        </p:spPr>
        <p:txBody>
          <a:bodyPr wrap="square" lIns="91440" tIns="45720" rIns="91440" bIns="4572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zh-CN" altLang="en-US" sz="1200" dirty="0">
                <a:solidFill>
                  <a:schemeClr val="tx1">
                    <a:lumMod val="95000"/>
                    <a:lumOff val="5000"/>
                  </a:schemeClr>
                </a:solidFill>
                <a:cs typeface="+mn-ea"/>
                <a:sym typeface="+mn-lt"/>
              </a:rPr>
              <a:t>通过活动聚集人气，激发顾客产生消费行为，从而把商品卖出去，使商家达到“只出一分钱，获得百分利”的市场效应。</a:t>
            </a:r>
          </a:p>
        </p:txBody>
      </p:sp>
      <p:sp>
        <p:nvSpPr>
          <p:cNvPr id="85" name="iśļîḋê"/>
          <p:cNvSpPr txBox="1"/>
          <p:nvPr/>
        </p:nvSpPr>
        <p:spPr>
          <a:xfrm>
            <a:off x="7908316" y="2474328"/>
            <a:ext cx="2097450" cy="446696"/>
          </a:xfrm>
          <a:prstGeom prst="rect">
            <a:avLst/>
          </a:prstGeom>
          <a:noFill/>
        </p:spPr>
        <p:txBody>
          <a:bodyPr wrap="square" lIns="91440" tIns="45720" rIns="91440" bIns="45720" rtlCol="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2500" b="1" dirty="0">
                <a:solidFill>
                  <a:srgbClr val="E2455F"/>
                </a:solidFill>
                <a:cs typeface="+mn-ea"/>
                <a:sym typeface="+mn-lt"/>
              </a:rPr>
              <a:t>02</a:t>
            </a:r>
          </a:p>
        </p:txBody>
      </p:sp>
      <p:sp>
        <p:nvSpPr>
          <p:cNvPr id="86" name="iśļîḋê"/>
          <p:cNvSpPr txBox="1"/>
          <p:nvPr/>
        </p:nvSpPr>
        <p:spPr>
          <a:xfrm>
            <a:off x="7908290" y="2889250"/>
            <a:ext cx="2506980" cy="777240"/>
          </a:xfrm>
          <a:prstGeom prst="rect">
            <a:avLst/>
          </a:prstGeom>
          <a:noFill/>
        </p:spPr>
        <p:txBody>
          <a:bodyPr wrap="square" lIns="91440" tIns="45720" rIns="91440" bIns="45720" rtlCol="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zh-CN" altLang="en-US" sz="1200" dirty="0">
                <a:solidFill>
                  <a:schemeClr val="tx1">
                    <a:lumMod val="95000"/>
                    <a:lumOff val="5000"/>
                  </a:schemeClr>
                </a:solidFill>
                <a:cs typeface="+mn-ea"/>
                <a:sym typeface="+mn-lt"/>
              </a:rPr>
              <a:t>通过此次活动，扩大网络情人节——“520”的影响力。让国人更关注情人节日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25">
        <p:blinds dir="vert"/>
      </p:transition>
    </mc:Choice>
    <mc:Fallback xmlns="">
      <p:transition spd="slow" advTm="62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dissolve">
                                      <p:cBhvr>
                                        <p:cTn id="19" dur="500"/>
                                        <p:tgtEl>
                                          <p:spTgt spid="6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dissolve">
                                      <p:cBhvr>
                                        <p:cTn id="28" dur="500"/>
                                        <p:tgtEl>
                                          <p:spTgt spid="7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dissolve">
                                      <p:cBhvr>
                                        <p:cTn id="37" dur="500"/>
                                        <p:tgtEl>
                                          <p:spTgt spid="7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dissolve">
                                      <p:cBhvr>
                                        <p:cTn id="46" dur="500"/>
                                        <p:tgtEl>
                                          <p:spTgt spid="7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dissolve">
                                      <p:cBhvr>
                                        <p:cTn id="49" dur="500"/>
                                        <p:tgtEl>
                                          <p:spTgt spid="7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dissolve">
                                      <p:cBhvr>
                                        <p:cTn id="52" dur="500"/>
                                        <p:tgtEl>
                                          <p:spTgt spid="8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dissolve">
                                      <p:cBhvr>
                                        <p:cTn id="55" dur="500"/>
                                        <p:tgtEl>
                                          <p:spTgt spid="8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dissolve">
                                      <p:cBhvr>
                                        <p:cTn id="58" dur="500"/>
                                        <p:tgtEl>
                                          <p:spTgt spid="8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dissolve">
                                      <p:cBhvr>
                                        <p:cTn id="61" dur="500"/>
                                        <p:tgtEl>
                                          <p:spTgt spid="8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dissolve">
                                      <p:cBhvr>
                                        <p:cTn id="64" dur="500"/>
                                        <p:tgtEl>
                                          <p:spTgt spid="8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dissolve">
                                      <p:cBhvr>
                                        <p:cTn id="67" dur="500"/>
                                        <p:tgtEl>
                                          <p:spTgt spid="8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dissolve">
                                      <p:cBhvr>
                                        <p:cTn id="7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69" grpId="0" animBg="1"/>
      <p:bldP spid="28" grpId="0" animBg="1"/>
      <p:bldP spid="29" grpId="0" animBg="1"/>
      <p:bldP spid="70" grpId="0" animBg="1"/>
      <p:bldP spid="25" grpId="0" animBg="1"/>
      <p:bldP spid="26" grpId="0" animBg="1"/>
      <p:bldP spid="71" grpId="0" animBg="1"/>
      <p:bldP spid="22" grpId="0" animBg="1"/>
      <p:bldP spid="23" grpId="0" animBg="1"/>
      <p:bldP spid="72" grpId="0" animBg="1"/>
      <p:bldP spid="79" grpId="0"/>
      <p:bldP spid="80" grpId="0"/>
      <p:bldP spid="81" grpId="0"/>
      <p:bldP spid="82" grpId="0"/>
      <p:bldP spid="83" grpId="0"/>
      <p:bldP spid="84" grpId="0"/>
      <p:bldP spid="85"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 y="2424113"/>
            <a:ext cx="12192000" cy="3419475"/>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4469192" y="3199950"/>
            <a:ext cx="2368550" cy="2214880"/>
          </a:xfrm>
          <a:prstGeom prst="rect">
            <a:avLst/>
          </a:prstGeom>
          <a:noFill/>
        </p:spPr>
        <p:txBody>
          <a:bodyPr wrap="square" rtlCol="0">
            <a:spAutoFit/>
          </a:bodyPr>
          <a:lstStyle/>
          <a:p>
            <a:r>
              <a:rPr lang="en-US" sz="13800" dirty="0">
                <a:solidFill>
                  <a:srgbClr val="E2455F"/>
                </a:solidFill>
                <a:cs typeface="+mn-ea"/>
                <a:sym typeface="+mn-lt"/>
              </a:rPr>
              <a:t>03</a:t>
            </a:r>
          </a:p>
        </p:txBody>
      </p:sp>
      <p:cxnSp>
        <p:nvCxnSpPr>
          <p:cNvPr id="20" name="直接连接符 19"/>
          <p:cNvCxnSpPr/>
          <p:nvPr/>
        </p:nvCxnSpPr>
        <p:spPr>
          <a:xfrm>
            <a:off x="6837742" y="3587220"/>
            <a:ext cx="0" cy="1260475"/>
          </a:xfrm>
          <a:prstGeom prst="line">
            <a:avLst/>
          </a:prstGeom>
          <a:ln>
            <a:solidFill>
              <a:srgbClr val="E2455F"/>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91768" y="3261090"/>
            <a:ext cx="4171947" cy="1824095"/>
            <a:chOff x="5362576" y="2109688"/>
            <a:chExt cx="4171947" cy="1824095"/>
          </a:xfrm>
        </p:grpSpPr>
        <p:sp>
          <p:nvSpPr>
            <p:cNvPr id="22" name="文本框 21"/>
            <p:cNvSpPr txBox="1"/>
            <p:nvPr/>
          </p:nvSpPr>
          <p:spPr>
            <a:xfrm>
              <a:off x="5362576" y="2109688"/>
              <a:ext cx="4171947" cy="1568450"/>
            </a:xfrm>
            <a:prstGeom prst="rect">
              <a:avLst/>
            </a:prstGeom>
            <a:noFill/>
          </p:spPr>
          <p:txBody>
            <a:bodyPr wrap="square" rtlCol="0">
              <a:spAutoFit/>
            </a:bodyPr>
            <a:lstStyle/>
            <a:p>
              <a:r>
                <a:rPr lang="zh-CN" altLang="en-US" sz="4800" spc="300" dirty="0">
                  <a:solidFill>
                    <a:srgbClr val="E2455F"/>
                  </a:solidFill>
                  <a:cs typeface="+mn-ea"/>
                  <a:sym typeface="+mn-lt"/>
                </a:rPr>
                <a:t>活动合作媒体及招商对象</a:t>
              </a:r>
            </a:p>
          </p:txBody>
        </p:sp>
        <p:sp>
          <p:nvSpPr>
            <p:cNvPr id="23" name="文本框 22"/>
            <p:cNvSpPr txBox="1"/>
            <p:nvPr/>
          </p:nvSpPr>
          <p:spPr>
            <a:xfrm>
              <a:off x="5384165" y="3626006"/>
              <a:ext cx="3978273" cy="307777"/>
            </a:xfrm>
            <a:prstGeom prst="rect">
              <a:avLst/>
            </a:prstGeom>
            <a:noFill/>
          </p:spPr>
          <p:txBody>
            <a:bodyPr wrap="square" rtlCol="0">
              <a:spAutoFit/>
            </a:bodyPr>
            <a:lstStyle/>
            <a:p>
              <a:pPr algn="dist"/>
              <a:r>
                <a:rPr lang="en-US" altLang="zh-CN" sz="1400" dirty="0">
                  <a:solidFill>
                    <a:srgbClr val="E2455F"/>
                  </a:solidFill>
                  <a:cs typeface="+mn-ea"/>
                  <a:sym typeface="+mn-lt"/>
                </a:rPr>
                <a:t>ENTER DIRECTORY TEXT</a:t>
              </a:r>
              <a:endParaRPr lang="zh-CN" altLang="en-US" sz="1400" dirty="0">
                <a:solidFill>
                  <a:srgbClr val="E2455F"/>
                </a:solidFill>
                <a:cs typeface="+mn-ea"/>
                <a:sym typeface="+mn-lt"/>
              </a:endParaRPr>
            </a:p>
          </p:txBody>
        </p:sp>
      </p:grpSp>
      <p:pic>
        <p:nvPicPr>
          <p:cNvPr id="24" name="图片 23" descr="E:\素材\城市\51miz-E970660-8F46D199.png51miz-E970660-8F46D19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5" y="266700"/>
            <a:ext cx="5397500" cy="5397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42">
        <p:blinds dir="vert"/>
      </p:transition>
    </mc:Choice>
    <mc:Fallback xmlns="">
      <p:transition spd="slow" advTm="74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par>
                          <p:cTn id="24" fill="hold">
                            <p:stCondLst>
                              <p:cond delay="2549"/>
                            </p:stCondLst>
                            <p:childTnLst>
                              <p:par>
                                <p:cTn id="25" presetID="55"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strVal val="#ppt_w*0.70"/>
                                          </p:val>
                                        </p:tav>
                                        <p:tav tm="100000">
                                          <p:val>
                                            <p:strVal val="#ppt_w"/>
                                          </p:val>
                                        </p:tav>
                                      </p:tavLst>
                                    </p:anim>
                                    <p:anim calcmode="lin" valueType="num">
                                      <p:cBhvr>
                                        <p:cTn id="28" dur="1000" fill="hold"/>
                                        <p:tgtEl>
                                          <p:spTgt spid="20"/>
                                        </p:tgtEl>
                                        <p:attrNameLst>
                                          <p:attrName>ppt_h</p:attrName>
                                        </p:attrNameLst>
                                      </p:cBhvr>
                                      <p:tavLst>
                                        <p:tav tm="0">
                                          <p:val>
                                            <p:strVal val="#ppt_h"/>
                                          </p:val>
                                        </p:tav>
                                        <p:tav tm="100000">
                                          <p:val>
                                            <p:strVal val="#ppt_h"/>
                                          </p:val>
                                        </p:tav>
                                      </p:tavLst>
                                    </p:anim>
                                    <p:animEffect transition="in" filter="fade">
                                      <p:cBhvr>
                                        <p:cTn id="29" dur="1000"/>
                                        <p:tgtEl>
                                          <p:spTgt spid="20"/>
                                        </p:tgtEl>
                                      </p:cBhvr>
                                    </p:animEffect>
                                  </p:childTnLst>
                                </p:cTn>
                              </p:par>
                            </p:childTnLst>
                          </p:cTn>
                        </p:par>
                        <p:par>
                          <p:cTn id="30" fill="hold">
                            <p:stCondLst>
                              <p:cond delay="3549"/>
                            </p:stCondLst>
                            <p:childTnLst>
                              <p:par>
                                <p:cTn id="31" presetID="9"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活动合作及招商对象</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56" name="图片 255" descr="E:\素材\城市\51miz-E982095-BB40854A.png51miz-E982095-BB40854A"/>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807210" y="2078990"/>
            <a:ext cx="4426585" cy="2950845"/>
          </a:xfrm>
          <a:prstGeom prst="rect">
            <a:avLst/>
          </a:prstGeom>
        </p:spPr>
      </p:pic>
      <p:sp>
        <p:nvSpPr>
          <p:cNvPr id="6" name="矩形 5"/>
          <p:cNvSpPr/>
          <p:nvPr/>
        </p:nvSpPr>
        <p:spPr>
          <a:xfrm>
            <a:off x="5299955" y="3628342"/>
            <a:ext cx="4933705" cy="656783"/>
          </a:xfrm>
          <a:prstGeom prst="rect">
            <a:avLst/>
          </a:prstGeom>
        </p:spPr>
        <p:txBody>
          <a:bodyPr vert="horz" wrap="square">
            <a:spAutoFit/>
          </a:bodyPr>
          <a:lstStyle/>
          <a:p>
            <a:pPr algn="r">
              <a:lnSpc>
                <a:spcPct val="150000"/>
              </a:lnSpc>
            </a:pPr>
            <a:r>
              <a:rPr lang="en-US" altLang="zh-CN" sz="1300">
                <a:solidFill>
                  <a:schemeClr val="tx1">
                    <a:lumMod val="75000"/>
                    <a:lumOff val="25000"/>
                  </a:schemeClr>
                </a:solidFill>
                <a:cs typeface="+mn-ea"/>
                <a:sym typeface="+mn-lt"/>
              </a:rPr>
              <a:t>本地媒体——佛山本地的报社、电视台、网络媒体</a:t>
            </a:r>
          </a:p>
          <a:p>
            <a:pPr algn="r">
              <a:lnSpc>
                <a:spcPct val="150000"/>
              </a:lnSpc>
            </a:pPr>
            <a:r>
              <a:rPr lang="en-US" altLang="zh-CN" sz="1300">
                <a:solidFill>
                  <a:schemeClr val="tx1">
                    <a:lumMod val="75000"/>
                    <a:lumOff val="25000"/>
                  </a:schemeClr>
                </a:solidFill>
                <a:cs typeface="+mn-ea"/>
                <a:sym typeface="+mn-lt"/>
              </a:rPr>
              <a:t>外地媒体——外地的报社、电视台、网络媒体</a:t>
            </a:r>
          </a:p>
        </p:txBody>
      </p:sp>
      <p:sp>
        <p:nvSpPr>
          <p:cNvPr id="7" name="矩形 6"/>
          <p:cNvSpPr/>
          <p:nvPr/>
        </p:nvSpPr>
        <p:spPr>
          <a:xfrm>
            <a:off x="5167630" y="3171825"/>
            <a:ext cx="5066030" cy="458459"/>
          </a:xfrm>
          <a:prstGeom prst="rect">
            <a:avLst/>
          </a:prstGeom>
        </p:spPr>
        <p:txBody>
          <a:bodyPr vert="horz" wrap="square">
            <a:spAutoFit/>
          </a:bodyPr>
          <a:lstStyle/>
          <a:p>
            <a:pPr algn="r">
              <a:lnSpc>
                <a:spcPct val="150000"/>
              </a:lnSpc>
            </a:pPr>
            <a:r>
              <a:rPr lang="en-US" altLang="zh-CN" b="1" dirty="0">
                <a:solidFill>
                  <a:schemeClr val="tx1">
                    <a:lumMod val="75000"/>
                    <a:lumOff val="25000"/>
                  </a:schemeClr>
                </a:solidFill>
                <a:cs typeface="+mn-ea"/>
                <a:sym typeface="+mn-lt"/>
              </a:rPr>
              <a:t>活动合作媒体：</a:t>
            </a:r>
          </a:p>
        </p:txBody>
      </p:sp>
      <p:sp>
        <p:nvSpPr>
          <p:cNvPr id="10" name="矩形 9"/>
          <p:cNvSpPr/>
          <p:nvPr/>
        </p:nvSpPr>
        <p:spPr>
          <a:xfrm>
            <a:off x="9797551" y="2526748"/>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40">
        <p:blinds dir="vert"/>
      </p:transition>
    </mc:Choice>
    <mc:Fallback xmlns="">
      <p:transition spd="slow" advTm="74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1000" fill="hold"/>
                                        <p:tgtEl>
                                          <p:spTgt spid="256"/>
                                        </p:tgtEl>
                                        <p:attrNameLst>
                                          <p:attrName>ppt_w</p:attrName>
                                        </p:attrNameLst>
                                      </p:cBhvr>
                                      <p:tavLst>
                                        <p:tav tm="0">
                                          <p:val>
                                            <p:strVal val="#ppt_w*0.70"/>
                                          </p:val>
                                        </p:tav>
                                        <p:tav tm="100000">
                                          <p:val>
                                            <p:strVal val="#ppt_w"/>
                                          </p:val>
                                        </p:tav>
                                      </p:tavLst>
                                    </p:anim>
                                    <p:anim calcmode="lin" valueType="num">
                                      <p:cBhvr>
                                        <p:cTn id="8" dur="1000" fill="hold"/>
                                        <p:tgtEl>
                                          <p:spTgt spid="256"/>
                                        </p:tgtEl>
                                        <p:attrNameLst>
                                          <p:attrName>ppt_h</p:attrName>
                                        </p:attrNameLst>
                                      </p:cBhvr>
                                      <p:tavLst>
                                        <p:tav tm="0">
                                          <p:val>
                                            <p:strVal val="#ppt_h"/>
                                          </p:val>
                                        </p:tav>
                                        <p:tav tm="100000">
                                          <p:val>
                                            <p:strVal val="#ppt_h"/>
                                          </p:val>
                                        </p:tav>
                                      </p:tavLst>
                                    </p:anim>
                                    <p:animEffect transition="in" filter="fade">
                                      <p:cBhvr>
                                        <p:cTn id="9" dur="1000"/>
                                        <p:tgtEl>
                                          <p:spTgt spid="256"/>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par>
                          <p:cTn id="21" fill="hold">
                            <p:stCondLst>
                              <p:cond delay="3099"/>
                            </p:stCondLst>
                            <p:childTnLst>
                              <p:par>
                                <p:cTn id="22" presetID="4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活动招商对象</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56" name="图片 255" descr="E:\素材\城市\51miz-E190574-50CBCC72.png51miz-E190574-50CBCC7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527300" y="2082800"/>
            <a:ext cx="2541270" cy="3583305"/>
          </a:xfrm>
          <a:prstGeom prst="rect">
            <a:avLst/>
          </a:prstGeom>
        </p:spPr>
      </p:pic>
      <p:sp>
        <p:nvSpPr>
          <p:cNvPr id="6" name="矩形 5"/>
          <p:cNvSpPr/>
          <p:nvPr/>
        </p:nvSpPr>
        <p:spPr>
          <a:xfrm>
            <a:off x="5299955" y="3291205"/>
            <a:ext cx="4933705" cy="2192020"/>
          </a:xfrm>
          <a:prstGeom prst="rect">
            <a:avLst/>
          </a:prstGeom>
        </p:spPr>
        <p:txBody>
          <a:bodyPr vert="horz" wrap="square">
            <a:spAutoFit/>
          </a:bodyPr>
          <a:lstStyle/>
          <a:p>
            <a:pPr algn="r">
              <a:lnSpc>
                <a:spcPct val="150000"/>
              </a:lnSpc>
            </a:pPr>
            <a:r>
              <a:rPr lang="en-US" altLang="zh-CN" sz="1300">
                <a:solidFill>
                  <a:schemeClr val="tx1">
                    <a:lumMod val="75000"/>
                    <a:lumOff val="25000"/>
                  </a:schemeClr>
                </a:solidFill>
                <a:cs typeface="+mn-ea"/>
                <a:sym typeface="+mn-lt"/>
              </a:rPr>
              <a:t>第一类</a:t>
            </a:r>
          </a:p>
          <a:p>
            <a:pPr algn="r">
              <a:lnSpc>
                <a:spcPct val="150000"/>
              </a:lnSpc>
            </a:pPr>
            <a:r>
              <a:rPr lang="en-US" altLang="zh-CN" sz="1300">
                <a:solidFill>
                  <a:schemeClr val="tx1">
                    <a:lumMod val="75000"/>
                    <a:lumOff val="25000"/>
                  </a:schemeClr>
                </a:solidFill>
                <a:cs typeface="+mn-ea"/>
                <a:sym typeface="+mn-lt"/>
              </a:rPr>
              <a:t>（负责活动全程冠名赞助）</a:t>
            </a:r>
          </a:p>
          <a:p>
            <a:pPr algn="r">
              <a:lnSpc>
                <a:spcPct val="150000"/>
              </a:lnSpc>
            </a:pPr>
            <a:r>
              <a:rPr lang="en-US" altLang="zh-CN" sz="1300">
                <a:solidFill>
                  <a:schemeClr val="tx1">
                    <a:lumMod val="75000"/>
                    <a:lumOff val="25000"/>
                  </a:schemeClr>
                </a:solidFill>
                <a:cs typeface="+mn-ea"/>
                <a:sym typeface="+mn-lt"/>
              </a:rPr>
              <a:t>（负责活动全程冠名赞助）</a:t>
            </a:r>
          </a:p>
          <a:p>
            <a:pPr algn="r">
              <a:lnSpc>
                <a:spcPct val="150000"/>
              </a:lnSpc>
            </a:pPr>
            <a:r>
              <a:rPr lang="en-US" altLang="zh-CN" sz="1300">
                <a:solidFill>
                  <a:schemeClr val="tx1">
                    <a:lumMod val="75000"/>
                    <a:lumOff val="25000"/>
                  </a:schemeClr>
                </a:solidFill>
                <a:cs typeface="+mn-ea"/>
                <a:sym typeface="+mn-lt"/>
              </a:rPr>
              <a:t>情侣服装企业</a:t>
            </a:r>
          </a:p>
          <a:p>
            <a:pPr algn="r">
              <a:lnSpc>
                <a:spcPct val="150000"/>
              </a:lnSpc>
            </a:pPr>
            <a:r>
              <a:rPr lang="en-US" altLang="zh-CN" sz="1300">
                <a:solidFill>
                  <a:schemeClr val="tx1">
                    <a:lumMod val="75000"/>
                    <a:lumOff val="25000"/>
                  </a:schemeClr>
                </a:solidFill>
                <a:cs typeface="+mn-ea"/>
                <a:sym typeface="+mn-lt"/>
              </a:rPr>
              <a:t>珠宝</a:t>
            </a:r>
          </a:p>
          <a:p>
            <a:pPr algn="r">
              <a:lnSpc>
                <a:spcPct val="150000"/>
              </a:lnSpc>
            </a:pPr>
            <a:r>
              <a:rPr lang="en-US" altLang="zh-CN" sz="1300">
                <a:solidFill>
                  <a:schemeClr val="tx1">
                    <a:lumMod val="75000"/>
                    <a:lumOff val="25000"/>
                  </a:schemeClr>
                </a:solidFill>
                <a:cs typeface="+mn-ea"/>
                <a:sym typeface="+mn-lt"/>
              </a:rPr>
              <a:t>大型购物广场</a:t>
            </a:r>
          </a:p>
          <a:p>
            <a:pPr algn="r">
              <a:lnSpc>
                <a:spcPct val="150000"/>
              </a:lnSpc>
            </a:pPr>
            <a:endParaRPr lang="en-US" altLang="zh-CN" sz="1300">
              <a:solidFill>
                <a:schemeClr val="tx1">
                  <a:lumMod val="75000"/>
                  <a:lumOff val="25000"/>
                </a:schemeClr>
              </a:solidFill>
              <a:cs typeface="+mn-ea"/>
              <a:sym typeface="+mn-lt"/>
            </a:endParaRPr>
          </a:p>
        </p:txBody>
      </p:sp>
      <p:sp>
        <p:nvSpPr>
          <p:cNvPr id="7" name="矩形 6"/>
          <p:cNvSpPr/>
          <p:nvPr/>
        </p:nvSpPr>
        <p:spPr>
          <a:xfrm>
            <a:off x="5167630" y="2185035"/>
            <a:ext cx="5066030" cy="873957"/>
          </a:xfrm>
          <a:prstGeom prst="rect">
            <a:avLst/>
          </a:prstGeom>
        </p:spPr>
        <p:txBody>
          <a:bodyPr vert="horz" wrap="square">
            <a:spAutoFit/>
          </a:bodyPr>
          <a:lstStyle/>
          <a:p>
            <a:pPr algn="r">
              <a:lnSpc>
                <a:spcPct val="150000"/>
              </a:lnSpc>
            </a:pPr>
            <a:r>
              <a:rPr lang="en-US" altLang="zh-CN" b="1" dirty="0">
                <a:solidFill>
                  <a:schemeClr val="tx1">
                    <a:lumMod val="75000"/>
                    <a:lumOff val="25000"/>
                  </a:schemeClr>
                </a:solidFill>
                <a:cs typeface="+mn-ea"/>
                <a:sym typeface="+mn-lt"/>
              </a:rPr>
              <a:t>本次活动由于内容比较丰富，涉及领域较广，影响力较大，所以需要招两类赞助商家：</a:t>
            </a:r>
          </a:p>
        </p:txBody>
      </p:sp>
      <p:sp>
        <p:nvSpPr>
          <p:cNvPr id="10" name="矩形 9"/>
          <p:cNvSpPr/>
          <p:nvPr/>
        </p:nvSpPr>
        <p:spPr>
          <a:xfrm>
            <a:off x="9797551" y="155456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3172070" y="3291205"/>
            <a:ext cx="4933705" cy="1891665"/>
          </a:xfrm>
          <a:prstGeom prst="rect">
            <a:avLst/>
          </a:prstGeom>
        </p:spPr>
        <p:txBody>
          <a:bodyPr vert="horz" wrap="square">
            <a:spAutoFit/>
          </a:bodyPr>
          <a:lstStyle/>
          <a:p>
            <a:pPr algn="r">
              <a:lnSpc>
                <a:spcPct val="150000"/>
              </a:lnSpc>
            </a:pPr>
            <a:r>
              <a:rPr lang="en-US" altLang="zh-CN" sz="1300">
                <a:solidFill>
                  <a:schemeClr val="tx1">
                    <a:lumMod val="75000"/>
                    <a:lumOff val="25000"/>
                  </a:schemeClr>
                </a:solidFill>
                <a:cs typeface="+mn-ea"/>
                <a:sym typeface="+mn-lt"/>
              </a:rPr>
              <a:t>第二类</a:t>
            </a:r>
          </a:p>
          <a:p>
            <a:pPr algn="r">
              <a:lnSpc>
                <a:spcPct val="150000"/>
              </a:lnSpc>
            </a:pPr>
            <a:r>
              <a:rPr lang="en-US" altLang="zh-CN" sz="1300">
                <a:solidFill>
                  <a:schemeClr val="tx1">
                    <a:lumMod val="75000"/>
                    <a:lumOff val="25000"/>
                  </a:schemeClr>
                </a:solidFill>
                <a:cs typeface="+mn-ea"/>
                <a:sym typeface="+mn-lt"/>
              </a:rPr>
              <a:t>（负责活动过程中礼品和奖金的赞助）</a:t>
            </a:r>
          </a:p>
          <a:p>
            <a:pPr algn="r">
              <a:lnSpc>
                <a:spcPct val="150000"/>
              </a:lnSpc>
            </a:pPr>
            <a:r>
              <a:rPr lang="en-US" altLang="zh-CN" sz="1300">
                <a:solidFill>
                  <a:schemeClr val="tx1">
                    <a:lumMod val="75000"/>
                    <a:lumOff val="25000"/>
                  </a:schemeClr>
                </a:solidFill>
                <a:cs typeface="+mn-ea"/>
                <a:sym typeface="+mn-lt"/>
              </a:rPr>
              <a:t>旅行社</a:t>
            </a:r>
          </a:p>
          <a:p>
            <a:pPr algn="r">
              <a:lnSpc>
                <a:spcPct val="150000"/>
              </a:lnSpc>
            </a:pPr>
            <a:r>
              <a:rPr lang="en-US" altLang="zh-CN" sz="1300">
                <a:solidFill>
                  <a:schemeClr val="tx1">
                    <a:lumMod val="75000"/>
                    <a:lumOff val="25000"/>
                  </a:schemeClr>
                </a:solidFill>
                <a:cs typeface="+mn-ea"/>
                <a:sym typeface="+mn-lt"/>
              </a:rPr>
              <a:t>餐饮</a:t>
            </a:r>
          </a:p>
          <a:p>
            <a:pPr algn="r">
              <a:lnSpc>
                <a:spcPct val="150000"/>
              </a:lnSpc>
            </a:pPr>
            <a:r>
              <a:rPr lang="en-US" altLang="zh-CN" sz="1300">
                <a:solidFill>
                  <a:schemeClr val="tx1">
                    <a:lumMod val="75000"/>
                    <a:lumOff val="25000"/>
                  </a:schemeClr>
                </a:solidFill>
                <a:cs typeface="+mn-ea"/>
                <a:sym typeface="+mn-lt"/>
              </a:rPr>
              <a:t>电影院</a:t>
            </a:r>
          </a:p>
          <a:p>
            <a:pPr algn="r">
              <a:lnSpc>
                <a:spcPct val="150000"/>
              </a:lnSpc>
            </a:pPr>
            <a:r>
              <a:rPr lang="en-US" altLang="zh-CN" sz="1300">
                <a:solidFill>
                  <a:schemeClr val="tx1">
                    <a:lumMod val="75000"/>
                    <a:lumOff val="25000"/>
                  </a:schemeClr>
                </a:solidFill>
                <a:cs typeface="+mn-ea"/>
                <a:sym typeface="+mn-lt"/>
              </a:rPr>
              <a:t>珠宝</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40">
        <p:blinds dir="vert"/>
      </p:transition>
    </mc:Choice>
    <mc:Fallback xmlns="">
      <p:transition spd="slow" advTm="74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1000" fill="hold"/>
                                        <p:tgtEl>
                                          <p:spTgt spid="256"/>
                                        </p:tgtEl>
                                        <p:attrNameLst>
                                          <p:attrName>ppt_w</p:attrName>
                                        </p:attrNameLst>
                                      </p:cBhvr>
                                      <p:tavLst>
                                        <p:tav tm="0">
                                          <p:val>
                                            <p:strVal val="#ppt_w*0.70"/>
                                          </p:val>
                                        </p:tav>
                                        <p:tav tm="100000">
                                          <p:val>
                                            <p:strVal val="#ppt_w"/>
                                          </p:val>
                                        </p:tav>
                                      </p:tavLst>
                                    </p:anim>
                                    <p:anim calcmode="lin" valueType="num">
                                      <p:cBhvr>
                                        <p:cTn id="8" dur="1000" fill="hold"/>
                                        <p:tgtEl>
                                          <p:spTgt spid="256"/>
                                        </p:tgtEl>
                                        <p:attrNameLst>
                                          <p:attrName>ppt_h</p:attrName>
                                        </p:attrNameLst>
                                      </p:cBhvr>
                                      <p:tavLst>
                                        <p:tav tm="0">
                                          <p:val>
                                            <p:strVal val="#ppt_h"/>
                                          </p:val>
                                        </p:tav>
                                        <p:tav tm="100000">
                                          <p:val>
                                            <p:strVal val="#ppt_h"/>
                                          </p:val>
                                        </p:tav>
                                      </p:tavLst>
                                    </p:anim>
                                    <p:animEffect transition="in" filter="fade">
                                      <p:cBhvr>
                                        <p:cTn id="9" dur="1000"/>
                                        <p:tgtEl>
                                          <p:spTgt spid="256"/>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par>
                          <p:cTn id="21" fill="hold">
                            <p:stCondLst>
                              <p:cond delay="6199"/>
                            </p:stCondLst>
                            <p:childTnLst>
                              <p:par>
                                <p:cTn id="22" presetID="4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7199"/>
                            </p:stCondLst>
                            <p:childTnLst>
                              <p:par>
                                <p:cTn id="28" presetID="47"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 y="2424113"/>
            <a:ext cx="12192000" cy="3419475"/>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4469192" y="3199950"/>
            <a:ext cx="2368550" cy="2214880"/>
          </a:xfrm>
          <a:prstGeom prst="rect">
            <a:avLst/>
          </a:prstGeom>
          <a:noFill/>
        </p:spPr>
        <p:txBody>
          <a:bodyPr wrap="square" rtlCol="0">
            <a:spAutoFit/>
          </a:bodyPr>
          <a:lstStyle/>
          <a:p>
            <a:r>
              <a:rPr lang="en-US" sz="13800" dirty="0">
                <a:solidFill>
                  <a:srgbClr val="E2455F"/>
                </a:solidFill>
                <a:cs typeface="+mn-ea"/>
                <a:sym typeface="+mn-lt"/>
              </a:rPr>
              <a:t>04</a:t>
            </a:r>
          </a:p>
        </p:txBody>
      </p:sp>
      <p:cxnSp>
        <p:nvCxnSpPr>
          <p:cNvPr id="20" name="直接连接符 19"/>
          <p:cNvCxnSpPr/>
          <p:nvPr/>
        </p:nvCxnSpPr>
        <p:spPr>
          <a:xfrm>
            <a:off x="6837742" y="3587220"/>
            <a:ext cx="0" cy="1260475"/>
          </a:xfrm>
          <a:prstGeom prst="line">
            <a:avLst/>
          </a:prstGeom>
          <a:ln>
            <a:solidFill>
              <a:srgbClr val="E2455F"/>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91768" y="3261090"/>
            <a:ext cx="3999862" cy="1824095"/>
            <a:chOff x="5362576" y="2109688"/>
            <a:chExt cx="3999862" cy="1824095"/>
          </a:xfrm>
        </p:grpSpPr>
        <p:sp>
          <p:nvSpPr>
            <p:cNvPr id="22" name="文本框 21"/>
            <p:cNvSpPr txBox="1"/>
            <p:nvPr/>
          </p:nvSpPr>
          <p:spPr>
            <a:xfrm>
              <a:off x="5362576" y="2109688"/>
              <a:ext cx="3596640" cy="1568450"/>
            </a:xfrm>
            <a:prstGeom prst="rect">
              <a:avLst/>
            </a:prstGeom>
            <a:noFill/>
          </p:spPr>
          <p:txBody>
            <a:bodyPr wrap="square" rtlCol="0">
              <a:spAutoFit/>
            </a:bodyPr>
            <a:lstStyle/>
            <a:p>
              <a:r>
                <a:rPr lang="zh-CN" altLang="en-US" sz="4800" spc="300" dirty="0">
                  <a:solidFill>
                    <a:srgbClr val="E2455F"/>
                  </a:solidFill>
                  <a:cs typeface="+mn-ea"/>
                  <a:sym typeface="+mn-lt"/>
                </a:rPr>
                <a:t>活动内容及流程</a:t>
              </a:r>
            </a:p>
          </p:txBody>
        </p:sp>
        <p:sp>
          <p:nvSpPr>
            <p:cNvPr id="23" name="文本框 22"/>
            <p:cNvSpPr txBox="1"/>
            <p:nvPr/>
          </p:nvSpPr>
          <p:spPr>
            <a:xfrm>
              <a:off x="5384165" y="3626006"/>
              <a:ext cx="3978273" cy="307777"/>
            </a:xfrm>
            <a:prstGeom prst="rect">
              <a:avLst/>
            </a:prstGeom>
            <a:noFill/>
          </p:spPr>
          <p:txBody>
            <a:bodyPr wrap="square" rtlCol="0">
              <a:spAutoFit/>
            </a:bodyPr>
            <a:lstStyle/>
            <a:p>
              <a:pPr algn="dist"/>
              <a:r>
                <a:rPr lang="en-US" altLang="zh-CN" sz="1400" dirty="0">
                  <a:solidFill>
                    <a:srgbClr val="E2455F"/>
                  </a:solidFill>
                  <a:cs typeface="+mn-ea"/>
                  <a:sym typeface="+mn-lt"/>
                </a:rPr>
                <a:t>ENTER DIRECTORY TEXT</a:t>
              </a:r>
              <a:endParaRPr lang="zh-CN" altLang="en-US" sz="1400" dirty="0">
                <a:solidFill>
                  <a:srgbClr val="E2455F"/>
                </a:solidFill>
                <a:cs typeface="+mn-ea"/>
                <a:sym typeface="+mn-lt"/>
              </a:endParaRPr>
            </a:p>
          </p:txBody>
        </p:sp>
      </p:grpSp>
      <p:pic>
        <p:nvPicPr>
          <p:cNvPr id="24" name="图片 23" descr="E:\素材\城市\51miz-E970660-8F46D199.png51miz-E970660-8F46D19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5" y="266700"/>
            <a:ext cx="5397500" cy="5397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89">
        <p:blinds dir="vert"/>
      </p:transition>
    </mc:Choice>
    <mc:Fallback xmlns="">
      <p:transition spd="slow" advTm="88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par>
                          <p:cTn id="24" fill="hold">
                            <p:stCondLst>
                              <p:cond delay="2549"/>
                            </p:stCondLst>
                            <p:childTnLst>
                              <p:par>
                                <p:cTn id="25" presetID="55"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strVal val="#ppt_w*0.70"/>
                                          </p:val>
                                        </p:tav>
                                        <p:tav tm="100000">
                                          <p:val>
                                            <p:strVal val="#ppt_w"/>
                                          </p:val>
                                        </p:tav>
                                      </p:tavLst>
                                    </p:anim>
                                    <p:anim calcmode="lin" valueType="num">
                                      <p:cBhvr>
                                        <p:cTn id="28" dur="1000" fill="hold"/>
                                        <p:tgtEl>
                                          <p:spTgt spid="20"/>
                                        </p:tgtEl>
                                        <p:attrNameLst>
                                          <p:attrName>ppt_h</p:attrName>
                                        </p:attrNameLst>
                                      </p:cBhvr>
                                      <p:tavLst>
                                        <p:tav tm="0">
                                          <p:val>
                                            <p:strVal val="#ppt_h"/>
                                          </p:val>
                                        </p:tav>
                                        <p:tav tm="100000">
                                          <p:val>
                                            <p:strVal val="#ppt_h"/>
                                          </p:val>
                                        </p:tav>
                                      </p:tavLst>
                                    </p:anim>
                                    <p:animEffect transition="in" filter="fade">
                                      <p:cBhvr>
                                        <p:cTn id="29" dur="1000"/>
                                        <p:tgtEl>
                                          <p:spTgt spid="20"/>
                                        </p:tgtEl>
                                      </p:cBhvr>
                                    </p:animEffect>
                                  </p:childTnLst>
                                </p:cTn>
                              </p:par>
                            </p:childTnLst>
                          </p:cTn>
                        </p:par>
                        <p:par>
                          <p:cTn id="30" fill="hold">
                            <p:stCondLst>
                              <p:cond delay="3549"/>
                            </p:stCondLst>
                            <p:childTnLst>
                              <p:par>
                                <p:cTn id="31" presetID="9"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活动内容</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grpSp>
        <p:nvGrpSpPr>
          <p:cNvPr id="36" name="î$ļiḍê"/>
          <p:cNvGrpSpPr/>
          <p:nvPr/>
        </p:nvGrpSpPr>
        <p:grpSpPr>
          <a:xfrm>
            <a:off x="2671696" y="4502785"/>
            <a:ext cx="1200896" cy="1200892"/>
            <a:chOff x="1720466" y="3430362"/>
            <a:chExt cx="1200896" cy="1200892"/>
          </a:xfrm>
        </p:grpSpPr>
        <p:sp>
          <p:nvSpPr>
            <p:cNvPr id="37" name="íṩḻiḓè"/>
            <p:cNvSpPr/>
            <p:nvPr/>
          </p:nvSpPr>
          <p:spPr>
            <a:xfrm>
              <a:off x="1720466" y="3430362"/>
              <a:ext cx="1200896" cy="1200892"/>
            </a:xfrm>
            <a:prstGeom prst="ellipse">
              <a:avLst/>
            </a:prstGeom>
            <a:solidFill>
              <a:schemeClr val="bg1"/>
            </a:solidFill>
            <a:ln w="3175">
              <a:solidFill>
                <a:srgbClr val="E2455F"/>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endParaRPr lang="zh-CN" altLang="en-US" kern="0" dirty="0">
                <a:solidFill>
                  <a:prstClr val="black"/>
                </a:solidFill>
                <a:cs typeface="+mn-ea"/>
                <a:sym typeface="+mn-lt"/>
              </a:endParaRPr>
            </a:p>
          </p:txBody>
        </p:sp>
        <p:sp>
          <p:nvSpPr>
            <p:cNvPr id="38" name="iŝlïḓè"/>
            <p:cNvSpPr/>
            <p:nvPr/>
          </p:nvSpPr>
          <p:spPr bwMode="auto">
            <a:xfrm>
              <a:off x="1971781" y="3687674"/>
              <a:ext cx="698268" cy="68626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597195">
                  <a:moveTo>
                    <a:pt x="256948" y="237241"/>
                  </a:moveTo>
                  <a:lnTo>
                    <a:pt x="270477" y="391532"/>
                  </a:lnTo>
                  <a:cubicBezTo>
                    <a:pt x="271367" y="401576"/>
                    <a:pt x="278666" y="409841"/>
                    <a:pt x="288456" y="411885"/>
                  </a:cubicBezTo>
                  <a:cubicBezTo>
                    <a:pt x="290147" y="412241"/>
                    <a:pt x="291749" y="412419"/>
                    <a:pt x="293352" y="412419"/>
                  </a:cubicBezTo>
                  <a:cubicBezTo>
                    <a:pt x="301451" y="412419"/>
                    <a:pt x="309195" y="408064"/>
                    <a:pt x="313289" y="400687"/>
                  </a:cubicBezTo>
                  <a:lnTo>
                    <a:pt x="382001" y="278036"/>
                  </a:lnTo>
                  <a:lnTo>
                    <a:pt x="409237" y="306743"/>
                  </a:lnTo>
                  <a:cubicBezTo>
                    <a:pt x="413598" y="311276"/>
                    <a:pt x="419651" y="313853"/>
                    <a:pt x="425881" y="313853"/>
                  </a:cubicBezTo>
                  <a:lnTo>
                    <a:pt x="571227" y="313853"/>
                  </a:lnTo>
                  <a:cubicBezTo>
                    <a:pt x="548086" y="357137"/>
                    <a:pt x="514174" y="404686"/>
                    <a:pt x="469316" y="456146"/>
                  </a:cubicBezTo>
                  <a:cubicBezTo>
                    <a:pt x="402739" y="532670"/>
                    <a:pt x="337231" y="589107"/>
                    <a:pt x="334472" y="591507"/>
                  </a:cubicBezTo>
                  <a:cubicBezTo>
                    <a:pt x="330022" y="595329"/>
                    <a:pt x="324504" y="597195"/>
                    <a:pt x="318985" y="597195"/>
                  </a:cubicBezTo>
                  <a:cubicBezTo>
                    <a:pt x="313823" y="597195"/>
                    <a:pt x="308660" y="595595"/>
                    <a:pt x="304388" y="592307"/>
                  </a:cubicBezTo>
                  <a:cubicBezTo>
                    <a:pt x="301362" y="589907"/>
                    <a:pt x="228377" y="533559"/>
                    <a:pt x="154236" y="457124"/>
                  </a:cubicBezTo>
                  <a:cubicBezTo>
                    <a:pt x="109110" y="410552"/>
                    <a:pt x="73775" y="367180"/>
                    <a:pt x="48408" y="327185"/>
                  </a:cubicBezTo>
                  <a:lnTo>
                    <a:pt x="182629" y="327185"/>
                  </a:lnTo>
                  <a:cubicBezTo>
                    <a:pt x="190194" y="327185"/>
                    <a:pt x="197225" y="323452"/>
                    <a:pt x="201498" y="317320"/>
                  </a:cubicBezTo>
                  <a:close/>
                  <a:moveTo>
                    <a:pt x="192162" y="0"/>
                  </a:moveTo>
                  <a:cubicBezTo>
                    <a:pt x="232393" y="0"/>
                    <a:pt x="271377" y="12620"/>
                    <a:pt x="303775" y="35728"/>
                  </a:cubicBezTo>
                  <a:cubicBezTo>
                    <a:pt x="336262" y="12620"/>
                    <a:pt x="375157" y="0"/>
                    <a:pt x="415477" y="0"/>
                  </a:cubicBezTo>
                  <a:cubicBezTo>
                    <a:pt x="521393" y="0"/>
                    <a:pt x="607639" y="86121"/>
                    <a:pt x="607639" y="191884"/>
                  </a:cubicBezTo>
                  <a:cubicBezTo>
                    <a:pt x="607639" y="215259"/>
                    <a:pt x="602388" y="240678"/>
                    <a:pt x="592063" y="268140"/>
                  </a:cubicBezTo>
                  <a:lnTo>
                    <a:pt x="435770" y="268140"/>
                  </a:lnTo>
                  <a:lnTo>
                    <a:pt x="393848" y="224147"/>
                  </a:lnTo>
                  <a:cubicBezTo>
                    <a:pt x="388864" y="218814"/>
                    <a:pt x="381655" y="216237"/>
                    <a:pt x="374445" y="217125"/>
                  </a:cubicBezTo>
                  <a:cubicBezTo>
                    <a:pt x="367147" y="218103"/>
                    <a:pt x="360827" y="222369"/>
                    <a:pt x="357267" y="228679"/>
                  </a:cubicBezTo>
                  <a:lnTo>
                    <a:pt x="309649" y="313734"/>
                  </a:lnTo>
                  <a:lnTo>
                    <a:pt x="297011" y="170287"/>
                  </a:lnTo>
                  <a:cubicBezTo>
                    <a:pt x="296210" y="160689"/>
                    <a:pt x="289445" y="152601"/>
                    <a:pt x="280100" y="150112"/>
                  </a:cubicBezTo>
                  <a:cubicBezTo>
                    <a:pt x="270754" y="147713"/>
                    <a:pt x="260875" y="151357"/>
                    <a:pt x="255445" y="159267"/>
                  </a:cubicBezTo>
                  <a:lnTo>
                    <a:pt x="170712" y="281472"/>
                  </a:lnTo>
                  <a:lnTo>
                    <a:pt x="23052" y="281472"/>
                  </a:lnTo>
                  <a:cubicBezTo>
                    <a:pt x="7744" y="248943"/>
                    <a:pt x="0" y="218992"/>
                    <a:pt x="0" y="191884"/>
                  </a:cubicBezTo>
                  <a:cubicBezTo>
                    <a:pt x="0" y="86121"/>
                    <a:pt x="86157" y="0"/>
                    <a:pt x="192162" y="0"/>
                  </a:cubicBezTo>
                  <a:close/>
                </a:path>
              </a:pathLst>
            </a:custGeom>
            <a:solidFill>
              <a:srgbClr val="E2455F"/>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0" name="ïṧlïḋê"/>
          <p:cNvGrpSpPr/>
          <p:nvPr/>
        </p:nvGrpSpPr>
        <p:grpSpPr>
          <a:xfrm>
            <a:off x="5495551" y="3209290"/>
            <a:ext cx="1200896" cy="1200892"/>
            <a:chOff x="1720466" y="3430362"/>
            <a:chExt cx="1200896" cy="1200892"/>
          </a:xfrm>
        </p:grpSpPr>
        <p:sp>
          <p:nvSpPr>
            <p:cNvPr id="31" name="íśḻîḓê"/>
            <p:cNvSpPr/>
            <p:nvPr/>
          </p:nvSpPr>
          <p:spPr>
            <a:xfrm>
              <a:off x="1720466" y="3430362"/>
              <a:ext cx="1200896" cy="1200892"/>
            </a:xfrm>
            <a:prstGeom prst="ellipse">
              <a:avLst/>
            </a:prstGeom>
            <a:solidFill>
              <a:schemeClr val="bg1"/>
            </a:solidFill>
            <a:ln w="3175">
              <a:solidFill>
                <a:srgbClr val="E2455F"/>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endParaRPr lang="zh-CN" altLang="en-US" kern="0" dirty="0">
                <a:solidFill>
                  <a:prstClr val="black"/>
                </a:solidFill>
                <a:cs typeface="+mn-ea"/>
                <a:sym typeface="+mn-lt"/>
              </a:endParaRPr>
            </a:p>
          </p:txBody>
        </p:sp>
        <p:sp>
          <p:nvSpPr>
            <p:cNvPr id="32" name="íšľiḍè"/>
            <p:cNvSpPr/>
            <p:nvPr/>
          </p:nvSpPr>
          <p:spPr bwMode="auto">
            <a:xfrm>
              <a:off x="1971781" y="3687674"/>
              <a:ext cx="698268" cy="68626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597195">
                  <a:moveTo>
                    <a:pt x="256948" y="237241"/>
                  </a:moveTo>
                  <a:lnTo>
                    <a:pt x="270477" y="391532"/>
                  </a:lnTo>
                  <a:cubicBezTo>
                    <a:pt x="271367" y="401576"/>
                    <a:pt x="278666" y="409841"/>
                    <a:pt x="288456" y="411885"/>
                  </a:cubicBezTo>
                  <a:cubicBezTo>
                    <a:pt x="290147" y="412241"/>
                    <a:pt x="291749" y="412419"/>
                    <a:pt x="293352" y="412419"/>
                  </a:cubicBezTo>
                  <a:cubicBezTo>
                    <a:pt x="301451" y="412419"/>
                    <a:pt x="309195" y="408064"/>
                    <a:pt x="313289" y="400687"/>
                  </a:cubicBezTo>
                  <a:lnTo>
                    <a:pt x="382001" y="278036"/>
                  </a:lnTo>
                  <a:lnTo>
                    <a:pt x="409237" y="306743"/>
                  </a:lnTo>
                  <a:cubicBezTo>
                    <a:pt x="413598" y="311276"/>
                    <a:pt x="419651" y="313853"/>
                    <a:pt x="425881" y="313853"/>
                  </a:cubicBezTo>
                  <a:lnTo>
                    <a:pt x="571227" y="313853"/>
                  </a:lnTo>
                  <a:cubicBezTo>
                    <a:pt x="548086" y="357137"/>
                    <a:pt x="514174" y="404686"/>
                    <a:pt x="469316" y="456146"/>
                  </a:cubicBezTo>
                  <a:cubicBezTo>
                    <a:pt x="402739" y="532670"/>
                    <a:pt x="337231" y="589107"/>
                    <a:pt x="334472" y="591507"/>
                  </a:cubicBezTo>
                  <a:cubicBezTo>
                    <a:pt x="330022" y="595329"/>
                    <a:pt x="324504" y="597195"/>
                    <a:pt x="318985" y="597195"/>
                  </a:cubicBezTo>
                  <a:cubicBezTo>
                    <a:pt x="313823" y="597195"/>
                    <a:pt x="308660" y="595595"/>
                    <a:pt x="304388" y="592307"/>
                  </a:cubicBezTo>
                  <a:cubicBezTo>
                    <a:pt x="301362" y="589907"/>
                    <a:pt x="228377" y="533559"/>
                    <a:pt x="154236" y="457124"/>
                  </a:cubicBezTo>
                  <a:cubicBezTo>
                    <a:pt x="109110" y="410552"/>
                    <a:pt x="73775" y="367180"/>
                    <a:pt x="48408" y="327185"/>
                  </a:cubicBezTo>
                  <a:lnTo>
                    <a:pt x="182629" y="327185"/>
                  </a:lnTo>
                  <a:cubicBezTo>
                    <a:pt x="190194" y="327185"/>
                    <a:pt x="197225" y="323452"/>
                    <a:pt x="201498" y="317320"/>
                  </a:cubicBezTo>
                  <a:close/>
                  <a:moveTo>
                    <a:pt x="192162" y="0"/>
                  </a:moveTo>
                  <a:cubicBezTo>
                    <a:pt x="232393" y="0"/>
                    <a:pt x="271377" y="12620"/>
                    <a:pt x="303775" y="35728"/>
                  </a:cubicBezTo>
                  <a:cubicBezTo>
                    <a:pt x="336262" y="12620"/>
                    <a:pt x="375157" y="0"/>
                    <a:pt x="415477" y="0"/>
                  </a:cubicBezTo>
                  <a:cubicBezTo>
                    <a:pt x="521393" y="0"/>
                    <a:pt x="607639" y="86121"/>
                    <a:pt x="607639" y="191884"/>
                  </a:cubicBezTo>
                  <a:cubicBezTo>
                    <a:pt x="607639" y="215259"/>
                    <a:pt x="602388" y="240678"/>
                    <a:pt x="592063" y="268140"/>
                  </a:cubicBezTo>
                  <a:lnTo>
                    <a:pt x="435770" y="268140"/>
                  </a:lnTo>
                  <a:lnTo>
                    <a:pt x="393848" y="224147"/>
                  </a:lnTo>
                  <a:cubicBezTo>
                    <a:pt x="388864" y="218814"/>
                    <a:pt x="381655" y="216237"/>
                    <a:pt x="374445" y="217125"/>
                  </a:cubicBezTo>
                  <a:cubicBezTo>
                    <a:pt x="367147" y="218103"/>
                    <a:pt x="360827" y="222369"/>
                    <a:pt x="357267" y="228679"/>
                  </a:cubicBezTo>
                  <a:lnTo>
                    <a:pt x="309649" y="313734"/>
                  </a:lnTo>
                  <a:lnTo>
                    <a:pt x="297011" y="170287"/>
                  </a:lnTo>
                  <a:cubicBezTo>
                    <a:pt x="296210" y="160689"/>
                    <a:pt x="289445" y="152601"/>
                    <a:pt x="280100" y="150112"/>
                  </a:cubicBezTo>
                  <a:cubicBezTo>
                    <a:pt x="270754" y="147713"/>
                    <a:pt x="260875" y="151357"/>
                    <a:pt x="255445" y="159267"/>
                  </a:cubicBezTo>
                  <a:lnTo>
                    <a:pt x="170712" y="281472"/>
                  </a:lnTo>
                  <a:lnTo>
                    <a:pt x="23052" y="281472"/>
                  </a:lnTo>
                  <a:cubicBezTo>
                    <a:pt x="7744" y="248943"/>
                    <a:pt x="0" y="218992"/>
                    <a:pt x="0" y="191884"/>
                  </a:cubicBezTo>
                  <a:cubicBezTo>
                    <a:pt x="0" y="86121"/>
                    <a:pt x="86157" y="0"/>
                    <a:pt x="192162" y="0"/>
                  </a:cubicBezTo>
                  <a:close/>
                </a:path>
              </a:pathLst>
            </a:custGeom>
            <a:solidFill>
              <a:srgbClr val="E2455F"/>
            </a:solidFill>
            <a:ln>
              <a:solidFill>
                <a:srgbClr val="E2455F"/>
              </a:solid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33" name="íšliḋé"/>
          <p:cNvGrpSpPr/>
          <p:nvPr/>
        </p:nvGrpSpPr>
        <p:grpSpPr>
          <a:xfrm>
            <a:off x="8588648" y="4444824"/>
            <a:ext cx="1200896" cy="1200892"/>
            <a:chOff x="1720466" y="3430362"/>
            <a:chExt cx="1200896" cy="1200892"/>
          </a:xfrm>
        </p:grpSpPr>
        <p:sp>
          <p:nvSpPr>
            <p:cNvPr id="34" name="îṧļîḍè"/>
            <p:cNvSpPr/>
            <p:nvPr/>
          </p:nvSpPr>
          <p:spPr>
            <a:xfrm>
              <a:off x="1720466" y="3430362"/>
              <a:ext cx="1200896" cy="1200892"/>
            </a:xfrm>
            <a:prstGeom prst="ellipse">
              <a:avLst/>
            </a:prstGeom>
            <a:solidFill>
              <a:schemeClr val="bg1"/>
            </a:solidFill>
            <a:ln w="3175">
              <a:solidFill>
                <a:srgbClr val="E2455F"/>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25425" indent="-225425" algn="ctr" fontAlgn="base">
                <a:spcBef>
                  <a:spcPct val="0"/>
                </a:spcBef>
                <a:spcAft>
                  <a:spcPct val="0"/>
                </a:spcAft>
              </a:pPr>
              <a:endParaRPr lang="zh-CN" altLang="en-US" kern="0" dirty="0">
                <a:solidFill>
                  <a:prstClr val="black"/>
                </a:solidFill>
                <a:cs typeface="+mn-ea"/>
                <a:sym typeface="+mn-lt"/>
              </a:endParaRPr>
            </a:p>
          </p:txBody>
        </p:sp>
        <p:sp>
          <p:nvSpPr>
            <p:cNvPr id="35" name="ïṣḷídê"/>
            <p:cNvSpPr/>
            <p:nvPr/>
          </p:nvSpPr>
          <p:spPr bwMode="auto">
            <a:xfrm>
              <a:off x="1971781" y="3687674"/>
              <a:ext cx="698268" cy="68626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7639" h="597195">
                  <a:moveTo>
                    <a:pt x="256948" y="237241"/>
                  </a:moveTo>
                  <a:lnTo>
                    <a:pt x="270477" y="391532"/>
                  </a:lnTo>
                  <a:cubicBezTo>
                    <a:pt x="271367" y="401576"/>
                    <a:pt x="278666" y="409841"/>
                    <a:pt x="288456" y="411885"/>
                  </a:cubicBezTo>
                  <a:cubicBezTo>
                    <a:pt x="290147" y="412241"/>
                    <a:pt x="291749" y="412419"/>
                    <a:pt x="293352" y="412419"/>
                  </a:cubicBezTo>
                  <a:cubicBezTo>
                    <a:pt x="301451" y="412419"/>
                    <a:pt x="309195" y="408064"/>
                    <a:pt x="313289" y="400687"/>
                  </a:cubicBezTo>
                  <a:lnTo>
                    <a:pt x="382001" y="278036"/>
                  </a:lnTo>
                  <a:lnTo>
                    <a:pt x="409237" y="306743"/>
                  </a:lnTo>
                  <a:cubicBezTo>
                    <a:pt x="413598" y="311276"/>
                    <a:pt x="419651" y="313853"/>
                    <a:pt x="425881" y="313853"/>
                  </a:cubicBezTo>
                  <a:lnTo>
                    <a:pt x="571227" y="313853"/>
                  </a:lnTo>
                  <a:cubicBezTo>
                    <a:pt x="548086" y="357137"/>
                    <a:pt x="514174" y="404686"/>
                    <a:pt x="469316" y="456146"/>
                  </a:cubicBezTo>
                  <a:cubicBezTo>
                    <a:pt x="402739" y="532670"/>
                    <a:pt x="337231" y="589107"/>
                    <a:pt x="334472" y="591507"/>
                  </a:cubicBezTo>
                  <a:cubicBezTo>
                    <a:pt x="330022" y="595329"/>
                    <a:pt x="324504" y="597195"/>
                    <a:pt x="318985" y="597195"/>
                  </a:cubicBezTo>
                  <a:cubicBezTo>
                    <a:pt x="313823" y="597195"/>
                    <a:pt x="308660" y="595595"/>
                    <a:pt x="304388" y="592307"/>
                  </a:cubicBezTo>
                  <a:cubicBezTo>
                    <a:pt x="301362" y="589907"/>
                    <a:pt x="228377" y="533559"/>
                    <a:pt x="154236" y="457124"/>
                  </a:cubicBezTo>
                  <a:cubicBezTo>
                    <a:pt x="109110" y="410552"/>
                    <a:pt x="73775" y="367180"/>
                    <a:pt x="48408" y="327185"/>
                  </a:cubicBezTo>
                  <a:lnTo>
                    <a:pt x="182629" y="327185"/>
                  </a:lnTo>
                  <a:cubicBezTo>
                    <a:pt x="190194" y="327185"/>
                    <a:pt x="197225" y="323452"/>
                    <a:pt x="201498" y="317320"/>
                  </a:cubicBezTo>
                  <a:close/>
                  <a:moveTo>
                    <a:pt x="192162" y="0"/>
                  </a:moveTo>
                  <a:cubicBezTo>
                    <a:pt x="232393" y="0"/>
                    <a:pt x="271377" y="12620"/>
                    <a:pt x="303775" y="35728"/>
                  </a:cubicBezTo>
                  <a:cubicBezTo>
                    <a:pt x="336262" y="12620"/>
                    <a:pt x="375157" y="0"/>
                    <a:pt x="415477" y="0"/>
                  </a:cubicBezTo>
                  <a:cubicBezTo>
                    <a:pt x="521393" y="0"/>
                    <a:pt x="607639" y="86121"/>
                    <a:pt x="607639" y="191884"/>
                  </a:cubicBezTo>
                  <a:cubicBezTo>
                    <a:pt x="607639" y="215259"/>
                    <a:pt x="602388" y="240678"/>
                    <a:pt x="592063" y="268140"/>
                  </a:cubicBezTo>
                  <a:lnTo>
                    <a:pt x="435770" y="268140"/>
                  </a:lnTo>
                  <a:lnTo>
                    <a:pt x="393848" y="224147"/>
                  </a:lnTo>
                  <a:cubicBezTo>
                    <a:pt x="388864" y="218814"/>
                    <a:pt x="381655" y="216237"/>
                    <a:pt x="374445" y="217125"/>
                  </a:cubicBezTo>
                  <a:cubicBezTo>
                    <a:pt x="367147" y="218103"/>
                    <a:pt x="360827" y="222369"/>
                    <a:pt x="357267" y="228679"/>
                  </a:cubicBezTo>
                  <a:lnTo>
                    <a:pt x="309649" y="313734"/>
                  </a:lnTo>
                  <a:lnTo>
                    <a:pt x="297011" y="170287"/>
                  </a:lnTo>
                  <a:cubicBezTo>
                    <a:pt x="296210" y="160689"/>
                    <a:pt x="289445" y="152601"/>
                    <a:pt x="280100" y="150112"/>
                  </a:cubicBezTo>
                  <a:cubicBezTo>
                    <a:pt x="270754" y="147713"/>
                    <a:pt x="260875" y="151357"/>
                    <a:pt x="255445" y="159267"/>
                  </a:cubicBezTo>
                  <a:lnTo>
                    <a:pt x="170712" y="281472"/>
                  </a:lnTo>
                  <a:lnTo>
                    <a:pt x="23052" y="281472"/>
                  </a:lnTo>
                  <a:cubicBezTo>
                    <a:pt x="7744" y="248943"/>
                    <a:pt x="0" y="218992"/>
                    <a:pt x="0" y="191884"/>
                  </a:cubicBezTo>
                  <a:cubicBezTo>
                    <a:pt x="0" y="86121"/>
                    <a:pt x="86157" y="0"/>
                    <a:pt x="192162" y="0"/>
                  </a:cubicBezTo>
                  <a:close/>
                </a:path>
              </a:pathLst>
            </a:custGeom>
            <a:solidFill>
              <a:srgbClr val="E2455F"/>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20" name="组合 19"/>
          <p:cNvGrpSpPr/>
          <p:nvPr/>
        </p:nvGrpSpPr>
        <p:grpSpPr>
          <a:xfrm>
            <a:off x="1720569" y="3004585"/>
            <a:ext cx="3103149" cy="1074561"/>
            <a:chOff x="4544426" y="4613104"/>
            <a:chExt cx="3103149" cy="1074561"/>
          </a:xfrm>
        </p:grpSpPr>
        <p:sp>
          <p:nvSpPr>
            <p:cNvPr id="18" name="矩形 17"/>
            <p:cNvSpPr/>
            <p:nvPr/>
          </p:nvSpPr>
          <p:spPr>
            <a:xfrm>
              <a:off x="4544426" y="4912388"/>
              <a:ext cx="3103149" cy="775277"/>
            </a:xfrm>
            <a:prstGeom prst="rect">
              <a:avLst/>
            </a:prstGeom>
          </p:spPr>
          <p:txBody>
            <a:bodyPr wrap="square">
              <a:spAutoFit/>
              <a:scene3d>
                <a:camera prst="orthographicFront"/>
                <a:lightRig rig="threePt" dir="t"/>
              </a:scene3d>
              <a:sp3d contourW="12700"/>
            </a:bodyPr>
            <a:lstStyle/>
            <a:p>
              <a:pPr lvl="0" algn="ctr">
                <a:lnSpc>
                  <a:spcPct val="200000"/>
                </a:lnSpc>
              </a:pPr>
              <a:r>
                <a:rPr lang="zh-CN" altLang="en-US" sz="1200" dirty="0">
                  <a:solidFill>
                    <a:srgbClr val="000000">
                      <a:lumMod val="75000"/>
                      <a:lumOff val="25000"/>
                    </a:srgbClr>
                  </a:solidFill>
                  <a:cs typeface="+mn-ea"/>
                  <a:sym typeface="+mn-lt"/>
                </a:rPr>
                <a:t>在此处输入您想要输入的内容，标题数字等都可以通过点击和重新输入进行更改。</a:t>
              </a:r>
              <a:endParaRPr lang="en-US" altLang="zh-CN" sz="1200" dirty="0">
                <a:solidFill>
                  <a:srgbClr val="000000">
                    <a:lumMod val="75000"/>
                    <a:lumOff val="25000"/>
                  </a:srgbClr>
                </a:solidFill>
                <a:cs typeface="+mn-ea"/>
                <a:sym typeface="+mn-lt"/>
              </a:endParaRPr>
            </a:p>
          </p:txBody>
        </p:sp>
        <p:sp>
          <p:nvSpPr>
            <p:cNvPr id="19" name="矩形 18"/>
            <p:cNvSpPr/>
            <p:nvPr/>
          </p:nvSpPr>
          <p:spPr>
            <a:xfrm>
              <a:off x="5070724" y="4613104"/>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prstClr val="black"/>
                  </a:solidFill>
                  <a:cs typeface="+mn-ea"/>
                  <a:sym typeface="+mn-lt"/>
                </a:rPr>
                <a:t>一见钟情</a:t>
              </a:r>
            </a:p>
          </p:txBody>
        </p:sp>
      </p:grpSp>
      <p:grpSp>
        <p:nvGrpSpPr>
          <p:cNvPr id="21" name="组合 20"/>
          <p:cNvGrpSpPr/>
          <p:nvPr/>
        </p:nvGrpSpPr>
        <p:grpSpPr>
          <a:xfrm>
            <a:off x="4544424" y="1711090"/>
            <a:ext cx="3103149" cy="1074561"/>
            <a:chOff x="4544426" y="4613104"/>
            <a:chExt cx="3103149" cy="1074561"/>
          </a:xfrm>
        </p:grpSpPr>
        <p:sp>
          <p:nvSpPr>
            <p:cNvPr id="22" name="矩形 21"/>
            <p:cNvSpPr/>
            <p:nvPr/>
          </p:nvSpPr>
          <p:spPr>
            <a:xfrm>
              <a:off x="4544426" y="4912388"/>
              <a:ext cx="3103149" cy="775277"/>
            </a:xfrm>
            <a:prstGeom prst="rect">
              <a:avLst/>
            </a:prstGeom>
          </p:spPr>
          <p:txBody>
            <a:bodyPr wrap="square">
              <a:spAutoFit/>
              <a:scene3d>
                <a:camera prst="orthographicFront"/>
                <a:lightRig rig="threePt" dir="t"/>
              </a:scene3d>
              <a:sp3d contourW="12700"/>
            </a:bodyPr>
            <a:lstStyle/>
            <a:p>
              <a:pPr lvl="0" algn="ctr">
                <a:lnSpc>
                  <a:spcPct val="200000"/>
                </a:lnSpc>
              </a:pPr>
              <a:r>
                <a:rPr lang="zh-CN" altLang="en-US" sz="1200" dirty="0">
                  <a:solidFill>
                    <a:srgbClr val="000000">
                      <a:lumMod val="75000"/>
                      <a:lumOff val="25000"/>
                    </a:srgbClr>
                  </a:solidFill>
                  <a:cs typeface="+mn-ea"/>
                  <a:sym typeface="+mn-lt"/>
                </a:rPr>
                <a:t>在此处输入您想要输入的内容，标题数字等都可以通过点击和重新输入进行更改。</a:t>
              </a:r>
              <a:endParaRPr lang="en-US" altLang="zh-CN" sz="1200" dirty="0">
                <a:solidFill>
                  <a:srgbClr val="000000">
                    <a:lumMod val="75000"/>
                    <a:lumOff val="25000"/>
                  </a:srgbClr>
                </a:solidFill>
                <a:cs typeface="+mn-ea"/>
                <a:sym typeface="+mn-lt"/>
              </a:endParaRPr>
            </a:p>
          </p:txBody>
        </p:sp>
        <p:sp>
          <p:nvSpPr>
            <p:cNvPr id="23" name="矩形 22"/>
            <p:cNvSpPr/>
            <p:nvPr/>
          </p:nvSpPr>
          <p:spPr>
            <a:xfrm>
              <a:off x="5070724" y="4613104"/>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prstClr val="black"/>
                  </a:solidFill>
                  <a:cs typeface="+mn-ea"/>
                  <a:sym typeface="+mn-lt"/>
                </a:rPr>
                <a:t>两情相悦</a:t>
              </a:r>
            </a:p>
          </p:txBody>
        </p:sp>
      </p:grpSp>
      <p:grpSp>
        <p:nvGrpSpPr>
          <p:cNvPr id="24" name="组合 23"/>
          <p:cNvGrpSpPr/>
          <p:nvPr/>
        </p:nvGrpSpPr>
        <p:grpSpPr>
          <a:xfrm>
            <a:off x="7637521" y="2808370"/>
            <a:ext cx="3103149" cy="1074561"/>
            <a:chOff x="4544426" y="4613104"/>
            <a:chExt cx="3103149" cy="1074561"/>
          </a:xfrm>
        </p:grpSpPr>
        <p:sp>
          <p:nvSpPr>
            <p:cNvPr id="25" name="矩形 24"/>
            <p:cNvSpPr/>
            <p:nvPr/>
          </p:nvSpPr>
          <p:spPr>
            <a:xfrm>
              <a:off x="4544426" y="4912388"/>
              <a:ext cx="3103149" cy="775277"/>
            </a:xfrm>
            <a:prstGeom prst="rect">
              <a:avLst/>
            </a:prstGeom>
          </p:spPr>
          <p:txBody>
            <a:bodyPr wrap="square">
              <a:spAutoFit/>
              <a:scene3d>
                <a:camera prst="orthographicFront"/>
                <a:lightRig rig="threePt" dir="t"/>
              </a:scene3d>
              <a:sp3d contourW="12700"/>
            </a:bodyPr>
            <a:lstStyle/>
            <a:p>
              <a:pPr lvl="0" algn="ctr">
                <a:lnSpc>
                  <a:spcPct val="200000"/>
                </a:lnSpc>
              </a:pPr>
              <a:r>
                <a:rPr lang="zh-CN" altLang="en-US" sz="1200" dirty="0">
                  <a:solidFill>
                    <a:srgbClr val="000000">
                      <a:lumMod val="75000"/>
                      <a:lumOff val="25000"/>
                    </a:srgbClr>
                  </a:solidFill>
                  <a:cs typeface="+mn-ea"/>
                  <a:sym typeface="+mn-lt"/>
                </a:rPr>
                <a:t>在此处输入您想要输入的内容，标题数字等都可以通过点击和重新输入进行更改。</a:t>
              </a:r>
              <a:endParaRPr lang="en-US" altLang="zh-CN" sz="1200" dirty="0">
                <a:solidFill>
                  <a:srgbClr val="000000">
                    <a:lumMod val="75000"/>
                    <a:lumOff val="25000"/>
                  </a:srgbClr>
                </a:solidFill>
                <a:cs typeface="+mn-ea"/>
                <a:sym typeface="+mn-lt"/>
              </a:endParaRPr>
            </a:p>
          </p:txBody>
        </p:sp>
        <p:sp>
          <p:nvSpPr>
            <p:cNvPr id="26" name="矩形 25"/>
            <p:cNvSpPr/>
            <p:nvPr/>
          </p:nvSpPr>
          <p:spPr>
            <a:xfrm>
              <a:off x="5070724" y="4613104"/>
              <a:ext cx="205055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prstClr val="black"/>
                  </a:solidFill>
                  <a:cs typeface="+mn-ea"/>
                  <a:sym typeface="+mn-lt"/>
                </a:rPr>
                <a:t>三生三世</a:t>
              </a:r>
            </a:p>
          </p:txBody>
        </p:sp>
      </p:grpSp>
      <p:pic>
        <p:nvPicPr>
          <p:cNvPr id="256" name="图片 25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70475" y="4302760"/>
            <a:ext cx="2205355" cy="22053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966">
        <p:blinds dir="vert"/>
      </p:transition>
    </mc:Choice>
    <mc:Fallback xmlns="">
      <p:transition spd="slow" advTm="96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56"/>
                                        </p:tgtEl>
                                        <p:attrNameLst>
                                          <p:attrName>style.visibility</p:attrName>
                                        </p:attrNameLst>
                                      </p:cBhvr>
                                      <p:to>
                                        <p:strVal val="visible"/>
                                      </p:to>
                                    </p:set>
                                    <p:animEffect transition="in" filter="fade">
                                      <p:cBhvr>
                                        <p:cTn id="37" dur="1000"/>
                                        <p:tgtEl>
                                          <p:spTgt spid="256"/>
                                        </p:tgtEl>
                                      </p:cBhvr>
                                    </p:animEffect>
                                    <p:anim calcmode="lin" valueType="num">
                                      <p:cBhvr>
                                        <p:cTn id="38" dur="1000" fill="hold"/>
                                        <p:tgtEl>
                                          <p:spTgt spid="256"/>
                                        </p:tgtEl>
                                        <p:attrNameLst>
                                          <p:attrName>ppt_x</p:attrName>
                                        </p:attrNameLst>
                                      </p:cBhvr>
                                      <p:tavLst>
                                        <p:tav tm="0">
                                          <p:val>
                                            <p:strVal val="#ppt_x"/>
                                          </p:val>
                                        </p:tav>
                                        <p:tav tm="100000">
                                          <p:val>
                                            <p:strVal val="#ppt_x"/>
                                          </p:val>
                                        </p:tav>
                                      </p:tavLst>
                                    </p:anim>
                                    <p:anim calcmode="lin" valueType="num">
                                      <p:cBhvr>
                                        <p:cTn id="39" dur="1000" fill="hold"/>
                                        <p:tgtEl>
                                          <p:spTgt spid="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活动开幕式</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 name="图片 1" descr="E:\素材\城市\51miz-E873454-B9FF7878.png51miz-E873454-B9FF787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602095" y="1601788"/>
            <a:ext cx="4426585" cy="3460750"/>
          </a:xfrm>
          <a:prstGeom prst="rect">
            <a:avLst/>
          </a:prstGeom>
        </p:spPr>
      </p:pic>
      <p:sp>
        <p:nvSpPr>
          <p:cNvPr id="7" name="矩形 6"/>
          <p:cNvSpPr/>
          <p:nvPr/>
        </p:nvSpPr>
        <p:spPr>
          <a:xfrm>
            <a:off x="2932430" y="3039110"/>
            <a:ext cx="5066030" cy="1337945"/>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1、歌曲《因为爱情》开场</a:t>
            </a:r>
          </a:p>
          <a:p>
            <a:pPr>
              <a:lnSpc>
                <a:spcPct val="150000"/>
              </a:lnSpc>
            </a:pPr>
            <a:r>
              <a:rPr lang="en-US" altLang="zh-CN" b="1" dirty="0">
                <a:solidFill>
                  <a:schemeClr val="tx1">
                    <a:lumMod val="75000"/>
                    <a:lumOff val="25000"/>
                  </a:schemeClr>
                </a:solidFill>
                <a:cs typeface="+mn-ea"/>
                <a:sym typeface="+mn-lt"/>
              </a:rPr>
              <a:t>2、主持人开场白</a:t>
            </a:r>
          </a:p>
          <a:p>
            <a:pPr>
              <a:lnSpc>
                <a:spcPct val="150000"/>
              </a:lnSpc>
            </a:pPr>
            <a:r>
              <a:rPr lang="en-US" altLang="zh-CN" b="1" dirty="0">
                <a:solidFill>
                  <a:schemeClr val="tx1">
                    <a:lumMod val="75000"/>
                    <a:lumOff val="25000"/>
                  </a:schemeClr>
                </a:solidFill>
                <a:cs typeface="+mn-ea"/>
                <a:sym typeface="+mn-lt"/>
              </a:rPr>
              <a:t>3、开始表演节目话剧、魔术、小品等</a:t>
            </a:r>
          </a:p>
        </p:txBody>
      </p:sp>
      <p:sp>
        <p:nvSpPr>
          <p:cNvPr id="4" name="矩形 3"/>
          <p:cNvSpPr/>
          <p:nvPr/>
        </p:nvSpPr>
        <p:spPr>
          <a:xfrm>
            <a:off x="3043331" y="239403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55">
        <p:blinds dir="vert"/>
      </p:transition>
    </mc:Choice>
    <mc:Fallback xmlns="">
      <p:transition spd="slow" advTm="85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互动节目</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 name="图片 1" descr="E:\素材\城市\51miz-E841644-8CE8B333.png51miz-E841644-8CE8B33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903720" y="1511300"/>
            <a:ext cx="4426585" cy="4332605"/>
          </a:xfrm>
          <a:prstGeom prst="rect">
            <a:avLst/>
          </a:prstGeom>
        </p:spPr>
      </p:pic>
      <p:sp>
        <p:nvSpPr>
          <p:cNvPr id="3" name="矩形 2"/>
          <p:cNvSpPr/>
          <p:nvPr/>
        </p:nvSpPr>
        <p:spPr>
          <a:xfrm>
            <a:off x="2425175" y="2425652"/>
            <a:ext cx="4933705" cy="3091815"/>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许愿点灯仪式 ——现场参与者均可点亮心形蜡烛，许下爱的誓言。 真爱心愿墙 一字一句在气球上写下自己对对方的爱意，贴满心愿墙，让爱展示让爱高飞。 </a:t>
            </a:r>
          </a:p>
          <a:p>
            <a:pPr algn="just">
              <a:lnSpc>
                <a:spcPct val="150000"/>
              </a:lnSpc>
            </a:pPr>
            <a:r>
              <a:rPr lang="en-US" altLang="zh-CN" sz="1300">
                <a:solidFill>
                  <a:schemeClr val="tx1">
                    <a:lumMod val="75000"/>
                    <a:lumOff val="25000"/>
                  </a:schemeClr>
                </a:solidFill>
                <a:cs typeface="+mn-ea"/>
                <a:sym typeface="+mn-lt"/>
              </a:rPr>
              <a:t>将爱情进行到底――高调告白 </a:t>
            </a:r>
          </a:p>
          <a:p>
            <a:pPr algn="just">
              <a:lnSpc>
                <a:spcPct val="150000"/>
              </a:lnSpc>
            </a:pPr>
            <a:r>
              <a:rPr lang="en-US" altLang="zh-CN" sz="1300">
                <a:solidFill>
                  <a:schemeClr val="tx1">
                    <a:lumMod val="75000"/>
                    <a:lumOff val="25000"/>
                  </a:schemeClr>
                </a:solidFill>
                <a:cs typeface="+mn-ea"/>
                <a:sym typeface="+mn-lt"/>
              </a:rPr>
              <a:t>情侣在主持人的带领下，宣读《爱的宣言》或情歌演绎，向自己心爱的人表白真情。           </a:t>
            </a:r>
          </a:p>
          <a:p>
            <a:pPr algn="just">
              <a:lnSpc>
                <a:spcPct val="150000"/>
              </a:lnSpc>
            </a:pPr>
            <a:r>
              <a:rPr lang="en-US" altLang="zh-CN" sz="1300">
                <a:solidFill>
                  <a:schemeClr val="tx1">
                    <a:lumMod val="75000"/>
                    <a:lumOff val="25000"/>
                  </a:schemeClr>
                </a:solidFill>
                <a:cs typeface="+mn-ea"/>
                <a:sym typeface="+mn-lt"/>
              </a:rPr>
              <a:t>单身男女们将事先准备好的卡片（里面写有接收人的名字，匿名）交到主持人手中，再由主持人一张一张宣读，并递交给接收人。收到卡片的人可以要求知道是谁送出的卡片，并在双方都意愿的前提下，一起临时报名配对参加节目。</a:t>
            </a:r>
          </a:p>
        </p:txBody>
      </p:sp>
      <p:sp>
        <p:nvSpPr>
          <p:cNvPr id="4" name="矩形 3"/>
          <p:cNvSpPr/>
          <p:nvPr/>
        </p:nvSpPr>
        <p:spPr>
          <a:xfrm>
            <a:off x="2535966" y="1927308"/>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57">
        <p:blinds dir="vert"/>
      </p:transition>
    </mc:Choice>
    <mc:Fallback xmlns="">
      <p:transition spd="slow" advTm="75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闯关环节</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 name="图片 1" descr="E:\素材\城市\51miz-E982094-22424195.png51miz-E982094-2242419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725920" y="2078990"/>
            <a:ext cx="4426585" cy="2950845"/>
          </a:xfrm>
          <a:prstGeom prst="rect">
            <a:avLst/>
          </a:prstGeom>
        </p:spPr>
      </p:pic>
      <p:sp>
        <p:nvSpPr>
          <p:cNvPr id="3" name="矩形 2"/>
          <p:cNvSpPr/>
          <p:nvPr/>
        </p:nvSpPr>
        <p:spPr>
          <a:xfrm>
            <a:off x="2496185" y="2536142"/>
            <a:ext cx="4933705" cy="2192020"/>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七仙女抛绣球</a:t>
            </a:r>
          </a:p>
          <a:p>
            <a:pPr algn="just">
              <a:lnSpc>
                <a:spcPct val="150000"/>
              </a:lnSpc>
            </a:pPr>
            <a:r>
              <a:rPr lang="en-US" altLang="zh-CN" sz="1300" b="1">
                <a:solidFill>
                  <a:schemeClr val="tx1">
                    <a:lumMod val="75000"/>
                    <a:lumOff val="25000"/>
                  </a:schemeClr>
                </a:solidFill>
                <a:cs typeface="+mn-ea"/>
                <a:sym typeface="+mn-lt"/>
              </a:rPr>
              <a:t>奖项</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最具默契奖</a:t>
            </a:r>
          </a:p>
          <a:p>
            <a:pPr algn="just">
              <a:lnSpc>
                <a:spcPct val="150000"/>
              </a:lnSpc>
            </a:pPr>
            <a:r>
              <a:rPr lang="en-US" altLang="zh-CN" sz="1300" b="1">
                <a:solidFill>
                  <a:schemeClr val="tx1">
                    <a:lumMod val="75000"/>
                    <a:lumOff val="25000"/>
                  </a:schemeClr>
                </a:solidFill>
                <a:cs typeface="+mn-ea"/>
                <a:sym typeface="+mn-lt"/>
              </a:rPr>
              <a:t>游戏规则</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两人一组，一人背筐，一人投球（准备好的气球），背筐者努力接住女方投出的球，最后以接球的多少定胜负。此游戏主要考验两人的配合</a:t>
            </a:r>
          </a:p>
        </p:txBody>
      </p:sp>
      <p:sp>
        <p:nvSpPr>
          <p:cNvPr id="7" name="矩形 6"/>
          <p:cNvSpPr/>
          <p:nvPr/>
        </p:nvSpPr>
        <p:spPr>
          <a:xfrm>
            <a:off x="2439035" y="2079625"/>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第二关</a:t>
            </a:r>
          </a:p>
        </p:txBody>
      </p:sp>
      <p:sp>
        <p:nvSpPr>
          <p:cNvPr id="4" name="矩形 3"/>
          <p:cNvSpPr/>
          <p:nvPr/>
        </p:nvSpPr>
        <p:spPr>
          <a:xfrm>
            <a:off x="2496185" y="1434548"/>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901">
        <p:blinds dir="vert"/>
      </p:transition>
    </mc:Choice>
    <mc:Fallback xmlns="">
      <p:transition spd="slow" advTm="90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par>
                          <p:cTn id="21" fill="hold">
                            <p:stCondLst>
                              <p:cond delay="2700"/>
                            </p:stCondLst>
                            <p:childTnLst>
                              <p:par>
                                <p:cTn id="22" presetID="47"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5820900" y="175261"/>
            <a:ext cx="5458047" cy="1393988"/>
          </a:xfrm>
          <a:prstGeom prst="rect">
            <a:avLst/>
          </a:prstGeom>
        </p:spPr>
      </p:pic>
      <p:pic>
        <p:nvPicPr>
          <p:cNvPr id="6" name="图片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0830" y="1173372"/>
            <a:ext cx="5524500" cy="5524500"/>
          </a:xfrm>
          <a:prstGeom prst="rect">
            <a:avLst/>
          </a:prstGeom>
        </p:spPr>
      </p:pic>
      <p:sp>
        <p:nvSpPr>
          <p:cNvPr id="22" name="文本框 21"/>
          <p:cNvSpPr txBox="1"/>
          <p:nvPr/>
        </p:nvSpPr>
        <p:spPr>
          <a:xfrm>
            <a:off x="6052550" y="1097172"/>
            <a:ext cx="23281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800" normalizeH="0" baseline="0" noProof="0" dirty="0">
                <a:ln>
                  <a:noFill/>
                </a:ln>
                <a:solidFill>
                  <a:srgbClr val="E2455F"/>
                </a:solidFill>
                <a:effectLst/>
                <a:uLnTx/>
                <a:uFillTx/>
                <a:cs typeface="+mn-ea"/>
                <a:sym typeface="+mn-lt"/>
              </a:rPr>
              <a:t>目 录</a:t>
            </a:r>
          </a:p>
        </p:txBody>
      </p:sp>
      <p:sp>
        <p:nvSpPr>
          <p:cNvPr id="23" name="文本框 22"/>
          <p:cNvSpPr txBox="1"/>
          <p:nvPr/>
        </p:nvSpPr>
        <p:spPr>
          <a:xfrm>
            <a:off x="5904865" y="2478660"/>
            <a:ext cx="13498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rgbClr val="E2455F"/>
                </a:solidFill>
                <a:effectLst/>
                <a:uLnTx/>
                <a:uFillTx/>
                <a:cs typeface="+mn-ea"/>
                <a:sym typeface="+mn-lt"/>
              </a:rPr>
              <a:t>PART1</a:t>
            </a:r>
            <a:endParaRPr kumimoji="0" lang="zh-CN" altLang="en-US" sz="2800" b="0" i="0" u="none" strike="noStrike" kern="1200" cap="none" spc="0" normalizeH="0" baseline="0" noProof="0" dirty="0">
              <a:ln>
                <a:noFill/>
              </a:ln>
              <a:solidFill>
                <a:srgbClr val="E2455F"/>
              </a:solidFill>
              <a:effectLst/>
              <a:uLnTx/>
              <a:uFillTx/>
              <a:cs typeface="+mn-ea"/>
              <a:sym typeface="+mn-lt"/>
            </a:endParaRPr>
          </a:p>
        </p:txBody>
      </p:sp>
      <p:sp>
        <p:nvSpPr>
          <p:cNvPr id="24" name="文本框 23"/>
          <p:cNvSpPr txBox="1"/>
          <p:nvPr/>
        </p:nvSpPr>
        <p:spPr>
          <a:xfrm>
            <a:off x="5904865" y="3120140"/>
            <a:ext cx="1349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rgbClr val="E2455F"/>
                </a:solidFill>
                <a:effectLst/>
                <a:uLnTx/>
                <a:uFillTx/>
                <a:cs typeface="+mn-ea"/>
                <a:sym typeface="+mn-lt"/>
              </a:rPr>
              <a:t>PART2</a:t>
            </a:r>
            <a:endParaRPr kumimoji="0" lang="zh-CN" altLang="en-US" sz="2800" b="0" i="0" u="none" strike="noStrike" kern="1200" cap="none" spc="0" normalizeH="0" baseline="0" noProof="0" dirty="0">
              <a:ln>
                <a:noFill/>
              </a:ln>
              <a:solidFill>
                <a:srgbClr val="E2455F"/>
              </a:solidFill>
              <a:effectLst/>
              <a:uLnTx/>
              <a:uFillTx/>
              <a:cs typeface="+mn-ea"/>
              <a:sym typeface="+mn-lt"/>
            </a:endParaRPr>
          </a:p>
        </p:txBody>
      </p:sp>
      <p:sp>
        <p:nvSpPr>
          <p:cNvPr id="25" name="文本框 24"/>
          <p:cNvSpPr txBox="1"/>
          <p:nvPr/>
        </p:nvSpPr>
        <p:spPr>
          <a:xfrm>
            <a:off x="5904865" y="3802280"/>
            <a:ext cx="1349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rgbClr val="E2455F"/>
                </a:solidFill>
                <a:effectLst/>
                <a:uLnTx/>
                <a:uFillTx/>
                <a:cs typeface="+mn-ea"/>
                <a:sym typeface="+mn-lt"/>
              </a:rPr>
              <a:t>PART3</a:t>
            </a:r>
            <a:endParaRPr kumimoji="0" lang="zh-CN" altLang="en-US" sz="2800" b="0" i="0" u="none" strike="noStrike" kern="1200" cap="none" spc="0" normalizeH="0" baseline="0" noProof="0" dirty="0">
              <a:ln>
                <a:noFill/>
              </a:ln>
              <a:solidFill>
                <a:srgbClr val="E2455F"/>
              </a:solidFill>
              <a:effectLst/>
              <a:uLnTx/>
              <a:uFillTx/>
              <a:cs typeface="+mn-ea"/>
              <a:sym typeface="+mn-lt"/>
            </a:endParaRPr>
          </a:p>
        </p:txBody>
      </p:sp>
      <p:sp>
        <p:nvSpPr>
          <p:cNvPr id="26" name="文本框 25"/>
          <p:cNvSpPr txBox="1"/>
          <p:nvPr/>
        </p:nvSpPr>
        <p:spPr>
          <a:xfrm>
            <a:off x="5904865" y="4512360"/>
            <a:ext cx="13498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rgbClr val="E2455F"/>
                </a:solidFill>
                <a:effectLst/>
                <a:uLnTx/>
                <a:uFillTx/>
                <a:cs typeface="+mn-ea"/>
                <a:sym typeface="+mn-lt"/>
              </a:rPr>
              <a:t>PART4</a:t>
            </a:r>
            <a:endParaRPr kumimoji="0" lang="zh-CN" altLang="en-US" sz="2800" b="0" i="0" u="none" strike="noStrike" kern="1200" cap="none" spc="0" normalizeH="0" baseline="0" noProof="0" dirty="0">
              <a:ln>
                <a:noFill/>
              </a:ln>
              <a:solidFill>
                <a:srgbClr val="E2455F"/>
              </a:solidFill>
              <a:effectLst/>
              <a:uLnTx/>
              <a:uFillTx/>
              <a:cs typeface="+mn-ea"/>
              <a:sym typeface="+mn-lt"/>
            </a:endParaRPr>
          </a:p>
        </p:txBody>
      </p:sp>
      <p:sp>
        <p:nvSpPr>
          <p:cNvPr id="2" name="文本框 1"/>
          <p:cNvSpPr txBox="1"/>
          <p:nvPr/>
        </p:nvSpPr>
        <p:spPr>
          <a:xfrm>
            <a:off x="7115962" y="2482641"/>
            <a:ext cx="3163825" cy="4756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500" spc="400" dirty="0">
                <a:solidFill>
                  <a:srgbClr val="595959"/>
                </a:solidFill>
                <a:cs typeface="+mn-ea"/>
                <a:sym typeface="+mn-lt"/>
              </a:rPr>
              <a:t>活动概述</a:t>
            </a:r>
          </a:p>
        </p:txBody>
      </p:sp>
      <p:sp>
        <p:nvSpPr>
          <p:cNvPr id="3" name="文本框 2"/>
          <p:cNvSpPr txBox="1"/>
          <p:nvPr/>
        </p:nvSpPr>
        <p:spPr>
          <a:xfrm>
            <a:off x="7112635" y="3796030"/>
            <a:ext cx="5268595" cy="475615"/>
          </a:xfrm>
          <a:prstGeom prst="rect">
            <a:avLst/>
          </a:prstGeom>
          <a:noFill/>
        </p:spPr>
        <p:txBody>
          <a:bodyPr wrap="square" rtlCol="0">
            <a:spAutoFit/>
          </a:bodyPr>
          <a:lstStyle/>
          <a:p>
            <a:pPr lvl="0">
              <a:defRPr/>
            </a:pPr>
            <a:r>
              <a:rPr lang="zh-CN" altLang="en-US" sz="2500" spc="400" dirty="0">
                <a:solidFill>
                  <a:srgbClr val="595959"/>
                </a:solidFill>
                <a:cs typeface="+mn-ea"/>
                <a:sym typeface="+mn-lt"/>
              </a:rPr>
              <a:t>活动合作媒体及招商对象</a:t>
            </a:r>
          </a:p>
        </p:txBody>
      </p:sp>
      <p:sp>
        <p:nvSpPr>
          <p:cNvPr id="4" name="文本框 3"/>
          <p:cNvSpPr txBox="1"/>
          <p:nvPr/>
        </p:nvSpPr>
        <p:spPr>
          <a:xfrm>
            <a:off x="7112535" y="3119191"/>
            <a:ext cx="3163825" cy="475615"/>
          </a:xfrm>
          <a:prstGeom prst="rect">
            <a:avLst/>
          </a:prstGeom>
          <a:noFill/>
        </p:spPr>
        <p:txBody>
          <a:bodyPr wrap="square" rtlCol="0">
            <a:spAutoFit/>
          </a:bodyPr>
          <a:lstStyle/>
          <a:p>
            <a:pPr lvl="0">
              <a:defRPr/>
            </a:pPr>
            <a:r>
              <a:rPr lang="zh-CN" altLang="en-US" sz="2500" spc="400" dirty="0">
                <a:solidFill>
                  <a:srgbClr val="595959"/>
                </a:solidFill>
                <a:cs typeface="+mn-ea"/>
                <a:sym typeface="+mn-lt"/>
              </a:rPr>
              <a:t>活动背景</a:t>
            </a:r>
          </a:p>
        </p:txBody>
      </p:sp>
      <p:sp>
        <p:nvSpPr>
          <p:cNvPr id="5" name="文本框 4"/>
          <p:cNvSpPr txBox="1"/>
          <p:nvPr/>
        </p:nvSpPr>
        <p:spPr>
          <a:xfrm>
            <a:off x="7112535" y="4512360"/>
            <a:ext cx="3163825" cy="475615"/>
          </a:xfrm>
          <a:prstGeom prst="rect">
            <a:avLst/>
          </a:prstGeom>
          <a:noFill/>
        </p:spPr>
        <p:txBody>
          <a:bodyPr wrap="square" rtlCol="0">
            <a:spAutoFit/>
          </a:bodyPr>
          <a:lstStyle/>
          <a:p>
            <a:pPr lvl="0">
              <a:defRPr/>
            </a:pPr>
            <a:r>
              <a:rPr lang="zh-CN" altLang="en-US" sz="2500" spc="400" dirty="0">
                <a:solidFill>
                  <a:srgbClr val="595959"/>
                </a:solidFill>
                <a:cs typeface="+mn-ea"/>
                <a:sym typeface="+mn-lt"/>
              </a:rPr>
              <a:t>活动内容及流程</a:t>
            </a:r>
          </a:p>
        </p:txBody>
      </p:sp>
      <p:sp>
        <p:nvSpPr>
          <p:cNvPr id="7" name="文本框 6"/>
          <p:cNvSpPr txBox="1"/>
          <p:nvPr/>
        </p:nvSpPr>
        <p:spPr>
          <a:xfrm>
            <a:off x="5904865" y="5175300"/>
            <a:ext cx="1349829"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rgbClr val="E2455F"/>
                </a:solidFill>
                <a:effectLst/>
                <a:uLnTx/>
                <a:uFillTx/>
                <a:cs typeface="+mn-ea"/>
                <a:sym typeface="+mn-lt"/>
              </a:rPr>
              <a:t>PART</a:t>
            </a:r>
            <a:r>
              <a:rPr kumimoji="0" lang="en-US" sz="2800" b="0" i="0" u="none" strike="noStrike" kern="1200" cap="none" spc="0" normalizeH="0" baseline="0" noProof="0" dirty="0" smtClean="0">
                <a:ln>
                  <a:noFill/>
                </a:ln>
                <a:solidFill>
                  <a:srgbClr val="E2455F"/>
                </a:solidFill>
                <a:effectLst/>
                <a:uLnTx/>
                <a:uFillTx/>
                <a:cs typeface="+mn-ea"/>
                <a:sym typeface="+mn-lt"/>
              </a:rPr>
              <a:t>5</a:t>
            </a:r>
            <a:endParaRPr kumimoji="0" lang="en-US" sz="2800" b="0" i="0" u="none" strike="noStrike" kern="1200" cap="none" spc="0" normalizeH="0" baseline="0" noProof="0" dirty="0">
              <a:ln>
                <a:noFill/>
              </a:ln>
              <a:solidFill>
                <a:srgbClr val="E2455F"/>
              </a:solidFill>
              <a:effectLst/>
              <a:uLnTx/>
              <a:uFillTx/>
              <a:cs typeface="+mn-ea"/>
              <a:sym typeface="+mn-lt"/>
            </a:endParaRPr>
          </a:p>
        </p:txBody>
      </p:sp>
      <p:sp>
        <p:nvSpPr>
          <p:cNvPr id="8" name="文本框 7"/>
          <p:cNvSpPr txBox="1"/>
          <p:nvPr/>
        </p:nvSpPr>
        <p:spPr>
          <a:xfrm>
            <a:off x="7112535" y="5175300"/>
            <a:ext cx="3163825" cy="475615"/>
          </a:xfrm>
          <a:prstGeom prst="rect">
            <a:avLst/>
          </a:prstGeom>
          <a:noFill/>
        </p:spPr>
        <p:txBody>
          <a:bodyPr wrap="square" rtlCol="0">
            <a:spAutoFit/>
          </a:bodyPr>
          <a:lstStyle/>
          <a:p>
            <a:pPr lvl="0">
              <a:defRPr/>
            </a:pPr>
            <a:r>
              <a:rPr lang="zh-CN" altLang="en-US" sz="2500" spc="400" dirty="0">
                <a:solidFill>
                  <a:srgbClr val="595959"/>
                </a:solidFill>
                <a:cs typeface="+mn-ea"/>
                <a:sym typeface="+mn-lt"/>
              </a:rPr>
              <a:t>活动宣传方式</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479">
        <p15:prstTrans prst="origami"/>
      </p:transition>
    </mc:Choice>
    <mc:Fallback xmlns="">
      <p:transition spd="slow" advTm="14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2"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 grpId="0"/>
      <p:bldP spid="3" grpId="0"/>
      <p:bldP spid="4" grpId="0"/>
      <p:bldP spid="5"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闯关环节</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5" name="图片 4" descr="E:\素材\城市\51miz-E885331-AC6E8362.png51miz-E885331-AC6E836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334885" y="1341120"/>
            <a:ext cx="3208655" cy="4426585"/>
          </a:xfrm>
          <a:prstGeom prst="rect">
            <a:avLst/>
          </a:prstGeom>
        </p:spPr>
      </p:pic>
      <p:sp>
        <p:nvSpPr>
          <p:cNvPr id="11" name="矩形 10"/>
          <p:cNvSpPr/>
          <p:nvPr/>
        </p:nvSpPr>
        <p:spPr>
          <a:xfrm>
            <a:off x="2496185" y="3194637"/>
            <a:ext cx="4933705" cy="1591310"/>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牛郎背织女</a:t>
            </a:r>
          </a:p>
          <a:p>
            <a:pPr algn="just">
              <a:lnSpc>
                <a:spcPct val="150000"/>
              </a:lnSpc>
            </a:pPr>
            <a:r>
              <a:rPr lang="en-US" altLang="zh-CN" sz="1300" b="1">
                <a:solidFill>
                  <a:schemeClr val="tx1">
                    <a:lumMod val="75000"/>
                    <a:lumOff val="25000"/>
                  </a:schemeClr>
                </a:solidFill>
                <a:cs typeface="+mn-ea"/>
                <a:sym typeface="+mn-lt"/>
              </a:rPr>
              <a:t>游戏规则</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男女组合共同完成本游戏，游戏规则是分组进行，其中一人蒙上眼晴背上自己合作伴侣，由另一方负责指挥，按游戏的路程，要捡起所安排的物品、规则是男方的蹲下女方捡起、拾玫瑰等关口。</a:t>
            </a:r>
          </a:p>
        </p:txBody>
      </p:sp>
      <p:sp>
        <p:nvSpPr>
          <p:cNvPr id="12" name="矩形 11"/>
          <p:cNvSpPr/>
          <p:nvPr/>
        </p:nvSpPr>
        <p:spPr>
          <a:xfrm>
            <a:off x="2439035" y="2738120"/>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第三关</a:t>
            </a:r>
          </a:p>
        </p:txBody>
      </p:sp>
      <p:sp>
        <p:nvSpPr>
          <p:cNvPr id="13" name="矩形 12"/>
          <p:cNvSpPr/>
          <p:nvPr/>
        </p:nvSpPr>
        <p:spPr>
          <a:xfrm>
            <a:off x="2633345" y="209304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06">
        <p:blinds dir="vert"/>
      </p:transition>
    </mc:Choice>
    <mc:Fallback xmlns="">
      <p:transition spd="slow" advTm="80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by="(-#ppt_w*2)" calcmode="lin" valueType="num">
                                      <p:cBhvr rctx="PPT">
                                        <p:cTn id="17" dur="500" autoRev="1" fill="hold">
                                          <p:stCondLst>
                                            <p:cond delay="0"/>
                                          </p:stCondLst>
                                        </p:cTn>
                                        <p:tgtEl>
                                          <p:spTgt spid="12"/>
                                        </p:tgtEl>
                                        <p:attrNameLst>
                                          <p:attrName>ppt_w</p:attrName>
                                        </p:attrNameLst>
                                      </p:cBhvr>
                                    </p:anim>
                                    <p:anim by="(#ppt_w*0.50)" calcmode="lin" valueType="num">
                                      <p:cBhvr>
                                        <p:cTn id="18" dur="500" decel="50000" autoRev="1" fill="hold">
                                          <p:stCondLst>
                                            <p:cond delay="0"/>
                                          </p:stCondLst>
                                        </p:cTn>
                                        <p:tgtEl>
                                          <p:spTgt spid="12"/>
                                        </p:tgtEl>
                                        <p:attrNameLst>
                                          <p:attrName>ppt_x</p:attrName>
                                        </p:attrNameLst>
                                      </p:cBhvr>
                                    </p:anim>
                                    <p:anim from="(-#ppt_h/2)" to="(#ppt_y)" calcmode="lin" valueType="num">
                                      <p:cBhvr>
                                        <p:cTn id="19" dur="1000" fill="hold">
                                          <p:stCondLst>
                                            <p:cond delay="0"/>
                                          </p:stCondLst>
                                        </p:cTn>
                                        <p:tgtEl>
                                          <p:spTgt spid="12"/>
                                        </p:tgtEl>
                                        <p:attrNameLst>
                                          <p:attrName>ppt_y</p:attrName>
                                        </p:attrNameLst>
                                      </p:cBhvr>
                                    </p:anim>
                                    <p:animRot by="21600000">
                                      <p:cBhvr>
                                        <p:cTn id="20" dur="1000" fill="hold">
                                          <p:stCondLst>
                                            <p:cond delay="0"/>
                                          </p:stCondLst>
                                        </p:cTn>
                                        <p:tgtEl>
                                          <p:spTgt spid="12"/>
                                        </p:tgtEl>
                                        <p:attrNameLst>
                                          <p:attrName>r</p:attrName>
                                        </p:attrNameLst>
                                      </p:cBhvr>
                                    </p:animRot>
                                  </p:childTnLst>
                                </p:cTn>
                              </p:par>
                            </p:childTnLst>
                          </p:cTn>
                        </p:par>
                        <p:par>
                          <p:cTn id="21" fill="hold">
                            <p:stCondLst>
                              <p:cond delay="2700"/>
                            </p:stCondLst>
                            <p:childTnLst>
                              <p:par>
                                <p:cTn id="22" presetID="47"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闯关环节</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5" name="图片 4" descr="E:\素材\城市\51miz-E979554-7C17250A.png51miz-E979554-7C17250A"/>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288530" y="1537335"/>
            <a:ext cx="3782060" cy="3782695"/>
          </a:xfrm>
          <a:prstGeom prst="rect">
            <a:avLst/>
          </a:prstGeom>
        </p:spPr>
      </p:pic>
      <p:sp>
        <p:nvSpPr>
          <p:cNvPr id="11" name="矩形 10"/>
          <p:cNvSpPr/>
          <p:nvPr/>
        </p:nvSpPr>
        <p:spPr>
          <a:xfrm>
            <a:off x="2496185" y="2974927"/>
            <a:ext cx="4933705" cy="1891665"/>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“牛郎点织女”</a:t>
            </a:r>
          </a:p>
          <a:p>
            <a:pPr algn="just">
              <a:lnSpc>
                <a:spcPct val="150000"/>
              </a:lnSpc>
            </a:pPr>
            <a:r>
              <a:rPr lang="en-US" altLang="zh-CN" sz="1300" b="1">
                <a:solidFill>
                  <a:schemeClr val="tx1">
                    <a:lumMod val="75000"/>
                    <a:lumOff val="25000"/>
                  </a:schemeClr>
                </a:solidFill>
                <a:cs typeface="+mn-ea"/>
                <a:sym typeface="+mn-lt"/>
              </a:rPr>
              <a:t>游戏规则</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邀请台下的10对情侣进行。男方负责“猜测” 女方负责“迷惑” 女方一律穿上商家配给的相同服装，然后按顺序排号，从1号至最后一名。如果男方在时间范围内点对自己的女伴，则可获得小奖品一份</a:t>
            </a:r>
          </a:p>
        </p:txBody>
      </p:sp>
      <p:sp>
        <p:nvSpPr>
          <p:cNvPr id="12" name="矩形 11"/>
          <p:cNvSpPr/>
          <p:nvPr/>
        </p:nvSpPr>
        <p:spPr>
          <a:xfrm>
            <a:off x="2439035" y="2518410"/>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第四关</a:t>
            </a:r>
          </a:p>
        </p:txBody>
      </p:sp>
      <p:sp>
        <p:nvSpPr>
          <p:cNvPr id="13" name="矩形 12"/>
          <p:cNvSpPr/>
          <p:nvPr/>
        </p:nvSpPr>
        <p:spPr>
          <a:xfrm>
            <a:off x="2551430" y="187333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978">
        <p:blinds dir="vert"/>
      </p:transition>
    </mc:Choice>
    <mc:Fallback xmlns="">
      <p:transition spd="slow" advTm="97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by="(-#ppt_w*2)" calcmode="lin" valueType="num">
                                      <p:cBhvr rctx="PPT">
                                        <p:cTn id="17" dur="500" autoRev="1" fill="hold">
                                          <p:stCondLst>
                                            <p:cond delay="0"/>
                                          </p:stCondLst>
                                        </p:cTn>
                                        <p:tgtEl>
                                          <p:spTgt spid="12"/>
                                        </p:tgtEl>
                                        <p:attrNameLst>
                                          <p:attrName>ppt_w</p:attrName>
                                        </p:attrNameLst>
                                      </p:cBhvr>
                                    </p:anim>
                                    <p:anim by="(#ppt_w*0.50)" calcmode="lin" valueType="num">
                                      <p:cBhvr>
                                        <p:cTn id="18" dur="500" decel="50000" autoRev="1" fill="hold">
                                          <p:stCondLst>
                                            <p:cond delay="0"/>
                                          </p:stCondLst>
                                        </p:cTn>
                                        <p:tgtEl>
                                          <p:spTgt spid="12"/>
                                        </p:tgtEl>
                                        <p:attrNameLst>
                                          <p:attrName>ppt_x</p:attrName>
                                        </p:attrNameLst>
                                      </p:cBhvr>
                                    </p:anim>
                                    <p:anim from="(-#ppt_h/2)" to="(#ppt_y)" calcmode="lin" valueType="num">
                                      <p:cBhvr>
                                        <p:cTn id="19" dur="1000" fill="hold">
                                          <p:stCondLst>
                                            <p:cond delay="0"/>
                                          </p:stCondLst>
                                        </p:cTn>
                                        <p:tgtEl>
                                          <p:spTgt spid="12"/>
                                        </p:tgtEl>
                                        <p:attrNameLst>
                                          <p:attrName>ppt_y</p:attrName>
                                        </p:attrNameLst>
                                      </p:cBhvr>
                                    </p:anim>
                                    <p:animRot by="21600000">
                                      <p:cBhvr>
                                        <p:cTn id="20" dur="1000" fill="hold">
                                          <p:stCondLst>
                                            <p:cond delay="0"/>
                                          </p:stCondLst>
                                        </p:cTn>
                                        <p:tgtEl>
                                          <p:spTgt spid="12"/>
                                        </p:tgtEl>
                                        <p:attrNameLst>
                                          <p:attrName>r</p:attrName>
                                        </p:attrNameLst>
                                      </p:cBhvr>
                                    </p:animRot>
                                  </p:childTnLst>
                                </p:cTn>
                              </p:par>
                            </p:childTnLst>
                          </p:cTn>
                        </p:par>
                        <p:par>
                          <p:cTn id="21" fill="hold">
                            <p:stCondLst>
                              <p:cond delay="2700"/>
                            </p:stCondLst>
                            <p:childTnLst>
                              <p:par>
                                <p:cTn id="22" presetID="47"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闯关环节</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5" name="图片 4" descr="E:\素材\城市\51miz-E887596-130F6A15.png51miz-E887596-130F6A1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725920" y="1204913"/>
            <a:ext cx="4426585" cy="4316730"/>
          </a:xfrm>
          <a:prstGeom prst="rect">
            <a:avLst/>
          </a:prstGeom>
        </p:spPr>
      </p:pic>
      <p:sp>
        <p:nvSpPr>
          <p:cNvPr id="11" name="矩形 10"/>
          <p:cNvSpPr/>
          <p:nvPr/>
        </p:nvSpPr>
        <p:spPr>
          <a:xfrm>
            <a:off x="2496185" y="3070860"/>
            <a:ext cx="4371975" cy="1891665"/>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真爱传递</a:t>
            </a:r>
          </a:p>
          <a:p>
            <a:pPr algn="just">
              <a:lnSpc>
                <a:spcPct val="150000"/>
              </a:lnSpc>
            </a:pPr>
            <a:r>
              <a:rPr lang="en-US" altLang="zh-CN" sz="1300" b="1">
                <a:solidFill>
                  <a:schemeClr val="tx1">
                    <a:lumMod val="75000"/>
                    <a:lumOff val="25000"/>
                  </a:schemeClr>
                </a:solidFill>
                <a:cs typeface="+mn-ea"/>
                <a:sym typeface="+mn-lt"/>
              </a:rPr>
              <a:t>奖项</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最真心奖</a:t>
            </a:r>
          </a:p>
          <a:p>
            <a:pPr algn="just">
              <a:lnSpc>
                <a:spcPct val="150000"/>
              </a:lnSpc>
            </a:pPr>
            <a:r>
              <a:rPr lang="en-US" altLang="zh-CN" sz="1300" b="1">
                <a:solidFill>
                  <a:schemeClr val="tx1">
                    <a:lumMod val="75000"/>
                    <a:lumOff val="25000"/>
                  </a:schemeClr>
                </a:solidFill>
                <a:cs typeface="+mn-ea"/>
                <a:sym typeface="+mn-lt"/>
              </a:rPr>
              <a:t>游戏规则</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游戏中女方将“心”传递给男方，男方再将“心”传递到指定地点，传递完七个“心”者过关</a:t>
            </a:r>
          </a:p>
        </p:txBody>
      </p:sp>
      <p:sp>
        <p:nvSpPr>
          <p:cNvPr id="12" name="矩形 11"/>
          <p:cNvSpPr/>
          <p:nvPr/>
        </p:nvSpPr>
        <p:spPr>
          <a:xfrm>
            <a:off x="2492375" y="2614295"/>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第五关</a:t>
            </a:r>
          </a:p>
        </p:txBody>
      </p:sp>
      <p:sp>
        <p:nvSpPr>
          <p:cNvPr id="13" name="矩形 12"/>
          <p:cNvSpPr/>
          <p:nvPr/>
        </p:nvSpPr>
        <p:spPr>
          <a:xfrm>
            <a:off x="2631440" y="1969218"/>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26">
        <p:blinds dir="vert"/>
      </p:transition>
    </mc:Choice>
    <mc:Fallback xmlns="">
      <p:transition spd="slow" advTm="82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by="(-#ppt_w*2)" calcmode="lin" valueType="num">
                                      <p:cBhvr rctx="PPT">
                                        <p:cTn id="17" dur="500" autoRev="1" fill="hold">
                                          <p:stCondLst>
                                            <p:cond delay="0"/>
                                          </p:stCondLst>
                                        </p:cTn>
                                        <p:tgtEl>
                                          <p:spTgt spid="12"/>
                                        </p:tgtEl>
                                        <p:attrNameLst>
                                          <p:attrName>ppt_w</p:attrName>
                                        </p:attrNameLst>
                                      </p:cBhvr>
                                    </p:anim>
                                    <p:anim by="(#ppt_w*0.50)" calcmode="lin" valueType="num">
                                      <p:cBhvr>
                                        <p:cTn id="18" dur="500" decel="50000" autoRev="1" fill="hold">
                                          <p:stCondLst>
                                            <p:cond delay="0"/>
                                          </p:stCondLst>
                                        </p:cTn>
                                        <p:tgtEl>
                                          <p:spTgt spid="12"/>
                                        </p:tgtEl>
                                        <p:attrNameLst>
                                          <p:attrName>ppt_x</p:attrName>
                                        </p:attrNameLst>
                                      </p:cBhvr>
                                    </p:anim>
                                    <p:anim from="(-#ppt_h/2)" to="(#ppt_y)" calcmode="lin" valueType="num">
                                      <p:cBhvr>
                                        <p:cTn id="19" dur="1000" fill="hold">
                                          <p:stCondLst>
                                            <p:cond delay="0"/>
                                          </p:stCondLst>
                                        </p:cTn>
                                        <p:tgtEl>
                                          <p:spTgt spid="12"/>
                                        </p:tgtEl>
                                        <p:attrNameLst>
                                          <p:attrName>ppt_y</p:attrName>
                                        </p:attrNameLst>
                                      </p:cBhvr>
                                    </p:anim>
                                    <p:animRot by="21600000">
                                      <p:cBhvr>
                                        <p:cTn id="20" dur="1000" fill="hold">
                                          <p:stCondLst>
                                            <p:cond delay="0"/>
                                          </p:stCondLst>
                                        </p:cTn>
                                        <p:tgtEl>
                                          <p:spTgt spid="12"/>
                                        </p:tgtEl>
                                        <p:attrNameLst>
                                          <p:attrName>r</p:attrName>
                                        </p:attrNameLst>
                                      </p:cBhvr>
                                    </p:animRot>
                                  </p:childTnLst>
                                </p:cTn>
                              </p:par>
                            </p:childTnLst>
                          </p:cTn>
                        </p:par>
                        <p:par>
                          <p:cTn id="21" fill="hold">
                            <p:stCondLst>
                              <p:cond delay="2700"/>
                            </p:stCondLst>
                            <p:childTnLst>
                              <p:par>
                                <p:cTn id="22" presetID="47"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闯关环节</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5" name="图片 4" descr="E:\素材\城市\51miz-E887761-DB05F892.png51miz-E887761-DB05F89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822440" y="1353820"/>
            <a:ext cx="4150995" cy="4150360"/>
          </a:xfrm>
          <a:prstGeom prst="rect">
            <a:avLst/>
          </a:prstGeom>
        </p:spPr>
      </p:pic>
      <p:sp>
        <p:nvSpPr>
          <p:cNvPr id="11" name="矩形 10"/>
          <p:cNvSpPr/>
          <p:nvPr/>
        </p:nvSpPr>
        <p:spPr>
          <a:xfrm>
            <a:off x="2496185" y="2947622"/>
            <a:ext cx="4933705" cy="2491740"/>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心有灵犀</a:t>
            </a:r>
          </a:p>
          <a:p>
            <a:pPr algn="just">
              <a:lnSpc>
                <a:spcPct val="150000"/>
              </a:lnSpc>
            </a:pPr>
            <a:r>
              <a:rPr lang="en-US" altLang="zh-CN" sz="1300" b="1">
                <a:solidFill>
                  <a:schemeClr val="tx1">
                    <a:lumMod val="75000"/>
                    <a:lumOff val="25000"/>
                  </a:schemeClr>
                </a:solidFill>
                <a:cs typeface="+mn-ea"/>
                <a:sym typeface="+mn-lt"/>
              </a:rPr>
              <a:t>奖项</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最灵犀情人奖</a:t>
            </a:r>
          </a:p>
          <a:p>
            <a:pPr algn="just">
              <a:lnSpc>
                <a:spcPct val="150000"/>
              </a:lnSpc>
            </a:pPr>
            <a:r>
              <a:rPr lang="en-US" altLang="zh-CN" sz="1300" b="1">
                <a:solidFill>
                  <a:schemeClr val="tx1">
                    <a:lumMod val="75000"/>
                    <a:lumOff val="25000"/>
                  </a:schemeClr>
                </a:solidFill>
                <a:cs typeface="+mn-ea"/>
                <a:sym typeface="+mn-lt"/>
              </a:rPr>
              <a:t>游戏规则</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游戏中，一人背对屏 幕，一人面对屏幕，面对屏幕者用动作表演屏幕所示，也可以用语言提示，但在提示语言中若涉及到具体的屏幕所展示的图片或文字，则视为违规；背对屏幕者说出屏幕所示内容，时间一分钟，说出正确的最多的为胜者。</a:t>
            </a:r>
          </a:p>
        </p:txBody>
      </p:sp>
      <p:sp>
        <p:nvSpPr>
          <p:cNvPr id="12" name="矩形 11"/>
          <p:cNvSpPr/>
          <p:nvPr/>
        </p:nvSpPr>
        <p:spPr>
          <a:xfrm>
            <a:off x="2465705" y="2491105"/>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第六关</a:t>
            </a:r>
          </a:p>
        </p:txBody>
      </p:sp>
      <p:sp>
        <p:nvSpPr>
          <p:cNvPr id="13" name="矩形 12"/>
          <p:cNvSpPr/>
          <p:nvPr/>
        </p:nvSpPr>
        <p:spPr>
          <a:xfrm>
            <a:off x="2602865" y="1846028"/>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052">
        <p:blinds dir="vert"/>
      </p:transition>
    </mc:Choice>
    <mc:Fallback xmlns="">
      <p:transition spd="slow" advTm="105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by="(-#ppt_w*2)" calcmode="lin" valueType="num">
                                      <p:cBhvr rctx="PPT">
                                        <p:cTn id="17" dur="500" autoRev="1" fill="hold">
                                          <p:stCondLst>
                                            <p:cond delay="0"/>
                                          </p:stCondLst>
                                        </p:cTn>
                                        <p:tgtEl>
                                          <p:spTgt spid="12"/>
                                        </p:tgtEl>
                                        <p:attrNameLst>
                                          <p:attrName>ppt_w</p:attrName>
                                        </p:attrNameLst>
                                      </p:cBhvr>
                                    </p:anim>
                                    <p:anim by="(#ppt_w*0.50)" calcmode="lin" valueType="num">
                                      <p:cBhvr>
                                        <p:cTn id="18" dur="500" decel="50000" autoRev="1" fill="hold">
                                          <p:stCondLst>
                                            <p:cond delay="0"/>
                                          </p:stCondLst>
                                        </p:cTn>
                                        <p:tgtEl>
                                          <p:spTgt spid="12"/>
                                        </p:tgtEl>
                                        <p:attrNameLst>
                                          <p:attrName>ppt_x</p:attrName>
                                        </p:attrNameLst>
                                      </p:cBhvr>
                                    </p:anim>
                                    <p:anim from="(-#ppt_h/2)" to="(#ppt_y)" calcmode="lin" valueType="num">
                                      <p:cBhvr>
                                        <p:cTn id="19" dur="1000" fill="hold">
                                          <p:stCondLst>
                                            <p:cond delay="0"/>
                                          </p:stCondLst>
                                        </p:cTn>
                                        <p:tgtEl>
                                          <p:spTgt spid="12"/>
                                        </p:tgtEl>
                                        <p:attrNameLst>
                                          <p:attrName>ppt_y</p:attrName>
                                        </p:attrNameLst>
                                      </p:cBhvr>
                                    </p:anim>
                                    <p:animRot by="21600000">
                                      <p:cBhvr>
                                        <p:cTn id="20" dur="1000" fill="hold">
                                          <p:stCondLst>
                                            <p:cond delay="0"/>
                                          </p:stCondLst>
                                        </p:cTn>
                                        <p:tgtEl>
                                          <p:spTgt spid="12"/>
                                        </p:tgtEl>
                                        <p:attrNameLst>
                                          <p:attrName>r</p:attrName>
                                        </p:attrNameLst>
                                      </p:cBhvr>
                                    </p:animRot>
                                  </p:childTnLst>
                                </p:cTn>
                              </p:par>
                            </p:childTnLst>
                          </p:cTn>
                        </p:par>
                        <p:par>
                          <p:cTn id="21" fill="hold">
                            <p:stCondLst>
                              <p:cond delay="2700"/>
                            </p:stCondLst>
                            <p:childTnLst>
                              <p:par>
                                <p:cTn id="22" presetID="47"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闯关环节</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5" name="图片 4" descr="E:\素材\城市\51miz-E970552-CF89752A.png51miz-E970552-CF89752A"/>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986905" y="1628775"/>
            <a:ext cx="4014470" cy="4015105"/>
          </a:xfrm>
          <a:prstGeom prst="rect">
            <a:avLst/>
          </a:prstGeom>
        </p:spPr>
      </p:pic>
      <p:sp>
        <p:nvSpPr>
          <p:cNvPr id="11" name="矩形 10"/>
          <p:cNvSpPr/>
          <p:nvPr/>
        </p:nvSpPr>
        <p:spPr>
          <a:xfrm>
            <a:off x="2496185" y="2536142"/>
            <a:ext cx="4933705" cy="2792095"/>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鹊桥相会</a:t>
            </a:r>
          </a:p>
          <a:p>
            <a:pPr algn="just">
              <a:lnSpc>
                <a:spcPct val="150000"/>
              </a:lnSpc>
            </a:pPr>
            <a:r>
              <a:rPr lang="en-US" altLang="zh-CN" sz="1300" b="1">
                <a:solidFill>
                  <a:schemeClr val="tx1">
                    <a:lumMod val="75000"/>
                    <a:lumOff val="25000"/>
                  </a:schemeClr>
                </a:solidFill>
                <a:cs typeface="+mn-ea"/>
                <a:sym typeface="+mn-lt"/>
              </a:rPr>
              <a:t>奖项</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最浪漫情人奖</a:t>
            </a:r>
          </a:p>
          <a:p>
            <a:pPr algn="just">
              <a:lnSpc>
                <a:spcPct val="150000"/>
              </a:lnSpc>
            </a:pPr>
            <a:r>
              <a:rPr lang="en-US" altLang="zh-CN" sz="1300" b="1">
                <a:solidFill>
                  <a:schemeClr val="tx1">
                    <a:lumMod val="75000"/>
                    <a:lumOff val="25000"/>
                  </a:schemeClr>
                </a:solidFill>
                <a:cs typeface="+mn-ea"/>
                <a:sym typeface="+mn-lt"/>
              </a:rPr>
              <a:t>游戏规则</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情侣参赛者女方以古装打扮并带到搭好的“鹊桥”上，男方需要在规定时间内找出女方，最快找出的将获得最爱女友奖</a:t>
            </a:r>
          </a:p>
          <a:p>
            <a:pPr algn="just">
              <a:lnSpc>
                <a:spcPct val="150000"/>
              </a:lnSpc>
            </a:pPr>
            <a:r>
              <a:rPr lang="en-US" altLang="zh-CN" sz="1300">
                <a:solidFill>
                  <a:schemeClr val="tx1">
                    <a:lumMod val="75000"/>
                    <a:lumOff val="25000"/>
                  </a:schemeClr>
                </a:solidFill>
                <a:cs typeface="+mn-ea"/>
                <a:sym typeface="+mn-lt"/>
              </a:rPr>
              <a:t>设现场拍照</a:t>
            </a:r>
          </a:p>
          <a:p>
            <a:pPr algn="just">
              <a:lnSpc>
                <a:spcPct val="150000"/>
              </a:lnSpc>
            </a:pPr>
            <a:r>
              <a:rPr lang="en-US" altLang="zh-CN" sz="1300">
                <a:solidFill>
                  <a:schemeClr val="tx1">
                    <a:lumMod val="75000"/>
                    <a:lumOff val="25000"/>
                  </a:schemeClr>
                </a:solidFill>
                <a:cs typeface="+mn-ea"/>
                <a:sym typeface="+mn-lt"/>
              </a:rPr>
              <a:t>在现场配备有专业摄影师，自愿原则，现场的观众可以邀请或接受邀请，进行现场拍摄，留念。 现场制作精美相册。 </a:t>
            </a:r>
          </a:p>
        </p:txBody>
      </p:sp>
      <p:sp>
        <p:nvSpPr>
          <p:cNvPr id="12" name="矩形 11"/>
          <p:cNvSpPr/>
          <p:nvPr/>
        </p:nvSpPr>
        <p:spPr>
          <a:xfrm>
            <a:off x="2439035" y="2079625"/>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第七关</a:t>
            </a:r>
          </a:p>
        </p:txBody>
      </p:sp>
      <p:sp>
        <p:nvSpPr>
          <p:cNvPr id="13" name="矩形 12"/>
          <p:cNvSpPr/>
          <p:nvPr/>
        </p:nvSpPr>
        <p:spPr>
          <a:xfrm>
            <a:off x="2536190" y="150122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20">
        <p:blinds dir="vert"/>
      </p:transition>
    </mc:Choice>
    <mc:Fallback xmlns="">
      <p:transition spd="slow" advTm="72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by="(-#ppt_w*2)" calcmode="lin" valueType="num">
                                      <p:cBhvr rctx="PPT">
                                        <p:cTn id="17" dur="500" autoRev="1" fill="hold">
                                          <p:stCondLst>
                                            <p:cond delay="0"/>
                                          </p:stCondLst>
                                        </p:cTn>
                                        <p:tgtEl>
                                          <p:spTgt spid="12"/>
                                        </p:tgtEl>
                                        <p:attrNameLst>
                                          <p:attrName>ppt_w</p:attrName>
                                        </p:attrNameLst>
                                      </p:cBhvr>
                                    </p:anim>
                                    <p:anim by="(#ppt_w*0.50)" calcmode="lin" valueType="num">
                                      <p:cBhvr>
                                        <p:cTn id="18" dur="500" decel="50000" autoRev="1" fill="hold">
                                          <p:stCondLst>
                                            <p:cond delay="0"/>
                                          </p:stCondLst>
                                        </p:cTn>
                                        <p:tgtEl>
                                          <p:spTgt spid="12"/>
                                        </p:tgtEl>
                                        <p:attrNameLst>
                                          <p:attrName>ppt_x</p:attrName>
                                        </p:attrNameLst>
                                      </p:cBhvr>
                                    </p:anim>
                                    <p:anim from="(-#ppt_h/2)" to="(#ppt_y)" calcmode="lin" valueType="num">
                                      <p:cBhvr>
                                        <p:cTn id="19" dur="1000" fill="hold">
                                          <p:stCondLst>
                                            <p:cond delay="0"/>
                                          </p:stCondLst>
                                        </p:cTn>
                                        <p:tgtEl>
                                          <p:spTgt spid="12"/>
                                        </p:tgtEl>
                                        <p:attrNameLst>
                                          <p:attrName>ppt_y</p:attrName>
                                        </p:attrNameLst>
                                      </p:cBhvr>
                                    </p:anim>
                                    <p:animRot by="21600000">
                                      <p:cBhvr>
                                        <p:cTn id="20" dur="1000" fill="hold">
                                          <p:stCondLst>
                                            <p:cond delay="0"/>
                                          </p:stCondLst>
                                        </p:cTn>
                                        <p:tgtEl>
                                          <p:spTgt spid="12"/>
                                        </p:tgtEl>
                                        <p:attrNameLst>
                                          <p:attrName>r</p:attrName>
                                        </p:attrNameLst>
                                      </p:cBhvr>
                                    </p:animRot>
                                  </p:childTnLst>
                                </p:cTn>
                              </p:par>
                            </p:childTnLst>
                          </p:cTn>
                        </p:par>
                        <p:par>
                          <p:cTn id="21" fill="hold">
                            <p:stCondLst>
                              <p:cond delay="2700"/>
                            </p:stCondLst>
                            <p:childTnLst>
                              <p:par>
                                <p:cTn id="22" presetID="47"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闯关环节</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5" name="图片 4" descr="E:\素材\城市\51miz-E885127-0FC6AC41.png51miz-E885127-0FC6AC4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725920" y="1582738"/>
            <a:ext cx="4426585" cy="3943350"/>
          </a:xfrm>
          <a:prstGeom prst="rect">
            <a:avLst/>
          </a:prstGeom>
        </p:spPr>
      </p:pic>
      <p:sp>
        <p:nvSpPr>
          <p:cNvPr id="11" name="矩形 10"/>
          <p:cNvSpPr/>
          <p:nvPr/>
        </p:nvSpPr>
        <p:spPr>
          <a:xfrm>
            <a:off x="2496185" y="2536142"/>
            <a:ext cx="4933705" cy="2792095"/>
          </a:xfrm>
          <a:prstGeom prst="rect">
            <a:avLst/>
          </a:prstGeom>
        </p:spPr>
        <p:txBody>
          <a:bodyPr vert="horz" wrap="square">
            <a:spAutoFit/>
          </a:bodyPr>
          <a:lstStyle/>
          <a:p>
            <a:pPr algn="just">
              <a:lnSpc>
                <a:spcPct val="150000"/>
              </a:lnSpc>
            </a:pPr>
            <a:r>
              <a:rPr lang="en-US" altLang="zh-CN" sz="1300" dirty="0" err="1">
                <a:solidFill>
                  <a:schemeClr val="tx1">
                    <a:lumMod val="75000"/>
                    <a:lumOff val="25000"/>
                  </a:schemeClr>
                </a:solidFill>
                <a:cs typeface="+mn-ea"/>
                <a:sym typeface="+mn-lt"/>
              </a:rPr>
              <a:t>主要以自行车双人赛（男女组合为主</a:t>
            </a:r>
            <a:r>
              <a:rPr lang="en-US" altLang="zh-CN" sz="1300" dirty="0">
                <a:solidFill>
                  <a:schemeClr val="tx1">
                    <a:lumMod val="75000"/>
                    <a:lumOff val="25000"/>
                  </a:schemeClr>
                </a:solidFill>
                <a:cs typeface="+mn-ea"/>
                <a:sym typeface="+mn-lt"/>
              </a:rPr>
              <a:t>），</a:t>
            </a:r>
            <a:r>
              <a:rPr lang="en-US" altLang="zh-CN" sz="1300" dirty="0" err="1">
                <a:solidFill>
                  <a:schemeClr val="tx1">
                    <a:lumMod val="75000"/>
                    <a:lumOff val="25000"/>
                  </a:schemeClr>
                </a:solidFill>
                <a:cs typeface="+mn-ea"/>
                <a:sym typeface="+mn-lt"/>
              </a:rPr>
              <a:t>以完成举办方设定的任务为形式，将任务点设置在赞助方商店，完成任务即可拿到任务卡</a:t>
            </a:r>
            <a:endParaRPr lang="en-US" altLang="zh-CN" sz="1300" dirty="0">
              <a:solidFill>
                <a:schemeClr val="tx1">
                  <a:lumMod val="75000"/>
                  <a:lumOff val="25000"/>
                </a:schemeClr>
              </a:solidFill>
              <a:cs typeface="+mn-ea"/>
              <a:sym typeface="+mn-lt"/>
            </a:endParaRPr>
          </a:p>
          <a:p>
            <a:pPr algn="just">
              <a:lnSpc>
                <a:spcPct val="150000"/>
              </a:lnSpc>
            </a:pPr>
            <a:r>
              <a:rPr lang="en-US" altLang="zh-CN" sz="1300" dirty="0" err="1">
                <a:solidFill>
                  <a:schemeClr val="tx1">
                    <a:lumMod val="75000"/>
                    <a:lumOff val="25000"/>
                  </a:schemeClr>
                </a:solidFill>
                <a:cs typeface="+mn-ea"/>
                <a:sym typeface="+mn-lt"/>
              </a:rPr>
              <a:t>活动路线</a:t>
            </a:r>
            <a:endParaRPr lang="en-US" altLang="zh-CN" sz="1300" dirty="0">
              <a:solidFill>
                <a:schemeClr val="tx1">
                  <a:lumMod val="75000"/>
                  <a:lumOff val="25000"/>
                </a:schemeClr>
              </a:solidFill>
              <a:cs typeface="+mn-ea"/>
              <a:sym typeface="+mn-lt"/>
            </a:endParaRPr>
          </a:p>
          <a:p>
            <a:pPr algn="just">
              <a:lnSpc>
                <a:spcPct val="150000"/>
              </a:lnSpc>
            </a:pPr>
            <a:r>
              <a:rPr lang="en-US" altLang="zh-CN" sz="1300" dirty="0" err="1">
                <a:solidFill>
                  <a:schemeClr val="tx1">
                    <a:lumMod val="75000"/>
                    <a:lumOff val="25000"/>
                  </a:schemeClr>
                </a:solidFill>
                <a:cs typeface="+mn-ea"/>
                <a:sym typeface="+mn-lt"/>
              </a:rPr>
              <a:t>活动路线从南海千灯湖到南海广场</a:t>
            </a:r>
            <a:endParaRPr lang="en-US" altLang="zh-CN" sz="1300" dirty="0">
              <a:solidFill>
                <a:schemeClr val="tx1">
                  <a:lumMod val="75000"/>
                  <a:lumOff val="25000"/>
                </a:schemeClr>
              </a:solidFill>
              <a:cs typeface="+mn-ea"/>
              <a:sym typeface="+mn-lt"/>
            </a:endParaRPr>
          </a:p>
          <a:p>
            <a:pPr algn="just">
              <a:lnSpc>
                <a:spcPct val="150000"/>
              </a:lnSpc>
            </a:pPr>
            <a:r>
              <a:rPr lang="en-US" altLang="zh-CN" sz="1300" dirty="0" err="1">
                <a:solidFill>
                  <a:schemeClr val="tx1">
                    <a:lumMod val="75000"/>
                    <a:lumOff val="25000"/>
                  </a:schemeClr>
                </a:solidFill>
                <a:cs typeface="+mn-ea"/>
                <a:sym typeface="+mn-lt"/>
              </a:rPr>
              <a:t>任务包括</a:t>
            </a:r>
            <a:endParaRPr lang="en-US" altLang="zh-CN" sz="1300" dirty="0">
              <a:solidFill>
                <a:schemeClr val="tx1">
                  <a:lumMod val="75000"/>
                  <a:lumOff val="25000"/>
                </a:schemeClr>
              </a:solidFill>
              <a:cs typeface="+mn-ea"/>
              <a:sym typeface="+mn-lt"/>
            </a:endParaRPr>
          </a:p>
          <a:p>
            <a:pPr algn="just">
              <a:lnSpc>
                <a:spcPct val="150000"/>
              </a:lnSpc>
            </a:pPr>
            <a:r>
              <a:rPr lang="en-US" altLang="zh-CN" sz="1300" dirty="0" err="1">
                <a:solidFill>
                  <a:schemeClr val="tx1">
                    <a:lumMod val="75000"/>
                    <a:lumOff val="25000"/>
                  </a:schemeClr>
                </a:solidFill>
                <a:cs typeface="+mn-ea"/>
                <a:sym typeface="+mn-lt"/>
              </a:rPr>
              <a:t>协助商家完成指定销售点的销售</a:t>
            </a:r>
            <a:endParaRPr lang="en-US" altLang="zh-CN" sz="1300" dirty="0">
              <a:solidFill>
                <a:schemeClr val="tx1">
                  <a:lumMod val="75000"/>
                  <a:lumOff val="25000"/>
                </a:schemeClr>
              </a:solidFill>
              <a:cs typeface="+mn-ea"/>
              <a:sym typeface="+mn-lt"/>
            </a:endParaRPr>
          </a:p>
          <a:p>
            <a:pPr algn="just">
              <a:lnSpc>
                <a:spcPct val="150000"/>
              </a:lnSpc>
            </a:pPr>
            <a:r>
              <a:rPr lang="en-US" altLang="zh-CN" sz="1300" dirty="0" err="1">
                <a:solidFill>
                  <a:schemeClr val="tx1">
                    <a:lumMod val="75000"/>
                    <a:lumOff val="25000"/>
                  </a:schemeClr>
                </a:solidFill>
                <a:cs typeface="+mn-ea"/>
                <a:sym typeface="+mn-lt"/>
              </a:rPr>
              <a:t>寻找建筑（赞助商指定）或人物</a:t>
            </a:r>
            <a:endParaRPr lang="en-US" altLang="zh-CN" sz="1300" dirty="0">
              <a:solidFill>
                <a:schemeClr val="tx1">
                  <a:lumMod val="75000"/>
                  <a:lumOff val="25000"/>
                </a:schemeClr>
              </a:solidFill>
              <a:cs typeface="+mn-ea"/>
              <a:sym typeface="+mn-lt"/>
            </a:endParaRPr>
          </a:p>
          <a:p>
            <a:pPr algn="just">
              <a:lnSpc>
                <a:spcPct val="150000"/>
              </a:lnSpc>
            </a:pPr>
            <a:r>
              <a:rPr lang="en-US" altLang="zh-CN" sz="1300" dirty="0" err="1">
                <a:solidFill>
                  <a:schemeClr val="tx1">
                    <a:lumMod val="75000"/>
                    <a:lumOff val="25000"/>
                  </a:schemeClr>
                </a:solidFill>
                <a:cs typeface="+mn-ea"/>
                <a:sym typeface="+mn-lt"/>
              </a:rPr>
              <a:t>寻找活动指定的物品</a:t>
            </a:r>
            <a:endParaRPr lang="en-US" altLang="zh-CN" sz="1300" dirty="0">
              <a:solidFill>
                <a:schemeClr val="tx1">
                  <a:lumMod val="75000"/>
                  <a:lumOff val="25000"/>
                </a:schemeClr>
              </a:solidFill>
              <a:cs typeface="+mn-ea"/>
              <a:sym typeface="+mn-lt"/>
            </a:endParaRPr>
          </a:p>
        </p:txBody>
      </p:sp>
      <p:sp>
        <p:nvSpPr>
          <p:cNvPr id="12" name="矩形 11"/>
          <p:cNvSpPr/>
          <p:nvPr/>
        </p:nvSpPr>
        <p:spPr>
          <a:xfrm>
            <a:off x="2439035" y="2079625"/>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 活动说明</a:t>
            </a:r>
          </a:p>
        </p:txBody>
      </p:sp>
      <p:sp>
        <p:nvSpPr>
          <p:cNvPr id="13" name="矩形 12"/>
          <p:cNvSpPr/>
          <p:nvPr/>
        </p:nvSpPr>
        <p:spPr>
          <a:xfrm>
            <a:off x="2496185" y="1434548"/>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21">
        <p:blinds dir="vert"/>
      </p:transition>
    </mc:Choice>
    <mc:Fallback xmlns="">
      <p:transition spd="slow" advTm="82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by="(-#ppt_w*2)" calcmode="lin" valueType="num">
                                      <p:cBhvr rctx="PPT">
                                        <p:cTn id="17" dur="500" autoRev="1" fill="hold">
                                          <p:stCondLst>
                                            <p:cond delay="0"/>
                                          </p:stCondLst>
                                        </p:cTn>
                                        <p:tgtEl>
                                          <p:spTgt spid="12"/>
                                        </p:tgtEl>
                                        <p:attrNameLst>
                                          <p:attrName>ppt_w</p:attrName>
                                        </p:attrNameLst>
                                      </p:cBhvr>
                                    </p:anim>
                                    <p:anim by="(#ppt_w*0.50)" calcmode="lin" valueType="num">
                                      <p:cBhvr>
                                        <p:cTn id="18" dur="500" decel="50000" autoRev="1" fill="hold">
                                          <p:stCondLst>
                                            <p:cond delay="0"/>
                                          </p:stCondLst>
                                        </p:cTn>
                                        <p:tgtEl>
                                          <p:spTgt spid="12"/>
                                        </p:tgtEl>
                                        <p:attrNameLst>
                                          <p:attrName>ppt_x</p:attrName>
                                        </p:attrNameLst>
                                      </p:cBhvr>
                                    </p:anim>
                                    <p:anim from="(-#ppt_h/2)" to="(#ppt_y)" calcmode="lin" valueType="num">
                                      <p:cBhvr>
                                        <p:cTn id="19" dur="1000" fill="hold">
                                          <p:stCondLst>
                                            <p:cond delay="0"/>
                                          </p:stCondLst>
                                        </p:cTn>
                                        <p:tgtEl>
                                          <p:spTgt spid="12"/>
                                        </p:tgtEl>
                                        <p:attrNameLst>
                                          <p:attrName>ppt_y</p:attrName>
                                        </p:attrNameLst>
                                      </p:cBhvr>
                                    </p:anim>
                                    <p:animRot by="21600000">
                                      <p:cBhvr>
                                        <p:cTn id="20" dur="1000" fill="hold">
                                          <p:stCondLst>
                                            <p:cond delay="0"/>
                                          </p:stCondLst>
                                        </p:cTn>
                                        <p:tgtEl>
                                          <p:spTgt spid="12"/>
                                        </p:tgtEl>
                                        <p:attrNameLst>
                                          <p:attrName>r</p:attrName>
                                        </p:attrNameLst>
                                      </p:cBhvr>
                                    </p:animRot>
                                  </p:childTnLst>
                                </p:cTn>
                              </p:par>
                            </p:childTnLst>
                          </p:cTn>
                        </p:par>
                        <p:par>
                          <p:cTn id="21" fill="hold">
                            <p:stCondLst>
                              <p:cond delay="2900"/>
                            </p:stCondLst>
                            <p:childTnLst>
                              <p:par>
                                <p:cTn id="22" presetID="47"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全城寻爱活动</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5" name="图片 4" descr="E:\素材\城市\51miz-E887192-974E72A0.png51miz-E887192-974E72A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218045" y="683260"/>
            <a:ext cx="3416935" cy="5125720"/>
          </a:xfrm>
          <a:prstGeom prst="rect">
            <a:avLst/>
          </a:prstGeom>
        </p:spPr>
      </p:pic>
      <p:sp>
        <p:nvSpPr>
          <p:cNvPr id="11" name="矩形 10"/>
          <p:cNvSpPr/>
          <p:nvPr/>
        </p:nvSpPr>
        <p:spPr>
          <a:xfrm>
            <a:off x="2496185" y="2727912"/>
            <a:ext cx="4933705" cy="2491740"/>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完成任务后将任务卡片交还到出发地，最后由举办方选出获胜的队伍，并颁发奖品</a:t>
            </a:r>
          </a:p>
          <a:p>
            <a:pPr algn="just">
              <a:lnSpc>
                <a:spcPct val="150000"/>
              </a:lnSpc>
            </a:pPr>
            <a:r>
              <a:rPr lang="en-US" altLang="zh-CN" sz="1300" b="1">
                <a:solidFill>
                  <a:schemeClr val="tx1">
                    <a:lumMod val="75000"/>
                    <a:lumOff val="25000"/>
                  </a:schemeClr>
                </a:solidFill>
                <a:cs typeface="+mn-ea"/>
                <a:sym typeface="+mn-lt"/>
              </a:rPr>
              <a:t>一等奖</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马尔代夫三天两日游+520特别版情侣项链</a:t>
            </a:r>
          </a:p>
          <a:p>
            <a:pPr algn="just">
              <a:lnSpc>
                <a:spcPct val="150000"/>
              </a:lnSpc>
            </a:pPr>
            <a:r>
              <a:rPr lang="en-US" altLang="zh-CN" sz="1300" b="1">
                <a:solidFill>
                  <a:schemeClr val="tx1">
                    <a:lumMod val="75000"/>
                    <a:lumOff val="25000"/>
                  </a:schemeClr>
                </a:solidFill>
                <a:cs typeface="+mn-ea"/>
                <a:sym typeface="+mn-lt"/>
              </a:rPr>
              <a:t>二等奖</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指定商场七百元购物券+520特别版情侣戒指</a:t>
            </a:r>
          </a:p>
          <a:p>
            <a:pPr algn="just">
              <a:lnSpc>
                <a:spcPct val="150000"/>
              </a:lnSpc>
            </a:pPr>
            <a:r>
              <a:rPr lang="en-US" altLang="zh-CN" sz="1300" b="1">
                <a:solidFill>
                  <a:schemeClr val="tx1">
                    <a:lumMod val="75000"/>
                    <a:lumOff val="25000"/>
                  </a:schemeClr>
                </a:solidFill>
                <a:cs typeface="+mn-ea"/>
                <a:sym typeface="+mn-lt"/>
              </a:rPr>
              <a:t>三等奖</a:t>
            </a:r>
            <a:endParaRPr lang="en-US" altLang="zh-CN" sz="1300">
              <a:solidFill>
                <a:schemeClr val="tx1">
                  <a:lumMod val="75000"/>
                  <a:lumOff val="25000"/>
                </a:schemeClr>
              </a:solidFill>
              <a:cs typeface="+mn-ea"/>
              <a:sym typeface="+mn-lt"/>
            </a:endParaRPr>
          </a:p>
          <a:p>
            <a:pPr algn="just">
              <a:lnSpc>
                <a:spcPct val="150000"/>
              </a:lnSpc>
            </a:pPr>
            <a:r>
              <a:rPr lang="en-US" altLang="zh-CN" sz="1300">
                <a:solidFill>
                  <a:schemeClr val="tx1">
                    <a:lumMod val="75000"/>
                    <a:lumOff val="25000"/>
                  </a:schemeClr>
                </a:solidFill>
                <a:cs typeface="+mn-ea"/>
                <a:sym typeface="+mn-lt"/>
              </a:rPr>
              <a:t>520纪念章+520特别情侣纪念衫</a:t>
            </a:r>
          </a:p>
        </p:txBody>
      </p:sp>
      <p:sp>
        <p:nvSpPr>
          <p:cNvPr id="12" name="矩形 11"/>
          <p:cNvSpPr/>
          <p:nvPr/>
        </p:nvSpPr>
        <p:spPr>
          <a:xfrm>
            <a:off x="2439035" y="2271395"/>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任务奖励</a:t>
            </a:r>
          </a:p>
        </p:txBody>
      </p:sp>
      <p:sp>
        <p:nvSpPr>
          <p:cNvPr id="13" name="矩形 12"/>
          <p:cNvSpPr/>
          <p:nvPr/>
        </p:nvSpPr>
        <p:spPr>
          <a:xfrm>
            <a:off x="2496185" y="1626318"/>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54">
        <p:blinds dir="vert"/>
      </p:transition>
    </mc:Choice>
    <mc:Fallback xmlns="">
      <p:transition spd="slow" advTm="854">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by="(-#ppt_w*2)" calcmode="lin" valueType="num">
                                      <p:cBhvr rctx="PPT">
                                        <p:cTn id="17" dur="500" autoRev="1" fill="hold">
                                          <p:stCondLst>
                                            <p:cond delay="0"/>
                                          </p:stCondLst>
                                        </p:cTn>
                                        <p:tgtEl>
                                          <p:spTgt spid="12"/>
                                        </p:tgtEl>
                                        <p:attrNameLst>
                                          <p:attrName>ppt_w</p:attrName>
                                        </p:attrNameLst>
                                      </p:cBhvr>
                                    </p:anim>
                                    <p:anim by="(#ppt_w*0.50)" calcmode="lin" valueType="num">
                                      <p:cBhvr>
                                        <p:cTn id="18" dur="500" decel="50000" autoRev="1" fill="hold">
                                          <p:stCondLst>
                                            <p:cond delay="0"/>
                                          </p:stCondLst>
                                        </p:cTn>
                                        <p:tgtEl>
                                          <p:spTgt spid="12"/>
                                        </p:tgtEl>
                                        <p:attrNameLst>
                                          <p:attrName>ppt_x</p:attrName>
                                        </p:attrNameLst>
                                      </p:cBhvr>
                                    </p:anim>
                                    <p:anim from="(-#ppt_h/2)" to="(#ppt_y)" calcmode="lin" valueType="num">
                                      <p:cBhvr>
                                        <p:cTn id="19" dur="1000" fill="hold">
                                          <p:stCondLst>
                                            <p:cond delay="0"/>
                                          </p:stCondLst>
                                        </p:cTn>
                                        <p:tgtEl>
                                          <p:spTgt spid="12"/>
                                        </p:tgtEl>
                                        <p:attrNameLst>
                                          <p:attrName>ppt_y</p:attrName>
                                        </p:attrNameLst>
                                      </p:cBhvr>
                                    </p:anim>
                                    <p:animRot by="21600000">
                                      <p:cBhvr>
                                        <p:cTn id="20" dur="1000" fill="hold">
                                          <p:stCondLst>
                                            <p:cond delay="0"/>
                                          </p:stCondLst>
                                        </p:cTn>
                                        <p:tgtEl>
                                          <p:spTgt spid="12"/>
                                        </p:tgtEl>
                                        <p:attrNameLst>
                                          <p:attrName>r</p:attrName>
                                        </p:attrNameLst>
                                      </p:cBhvr>
                                    </p:animRot>
                                  </p:childTnLst>
                                </p:cTn>
                              </p:par>
                            </p:childTnLst>
                          </p:cTn>
                        </p:par>
                        <p:par>
                          <p:cTn id="21" fill="hold">
                            <p:stCondLst>
                              <p:cond delay="2799"/>
                            </p:stCondLst>
                            <p:childTnLst>
                              <p:par>
                                <p:cTn id="22" presetID="47"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 y="2424113"/>
            <a:ext cx="12192000" cy="3419475"/>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4469192" y="3199950"/>
            <a:ext cx="2368550" cy="2214880"/>
          </a:xfrm>
          <a:prstGeom prst="rect">
            <a:avLst/>
          </a:prstGeom>
          <a:noFill/>
        </p:spPr>
        <p:txBody>
          <a:bodyPr wrap="square" rtlCol="0">
            <a:spAutoFit/>
          </a:bodyPr>
          <a:lstStyle/>
          <a:p>
            <a:r>
              <a:rPr lang="en-US" sz="13800" dirty="0">
                <a:solidFill>
                  <a:srgbClr val="E2455F"/>
                </a:solidFill>
                <a:cs typeface="+mn-ea"/>
                <a:sym typeface="+mn-lt"/>
              </a:rPr>
              <a:t>05</a:t>
            </a:r>
          </a:p>
        </p:txBody>
      </p:sp>
      <p:cxnSp>
        <p:nvCxnSpPr>
          <p:cNvPr id="20" name="直接连接符 19"/>
          <p:cNvCxnSpPr/>
          <p:nvPr/>
        </p:nvCxnSpPr>
        <p:spPr>
          <a:xfrm>
            <a:off x="6837742" y="3587220"/>
            <a:ext cx="0" cy="1260475"/>
          </a:xfrm>
          <a:prstGeom prst="line">
            <a:avLst/>
          </a:prstGeom>
          <a:ln>
            <a:solidFill>
              <a:srgbClr val="E2455F"/>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91768" y="3625580"/>
            <a:ext cx="4279900" cy="1066540"/>
            <a:chOff x="5362576" y="2474178"/>
            <a:chExt cx="4279900" cy="1066540"/>
          </a:xfrm>
        </p:grpSpPr>
        <p:sp>
          <p:nvSpPr>
            <p:cNvPr id="22" name="文本框 21"/>
            <p:cNvSpPr txBox="1"/>
            <p:nvPr/>
          </p:nvSpPr>
          <p:spPr>
            <a:xfrm>
              <a:off x="5362576" y="2474178"/>
              <a:ext cx="4279900" cy="829945"/>
            </a:xfrm>
            <a:prstGeom prst="rect">
              <a:avLst/>
            </a:prstGeom>
            <a:noFill/>
          </p:spPr>
          <p:txBody>
            <a:bodyPr wrap="square" rtlCol="0">
              <a:spAutoFit/>
            </a:bodyPr>
            <a:lstStyle/>
            <a:p>
              <a:r>
                <a:rPr lang="zh-CN" altLang="en-US" sz="4800" spc="300" dirty="0">
                  <a:solidFill>
                    <a:srgbClr val="E2455F"/>
                  </a:solidFill>
                  <a:cs typeface="+mn-ea"/>
                  <a:sym typeface="+mn-lt"/>
                </a:rPr>
                <a:t>活动宣传方式</a:t>
              </a:r>
            </a:p>
          </p:txBody>
        </p:sp>
        <p:sp>
          <p:nvSpPr>
            <p:cNvPr id="23" name="文本框 22"/>
            <p:cNvSpPr txBox="1"/>
            <p:nvPr/>
          </p:nvSpPr>
          <p:spPr>
            <a:xfrm>
              <a:off x="5384165" y="3232941"/>
              <a:ext cx="3978273" cy="307777"/>
            </a:xfrm>
            <a:prstGeom prst="rect">
              <a:avLst/>
            </a:prstGeom>
            <a:noFill/>
          </p:spPr>
          <p:txBody>
            <a:bodyPr wrap="square" rtlCol="0">
              <a:spAutoFit/>
            </a:bodyPr>
            <a:lstStyle/>
            <a:p>
              <a:pPr algn="dist"/>
              <a:r>
                <a:rPr lang="en-US" altLang="zh-CN" sz="1400" dirty="0">
                  <a:solidFill>
                    <a:srgbClr val="E2455F"/>
                  </a:solidFill>
                  <a:cs typeface="+mn-ea"/>
                  <a:sym typeface="+mn-lt"/>
                </a:rPr>
                <a:t>ENTER DIRECTORY TEXT</a:t>
              </a:r>
              <a:endParaRPr lang="zh-CN" altLang="en-US" sz="1400" dirty="0">
                <a:solidFill>
                  <a:srgbClr val="E2455F"/>
                </a:solidFill>
                <a:cs typeface="+mn-ea"/>
                <a:sym typeface="+mn-lt"/>
              </a:endParaRPr>
            </a:p>
          </p:txBody>
        </p:sp>
      </p:grpSp>
      <p:pic>
        <p:nvPicPr>
          <p:cNvPr id="24" name="图片 23" descr="E:\素材\城市\51miz-E970660-8F46D199.png51miz-E970660-8F46D19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5" y="266700"/>
            <a:ext cx="5397500" cy="5397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53">
        <p:blinds dir="vert"/>
      </p:transition>
    </mc:Choice>
    <mc:Fallback xmlns="">
      <p:transition spd="slow" advTm="85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par>
                          <p:cTn id="24" fill="hold">
                            <p:stCondLst>
                              <p:cond delay="2549"/>
                            </p:stCondLst>
                            <p:childTnLst>
                              <p:par>
                                <p:cTn id="25" presetID="55"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strVal val="#ppt_w*0.70"/>
                                          </p:val>
                                        </p:tav>
                                        <p:tav tm="100000">
                                          <p:val>
                                            <p:strVal val="#ppt_w"/>
                                          </p:val>
                                        </p:tav>
                                      </p:tavLst>
                                    </p:anim>
                                    <p:anim calcmode="lin" valueType="num">
                                      <p:cBhvr>
                                        <p:cTn id="28" dur="1000" fill="hold"/>
                                        <p:tgtEl>
                                          <p:spTgt spid="20"/>
                                        </p:tgtEl>
                                        <p:attrNameLst>
                                          <p:attrName>ppt_h</p:attrName>
                                        </p:attrNameLst>
                                      </p:cBhvr>
                                      <p:tavLst>
                                        <p:tav tm="0">
                                          <p:val>
                                            <p:strVal val="#ppt_h"/>
                                          </p:val>
                                        </p:tav>
                                        <p:tav tm="100000">
                                          <p:val>
                                            <p:strVal val="#ppt_h"/>
                                          </p:val>
                                        </p:tav>
                                      </p:tavLst>
                                    </p:anim>
                                    <p:animEffect transition="in" filter="fade">
                                      <p:cBhvr>
                                        <p:cTn id="29" dur="1000"/>
                                        <p:tgtEl>
                                          <p:spTgt spid="20"/>
                                        </p:tgtEl>
                                      </p:cBhvr>
                                    </p:animEffect>
                                  </p:childTnLst>
                                </p:cTn>
                              </p:par>
                            </p:childTnLst>
                          </p:cTn>
                        </p:par>
                        <p:par>
                          <p:cTn id="30" fill="hold">
                            <p:stCondLst>
                              <p:cond delay="3549"/>
                            </p:stCondLst>
                            <p:childTnLst>
                              <p:par>
                                <p:cTn id="31" presetID="9"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全城寻爱活动</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grpSp>
        <p:nvGrpSpPr>
          <p:cNvPr id="14" name="îṧľîḋê"/>
          <p:cNvGrpSpPr/>
          <p:nvPr/>
        </p:nvGrpSpPr>
        <p:grpSpPr>
          <a:xfrm>
            <a:off x="2620546" y="1709608"/>
            <a:ext cx="2453248" cy="2229297"/>
            <a:chOff x="495201" y="3917369"/>
            <a:chExt cx="2453248" cy="2229297"/>
          </a:xfrm>
        </p:grpSpPr>
        <p:grpSp>
          <p:nvGrpSpPr>
            <p:cNvPr id="29" name="îšľîdê"/>
            <p:cNvGrpSpPr/>
            <p:nvPr/>
          </p:nvGrpSpPr>
          <p:grpSpPr>
            <a:xfrm>
              <a:off x="495201" y="4531732"/>
              <a:ext cx="2453248" cy="1614934"/>
              <a:chOff x="495201" y="4531866"/>
              <a:chExt cx="2453248" cy="1614934"/>
            </a:xfrm>
          </p:grpSpPr>
          <p:sp>
            <p:nvSpPr>
              <p:cNvPr id="33" name="iśļîḋê"/>
              <p:cNvSpPr txBox="1"/>
              <p:nvPr/>
            </p:nvSpPr>
            <p:spPr>
              <a:xfrm>
                <a:off x="673100" y="4531866"/>
                <a:ext cx="2097450"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solidFill>
                      <a:srgbClr val="E2455F"/>
                    </a:solidFill>
                    <a:cs typeface="+mn-ea"/>
                    <a:sym typeface="+mn-lt"/>
                  </a:rPr>
                  <a:t>宣传单页</a:t>
                </a:r>
              </a:p>
            </p:txBody>
          </p:sp>
          <p:sp>
            <p:nvSpPr>
              <p:cNvPr id="34" name="îṩľïdê"/>
              <p:cNvSpPr/>
              <p:nvPr/>
            </p:nvSpPr>
            <p:spPr bwMode="auto">
              <a:xfrm>
                <a:off x="495201" y="4978563"/>
                <a:ext cx="2453248" cy="11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r>
                  <a:rPr lang="en-US" altLang="zh-CN" sz="1200" dirty="0">
                    <a:solidFill>
                      <a:schemeClr val="tx1">
                        <a:lumMod val="75000"/>
                        <a:lumOff val="25000"/>
                      </a:schemeClr>
                    </a:solidFill>
                    <a:cs typeface="+mn-ea"/>
                    <a:sym typeface="+mn-lt"/>
                  </a:rPr>
                  <a:t>……</a:t>
                </a:r>
              </a:p>
            </p:txBody>
          </p:sp>
        </p:grpSp>
        <p:grpSp>
          <p:nvGrpSpPr>
            <p:cNvPr id="30" name="ïsḻíḍé"/>
            <p:cNvGrpSpPr/>
            <p:nvPr/>
          </p:nvGrpSpPr>
          <p:grpSpPr>
            <a:xfrm>
              <a:off x="1429614" y="3917369"/>
              <a:ext cx="584422" cy="587010"/>
              <a:chOff x="1429614" y="3917369"/>
              <a:chExt cx="584422" cy="587010"/>
            </a:xfrm>
          </p:grpSpPr>
          <p:sp>
            <p:nvSpPr>
              <p:cNvPr id="31" name="iSḻíḋè"/>
              <p:cNvSpPr/>
              <p:nvPr/>
            </p:nvSpPr>
            <p:spPr bwMode="auto">
              <a:xfrm>
                <a:off x="1429614" y="3917369"/>
                <a:ext cx="584422" cy="587010"/>
              </a:xfrm>
              <a:prstGeom prst="ellipse">
                <a:avLst/>
              </a:prstGeom>
              <a:solidFill>
                <a:schemeClr val="bg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rgbClr val="E2455F"/>
                  </a:solidFill>
                  <a:cs typeface="+mn-ea"/>
                  <a:sym typeface="+mn-lt"/>
                </a:endParaRPr>
              </a:p>
            </p:txBody>
          </p:sp>
          <p:sp>
            <p:nvSpPr>
              <p:cNvPr id="32" name="îṡ1iďé"/>
              <p:cNvSpPr/>
              <p:nvPr/>
            </p:nvSpPr>
            <p:spPr bwMode="auto">
              <a:xfrm>
                <a:off x="1541402" y="4059710"/>
                <a:ext cx="360847" cy="302328"/>
              </a:xfrm>
              <a:custGeom>
                <a:avLst/>
                <a:gdLst>
                  <a:gd name="connsiteX0" fmla="*/ 552739 w 609615"/>
                  <a:gd name="connsiteY0" fmla="*/ 397213 h 510753"/>
                  <a:gd name="connsiteX1" fmla="*/ 609615 w 609615"/>
                  <a:gd name="connsiteY1" fmla="*/ 453983 h 510753"/>
                  <a:gd name="connsiteX2" fmla="*/ 552739 w 609615"/>
                  <a:gd name="connsiteY2" fmla="*/ 510753 h 510753"/>
                  <a:gd name="connsiteX3" fmla="*/ 495863 w 609615"/>
                  <a:gd name="connsiteY3" fmla="*/ 453983 h 510753"/>
                  <a:gd name="connsiteX4" fmla="*/ 552739 w 609615"/>
                  <a:gd name="connsiteY4" fmla="*/ 397213 h 510753"/>
                  <a:gd name="connsiteX5" fmla="*/ 547870 w 609615"/>
                  <a:gd name="connsiteY5" fmla="*/ 198571 h 510753"/>
                  <a:gd name="connsiteX6" fmla="*/ 604746 w 609615"/>
                  <a:gd name="connsiteY6" fmla="*/ 255341 h 510753"/>
                  <a:gd name="connsiteX7" fmla="*/ 547870 w 609615"/>
                  <a:gd name="connsiteY7" fmla="*/ 312111 h 510753"/>
                  <a:gd name="connsiteX8" fmla="*/ 490994 w 609615"/>
                  <a:gd name="connsiteY8" fmla="*/ 255341 h 510753"/>
                  <a:gd name="connsiteX9" fmla="*/ 547870 w 609615"/>
                  <a:gd name="connsiteY9" fmla="*/ 198571 h 510753"/>
                  <a:gd name="connsiteX10" fmla="*/ 119644 w 609615"/>
                  <a:gd name="connsiteY10" fmla="*/ 191797 h 510753"/>
                  <a:gd name="connsiteX11" fmla="*/ 127891 w 609615"/>
                  <a:gd name="connsiteY11" fmla="*/ 196674 h 510753"/>
                  <a:gd name="connsiteX12" fmla="*/ 121502 w 609615"/>
                  <a:gd name="connsiteY12" fmla="*/ 203292 h 510753"/>
                  <a:gd name="connsiteX13" fmla="*/ 129982 w 609615"/>
                  <a:gd name="connsiteY13" fmla="*/ 212233 h 510753"/>
                  <a:gd name="connsiteX14" fmla="*/ 122664 w 609615"/>
                  <a:gd name="connsiteY14" fmla="*/ 226050 h 510753"/>
                  <a:gd name="connsiteX15" fmla="*/ 115462 w 609615"/>
                  <a:gd name="connsiteY15" fmla="*/ 225702 h 510753"/>
                  <a:gd name="connsiteX16" fmla="*/ 109306 w 609615"/>
                  <a:gd name="connsiteY16" fmla="*/ 211652 h 510753"/>
                  <a:gd name="connsiteX17" fmla="*/ 117669 w 609615"/>
                  <a:gd name="connsiteY17" fmla="*/ 203176 h 510753"/>
                  <a:gd name="connsiteX18" fmla="*/ 111513 w 609615"/>
                  <a:gd name="connsiteY18" fmla="*/ 196441 h 510753"/>
                  <a:gd name="connsiteX19" fmla="*/ 88250 w 609615"/>
                  <a:gd name="connsiteY19" fmla="*/ 191374 h 510753"/>
                  <a:gd name="connsiteX20" fmla="*/ 111272 w 609615"/>
                  <a:gd name="connsiteY20" fmla="*/ 231774 h 510753"/>
                  <a:gd name="connsiteX21" fmla="*/ 119760 w 609615"/>
                  <a:gd name="connsiteY21" fmla="*/ 238160 h 510753"/>
                  <a:gd name="connsiteX22" fmla="*/ 128364 w 609615"/>
                  <a:gd name="connsiteY22" fmla="*/ 231891 h 510753"/>
                  <a:gd name="connsiteX23" fmla="*/ 152316 w 609615"/>
                  <a:gd name="connsiteY23" fmla="*/ 191490 h 510753"/>
                  <a:gd name="connsiteX24" fmla="*/ 195918 w 609615"/>
                  <a:gd name="connsiteY24" fmla="*/ 193812 h 510753"/>
                  <a:gd name="connsiteX25" fmla="*/ 228241 w 609615"/>
                  <a:gd name="connsiteY25" fmla="*/ 204725 h 510753"/>
                  <a:gd name="connsiteX26" fmla="*/ 239287 w 609615"/>
                  <a:gd name="connsiteY26" fmla="*/ 236302 h 510753"/>
                  <a:gd name="connsiteX27" fmla="*/ 239287 w 609615"/>
                  <a:gd name="connsiteY27" fmla="*/ 249653 h 510753"/>
                  <a:gd name="connsiteX28" fmla="*/ 183360 w 609615"/>
                  <a:gd name="connsiteY28" fmla="*/ 461987 h 510753"/>
                  <a:gd name="connsiteX29" fmla="*/ 132433 w 609615"/>
                  <a:gd name="connsiteY29" fmla="*/ 501227 h 510753"/>
                  <a:gd name="connsiteX30" fmla="*/ 122085 w 609615"/>
                  <a:gd name="connsiteY30" fmla="*/ 501227 h 510753"/>
                  <a:gd name="connsiteX31" fmla="*/ 68949 w 609615"/>
                  <a:gd name="connsiteY31" fmla="*/ 462568 h 510753"/>
                  <a:gd name="connsiteX32" fmla="*/ 0 w 609615"/>
                  <a:gd name="connsiteY32" fmla="*/ 249769 h 510753"/>
                  <a:gd name="connsiteX33" fmla="*/ 0 w 609615"/>
                  <a:gd name="connsiteY33" fmla="*/ 236302 h 510753"/>
                  <a:gd name="connsiteX34" fmla="*/ 11046 w 609615"/>
                  <a:gd name="connsiteY34" fmla="*/ 204725 h 510753"/>
                  <a:gd name="connsiteX35" fmla="*/ 43369 w 609615"/>
                  <a:gd name="connsiteY35" fmla="*/ 193812 h 510753"/>
                  <a:gd name="connsiteX36" fmla="*/ 138106 w 609615"/>
                  <a:gd name="connsiteY36" fmla="*/ 151894 h 510753"/>
                  <a:gd name="connsiteX37" fmla="*/ 143448 w 609615"/>
                  <a:gd name="connsiteY37" fmla="*/ 154218 h 510753"/>
                  <a:gd name="connsiteX38" fmla="*/ 141125 w 609615"/>
                  <a:gd name="connsiteY38" fmla="*/ 159679 h 510753"/>
                  <a:gd name="connsiteX39" fmla="*/ 118014 w 609615"/>
                  <a:gd name="connsiteY39" fmla="*/ 164559 h 510753"/>
                  <a:gd name="connsiteX40" fmla="*/ 98271 w 609615"/>
                  <a:gd name="connsiteY40" fmla="*/ 158982 h 510753"/>
                  <a:gd name="connsiteX41" fmla="*/ 97691 w 609615"/>
                  <a:gd name="connsiteY41" fmla="*/ 153172 h 510753"/>
                  <a:gd name="connsiteX42" fmla="*/ 103497 w 609615"/>
                  <a:gd name="connsiteY42" fmla="*/ 152591 h 510753"/>
                  <a:gd name="connsiteX43" fmla="*/ 138106 w 609615"/>
                  <a:gd name="connsiteY43" fmla="*/ 151894 h 510753"/>
                  <a:gd name="connsiteX44" fmla="*/ 139648 w 609615"/>
                  <a:gd name="connsiteY44" fmla="*/ 119739 h 510753"/>
                  <a:gd name="connsiteX45" fmla="*/ 149316 w 609615"/>
                  <a:gd name="connsiteY45" fmla="*/ 134921 h 510753"/>
                  <a:gd name="connsiteX46" fmla="*/ 129981 w 609615"/>
                  <a:gd name="connsiteY46" fmla="*/ 134921 h 510753"/>
                  <a:gd name="connsiteX47" fmla="*/ 139648 w 609615"/>
                  <a:gd name="connsiteY47" fmla="*/ 119739 h 510753"/>
                  <a:gd name="connsiteX48" fmla="*/ 91170 w 609615"/>
                  <a:gd name="connsiteY48" fmla="*/ 119739 h 510753"/>
                  <a:gd name="connsiteX49" fmla="*/ 100838 w 609615"/>
                  <a:gd name="connsiteY49" fmla="*/ 134921 h 510753"/>
                  <a:gd name="connsiteX50" fmla="*/ 81503 w 609615"/>
                  <a:gd name="connsiteY50" fmla="*/ 134921 h 510753"/>
                  <a:gd name="connsiteX51" fmla="*/ 91170 w 609615"/>
                  <a:gd name="connsiteY51" fmla="*/ 119739 h 510753"/>
                  <a:gd name="connsiteX52" fmla="*/ 95591 w 609615"/>
                  <a:gd name="connsiteY52" fmla="*/ 95554 h 510753"/>
                  <a:gd name="connsiteX53" fmla="*/ 67686 w 609615"/>
                  <a:gd name="connsiteY53" fmla="*/ 130042 h 510753"/>
                  <a:gd name="connsiteX54" fmla="*/ 67686 w 609615"/>
                  <a:gd name="connsiteY54" fmla="*/ 157679 h 510753"/>
                  <a:gd name="connsiteX55" fmla="*/ 84313 w 609615"/>
                  <a:gd name="connsiteY55" fmla="*/ 174168 h 510753"/>
                  <a:gd name="connsiteX56" fmla="*/ 153379 w 609615"/>
                  <a:gd name="connsiteY56" fmla="*/ 174168 h 510753"/>
                  <a:gd name="connsiteX57" fmla="*/ 169890 w 609615"/>
                  <a:gd name="connsiteY57" fmla="*/ 157562 h 510753"/>
                  <a:gd name="connsiteX58" fmla="*/ 169890 w 609615"/>
                  <a:gd name="connsiteY58" fmla="*/ 112043 h 510753"/>
                  <a:gd name="connsiteX59" fmla="*/ 100359 w 609615"/>
                  <a:gd name="connsiteY59" fmla="*/ 95554 h 510753"/>
                  <a:gd name="connsiteX60" fmla="*/ 305807 w 609615"/>
                  <a:gd name="connsiteY60" fmla="*/ 35565 h 510753"/>
                  <a:gd name="connsiteX61" fmla="*/ 415442 w 609615"/>
                  <a:gd name="connsiteY61" fmla="*/ 35565 h 510753"/>
                  <a:gd name="connsiteX62" fmla="*/ 433695 w 609615"/>
                  <a:gd name="connsiteY62" fmla="*/ 53792 h 510753"/>
                  <a:gd name="connsiteX63" fmla="*/ 415442 w 609615"/>
                  <a:gd name="connsiteY63" fmla="*/ 72018 h 510753"/>
                  <a:gd name="connsiteX64" fmla="*/ 324060 w 609615"/>
                  <a:gd name="connsiteY64" fmla="*/ 72018 h 510753"/>
                  <a:gd name="connsiteX65" fmla="*/ 324060 w 609615"/>
                  <a:gd name="connsiteY65" fmla="*/ 237103 h 510753"/>
                  <a:gd name="connsiteX66" fmla="*/ 415442 w 609615"/>
                  <a:gd name="connsiteY66" fmla="*/ 237103 h 510753"/>
                  <a:gd name="connsiteX67" fmla="*/ 433695 w 609615"/>
                  <a:gd name="connsiteY67" fmla="*/ 255330 h 510753"/>
                  <a:gd name="connsiteX68" fmla="*/ 415442 w 609615"/>
                  <a:gd name="connsiteY68" fmla="*/ 273556 h 510753"/>
                  <a:gd name="connsiteX69" fmla="*/ 324060 w 609615"/>
                  <a:gd name="connsiteY69" fmla="*/ 273556 h 510753"/>
                  <a:gd name="connsiteX70" fmla="*/ 324060 w 609615"/>
                  <a:gd name="connsiteY70" fmla="*/ 469290 h 510753"/>
                  <a:gd name="connsiteX71" fmla="*/ 415442 w 609615"/>
                  <a:gd name="connsiteY71" fmla="*/ 469290 h 510753"/>
                  <a:gd name="connsiteX72" fmla="*/ 433695 w 609615"/>
                  <a:gd name="connsiteY72" fmla="*/ 487516 h 510753"/>
                  <a:gd name="connsiteX73" fmla="*/ 415442 w 609615"/>
                  <a:gd name="connsiteY73" fmla="*/ 505743 h 510753"/>
                  <a:gd name="connsiteX74" fmla="*/ 305807 w 609615"/>
                  <a:gd name="connsiteY74" fmla="*/ 505743 h 510753"/>
                  <a:gd name="connsiteX75" fmla="*/ 287554 w 609615"/>
                  <a:gd name="connsiteY75" fmla="*/ 487516 h 510753"/>
                  <a:gd name="connsiteX76" fmla="*/ 287554 w 609615"/>
                  <a:gd name="connsiteY76" fmla="*/ 53792 h 510753"/>
                  <a:gd name="connsiteX77" fmla="*/ 305807 w 609615"/>
                  <a:gd name="connsiteY77" fmla="*/ 35565 h 510753"/>
                  <a:gd name="connsiteX78" fmla="*/ 117102 w 609615"/>
                  <a:gd name="connsiteY78" fmla="*/ 32037 h 510753"/>
                  <a:gd name="connsiteX79" fmla="*/ 179890 w 609615"/>
                  <a:gd name="connsiteY79" fmla="*/ 108676 h 510753"/>
                  <a:gd name="connsiteX80" fmla="*/ 178262 w 609615"/>
                  <a:gd name="connsiteY80" fmla="*/ 109373 h 510753"/>
                  <a:gd name="connsiteX81" fmla="*/ 178262 w 609615"/>
                  <a:gd name="connsiteY81" fmla="*/ 157679 h 510753"/>
                  <a:gd name="connsiteX82" fmla="*/ 153379 w 609615"/>
                  <a:gd name="connsiteY82" fmla="*/ 182412 h 510753"/>
                  <a:gd name="connsiteX83" fmla="*/ 84313 w 609615"/>
                  <a:gd name="connsiteY83" fmla="*/ 182412 h 510753"/>
                  <a:gd name="connsiteX84" fmla="*/ 59430 w 609615"/>
                  <a:gd name="connsiteY84" fmla="*/ 157562 h 510753"/>
                  <a:gd name="connsiteX85" fmla="*/ 59430 w 609615"/>
                  <a:gd name="connsiteY85" fmla="*/ 133642 h 510753"/>
                  <a:gd name="connsiteX86" fmla="*/ 55593 w 609615"/>
                  <a:gd name="connsiteY86" fmla="*/ 134803 h 510753"/>
                  <a:gd name="connsiteX87" fmla="*/ 117102 w 609615"/>
                  <a:gd name="connsiteY87" fmla="*/ 32037 h 510753"/>
                  <a:gd name="connsiteX88" fmla="*/ 543107 w 609615"/>
                  <a:gd name="connsiteY88" fmla="*/ 0 h 510753"/>
                  <a:gd name="connsiteX89" fmla="*/ 599948 w 609615"/>
                  <a:gd name="connsiteY89" fmla="*/ 56770 h 510753"/>
                  <a:gd name="connsiteX90" fmla="*/ 543107 w 609615"/>
                  <a:gd name="connsiteY90" fmla="*/ 113540 h 510753"/>
                  <a:gd name="connsiteX91" fmla="*/ 486266 w 609615"/>
                  <a:gd name="connsiteY91" fmla="*/ 56770 h 510753"/>
                  <a:gd name="connsiteX92" fmla="*/ 543107 w 609615"/>
                  <a:gd name="connsiteY92" fmla="*/ 0 h 51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9615" h="510753">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rgbClr val="E2455F"/>
              </a:solidFill>
              <a:ln>
                <a:noFill/>
              </a:ln>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rgbClr val="E2455F"/>
                  </a:solidFill>
                  <a:cs typeface="+mn-ea"/>
                  <a:sym typeface="+mn-lt"/>
                </a:endParaRPr>
              </a:p>
            </p:txBody>
          </p:sp>
        </p:grpSp>
      </p:grpSp>
      <p:grpSp>
        <p:nvGrpSpPr>
          <p:cNvPr id="15" name="î$lïḑè"/>
          <p:cNvGrpSpPr/>
          <p:nvPr/>
        </p:nvGrpSpPr>
        <p:grpSpPr>
          <a:xfrm>
            <a:off x="5197937" y="1709608"/>
            <a:ext cx="2097450" cy="2229297"/>
            <a:chOff x="3072592" y="3917369"/>
            <a:chExt cx="2097450" cy="2229297"/>
          </a:xfrm>
        </p:grpSpPr>
        <p:grpSp>
          <p:nvGrpSpPr>
            <p:cNvPr id="23" name="isľïḑé"/>
            <p:cNvGrpSpPr/>
            <p:nvPr/>
          </p:nvGrpSpPr>
          <p:grpSpPr>
            <a:xfrm>
              <a:off x="3072592" y="4531732"/>
              <a:ext cx="2097450" cy="1614934"/>
              <a:chOff x="673100" y="4531866"/>
              <a:chExt cx="2097450" cy="1614934"/>
            </a:xfrm>
          </p:grpSpPr>
          <p:sp>
            <p:nvSpPr>
              <p:cNvPr id="27" name="ïṥḻiḓè"/>
              <p:cNvSpPr txBox="1"/>
              <p:nvPr/>
            </p:nvSpPr>
            <p:spPr>
              <a:xfrm>
                <a:off x="673100" y="4531866"/>
                <a:ext cx="2097450"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solidFill>
                      <a:srgbClr val="E2455F"/>
                    </a:solidFill>
                    <a:cs typeface="+mn-ea"/>
                    <a:sym typeface="+mn-lt"/>
                  </a:rPr>
                  <a:t>报纸</a:t>
                </a:r>
              </a:p>
            </p:txBody>
          </p:sp>
          <p:sp>
            <p:nvSpPr>
              <p:cNvPr id="28" name="iṩlïḑê"/>
              <p:cNvSpPr/>
              <p:nvPr/>
            </p:nvSpPr>
            <p:spPr bwMode="auto">
              <a:xfrm>
                <a:off x="673100" y="4978563"/>
                <a:ext cx="2097450" cy="11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r>
                  <a:rPr lang="en-US" altLang="zh-CN" sz="1200" dirty="0">
                    <a:solidFill>
                      <a:schemeClr val="tx1">
                        <a:lumMod val="75000"/>
                        <a:lumOff val="25000"/>
                      </a:schemeClr>
                    </a:solidFill>
                    <a:cs typeface="+mn-ea"/>
                    <a:sym typeface="+mn-lt"/>
                  </a:rPr>
                  <a:t>……</a:t>
                </a:r>
              </a:p>
            </p:txBody>
          </p:sp>
        </p:grpSp>
        <p:grpSp>
          <p:nvGrpSpPr>
            <p:cNvPr id="24" name="íSḷiḍè"/>
            <p:cNvGrpSpPr/>
            <p:nvPr/>
          </p:nvGrpSpPr>
          <p:grpSpPr>
            <a:xfrm>
              <a:off x="3829106" y="3917369"/>
              <a:ext cx="584422" cy="587010"/>
              <a:chOff x="3829106" y="3917369"/>
              <a:chExt cx="584422" cy="587010"/>
            </a:xfrm>
          </p:grpSpPr>
          <p:sp>
            <p:nvSpPr>
              <p:cNvPr id="25" name="ïṧļîḍe"/>
              <p:cNvSpPr/>
              <p:nvPr/>
            </p:nvSpPr>
            <p:spPr bwMode="auto">
              <a:xfrm>
                <a:off x="3829106" y="3917369"/>
                <a:ext cx="584422" cy="587010"/>
              </a:xfrm>
              <a:prstGeom prst="ellipse">
                <a:avLst/>
              </a:prstGeom>
              <a:solidFill>
                <a:schemeClr val="bg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rgbClr val="E2455F"/>
                  </a:solidFill>
                  <a:cs typeface="+mn-ea"/>
                  <a:sym typeface="+mn-lt"/>
                </a:endParaRPr>
              </a:p>
            </p:txBody>
          </p:sp>
          <p:sp>
            <p:nvSpPr>
              <p:cNvPr id="26" name="ïS1ïḋê"/>
              <p:cNvSpPr/>
              <p:nvPr/>
            </p:nvSpPr>
            <p:spPr bwMode="auto">
              <a:xfrm>
                <a:off x="3953249" y="4030451"/>
                <a:ext cx="336136" cy="360847"/>
              </a:xfrm>
              <a:custGeom>
                <a:avLst/>
                <a:gdLst>
                  <a:gd name="connsiteX0" fmla="*/ 266761 w 565186"/>
                  <a:gd name="connsiteY0" fmla="*/ 383537 h 606735"/>
                  <a:gd name="connsiteX1" fmla="*/ 298145 w 565186"/>
                  <a:gd name="connsiteY1" fmla="*/ 383537 h 606735"/>
                  <a:gd name="connsiteX2" fmla="*/ 298145 w 565186"/>
                  <a:gd name="connsiteY2" fmla="*/ 426731 h 606735"/>
                  <a:gd name="connsiteX3" fmla="*/ 485518 w 565186"/>
                  <a:gd name="connsiteY3" fmla="*/ 426731 h 606735"/>
                  <a:gd name="connsiteX4" fmla="*/ 513188 w 565186"/>
                  <a:gd name="connsiteY4" fmla="*/ 454352 h 606735"/>
                  <a:gd name="connsiteX5" fmla="*/ 513188 w 565186"/>
                  <a:gd name="connsiteY5" fmla="*/ 503015 h 606735"/>
                  <a:gd name="connsiteX6" fmla="*/ 537793 w 565186"/>
                  <a:gd name="connsiteY6" fmla="*/ 503015 h 606735"/>
                  <a:gd name="connsiteX7" fmla="*/ 565184 w 565186"/>
                  <a:gd name="connsiteY7" fmla="*/ 530729 h 606735"/>
                  <a:gd name="connsiteX8" fmla="*/ 565184 w 565186"/>
                  <a:gd name="connsiteY8" fmla="*/ 579021 h 606735"/>
                  <a:gd name="connsiteX9" fmla="*/ 537422 w 565186"/>
                  <a:gd name="connsiteY9" fmla="*/ 606735 h 606735"/>
                  <a:gd name="connsiteX10" fmla="*/ 456920 w 565186"/>
                  <a:gd name="connsiteY10" fmla="*/ 606735 h 606735"/>
                  <a:gd name="connsiteX11" fmla="*/ 429250 w 565186"/>
                  <a:gd name="connsiteY11" fmla="*/ 579021 h 606735"/>
                  <a:gd name="connsiteX12" fmla="*/ 429250 w 565186"/>
                  <a:gd name="connsiteY12" fmla="*/ 530729 h 606735"/>
                  <a:gd name="connsiteX13" fmla="*/ 456920 w 565186"/>
                  <a:gd name="connsiteY13" fmla="*/ 503015 h 606735"/>
                  <a:gd name="connsiteX14" fmla="*/ 481618 w 565186"/>
                  <a:gd name="connsiteY14" fmla="*/ 503015 h 606735"/>
                  <a:gd name="connsiteX15" fmla="*/ 481618 w 565186"/>
                  <a:gd name="connsiteY15" fmla="*/ 458060 h 606735"/>
                  <a:gd name="connsiteX16" fmla="*/ 297959 w 565186"/>
                  <a:gd name="connsiteY16" fmla="*/ 458060 h 606735"/>
                  <a:gd name="connsiteX17" fmla="*/ 297959 w 565186"/>
                  <a:gd name="connsiteY17" fmla="*/ 503015 h 606735"/>
                  <a:gd name="connsiteX18" fmla="*/ 322843 w 565186"/>
                  <a:gd name="connsiteY18" fmla="*/ 503015 h 606735"/>
                  <a:gd name="connsiteX19" fmla="*/ 350606 w 565186"/>
                  <a:gd name="connsiteY19" fmla="*/ 530729 h 606735"/>
                  <a:gd name="connsiteX20" fmla="*/ 350606 w 565186"/>
                  <a:gd name="connsiteY20" fmla="*/ 579021 h 606735"/>
                  <a:gd name="connsiteX21" fmla="*/ 322843 w 565186"/>
                  <a:gd name="connsiteY21" fmla="*/ 606735 h 606735"/>
                  <a:gd name="connsiteX22" fmla="*/ 242434 w 565186"/>
                  <a:gd name="connsiteY22" fmla="*/ 606735 h 606735"/>
                  <a:gd name="connsiteX23" fmla="*/ 214672 w 565186"/>
                  <a:gd name="connsiteY23" fmla="*/ 579021 h 606735"/>
                  <a:gd name="connsiteX24" fmla="*/ 214672 w 565186"/>
                  <a:gd name="connsiteY24" fmla="*/ 530729 h 606735"/>
                  <a:gd name="connsiteX25" fmla="*/ 242434 w 565186"/>
                  <a:gd name="connsiteY25" fmla="*/ 503015 h 606735"/>
                  <a:gd name="connsiteX26" fmla="*/ 266761 w 565186"/>
                  <a:gd name="connsiteY26" fmla="*/ 503015 h 606735"/>
                  <a:gd name="connsiteX27" fmla="*/ 266761 w 565186"/>
                  <a:gd name="connsiteY27" fmla="*/ 458060 h 606735"/>
                  <a:gd name="connsiteX28" fmla="*/ 83659 w 565186"/>
                  <a:gd name="connsiteY28" fmla="*/ 458060 h 606735"/>
                  <a:gd name="connsiteX29" fmla="*/ 83659 w 565186"/>
                  <a:gd name="connsiteY29" fmla="*/ 503015 h 606735"/>
                  <a:gd name="connsiteX30" fmla="*/ 108171 w 565186"/>
                  <a:gd name="connsiteY30" fmla="*/ 503015 h 606735"/>
                  <a:gd name="connsiteX31" fmla="*/ 135934 w 565186"/>
                  <a:gd name="connsiteY31" fmla="*/ 530729 h 606735"/>
                  <a:gd name="connsiteX32" fmla="*/ 135934 w 565186"/>
                  <a:gd name="connsiteY32" fmla="*/ 579021 h 606735"/>
                  <a:gd name="connsiteX33" fmla="*/ 108171 w 565186"/>
                  <a:gd name="connsiteY33" fmla="*/ 606735 h 606735"/>
                  <a:gd name="connsiteX34" fmla="*/ 27762 w 565186"/>
                  <a:gd name="connsiteY34" fmla="*/ 606735 h 606735"/>
                  <a:gd name="connsiteX35" fmla="*/ 0 w 565186"/>
                  <a:gd name="connsiteY35" fmla="*/ 579021 h 606735"/>
                  <a:gd name="connsiteX36" fmla="*/ 0 w 565186"/>
                  <a:gd name="connsiteY36" fmla="*/ 530729 h 606735"/>
                  <a:gd name="connsiteX37" fmla="*/ 27762 w 565186"/>
                  <a:gd name="connsiteY37" fmla="*/ 503015 h 606735"/>
                  <a:gd name="connsiteX38" fmla="*/ 52368 w 565186"/>
                  <a:gd name="connsiteY38" fmla="*/ 503015 h 606735"/>
                  <a:gd name="connsiteX39" fmla="*/ 52368 w 565186"/>
                  <a:gd name="connsiteY39" fmla="*/ 454352 h 606735"/>
                  <a:gd name="connsiteX40" fmla="*/ 79945 w 565186"/>
                  <a:gd name="connsiteY40" fmla="*/ 426731 h 606735"/>
                  <a:gd name="connsiteX41" fmla="*/ 266761 w 565186"/>
                  <a:gd name="connsiteY41" fmla="*/ 426731 h 606735"/>
                  <a:gd name="connsiteX42" fmla="*/ 228875 w 565186"/>
                  <a:gd name="connsiteY42" fmla="*/ 210792 h 606735"/>
                  <a:gd name="connsiteX43" fmla="*/ 257747 w 565186"/>
                  <a:gd name="connsiteY43" fmla="*/ 301729 h 606735"/>
                  <a:gd name="connsiteX44" fmla="*/ 261739 w 565186"/>
                  <a:gd name="connsiteY44" fmla="*/ 314150 h 606735"/>
                  <a:gd name="connsiteX45" fmla="*/ 274551 w 565186"/>
                  <a:gd name="connsiteY45" fmla="*/ 277535 h 606735"/>
                  <a:gd name="connsiteX46" fmla="*/ 282349 w 565186"/>
                  <a:gd name="connsiteY46" fmla="*/ 234152 h 606735"/>
                  <a:gd name="connsiteX47" fmla="*/ 282535 w 565186"/>
                  <a:gd name="connsiteY47" fmla="*/ 234152 h 606735"/>
                  <a:gd name="connsiteX48" fmla="*/ 282628 w 565186"/>
                  <a:gd name="connsiteY48" fmla="*/ 234152 h 606735"/>
                  <a:gd name="connsiteX49" fmla="*/ 282721 w 565186"/>
                  <a:gd name="connsiteY49" fmla="*/ 234152 h 606735"/>
                  <a:gd name="connsiteX50" fmla="*/ 282906 w 565186"/>
                  <a:gd name="connsiteY50" fmla="*/ 234152 h 606735"/>
                  <a:gd name="connsiteX51" fmla="*/ 290704 w 565186"/>
                  <a:gd name="connsiteY51" fmla="*/ 277535 h 606735"/>
                  <a:gd name="connsiteX52" fmla="*/ 303516 w 565186"/>
                  <a:gd name="connsiteY52" fmla="*/ 314150 h 606735"/>
                  <a:gd name="connsiteX53" fmla="*/ 307508 w 565186"/>
                  <a:gd name="connsiteY53" fmla="*/ 301729 h 606735"/>
                  <a:gd name="connsiteX54" fmla="*/ 336380 w 565186"/>
                  <a:gd name="connsiteY54" fmla="*/ 210792 h 606735"/>
                  <a:gd name="connsiteX55" fmla="*/ 396167 w 565186"/>
                  <a:gd name="connsiteY55" fmla="*/ 239714 h 606735"/>
                  <a:gd name="connsiteX56" fmla="*/ 435344 w 565186"/>
                  <a:gd name="connsiteY56" fmla="*/ 334173 h 606735"/>
                  <a:gd name="connsiteX57" fmla="*/ 417705 w 565186"/>
                  <a:gd name="connsiteY57" fmla="*/ 352064 h 606735"/>
                  <a:gd name="connsiteX58" fmla="*/ 282906 w 565186"/>
                  <a:gd name="connsiteY58" fmla="*/ 352064 h 606735"/>
                  <a:gd name="connsiteX59" fmla="*/ 274922 w 565186"/>
                  <a:gd name="connsiteY59" fmla="*/ 352064 h 606735"/>
                  <a:gd name="connsiteX60" fmla="*/ 147736 w 565186"/>
                  <a:gd name="connsiteY60" fmla="*/ 352064 h 606735"/>
                  <a:gd name="connsiteX61" fmla="*/ 130004 w 565186"/>
                  <a:gd name="connsiteY61" fmla="*/ 334173 h 606735"/>
                  <a:gd name="connsiteX62" fmla="*/ 169088 w 565186"/>
                  <a:gd name="connsiteY62" fmla="*/ 239714 h 606735"/>
                  <a:gd name="connsiteX63" fmla="*/ 228875 w 565186"/>
                  <a:gd name="connsiteY63" fmla="*/ 210792 h 606735"/>
                  <a:gd name="connsiteX64" fmla="*/ 277351 w 565186"/>
                  <a:gd name="connsiteY64" fmla="*/ 297 h 606735"/>
                  <a:gd name="connsiteX65" fmla="*/ 316167 w 565186"/>
                  <a:gd name="connsiteY65" fmla="*/ 8453 h 606735"/>
                  <a:gd name="connsiteX66" fmla="*/ 335110 w 565186"/>
                  <a:gd name="connsiteY66" fmla="*/ 26064 h 606735"/>
                  <a:gd name="connsiteX67" fmla="*/ 355911 w 565186"/>
                  <a:gd name="connsiteY67" fmla="*/ 91872 h 606735"/>
                  <a:gd name="connsiteX68" fmla="*/ 353218 w 565186"/>
                  <a:gd name="connsiteY68" fmla="*/ 102067 h 606735"/>
                  <a:gd name="connsiteX69" fmla="*/ 359904 w 565186"/>
                  <a:gd name="connsiteY69" fmla="*/ 129688 h 606735"/>
                  <a:gd name="connsiteX70" fmla="*/ 346532 w 565186"/>
                  <a:gd name="connsiteY70" fmla="*/ 153045 h 606735"/>
                  <a:gd name="connsiteX71" fmla="*/ 299359 w 565186"/>
                  <a:gd name="connsiteY71" fmla="*/ 211160 h 606735"/>
                  <a:gd name="connsiteX72" fmla="*/ 264907 w 565186"/>
                  <a:gd name="connsiteY72" fmla="*/ 211252 h 606735"/>
                  <a:gd name="connsiteX73" fmla="*/ 217920 w 565186"/>
                  <a:gd name="connsiteY73" fmla="*/ 153230 h 606735"/>
                  <a:gd name="connsiteX74" fmla="*/ 204548 w 565186"/>
                  <a:gd name="connsiteY74" fmla="*/ 129873 h 606735"/>
                  <a:gd name="connsiteX75" fmla="*/ 211048 w 565186"/>
                  <a:gd name="connsiteY75" fmla="*/ 102067 h 606735"/>
                  <a:gd name="connsiteX76" fmla="*/ 208355 w 565186"/>
                  <a:gd name="connsiteY76" fmla="*/ 91872 h 606735"/>
                  <a:gd name="connsiteX77" fmla="*/ 208262 w 565186"/>
                  <a:gd name="connsiteY77" fmla="*/ 59524 h 606735"/>
                  <a:gd name="connsiteX78" fmla="*/ 227206 w 565186"/>
                  <a:gd name="connsiteY78" fmla="*/ 26435 h 606735"/>
                  <a:gd name="connsiteX79" fmla="*/ 244757 w 565186"/>
                  <a:gd name="connsiteY79" fmla="*/ 11975 h 606735"/>
                  <a:gd name="connsiteX80" fmla="*/ 261843 w 565186"/>
                  <a:gd name="connsiteY80" fmla="*/ 3263 h 606735"/>
                  <a:gd name="connsiteX81" fmla="*/ 277351 w 565186"/>
                  <a:gd name="connsiteY81" fmla="*/ 297 h 60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65186" h="606735">
                    <a:moveTo>
                      <a:pt x="266761" y="383537"/>
                    </a:moveTo>
                    <a:lnTo>
                      <a:pt x="298145" y="383537"/>
                    </a:lnTo>
                    <a:lnTo>
                      <a:pt x="298145" y="426731"/>
                    </a:lnTo>
                    <a:lnTo>
                      <a:pt x="485518" y="426731"/>
                    </a:lnTo>
                    <a:cubicBezTo>
                      <a:pt x="500746" y="426731"/>
                      <a:pt x="513188" y="439151"/>
                      <a:pt x="513188" y="454352"/>
                    </a:cubicBezTo>
                    <a:lnTo>
                      <a:pt x="513188" y="503015"/>
                    </a:lnTo>
                    <a:lnTo>
                      <a:pt x="537793" y="503015"/>
                    </a:lnTo>
                    <a:cubicBezTo>
                      <a:pt x="553021" y="503015"/>
                      <a:pt x="565370" y="515528"/>
                      <a:pt x="565184" y="530729"/>
                    </a:cubicBezTo>
                    <a:lnTo>
                      <a:pt x="565184" y="579021"/>
                    </a:lnTo>
                    <a:cubicBezTo>
                      <a:pt x="565184" y="594315"/>
                      <a:pt x="552742" y="606735"/>
                      <a:pt x="537422" y="606735"/>
                    </a:cubicBezTo>
                    <a:lnTo>
                      <a:pt x="456920" y="606735"/>
                    </a:lnTo>
                    <a:cubicBezTo>
                      <a:pt x="441600" y="606735"/>
                      <a:pt x="429250" y="594315"/>
                      <a:pt x="429250" y="579021"/>
                    </a:cubicBezTo>
                    <a:lnTo>
                      <a:pt x="429250" y="530729"/>
                    </a:lnTo>
                    <a:cubicBezTo>
                      <a:pt x="429250" y="515343"/>
                      <a:pt x="441600" y="503015"/>
                      <a:pt x="456920" y="503015"/>
                    </a:cubicBezTo>
                    <a:lnTo>
                      <a:pt x="481618" y="503015"/>
                    </a:lnTo>
                    <a:lnTo>
                      <a:pt x="481618" y="458060"/>
                    </a:lnTo>
                    <a:lnTo>
                      <a:pt x="297959" y="458060"/>
                    </a:lnTo>
                    <a:lnTo>
                      <a:pt x="297959" y="503015"/>
                    </a:lnTo>
                    <a:lnTo>
                      <a:pt x="322843" y="503015"/>
                    </a:lnTo>
                    <a:cubicBezTo>
                      <a:pt x="338256" y="503015"/>
                      <a:pt x="350606" y="515343"/>
                      <a:pt x="350606" y="530729"/>
                    </a:cubicBezTo>
                    <a:lnTo>
                      <a:pt x="350606" y="579021"/>
                    </a:lnTo>
                    <a:cubicBezTo>
                      <a:pt x="350606" y="594315"/>
                      <a:pt x="338256" y="606735"/>
                      <a:pt x="322843" y="606735"/>
                    </a:cubicBezTo>
                    <a:lnTo>
                      <a:pt x="242434" y="606735"/>
                    </a:lnTo>
                    <a:cubicBezTo>
                      <a:pt x="227021" y="606735"/>
                      <a:pt x="214672" y="594315"/>
                      <a:pt x="214672" y="579021"/>
                    </a:cubicBezTo>
                    <a:lnTo>
                      <a:pt x="214672" y="530729"/>
                    </a:lnTo>
                    <a:cubicBezTo>
                      <a:pt x="214672" y="515343"/>
                      <a:pt x="227021" y="503015"/>
                      <a:pt x="242434" y="503015"/>
                    </a:cubicBezTo>
                    <a:lnTo>
                      <a:pt x="266761" y="503015"/>
                    </a:lnTo>
                    <a:lnTo>
                      <a:pt x="266761" y="458060"/>
                    </a:lnTo>
                    <a:lnTo>
                      <a:pt x="83659" y="458060"/>
                    </a:lnTo>
                    <a:lnTo>
                      <a:pt x="83659" y="503015"/>
                    </a:lnTo>
                    <a:lnTo>
                      <a:pt x="108171" y="503015"/>
                    </a:lnTo>
                    <a:cubicBezTo>
                      <a:pt x="123585" y="503015"/>
                      <a:pt x="135934" y="515343"/>
                      <a:pt x="135934" y="530729"/>
                    </a:cubicBezTo>
                    <a:lnTo>
                      <a:pt x="135934" y="579021"/>
                    </a:lnTo>
                    <a:cubicBezTo>
                      <a:pt x="135934" y="594315"/>
                      <a:pt x="123585" y="606735"/>
                      <a:pt x="108171" y="606735"/>
                    </a:cubicBezTo>
                    <a:lnTo>
                      <a:pt x="27762" y="606735"/>
                    </a:lnTo>
                    <a:cubicBezTo>
                      <a:pt x="12349" y="606735"/>
                      <a:pt x="0" y="594315"/>
                      <a:pt x="0" y="579021"/>
                    </a:cubicBezTo>
                    <a:lnTo>
                      <a:pt x="0" y="530729"/>
                    </a:lnTo>
                    <a:cubicBezTo>
                      <a:pt x="0" y="515343"/>
                      <a:pt x="12349" y="503015"/>
                      <a:pt x="27762" y="503015"/>
                    </a:cubicBezTo>
                    <a:lnTo>
                      <a:pt x="52368" y="503015"/>
                    </a:lnTo>
                    <a:lnTo>
                      <a:pt x="52368" y="454352"/>
                    </a:lnTo>
                    <a:cubicBezTo>
                      <a:pt x="52368" y="439151"/>
                      <a:pt x="64717" y="426731"/>
                      <a:pt x="79945" y="426731"/>
                    </a:cubicBezTo>
                    <a:lnTo>
                      <a:pt x="266761" y="426731"/>
                    </a:lnTo>
                    <a:close/>
                    <a:moveTo>
                      <a:pt x="228875" y="210792"/>
                    </a:moveTo>
                    <a:lnTo>
                      <a:pt x="257747" y="301729"/>
                    </a:lnTo>
                    <a:lnTo>
                      <a:pt x="261739" y="314150"/>
                    </a:lnTo>
                    <a:lnTo>
                      <a:pt x="274551" y="277535"/>
                    </a:lnTo>
                    <a:cubicBezTo>
                      <a:pt x="245029" y="236098"/>
                      <a:pt x="276779" y="234152"/>
                      <a:pt x="282349" y="234152"/>
                    </a:cubicBezTo>
                    <a:lnTo>
                      <a:pt x="282535" y="234152"/>
                    </a:lnTo>
                    <a:lnTo>
                      <a:pt x="282628" y="234152"/>
                    </a:lnTo>
                    <a:lnTo>
                      <a:pt x="282721" y="234152"/>
                    </a:lnTo>
                    <a:lnTo>
                      <a:pt x="282906" y="234152"/>
                    </a:lnTo>
                    <a:cubicBezTo>
                      <a:pt x="288476" y="234245"/>
                      <a:pt x="320412" y="236284"/>
                      <a:pt x="290704" y="277535"/>
                    </a:cubicBezTo>
                    <a:lnTo>
                      <a:pt x="303516" y="314150"/>
                    </a:lnTo>
                    <a:lnTo>
                      <a:pt x="307508" y="301729"/>
                    </a:lnTo>
                    <a:lnTo>
                      <a:pt x="336380" y="210792"/>
                    </a:lnTo>
                    <a:cubicBezTo>
                      <a:pt x="336380" y="210792"/>
                      <a:pt x="358754" y="225531"/>
                      <a:pt x="396167" y="239714"/>
                    </a:cubicBezTo>
                    <a:cubicBezTo>
                      <a:pt x="433302" y="253155"/>
                      <a:pt x="434880" y="282077"/>
                      <a:pt x="435344" y="334173"/>
                    </a:cubicBezTo>
                    <a:cubicBezTo>
                      <a:pt x="435530" y="343999"/>
                      <a:pt x="427546" y="352064"/>
                      <a:pt x="417705" y="352064"/>
                    </a:cubicBezTo>
                    <a:lnTo>
                      <a:pt x="282906" y="352064"/>
                    </a:lnTo>
                    <a:lnTo>
                      <a:pt x="274922" y="352064"/>
                    </a:lnTo>
                    <a:lnTo>
                      <a:pt x="147736" y="352064"/>
                    </a:lnTo>
                    <a:cubicBezTo>
                      <a:pt x="137895" y="352064"/>
                      <a:pt x="129911" y="343999"/>
                      <a:pt x="130004" y="334173"/>
                    </a:cubicBezTo>
                    <a:cubicBezTo>
                      <a:pt x="130654" y="282077"/>
                      <a:pt x="132139" y="253155"/>
                      <a:pt x="169088" y="239714"/>
                    </a:cubicBezTo>
                    <a:cubicBezTo>
                      <a:pt x="206501" y="225345"/>
                      <a:pt x="228875" y="210792"/>
                      <a:pt x="228875" y="210792"/>
                    </a:cubicBezTo>
                    <a:close/>
                    <a:moveTo>
                      <a:pt x="277351" y="297"/>
                    </a:moveTo>
                    <a:cubicBezTo>
                      <a:pt x="294159" y="-1186"/>
                      <a:pt x="307066" y="3077"/>
                      <a:pt x="316167" y="8453"/>
                    </a:cubicBezTo>
                    <a:cubicBezTo>
                      <a:pt x="329910" y="16054"/>
                      <a:pt x="335110" y="26064"/>
                      <a:pt x="335110" y="26064"/>
                    </a:cubicBezTo>
                    <a:cubicBezTo>
                      <a:pt x="335110" y="26064"/>
                      <a:pt x="366590" y="28288"/>
                      <a:pt x="355911" y="91872"/>
                    </a:cubicBezTo>
                    <a:cubicBezTo>
                      <a:pt x="355354" y="95208"/>
                      <a:pt x="354426" y="98730"/>
                      <a:pt x="353218" y="102067"/>
                    </a:cubicBezTo>
                    <a:cubicBezTo>
                      <a:pt x="359533" y="101511"/>
                      <a:pt x="366869" y="105126"/>
                      <a:pt x="359904" y="129688"/>
                    </a:cubicBezTo>
                    <a:cubicBezTo>
                      <a:pt x="354797" y="147762"/>
                      <a:pt x="350154" y="152860"/>
                      <a:pt x="346532" y="153045"/>
                    </a:cubicBezTo>
                    <a:cubicBezTo>
                      <a:pt x="343189" y="174456"/>
                      <a:pt x="326103" y="201520"/>
                      <a:pt x="299359" y="211160"/>
                    </a:cubicBezTo>
                    <a:cubicBezTo>
                      <a:pt x="288308" y="215238"/>
                      <a:pt x="276051" y="215238"/>
                      <a:pt x="264907" y="211252"/>
                    </a:cubicBezTo>
                    <a:cubicBezTo>
                      <a:pt x="237699" y="201798"/>
                      <a:pt x="221263" y="174548"/>
                      <a:pt x="217920" y="153230"/>
                    </a:cubicBezTo>
                    <a:cubicBezTo>
                      <a:pt x="214298" y="152860"/>
                      <a:pt x="209562" y="147762"/>
                      <a:pt x="204548" y="129873"/>
                    </a:cubicBezTo>
                    <a:cubicBezTo>
                      <a:pt x="197583" y="105218"/>
                      <a:pt x="204919" y="101696"/>
                      <a:pt x="211048" y="102067"/>
                    </a:cubicBezTo>
                    <a:cubicBezTo>
                      <a:pt x="209841" y="98545"/>
                      <a:pt x="209005" y="95208"/>
                      <a:pt x="208355" y="91872"/>
                    </a:cubicBezTo>
                    <a:cubicBezTo>
                      <a:pt x="206126" y="80378"/>
                      <a:pt x="205476" y="69812"/>
                      <a:pt x="208262" y="59524"/>
                    </a:cubicBezTo>
                    <a:cubicBezTo>
                      <a:pt x="211419" y="45806"/>
                      <a:pt x="218848" y="34962"/>
                      <a:pt x="227206" y="26435"/>
                    </a:cubicBezTo>
                    <a:cubicBezTo>
                      <a:pt x="232499" y="20873"/>
                      <a:pt x="238442" y="15868"/>
                      <a:pt x="244757" y="11975"/>
                    </a:cubicBezTo>
                    <a:cubicBezTo>
                      <a:pt x="249957" y="8453"/>
                      <a:pt x="255621" y="5395"/>
                      <a:pt x="261843" y="3263"/>
                    </a:cubicBezTo>
                    <a:cubicBezTo>
                      <a:pt x="266672" y="1687"/>
                      <a:pt x="271872" y="575"/>
                      <a:pt x="277351" y="297"/>
                    </a:cubicBezTo>
                    <a:close/>
                  </a:path>
                </a:pathLst>
              </a:custGeom>
              <a:solidFill>
                <a:srgbClr val="E2455F"/>
              </a:solidFill>
              <a:ln>
                <a:noFill/>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rgbClr val="E2455F"/>
                  </a:solidFill>
                  <a:cs typeface="+mn-ea"/>
                  <a:sym typeface="+mn-lt"/>
                </a:endParaRPr>
              </a:p>
            </p:txBody>
          </p:sp>
        </p:grpSp>
      </p:grpSp>
      <p:grpSp>
        <p:nvGrpSpPr>
          <p:cNvPr id="16" name="îşḻíḋè"/>
          <p:cNvGrpSpPr/>
          <p:nvPr/>
        </p:nvGrpSpPr>
        <p:grpSpPr>
          <a:xfrm>
            <a:off x="7597429" y="1709608"/>
            <a:ext cx="2097450" cy="2229297"/>
            <a:chOff x="5472084" y="3917369"/>
            <a:chExt cx="2097450" cy="2229297"/>
          </a:xfrm>
        </p:grpSpPr>
        <p:grpSp>
          <p:nvGrpSpPr>
            <p:cNvPr id="17" name="íṣľîḑé"/>
            <p:cNvGrpSpPr/>
            <p:nvPr/>
          </p:nvGrpSpPr>
          <p:grpSpPr>
            <a:xfrm>
              <a:off x="6228598" y="3917369"/>
              <a:ext cx="584422" cy="587010"/>
              <a:chOff x="6228598" y="3917369"/>
              <a:chExt cx="584422" cy="587010"/>
            </a:xfrm>
          </p:grpSpPr>
          <p:sp>
            <p:nvSpPr>
              <p:cNvPr id="21" name="ïS1ïdê"/>
              <p:cNvSpPr/>
              <p:nvPr/>
            </p:nvSpPr>
            <p:spPr bwMode="auto">
              <a:xfrm>
                <a:off x="6228598" y="3917369"/>
                <a:ext cx="584422" cy="587010"/>
              </a:xfrm>
              <a:prstGeom prst="ellipse">
                <a:avLst/>
              </a:prstGeom>
              <a:solidFill>
                <a:schemeClr val="bg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rgbClr val="E2455F"/>
                  </a:solidFill>
                  <a:cs typeface="+mn-ea"/>
                  <a:sym typeface="+mn-lt"/>
                </a:endParaRPr>
              </a:p>
            </p:txBody>
          </p:sp>
          <p:sp>
            <p:nvSpPr>
              <p:cNvPr id="22" name="islïḓê"/>
              <p:cNvSpPr/>
              <p:nvPr/>
            </p:nvSpPr>
            <p:spPr bwMode="auto">
              <a:xfrm>
                <a:off x="6355180" y="4030451"/>
                <a:ext cx="331258" cy="36084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56973" h="606722">
                    <a:moveTo>
                      <a:pt x="480190" y="505602"/>
                    </a:moveTo>
                    <a:cubicBezTo>
                      <a:pt x="522897" y="505602"/>
                      <a:pt x="556973" y="537147"/>
                      <a:pt x="556973" y="556162"/>
                    </a:cubicBezTo>
                    <a:lnTo>
                      <a:pt x="556439" y="586996"/>
                    </a:lnTo>
                    <a:cubicBezTo>
                      <a:pt x="556261" y="597925"/>
                      <a:pt x="547364" y="606722"/>
                      <a:pt x="536420" y="606722"/>
                    </a:cubicBezTo>
                    <a:lnTo>
                      <a:pt x="425206" y="606722"/>
                    </a:lnTo>
                    <a:cubicBezTo>
                      <a:pt x="414173" y="606722"/>
                      <a:pt x="405187" y="597748"/>
                      <a:pt x="405187" y="586640"/>
                    </a:cubicBezTo>
                    <a:lnTo>
                      <a:pt x="405187" y="556162"/>
                    </a:lnTo>
                    <a:cubicBezTo>
                      <a:pt x="405187" y="537147"/>
                      <a:pt x="437573" y="505602"/>
                      <a:pt x="480190" y="505602"/>
                    </a:cubicBezTo>
                    <a:close/>
                    <a:moveTo>
                      <a:pt x="277711" y="505602"/>
                    </a:moveTo>
                    <a:cubicBezTo>
                      <a:pt x="320343" y="505602"/>
                      <a:pt x="354520" y="537147"/>
                      <a:pt x="354520" y="556162"/>
                    </a:cubicBezTo>
                    <a:lnTo>
                      <a:pt x="353986" y="586996"/>
                    </a:lnTo>
                    <a:cubicBezTo>
                      <a:pt x="353808" y="597925"/>
                      <a:pt x="344908" y="606722"/>
                      <a:pt x="333960" y="606722"/>
                    </a:cubicBezTo>
                    <a:lnTo>
                      <a:pt x="222619" y="606722"/>
                    </a:lnTo>
                    <a:cubicBezTo>
                      <a:pt x="211582" y="606722"/>
                      <a:pt x="202593" y="597748"/>
                      <a:pt x="202593" y="586640"/>
                    </a:cubicBezTo>
                    <a:lnTo>
                      <a:pt x="202593" y="556162"/>
                    </a:lnTo>
                    <a:cubicBezTo>
                      <a:pt x="202593" y="537147"/>
                      <a:pt x="234990" y="505602"/>
                      <a:pt x="277711" y="505602"/>
                    </a:cubicBezTo>
                    <a:close/>
                    <a:moveTo>
                      <a:pt x="75118" y="505602"/>
                    </a:moveTo>
                    <a:cubicBezTo>
                      <a:pt x="117839" y="505602"/>
                      <a:pt x="151927" y="537147"/>
                      <a:pt x="151927" y="556162"/>
                    </a:cubicBezTo>
                    <a:lnTo>
                      <a:pt x="151393" y="586996"/>
                    </a:lnTo>
                    <a:cubicBezTo>
                      <a:pt x="151215" y="597925"/>
                      <a:pt x="142315" y="606722"/>
                      <a:pt x="131367" y="606722"/>
                    </a:cubicBezTo>
                    <a:lnTo>
                      <a:pt x="20115" y="606722"/>
                    </a:lnTo>
                    <a:cubicBezTo>
                      <a:pt x="8989" y="606722"/>
                      <a:pt x="0" y="597748"/>
                      <a:pt x="0" y="586640"/>
                    </a:cubicBezTo>
                    <a:lnTo>
                      <a:pt x="0" y="556162"/>
                    </a:lnTo>
                    <a:cubicBezTo>
                      <a:pt x="0" y="537147"/>
                      <a:pt x="32486" y="505602"/>
                      <a:pt x="75118" y="505602"/>
                    </a:cubicBezTo>
                    <a:close/>
                    <a:moveTo>
                      <a:pt x="481080" y="379219"/>
                    </a:moveTo>
                    <a:cubicBezTo>
                      <a:pt x="509043" y="379219"/>
                      <a:pt x="531711" y="401840"/>
                      <a:pt x="531711" y="429744"/>
                    </a:cubicBezTo>
                    <a:cubicBezTo>
                      <a:pt x="531711" y="457648"/>
                      <a:pt x="509043" y="480269"/>
                      <a:pt x="481080" y="480269"/>
                    </a:cubicBezTo>
                    <a:cubicBezTo>
                      <a:pt x="453117" y="480269"/>
                      <a:pt x="430449" y="457648"/>
                      <a:pt x="430449" y="429744"/>
                    </a:cubicBezTo>
                    <a:cubicBezTo>
                      <a:pt x="430449" y="401840"/>
                      <a:pt x="453117" y="379219"/>
                      <a:pt x="481080" y="379219"/>
                    </a:cubicBezTo>
                    <a:close/>
                    <a:moveTo>
                      <a:pt x="278522" y="379219"/>
                    </a:moveTo>
                    <a:cubicBezTo>
                      <a:pt x="306465" y="379219"/>
                      <a:pt x="329118" y="401840"/>
                      <a:pt x="329118" y="429744"/>
                    </a:cubicBezTo>
                    <a:cubicBezTo>
                      <a:pt x="329118" y="457648"/>
                      <a:pt x="306465" y="480269"/>
                      <a:pt x="278522" y="480269"/>
                    </a:cubicBezTo>
                    <a:cubicBezTo>
                      <a:pt x="250579" y="480269"/>
                      <a:pt x="227926" y="457648"/>
                      <a:pt x="227926" y="429744"/>
                    </a:cubicBezTo>
                    <a:cubicBezTo>
                      <a:pt x="227926" y="401840"/>
                      <a:pt x="250579" y="379219"/>
                      <a:pt x="278522" y="379219"/>
                    </a:cubicBezTo>
                    <a:close/>
                    <a:moveTo>
                      <a:pt x="76035" y="379219"/>
                    </a:moveTo>
                    <a:cubicBezTo>
                      <a:pt x="103998" y="379219"/>
                      <a:pt x="126666" y="401840"/>
                      <a:pt x="126666" y="429744"/>
                    </a:cubicBezTo>
                    <a:cubicBezTo>
                      <a:pt x="126666" y="457648"/>
                      <a:pt x="103998" y="480269"/>
                      <a:pt x="76035" y="480269"/>
                    </a:cubicBezTo>
                    <a:cubicBezTo>
                      <a:pt x="48072" y="480269"/>
                      <a:pt x="25404" y="457648"/>
                      <a:pt x="25404" y="429744"/>
                    </a:cubicBezTo>
                    <a:cubicBezTo>
                      <a:pt x="25404" y="401840"/>
                      <a:pt x="48072" y="379219"/>
                      <a:pt x="76035" y="379219"/>
                    </a:cubicBezTo>
                    <a:close/>
                    <a:moveTo>
                      <a:pt x="353886" y="80445"/>
                    </a:moveTo>
                    <a:lnTo>
                      <a:pt x="360298" y="80445"/>
                    </a:lnTo>
                    <a:cubicBezTo>
                      <a:pt x="362435" y="80445"/>
                      <a:pt x="364216" y="80712"/>
                      <a:pt x="365552" y="81424"/>
                    </a:cubicBezTo>
                    <a:cubicBezTo>
                      <a:pt x="366888" y="82136"/>
                      <a:pt x="367956" y="82936"/>
                      <a:pt x="368669" y="84004"/>
                    </a:cubicBezTo>
                    <a:cubicBezTo>
                      <a:pt x="369381" y="84982"/>
                      <a:pt x="369916" y="86139"/>
                      <a:pt x="370183" y="87206"/>
                    </a:cubicBezTo>
                    <a:cubicBezTo>
                      <a:pt x="370361" y="88363"/>
                      <a:pt x="370539" y="89341"/>
                      <a:pt x="370539" y="90142"/>
                    </a:cubicBezTo>
                    <a:cubicBezTo>
                      <a:pt x="370539" y="92277"/>
                      <a:pt x="370272" y="94145"/>
                      <a:pt x="369738" y="95569"/>
                    </a:cubicBezTo>
                    <a:cubicBezTo>
                      <a:pt x="369203" y="96992"/>
                      <a:pt x="368491" y="98149"/>
                      <a:pt x="367600" y="98949"/>
                    </a:cubicBezTo>
                    <a:cubicBezTo>
                      <a:pt x="366799" y="99750"/>
                      <a:pt x="365819" y="100373"/>
                      <a:pt x="364840" y="100728"/>
                    </a:cubicBezTo>
                    <a:cubicBezTo>
                      <a:pt x="363860" y="101084"/>
                      <a:pt x="362791" y="101262"/>
                      <a:pt x="361723" y="101262"/>
                    </a:cubicBezTo>
                    <a:lnTo>
                      <a:pt x="353886" y="101262"/>
                    </a:lnTo>
                    <a:close/>
                    <a:moveTo>
                      <a:pt x="288104" y="75802"/>
                    </a:moveTo>
                    <a:lnTo>
                      <a:pt x="288104" y="81667"/>
                    </a:lnTo>
                    <a:lnTo>
                      <a:pt x="303770" y="81667"/>
                    </a:lnTo>
                    <a:lnTo>
                      <a:pt x="303770" y="128321"/>
                    </a:lnTo>
                    <a:lnTo>
                      <a:pt x="312404" y="128321"/>
                    </a:lnTo>
                    <a:lnTo>
                      <a:pt x="312404" y="81667"/>
                    </a:lnTo>
                    <a:lnTo>
                      <a:pt x="328159" y="81667"/>
                    </a:lnTo>
                    <a:lnTo>
                      <a:pt x="328159" y="75802"/>
                    </a:lnTo>
                    <a:close/>
                    <a:moveTo>
                      <a:pt x="233896" y="75802"/>
                    </a:moveTo>
                    <a:lnTo>
                      <a:pt x="233896" y="81667"/>
                    </a:lnTo>
                    <a:lnTo>
                      <a:pt x="249562" y="81667"/>
                    </a:lnTo>
                    <a:lnTo>
                      <a:pt x="249562" y="128321"/>
                    </a:lnTo>
                    <a:lnTo>
                      <a:pt x="258196" y="128321"/>
                    </a:lnTo>
                    <a:lnTo>
                      <a:pt x="258196" y="81667"/>
                    </a:lnTo>
                    <a:lnTo>
                      <a:pt x="273951" y="81667"/>
                    </a:lnTo>
                    <a:lnTo>
                      <a:pt x="273951" y="75802"/>
                    </a:lnTo>
                    <a:close/>
                    <a:moveTo>
                      <a:pt x="183516" y="75802"/>
                    </a:moveTo>
                    <a:lnTo>
                      <a:pt x="183516" y="128321"/>
                    </a:lnTo>
                    <a:lnTo>
                      <a:pt x="192239" y="128321"/>
                    </a:lnTo>
                    <a:lnTo>
                      <a:pt x="192239" y="104683"/>
                    </a:lnTo>
                    <a:lnTo>
                      <a:pt x="215026" y="104683"/>
                    </a:lnTo>
                    <a:lnTo>
                      <a:pt x="215026" y="128321"/>
                    </a:lnTo>
                    <a:lnTo>
                      <a:pt x="223571" y="128321"/>
                    </a:lnTo>
                    <a:lnTo>
                      <a:pt x="223571" y="75802"/>
                    </a:lnTo>
                    <a:lnTo>
                      <a:pt x="215026" y="75802"/>
                    </a:lnTo>
                    <a:lnTo>
                      <a:pt x="215026" y="98818"/>
                    </a:lnTo>
                    <a:lnTo>
                      <a:pt x="192239" y="98818"/>
                    </a:lnTo>
                    <a:lnTo>
                      <a:pt x="192239" y="75802"/>
                    </a:lnTo>
                    <a:close/>
                    <a:moveTo>
                      <a:pt x="345338" y="73935"/>
                    </a:moveTo>
                    <a:lnTo>
                      <a:pt x="345338" y="126366"/>
                    </a:lnTo>
                    <a:lnTo>
                      <a:pt x="353883" y="126366"/>
                    </a:lnTo>
                    <a:lnTo>
                      <a:pt x="353883" y="107438"/>
                    </a:lnTo>
                    <a:lnTo>
                      <a:pt x="360203" y="107438"/>
                    </a:lnTo>
                    <a:cubicBezTo>
                      <a:pt x="362962" y="107438"/>
                      <a:pt x="365544" y="107083"/>
                      <a:pt x="367769" y="106283"/>
                    </a:cubicBezTo>
                    <a:cubicBezTo>
                      <a:pt x="370083" y="105394"/>
                      <a:pt x="372041" y="104328"/>
                      <a:pt x="373644" y="102817"/>
                    </a:cubicBezTo>
                    <a:cubicBezTo>
                      <a:pt x="375246" y="101306"/>
                      <a:pt x="376492" y="99529"/>
                      <a:pt x="377382" y="97396"/>
                    </a:cubicBezTo>
                    <a:cubicBezTo>
                      <a:pt x="378361" y="95264"/>
                      <a:pt x="378717" y="92775"/>
                      <a:pt x="378717" y="90109"/>
                    </a:cubicBezTo>
                    <a:cubicBezTo>
                      <a:pt x="378717" y="87621"/>
                      <a:pt x="378183" y="85400"/>
                      <a:pt x="377115" y="83356"/>
                    </a:cubicBezTo>
                    <a:cubicBezTo>
                      <a:pt x="376136" y="81312"/>
                      <a:pt x="374712" y="79623"/>
                      <a:pt x="372932" y="78201"/>
                    </a:cubicBezTo>
                    <a:cubicBezTo>
                      <a:pt x="371240" y="76779"/>
                      <a:pt x="369282" y="75713"/>
                      <a:pt x="367057" y="75002"/>
                    </a:cubicBezTo>
                    <a:cubicBezTo>
                      <a:pt x="364921" y="74291"/>
                      <a:pt x="362695" y="73935"/>
                      <a:pt x="360381" y="73935"/>
                    </a:cubicBezTo>
                    <a:close/>
                    <a:moveTo>
                      <a:pt x="177285" y="0"/>
                    </a:moveTo>
                    <a:lnTo>
                      <a:pt x="379785" y="0"/>
                    </a:lnTo>
                    <a:cubicBezTo>
                      <a:pt x="435684" y="0"/>
                      <a:pt x="481080" y="45321"/>
                      <a:pt x="481080" y="101129"/>
                    </a:cubicBezTo>
                    <a:cubicBezTo>
                      <a:pt x="481080" y="156847"/>
                      <a:pt x="435684" y="202257"/>
                      <a:pt x="379785" y="202257"/>
                    </a:cubicBezTo>
                    <a:lnTo>
                      <a:pt x="303859" y="202257"/>
                    </a:lnTo>
                    <a:lnTo>
                      <a:pt x="303859" y="227495"/>
                    </a:lnTo>
                    <a:lnTo>
                      <a:pt x="481080" y="227495"/>
                    </a:lnTo>
                    <a:cubicBezTo>
                      <a:pt x="495055" y="227495"/>
                      <a:pt x="506448" y="238781"/>
                      <a:pt x="506448" y="252732"/>
                    </a:cubicBezTo>
                    <a:lnTo>
                      <a:pt x="506448" y="303297"/>
                    </a:lnTo>
                    <a:cubicBezTo>
                      <a:pt x="506448" y="317249"/>
                      <a:pt x="495055" y="328623"/>
                      <a:pt x="481080" y="328623"/>
                    </a:cubicBezTo>
                    <a:cubicBezTo>
                      <a:pt x="467105" y="328623"/>
                      <a:pt x="455801" y="317249"/>
                      <a:pt x="455801" y="303297"/>
                    </a:cubicBezTo>
                    <a:lnTo>
                      <a:pt x="455801" y="278059"/>
                    </a:lnTo>
                    <a:lnTo>
                      <a:pt x="303859" y="278059"/>
                    </a:lnTo>
                    <a:lnTo>
                      <a:pt x="303859" y="303297"/>
                    </a:lnTo>
                    <a:cubicBezTo>
                      <a:pt x="303859" y="317249"/>
                      <a:pt x="292555" y="328623"/>
                      <a:pt x="278580" y="328623"/>
                    </a:cubicBezTo>
                    <a:cubicBezTo>
                      <a:pt x="264516" y="328623"/>
                      <a:pt x="253212" y="317249"/>
                      <a:pt x="253212" y="303297"/>
                    </a:cubicBezTo>
                    <a:lnTo>
                      <a:pt x="253212" y="278059"/>
                    </a:lnTo>
                    <a:lnTo>
                      <a:pt x="102160" y="278059"/>
                    </a:lnTo>
                    <a:lnTo>
                      <a:pt x="102160" y="303297"/>
                    </a:lnTo>
                    <a:cubicBezTo>
                      <a:pt x="102160" y="317249"/>
                      <a:pt x="90856" y="328623"/>
                      <a:pt x="76881" y="328623"/>
                    </a:cubicBezTo>
                    <a:cubicBezTo>
                      <a:pt x="62817" y="328623"/>
                      <a:pt x="51513" y="317249"/>
                      <a:pt x="51513" y="303297"/>
                    </a:cubicBezTo>
                    <a:lnTo>
                      <a:pt x="51513" y="252732"/>
                    </a:lnTo>
                    <a:cubicBezTo>
                      <a:pt x="51513" y="238781"/>
                      <a:pt x="62817" y="227495"/>
                      <a:pt x="76881" y="227495"/>
                    </a:cubicBezTo>
                    <a:lnTo>
                      <a:pt x="253212" y="227495"/>
                    </a:lnTo>
                    <a:lnTo>
                      <a:pt x="253212" y="202257"/>
                    </a:lnTo>
                    <a:lnTo>
                      <a:pt x="177285" y="202257"/>
                    </a:lnTo>
                    <a:cubicBezTo>
                      <a:pt x="121387" y="202257"/>
                      <a:pt x="75991" y="156847"/>
                      <a:pt x="75991" y="101129"/>
                    </a:cubicBezTo>
                    <a:cubicBezTo>
                      <a:pt x="75991" y="45321"/>
                      <a:pt x="121387" y="0"/>
                      <a:pt x="177285" y="0"/>
                    </a:cubicBezTo>
                    <a:close/>
                  </a:path>
                </a:pathLst>
              </a:custGeom>
              <a:solidFill>
                <a:srgbClr val="E2455F"/>
              </a:solidFill>
              <a:ln>
                <a:noFill/>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rgbClr val="E2455F"/>
                  </a:solidFill>
                  <a:cs typeface="+mn-ea"/>
                  <a:sym typeface="+mn-lt"/>
                </a:endParaRPr>
              </a:p>
            </p:txBody>
          </p:sp>
        </p:grpSp>
        <p:grpSp>
          <p:nvGrpSpPr>
            <p:cNvPr id="18" name="î$ľíḋe"/>
            <p:cNvGrpSpPr/>
            <p:nvPr/>
          </p:nvGrpSpPr>
          <p:grpSpPr>
            <a:xfrm>
              <a:off x="5472084" y="4531732"/>
              <a:ext cx="2097450" cy="1614934"/>
              <a:chOff x="673100" y="4531866"/>
              <a:chExt cx="2097450" cy="1614934"/>
            </a:xfrm>
          </p:grpSpPr>
          <p:sp>
            <p:nvSpPr>
              <p:cNvPr id="19" name="iṩḷïḓé"/>
              <p:cNvSpPr txBox="1"/>
              <p:nvPr/>
            </p:nvSpPr>
            <p:spPr>
              <a:xfrm>
                <a:off x="673100" y="4531866"/>
                <a:ext cx="2097450"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solidFill>
                      <a:srgbClr val="E2455F"/>
                    </a:solidFill>
                    <a:cs typeface="+mn-ea"/>
                    <a:sym typeface="+mn-lt"/>
                  </a:rPr>
                  <a:t>电视媒体</a:t>
                </a:r>
              </a:p>
            </p:txBody>
          </p:sp>
          <p:sp>
            <p:nvSpPr>
              <p:cNvPr id="20" name="îśľiḑè"/>
              <p:cNvSpPr/>
              <p:nvPr/>
            </p:nvSpPr>
            <p:spPr bwMode="auto">
              <a:xfrm>
                <a:off x="673100" y="4978563"/>
                <a:ext cx="2097450" cy="11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r>
                  <a:rPr lang="en-US" altLang="zh-CN" sz="1200" dirty="0">
                    <a:solidFill>
                      <a:schemeClr val="tx1">
                        <a:lumMod val="75000"/>
                        <a:lumOff val="25000"/>
                      </a:schemeClr>
                    </a:solidFill>
                    <a:cs typeface="+mn-ea"/>
                    <a:sym typeface="+mn-lt"/>
                  </a:rPr>
                  <a:t>……</a:t>
                </a:r>
              </a:p>
            </p:txBody>
          </p:sp>
        </p:grpSp>
      </p:grpSp>
      <p:grpSp>
        <p:nvGrpSpPr>
          <p:cNvPr id="2" name="îṧľîḋê"/>
          <p:cNvGrpSpPr/>
          <p:nvPr/>
        </p:nvGrpSpPr>
        <p:grpSpPr>
          <a:xfrm>
            <a:off x="2707541" y="3542218"/>
            <a:ext cx="2453248" cy="2229297"/>
            <a:chOff x="495201" y="3917369"/>
            <a:chExt cx="2453248" cy="2229297"/>
          </a:xfrm>
        </p:grpSpPr>
        <p:grpSp>
          <p:nvGrpSpPr>
            <p:cNvPr id="3" name="îšľîdê"/>
            <p:cNvGrpSpPr/>
            <p:nvPr/>
          </p:nvGrpSpPr>
          <p:grpSpPr>
            <a:xfrm>
              <a:off x="495201" y="4531732"/>
              <a:ext cx="2453248" cy="1614934"/>
              <a:chOff x="495201" y="4531866"/>
              <a:chExt cx="2453248" cy="1614934"/>
            </a:xfrm>
          </p:grpSpPr>
          <p:sp>
            <p:nvSpPr>
              <p:cNvPr id="4" name="iśļîḋê"/>
              <p:cNvSpPr txBox="1"/>
              <p:nvPr/>
            </p:nvSpPr>
            <p:spPr>
              <a:xfrm>
                <a:off x="673100" y="4531866"/>
                <a:ext cx="2097450"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solidFill>
                      <a:srgbClr val="E2455F"/>
                    </a:solidFill>
                    <a:cs typeface="+mn-ea"/>
                    <a:sym typeface="+mn-lt"/>
                  </a:rPr>
                  <a:t>现场POP</a:t>
                </a:r>
              </a:p>
            </p:txBody>
          </p:sp>
          <p:sp>
            <p:nvSpPr>
              <p:cNvPr id="5" name="îṩľïdê"/>
              <p:cNvSpPr/>
              <p:nvPr/>
            </p:nvSpPr>
            <p:spPr bwMode="auto">
              <a:xfrm>
                <a:off x="495201" y="4978563"/>
                <a:ext cx="2453248" cy="11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r>
                  <a:rPr lang="en-US" altLang="zh-CN" sz="1200" dirty="0">
                    <a:solidFill>
                      <a:schemeClr val="tx1">
                        <a:lumMod val="75000"/>
                        <a:lumOff val="25000"/>
                      </a:schemeClr>
                    </a:solidFill>
                    <a:cs typeface="+mn-ea"/>
                    <a:sym typeface="+mn-lt"/>
                  </a:rPr>
                  <a:t>……</a:t>
                </a:r>
              </a:p>
            </p:txBody>
          </p:sp>
        </p:grpSp>
        <p:grpSp>
          <p:nvGrpSpPr>
            <p:cNvPr id="6" name="ïsḻíḍé"/>
            <p:cNvGrpSpPr/>
            <p:nvPr/>
          </p:nvGrpSpPr>
          <p:grpSpPr>
            <a:xfrm>
              <a:off x="1429614" y="3917369"/>
              <a:ext cx="584422" cy="587010"/>
              <a:chOff x="1429614" y="3917369"/>
              <a:chExt cx="584422" cy="587010"/>
            </a:xfrm>
          </p:grpSpPr>
          <p:sp>
            <p:nvSpPr>
              <p:cNvPr id="7" name="iSḻíḋè"/>
              <p:cNvSpPr/>
              <p:nvPr/>
            </p:nvSpPr>
            <p:spPr bwMode="auto">
              <a:xfrm>
                <a:off x="1429614" y="3917369"/>
                <a:ext cx="584422" cy="587010"/>
              </a:xfrm>
              <a:prstGeom prst="ellipse">
                <a:avLst/>
              </a:prstGeom>
              <a:solidFill>
                <a:schemeClr val="bg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rgbClr val="E2455F"/>
                  </a:solidFill>
                  <a:cs typeface="+mn-ea"/>
                  <a:sym typeface="+mn-lt"/>
                </a:endParaRPr>
              </a:p>
            </p:txBody>
          </p:sp>
          <p:sp>
            <p:nvSpPr>
              <p:cNvPr id="10" name="îṡ1iďé"/>
              <p:cNvSpPr/>
              <p:nvPr/>
            </p:nvSpPr>
            <p:spPr bwMode="auto">
              <a:xfrm>
                <a:off x="1541402" y="4059710"/>
                <a:ext cx="360847" cy="302328"/>
              </a:xfrm>
              <a:custGeom>
                <a:avLst/>
                <a:gdLst>
                  <a:gd name="connsiteX0" fmla="*/ 552739 w 609615"/>
                  <a:gd name="connsiteY0" fmla="*/ 397213 h 510753"/>
                  <a:gd name="connsiteX1" fmla="*/ 609615 w 609615"/>
                  <a:gd name="connsiteY1" fmla="*/ 453983 h 510753"/>
                  <a:gd name="connsiteX2" fmla="*/ 552739 w 609615"/>
                  <a:gd name="connsiteY2" fmla="*/ 510753 h 510753"/>
                  <a:gd name="connsiteX3" fmla="*/ 495863 w 609615"/>
                  <a:gd name="connsiteY3" fmla="*/ 453983 h 510753"/>
                  <a:gd name="connsiteX4" fmla="*/ 552739 w 609615"/>
                  <a:gd name="connsiteY4" fmla="*/ 397213 h 510753"/>
                  <a:gd name="connsiteX5" fmla="*/ 547870 w 609615"/>
                  <a:gd name="connsiteY5" fmla="*/ 198571 h 510753"/>
                  <a:gd name="connsiteX6" fmla="*/ 604746 w 609615"/>
                  <a:gd name="connsiteY6" fmla="*/ 255341 h 510753"/>
                  <a:gd name="connsiteX7" fmla="*/ 547870 w 609615"/>
                  <a:gd name="connsiteY7" fmla="*/ 312111 h 510753"/>
                  <a:gd name="connsiteX8" fmla="*/ 490994 w 609615"/>
                  <a:gd name="connsiteY8" fmla="*/ 255341 h 510753"/>
                  <a:gd name="connsiteX9" fmla="*/ 547870 w 609615"/>
                  <a:gd name="connsiteY9" fmla="*/ 198571 h 510753"/>
                  <a:gd name="connsiteX10" fmla="*/ 119644 w 609615"/>
                  <a:gd name="connsiteY10" fmla="*/ 191797 h 510753"/>
                  <a:gd name="connsiteX11" fmla="*/ 127891 w 609615"/>
                  <a:gd name="connsiteY11" fmla="*/ 196674 h 510753"/>
                  <a:gd name="connsiteX12" fmla="*/ 121502 w 609615"/>
                  <a:gd name="connsiteY12" fmla="*/ 203292 h 510753"/>
                  <a:gd name="connsiteX13" fmla="*/ 129982 w 609615"/>
                  <a:gd name="connsiteY13" fmla="*/ 212233 h 510753"/>
                  <a:gd name="connsiteX14" fmla="*/ 122664 w 609615"/>
                  <a:gd name="connsiteY14" fmla="*/ 226050 h 510753"/>
                  <a:gd name="connsiteX15" fmla="*/ 115462 w 609615"/>
                  <a:gd name="connsiteY15" fmla="*/ 225702 h 510753"/>
                  <a:gd name="connsiteX16" fmla="*/ 109306 w 609615"/>
                  <a:gd name="connsiteY16" fmla="*/ 211652 h 510753"/>
                  <a:gd name="connsiteX17" fmla="*/ 117669 w 609615"/>
                  <a:gd name="connsiteY17" fmla="*/ 203176 h 510753"/>
                  <a:gd name="connsiteX18" fmla="*/ 111513 w 609615"/>
                  <a:gd name="connsiteY18" fmla="*/ 196441 h 510753"/>
                  <a:gd name="connsiteX19" fmla="*/ 88250 w 609615"/>
                  <a:gd name="connsiteY19" fmla="*/ 191374 h 510753"/>
                  <a:gd name="connsiteX20" fmla="*/ 111272 w 609615"/>
                  <a:gd name="connsiteY20" fmla="*/ 231774 h 510753"/>
                  <a:gd name="connsiteX21" fmla="*/ 119760 w 609615"/>
                  <a:gd name="connsiteY21" fmla="*/ 238160 h 510753"/>
                  <a:gd name="connsiteX22" fmla="*/ 128364 w 609615"/>
                  <a:gd name="connsiteY22" fmla="*/ 231891 h 510753"/>
                  <a:gd name="connsiteX23" fmla="*/ 152316 w 609615"/>
                  <a:gd name="connsiteY23" fmla="*/ 191490 h 510753"/>
                  <a:gd name="connsiteX24" fmla="*/ 195918 w 609615"/>
                  <a:gd name="connsiteY24" fmla="*/ 193812 h 510753"/>
                  <a:gd name="connsiteX25" fmla="*/ 228241 w 609615"/>
                  <a:gd name="connsiteY25" fmla="*/ 204725 h 510753"/>
                  <a:gd name="connsiteX26" fmla="*/ 239287 w 609615"/>
                  <a:gd name="connsiteY26" fmla="*/ 236302 h 510753"/>
                  <a:gd name="connsiteX27" fmla="*/ 239287 w 609615"/>
                  <a:gd name="connsiteY27" fmla="*/ 249653 h 510753"/>
                  <a:gd name="connsiteX28" fmla="*/ 183360 w 609615"/>
                  <a:gd name="connsiteY28" fmla="*/ 461987 h 510753"/>
                  <a:gd name="connsiteX29" fmla="*/ 132433 w 609615"/>
                  <a:gd name="connsiteY29" fmla="*/ 501227 h 510753"/>
                  <a:gd name="connsiteX30" fmla="*/ 122085 w 609615"/>
                  <a:gd name="connsiteY30" fmla="*/ 501227 h 510753"/>
                  <a:gd name="connsiteX31" fmla="*/ 68949 w 609615"/>
                  <a:gd name="connsiteY31" fmla="*/ 462568 h 510753"/>
                  <a:gd name="connsiteX32" fmla="*/ 0 w 609615"/>
                  <a:gd name="connsiteY32" fmla="*/ 249769 h 510753"/>
                  <a:gd name="connsiteX33" fmla="*/ 0 w 609615"/>
                  <a:gd name="connsiteY33" fmla="*/ 236302 h 510753"/>
                  <a:gd name="connsiteX34" fmla="*/ 11046 w 609615"/>
                  <a:gd name="connsiteY34" fmla="*/ 204725 h 510753"/>
                  <a:gd name="connsiteX35" fmla="*/ 43369 w 609615"/>
                  <a:gd name="connsiteY35" fmla="*/ 193812 h 510753"/>
                  <a:gd name="connsiteX36" fmla="*/ 138106 w 609615"/>
                  <a:gd name="connsiteY36" fmla="*/ 151894 h 510753"/>
                  <a:gd name="connsiteX37" fmla="*/ 143448 w 609615"/>
                  <a:gd name="connsiteY37" fmla="*/ 154218 h 510753"/>
                  <a:gd name="connsiteX38" fmla="*/ 141125 w 609615"/>
                  <a:gd name="connsiteY38" fmla="*/ 159679 h 510753"/>
                  <a:gd name="connsiteX39" fmla="*/ 118014 w 609615"/>
                  <a:gd name="connsiteY39" fmla="*/ 164559 h 510753"/>
                  <a:gd name="connsiteX40" fmla="*/ 98271 w 609615"/>
                  <a:gd name="connsiteY40" fmla="*/ 158982 h 510753"/>
                  <a:gd name="connsiteX41" fmla="*/ 97691 w 609615"/>
                  <a:gd name="connsiteY41" fmla="*/ 153172 h 510753"/>
                  <a:gd name="connsiteX42" fmla="*/ 103497 w 609615"/>
                  <a:gd name="connsiteY42" fmla="*/ 152591 h 510753"/>
                  <a:gd name="connsiteX43" fmla="*/ 138106 w 609615"/>
                  <a:gd name="connsiteY43" fmla="*/ 151894 h 510753"/>
                  <a:gd name="connsiteX44" fmla="*/ 139648 w 609615"/>
                  <a:gd name="connsiteY44" fmla="*/ 119739 h 510753"/>
                  <a:gd name="connsiteX45" fmla="*/ 149316 w 609615"/>
                  <a:gd name="connsiteY45" fmla="*/ 134921 h 510753"/>
                  <a:gd name="connsiteX46" fmla="*/ 129981 w 609615"/>
                  <a:gd name="connsiteY46" fmla="*/ 134921 h 510753"/>
                  <a:gd name="connsiteX47" fmla="*/ 139648 w 609615"/>
                  <a:gd name="connsiteY47" fmla="*/ 119739 h 510753"/>
                  <a:gd name="connsiteX48" fmla="*/ 91170 w 609615"/>
                  <a:gd name="connsiteY48" fmla="*/ 119739 h 510753"/>
                  <a:gd name="connsiteX49" fmla="*/ 100838 w 609615"/>
                  <a:gd name="connsiteY49" fmla="*/ 134921 h 510753"/>
                  <a:gd name="connsiteX50" fmla="*/ 81503 w 609615"/>
                  <a:gd name="connsiteY50" fmla="*/ 134921 h 510753"/>
                  <a:gd name="connsiteX51" fmla="*/ 91170 w 609615"/>
                  <a:gd name="connsiteY51" fmla="*/ 119739 h 510753"/>
                  <a:gd name="connsiteX52" fmla="*/ 95591 w 609615"/>
                  <a:gd name="connsiteY52" fmla="*/ 95554 h 510753"/>
                  <a:gd name="connsiteX53" fmla="*/ 67686 w 609615"/>
                  <a:gd name="connsiteY53" fmla="*/ 130042 h 510753"/>
                  <a:gd name="connsiteX54" fmla="*/ 67686 w 609615"/>
                  <a:gd name="connsiteY54" fmla="*/ 157679 h 510753"/>
                  <a:gd name="connsiteX55" fmla="*/ 84313 w 609615"/>
                  <a:gd name="connsiteY55" fmla="*/ 174168 h 510753"/>
                  <a:gd name="connsiteX56" fmla="*/ 153379 w 609615"/>
                  <a:gd name="connsiteY56" fmla="*/ 174168 h 510753"/>
                  <a:gd name="connsiteX57" fmla="*/ 169890 w 609615"/>
                  <a:gd name="connsiteY57" fmla="*/ 157562 h 510753"/>
                  <a:gd name="connsiteX58" fmla="*/ 169890 w 609615"/>
                  <a:gd name="connsiteY58" fmla="*/ 112043 h 510753"/>
                  <a:gd name="connsiteX59" fmla="*/ 100359 w 609615"/>
                  <a:gd name="connsiteY59" fmla="*/ 95554 h 510753"/>
                  <a:gd name="connsiteX60" fmla="*/ 305807 w 609615"/>
                  <a:gd name="connsiteY60" fmla="*/ 35565 h 510753"/>
                  <a:gd name="connsiteX61" fmla="*/ 415442 w 609615"/>
                  <a:gd name="connsiteY61" fmla="*/ 35565 h 510753"/>
                  <a:gd name="connsiteX62" fmla="*/ 433695 w 609615"/>
                  <a:gd name="connsiteY62" fmla="*/ 53792 h 510753"/>
                  <a:gd name="connsiteX63" fmla="*/ 415442 w 609615"/>
                  <a:gd name="connsiteY63" fmla="*/ 72018 h 510753"/>
                  <a:gd name="connsiteX64" fmla="*/ 324060 w 609615"/>
                  <a:gd name="connsiteY64" fmla="*/ 72018 h 510753"/>
                  <a:gd name="connsiteX65" fmla="*/ 324060 w 609615"/>
                  <a:gd name="connsiteY65" fmla="*/ 237103 h 510753"/>
                  <a:gd name="connsiteX66" fmla="*/ 415442 w 609615"/>
                  <a:gd name="connsiteY66" fmla="*/ 237103 h 510753"/>
                  <a:gd name="connsiteX67" fmla="*/ 433695 w 609615"/>
                  <a:gd name="connsiteY67" fmla="*/ 255330 h 510753"/>
                  <a:gd name="connsiteX68" fmla="*/ 415442 w 609615"/>
                  <a:gd name="connsiteY68" fmla="*/ 273556 h 510753"/>
                  <a:gd name="connsiteX69" fmla="*/ 324060 w 609615"/>
                  <a:gd name="connsiteY69" fmla="*/ 273556 h 510753"/>
                  <a:gd name="connsiteX70" fmla="*/ 324060 w 609615"/>
                  <a:gd name="connsiteY70" fmla="*/ 469290 h 510753"/>
                  <a:gd name="connsiteX71" fmla="*/ 415442 w 609615"/>
                  <a:gd name="connsiteY71" fmla="*/ 469290 h 510753"/>
                  <a:gd name="connsiteX72" fmla="*/ 433695 w 609615"/>
                  <a:gd name="connsiteY72" fmla="*/ 487516 h 510753"/>
                  <a:gd name="connsiteX73" fmla="*/ 415442 w 609615"/>
                  <a:gd name="connsiteY73" fmla="*/ 505743 h 510753"/>
                  <a:gd name="connsiteX74" fmla="*/ 305807 w 609615"/>
                  <a:gd name="connsiteY74" fmla="*/ 505743 h 510753"/>
                  <a:gd name="connsiteX75" fmla="*/ 287554 w 609615"/>
                  <a:gd name="connsiteY75" fmla="*/ 487516 h 510753"/>
                  <a:gd name="connsiteX76" fmla="*/ 287554 w 609615"/>
                  <a:gd name="connsiteY76" fmla="*/ 53792 h 510753"/>
                  <a:gd name="connsiteX77" fmla="*/ 305807 w 609615"/>
                  <a:gd name="connsiteY77" fmla="*/ 35565 h 510753"/>
                  <a:gd name="connsiteX78" fmla="*/ 117102 w 609615"/>
                  <a:gd name="connsiteY78" fmla="*/ 32037 h 510753"/>
                  <a:gd name="connsiteX79" fmla="*/ 179890 w 609615"/>
                  <a:gd name="connsiteY79" fmla="*/ 108676 h 510753"/>
                  <a:gd name="connsiteX80" fmla="*/ 178262 w 609615"/>
                  <a:gd name="connsiteY80" fmla="*/ 109373 h 510753"/>
                  <a:gd name="connsiteX81" fmla="*/ 178262 w 609615"/>
                  <a:gd name="connsiteY81" fmla="*/ 157679 h 510753"/>
                  <a:gd name="connsiteX82" fmla="*/ 153379 w 609615"/>
                  <a:gd name="connsiteY82" fmla="*/ 182412 h 510753"/>
                  <a:gd name="connsiteX83" fmla="*/ 84313 w 609615"/>
                  <a:gd name="connsiteY83" fmla="*/ 182412 h 510753"/>
                  <a:gd name="connsiteX84" fmla="*/ 59430 w 609615"/>
                  <a:gd name="connsiteY84" fmla="*/ 157562 h 510753"/>
                  <a:gd name="connsiteX85" fmla="*/ 59430 w 609615"/>
                  <a:gd name="connsiteY85" fmla="*/ 133642 h 510753"/>
                  <a:gd name="connsiteX86" fmla="*/ 55593 w 609615"/>
                  <a:gd name="connsiteY86" fmla="*/ 134803 h 510753"/>
                  <a:gd name="connsiteX87" fmla="*/ 117102 w 609615"/>
                  <a:gd name="connsiteY87" fmla="*/ 32037 h 510753"/>
                  <a:gd name="connsiteX88" fmla="*/ 543107 w 609615"/>
                  <a:gd name="connsiteY88" fmla="*/ 0 h 510753"/>
                  <a:gd name="connsiteX89" fmla="*/ 599948 w 609615"/>
                  <a:gd name="connsiteY89" fmla="*/ 56770 h 510753"/>
                  <a:gd name="connsiteX90" fmla="*/ 543107 w 609615"/>
                  <a:gd name="connsiteY90" fmla="*/ 113540 h 510753"/>
                  <a:gd name="connsiteX91" fmla="*/ 486266 w 609615"/>
                  <a:gd name="connsiteY91" fmla="*/ 56770 h 510753"/>
                  <a:gd name="connsiteX92" fmla="*/ 543107 w 609615"/>
                  <a:gd name="connsiteY92" fmla="*/ 0 h 51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9615" h="510753">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rgbClr val="E2455F"/>
              </a:solidFill>
              <a:ln>
                <a:noFill/>
              </a:ln>
            </p:spPr>
            <p:txBody>
              <a:bodyPr wrap="square" lIns="91440" tIns="45720" rIns="91440" bIns="45720" anchor="ctr">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rgbClr val="E2455F"/>
                  </a:solidFill>
                  <a:cs typeface="+mn-ea"/>
                  <a:sym typeface="+mn-lt"/>
                </a:endParaRPr>
              </a:p>
            </p:txBody>
          </p:sp>
        </p:grpSp>
      </p:grpSp>
      <p:grpSp>
        <p:nvGrpSpPr>
          <p:cNvPr id="11" name="î$lïḑè"/>
          <p:cNvGrpSpPr/>
          <p:nvPr/>
        </p:nvGrpSpPr>
        <p:grpSpPr>
          <a:xfrm>
            <a:off x="5284932" y="3542218"/>
            <a:ext cx="2097450" cy="2229297"/>
            <a:chOff x="3072592" y="3917369"/>
            <a:chExt cx="2097450" cy="2229297"/>
          </a:xfrm>
        </p:grpSpPr>
        <p:grpSp>
          <p:nvGrpSpPr>
            <p:cNvPr id="12" name="isľïḑé"/>
            <p:cNvGrpSpPr/>
            <p:nvPr/>
          </p:nvGrpSpPr>
          <p:grpSpPr>
            <a:xfrm>
              <a:off x="3072592" y="4531732"/>
              <a:ext cx="2097450" cy="1614934"/>
              <a:chOff x="673100" y="4531866"/>
              <a:chExt cx="2097450" cy="1614934"/>
            </a:xfrm>
          </p:grpSpPr>
          <p:sp>
            <p:nvSpPr>
              <p:cNvPr id="13" name="ïṥḻiḓè"/>
              <p:cNvSpPr txBox="1"/>
              <p:nvPr/>
            </p:nvSpPr>
            <p:spPr>
              <a:xfrm>
                <a:off x="673100" y="4531866"/>
                <a:ext cx="2097450"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solidFill>
                      <a:srgbClr val="E2455F"/>
                    </a:solidFill>
                    <a:cs typeface="+mn-ea"/>
                    <a:sym typeface="+mn-lt"/>
                  </a:rPr>
                  <a:t>网络</a:t>
                </a:r>
              </a:p>
            </p:txBody>
          </p:sp>
          <p:sp>
            <p:nvSpPr>
              <p:cNvPr id="35" name="iṩlïḑê"/>
              <p:cNvSpPr/>
              <p:nvPr/>
            </p:nvSpPr>
            <p:spPr bwMode="auto">
              <a:xfrm>
                <a:off x="673100" y="4978563"/>
                <a:ext cx="2097450" cy="11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r>
                  <a:rPr lang="en-US" altLang="zh-CN" sz="1200" dirty="0">
                    <a:solidFill>
                      <a:schemeClr val="tx1">
                        <a:lumMod val="75000"/>
                        <a:lumOff val="25000"/>
                      </a:schemeClr>
                    </a:solidFill>
                    <a:cs typeface="+mn-ea"/>
                    <a:sym typeface="+mn-lt"/>
                  </a:rPr>
                  <a:t>……</a:t>
                </a:r>
              </a:p>
            </p:txBody>
          </p:sp>
        </p:grpSp>
        <p:grpSp>
          <p:nvGrpSpPr>
            <p:cNvPr id="36" name="íSḷiḍè"/>
            <p:cNvGrpSpPr/>
            <p:nvPr/>
          </p:nvGrpSpPr>
          <p:grpSpPr>
            <a:xfrm>
              <a:off x="3829106" y="3917369"/>
              <a:ext cx="584422" cy="587010"/>
              <a:chOff x="3829106" y="3917369"/>
              <a:chExt cx="584422" cy="587010"/>
            </a:xfrm>
          </p:grpSpPr>
          <p:sp>
            <p:nvSpPr>
              <p:cNvPr id="37" name="ïṧļîḍe"/>
              <p:cNvSpPr/>
              <p:nvPr/>
            </p:nvSpPr>
            <p:spPr bwMode="auto">
              <a:xfrm>
                <a:off x="3829106" y="3917369"/>
                <a:ext cx="584422" cy="587010"/>
              </a:xfrm>
              <a:prstGeom prst="ellipse">
                <a:avLst/>
              </a:prstGeom>
              <a:solidFill>
                <a:schemeClr val="bg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rgbClr val="E2455F"/>
                  </a:solidFill>
                  <a:cs typeface="+mn-ea"/>
                  <a:sym typeface="+mn-lt"/>
                </a:endParaRPr>
              </a:p>
            </p:txBody>
          </p:sp>
          <p:sp>
            <p:nvSpPr>
              <p:cNvPr id="38" name="ïS1ïḋê"/>
              <p:cNvSpPr/>
              <p:nvPr/>
            </p:nvSpPr>
            <p:spPr bwMode="auto">
              <a:xfrm>
                <a:off x="3953249" y="4030451"/>
                <a:ext cx="336136" cy="360847"/>
              </a:xfrm>
              <a:custGeom>
                <a:avLst/>
                <a:gdLst>
                  <a:gd name="connsiteX0" fmla="*/ 266761 w 565186"/>
                  <a:gd name="connsiteY0" fmla="*/ 383537 h 606735"/>
                  <a:gd name="connsiteX1" fmla="*/ 298145 w 565186"/>
                  <a:gd name="connsiteY1" fmla="*/ 383537 h 606735"/>
                  <a:gd name="connsiteX2" fmla="*/ 298145 w 565186"/>
                  <a:gd name="connsiteY2" fmla="*/ 426731 h 606735"/>
                  <a:gd name="connsiteX3" fmla="*/ 485518 w 565186"/>
                  <a:gd name="connsiteY3" fmla="*/ 426731 h 606735"/>
                  <a:gd name="connsiteX4" fmla="*/ 513188 w 565186"/>
                  <a:gd name="connsiteY4" fmla="*/ 454352 h 606735"/>
                  <a:gd name="connsiteX5" fmla="*/ 513188 w 565186"/>
                  <a:gd name="connsiteY5" fmla="*/ 503015 h 606735"/>
                  <a:gd name="connsiteX6" fmla="*/ 537793 w 565186"/>
                  <a:gd name="connsiteY6" fmla="*/ 503015 h 606735"/>
                  <a:gd name="connsiteX7" fmla="*/ 565184 w 565186"/>
                  <a:gd name="connsiteY7" fmla="*/ 530729 h 606735"/>
                  <a:gd name="connsiteX8" fmla="*/ 565184 w 565186"/>
                  <a:gd name="connsiteY8" fmla="*/ 579021 h 606735"/>
                  <a:gd name="connsiteX9" fmla="*/ 537422 w 565186"/>
                  <a:gd name="connsiteY9" fmla="*/ 606735 h 606735"/>
                  <a:gd name="connsiteX10" fmla="*/ 456920 w 565186"/>
                  <a:gd name="connsiteY10" fmla="*/ 606735 h 606735"/>
                  <a:gd name="connsiteX11" fmla="*/ 429250 w 565186"/>
                  <a:gd name="connsiteY11" fmla="*/ 579021 h 606735"/>
                  <a:gd name="connsiteX12" fmla="*/ 429250 w 565186"/>
                  <a:gd name="connsiteY12" fmla="*/ 530729 h 606735"/>
                  <a:gd name="connsiteX13" fmla="*/ 456920 w 565186"/>
                  <a:gd name="connsiteY13" fmla="*/ 503015 h 606735"/>
                  <a:gd name="connsiteX14" fmla="*/ 481618 w 565186"/>
                  <a:gd name="connsiteY14" fmla="*/ 503015 h 606735"/>
                  <a:gd name="connsiteX15" fmla="*/ 481618 w 565186"/>
                  <a:gd name="connsiteY15" fmla="*/ 458060 h 606735"/>
                  <a:gd name="connsiteX16" fmla="*/ 297959 w 565186"/>
                  <a:gd name="connsiteY16" fmla="*/ 458060 h 606735"/>
                  <a:gd name="connsiteX17" fmla="*/ 297959 w 565186"/>
                  <a:gd name="connsiteY17" fmla="*/ 503015 h 606735"/>
                  <a:gd name="connsiteX18" fmla="*/ 322843 w 565186"/>
                  <a:gd name="connsiteY18" fmla="*/ 503015 h 606735"/>
                  <a:gd name="connsiteX19" fmla="*/ 350606 w 565186"/>
                  <a:gd name="connsiteY19" fmla="*/ 530729 h 606735"/>
                  <a:gd name="connsiteX20" fmla="*/ 350606 w 565186"/>
                  <a:gd name="connsiteY20" fmla="*/ 579021 h 606735"/>
                  <a:gd name="connsiteX21" fmla="*/ 322843 w 565186"/>
                  <a:gd name="connsiteY21" fmla="*/ 606735 h 606735"/>
                  <a:gd name="connsiteX22" fmla="*/ 242434 w 565186"/>
                  <a:gd name="connsiteY22" fmla="*/ 606735 h 606735"/>
                  <a:gd name="connsiteX23" fmla="*/ 214672 w 565186"/>
                  <a:gd name="connsiteY23" fmla="*/ 579021 h 606735"/>
                  <a:gd name="connsiteX24" fmla="*/ 214672 w 565186"/>
                  <a:gd name="connsiteY24" fmla="*/ 530729 h 606735"/>
                  <a:gd name="connsiteX25" fmla="*/ 242434 w 565186"/>
                  <a:gd name="connsiteY25" fmla="*/ 503015 h 606735"/>
                  <a:gd name="connsiteX26" fmla="*/ 266761 w 565186"/>
                  <a:gd name="connsiteY26" fmla="*/ 503015 h 606735"/>
                  <a:gd name="connsiteX27" fmla="*/ 266761 w 565186"/>
                  <a:gd name="connsiteY27" fmla="*/ 458060 h 606735"/>
                  <a:gd name="connsiteX28" fmla="*/ 83659 w 565186"/>
                  <a:gd name="connsiteY28" fmla="*/ 458060 h 606735"/>
                  <a:gd name="connsiteX29" fmla="*/ 83659 w 565186"/>
                  <a:gd name="connsiteY29" fmla="*/ 503015 h 606735"/>
                  <a:gd name="connsiteX30" fmla="*/ 108171 w 565186"/>
                  <a:gd name="connsiteY30" fmla="*/ 503015 h 606735"/>
                  <a:gd name="connsiteX31" fmla="*/ 135934 w 565186"/>
                  <a:gd name="connsiteY31" fmla="*/ 530729 h 606735"/>
                  <a:gd name="connsiteX32" fmla="*/ 135934 w 565186"/>
                  <a:gd name="connsiteY32" fmla="*/ 579021 h 606735"/>
                  <a:gd name="connsiteX33" fmla="*/ 108171 w 565186"/>
                  <a:gd name="connsiteY33" fmla="*/ 606735 h 606735"/>
                  <a:gd name="connsiteX34" fmla="*/ 27762 w 565186"/>
                  <a:gd name="connsiteY34" fmla="*/ 606735 h 606735"/>
                  <a:gd name="connsiteX35" fmla="*/ 0 w 565186"/>
                  <a:gd name="connsiteY35" fmla="*/ 579021 h 606735"/>
                  <a:gd name="connsiteX36" fmla="*/ 0 w 565186"/>
                  <a:gd name="connsiteY36" fmla="*/ 530729 h 606735"/>
                  <a:gd name="connsiteX37" fmla="*/ 27762 w 565186"/>
                  <a:gd name="connsiteY37" fmla="*/ 503015 h 606735"/>
                  <a:gd name="connsiteX38" fmla="*/ 52368 w 565186"/>
                  <a:gd name="connsiteY38" fmla="*/ 503015 h 606735"/>
                  <a:gd name="connsiteX39" fmla="*/ 52368 w 565186"/>
                  <a:gd name="connsiteY39" fmla="*/ 454352 h 606735"/>
                  <a:gd name="connsiteX40" fmla="*/ 79945 w 565186"/>
                  <a:gd name="connsiteY40" fmla="*/ 426731 h 606735"/>
                  <a:gd name="connsiteX41" fmla="*/ 266761 w 565186"/>
                  <a:gd name="connsiteY41" fmla="*/ 426731 h 606735"/>
                  <a:gd name="connsiteX42" fmla="*/ 228875 w 565186"/>
                  <a:gd name="connsiteY42" fmla="*/ 210792 h 606735"/>
                  <a:gd name="connsiteX43" fmla="*/ 257747 w 565186"/>
                  <a:gd name="connsiteY43" fmla="*/ 301729 h 606735"/>
                  <a:gd name="connsiteX44" fmla="*/ 261739 w 565186"/>
                  <a:gd name="connsiteY44" fmla="*/ 314150 h 606735"/>
                  <a:gd name="connsiteX45" fmla="*/ 274551 w 565186"/>
                  <a:gd name="connsiteY45" fmla="*/ 277535 h 606735"/>
                  <a:gd name="connsiteX46" fmla="*/ 282349 w 565186"/>
                  <a:gd name="connsiteY46" fmla="*/ 234152 h 606735"/>
                  <a:gd name="connsiteX47" fmla="*/ 282535 w 565186"/>
                  <a:gd name="connsiteY47" fmla="*/ 234152 h 606735"/>
                  <a:gd name="connsiteX48" fmla="*/ 282628 w 565186"/>
                  <a:gd name="connsiteY48" fmla="*/ 234152 h 606735"/>
                  <a:gd name="connsiteX49" fmla="*/ 282721 w 565186"/>
                  <a:gd name="connsiteY49" fmla="*/ 234152 h 606735"/>
                  <a:gd name="connsiteX50" fmla="*/ 282906 w 565186"/>
                  <a:gd name="connsiteY50" fmla="*/ 234152 h 606735"/>
                  <a:gd name="connsiteX51" fmla="*/ 290704 w 565186"/>
                  <a:gd name="connsiteY51" fmla="*/ 277535 h 606735"/>
                  <a:gd name="connsiteX52" fmla="*/ 303516 w 565186"/>
                  <a:gd name="connsiteY52" fmla="*/ 314150 h 606735"/>
                  <a:gd name="connsiteX53" fmla="*/ 307508 w 565186"/>
                  <a:gd name="connsiteY53" fmla="*/ 301729 h 606735"/>
                  <a:gd name="connsiteX54" fmla="*/ 336380 w 565186"/>
                  <a:gd name="connsiteY54" fmla="*/ 210792 h 606735"/>
                  <a:gd name="connsiteX55" fmla="*/ 396167 w 565186"/>
                  <a:gd name="connsiteY55" fmla="*/ 239714 h 606735"/>
                  <a:gd name="connsiteX56" fmla="*/ 435344 w 565186"/>
                  <a:gd name="connsiteY56" fmla="*/ 334173 h 606735"/>
                  <a:gd name="connsiteX57" fmla="*/ 417705 w 565186"/>
                  <a:gd name="connsiteY57" fmla="*/ 352064 h 606735"/>
                  <a:gd name="connsiteX58" fmla="*/ 282906 w 565186"/>
                  <a:gd name="connsiteY58" fmla="*/ 352064 h 606735"/>
                  <a:gd name="connsiteX59" fmla="*/ 274922 w 565186"/>
                  <a:gd name="connsiteY59" fmla="*/ 352064 h 606735"/>
                  <a:gd name="connsiteX60" fmla="*/ 147736 w 565186"/>
                  <a:gd name="connsiteY60" fmla="*/ 352064 h 606735"/>
                  <a:gd name="connsiteX61" fmla="*/ 130004 w 565186"/>
                  <a:gd name="connsiteY61" fmla="*/ 334173 h 606735"/>
                  <a:gd name="connsiteX62" fmla="*/ 169088 w 565186"/>
                  <a:gd name="connsiteY62" fmla="*/ 239714 h 606735"/>
                  <a:gd name="connsiteX63" fmla="*/ 228875 w 565186"/>
                  <a:gd name="connsiteY63" fmla="*/ 210792 h 606735"/>
                  <a:gd name="connsiteX64" fmla="*/ 277351 w 565186"/>
                  <a:gd name="connsiteY64" fmla="*/ 297 h 606735"/>
                  <a:gd name="connsiteX65" fmla="*/ 316167 w 565186"/>
                  <a:gd name="connsiteY65" fmla="*/ 8453 h 606735"/>
                  <a:gd name="connsiteX66" fmla="*/ 335110 w 565186"/>
                  <a:gd name="connsiteY66" fmla="*/ 26064 h 606735"/>
                  <a:gd name="connsiteX67" fmla="*/ 355911 w 565186"/>
                  <a:gd name="connsiteY67" fmla="*/ 91872 h 606735"/>
                  <a:gd name="connsiteX68" fmla="*/ 353218 w 565186"/>
                  <a:gd name="connsiteY68" fmla="*/ 102067 h 606735"/>
                  <a:gd name="connsiteX69" fmla="*/ 359904 w 565186"/>
                  <a:gd name="connsiteY69" fmla="*/ 129688 h 606735"/>
                  <a:gd name="connsiteX70" fmla="*/ 346532 w 565186"/>
                  <a:gd name="connsiteY70" fmla="*/ 153045 h 606735"/>
                  <a:gd name="connsiteX71" fmla="*/ 299359 w 565186"/>
                  <a:gd name="connsiteY71" fmla="*/ 211160 h 606735"/>
                  <a:gd name="connsiteX72" fmla="*/ 264907 w 565186"/>
                  <a:gd name="connsiteY72" fmla="*/ 211252 h 606735"/>
                  <a:gd name="connsiteX73" fmla="*/ 217920 w 565186"/>
                  <a:gd name="connsiteY73" fmla="*/ 153230 h 606735"/>
                  <a:gd name="connsiteX74" fmla="*/ 204548 w 565186"/>
                  <a:gd name="connsiteY74" fmla="*/ 129873 h 606735"/>
                  <a:gd name="connsiteX75" fmla="*/ 211048 w 565186"/>
                  <a:gd name="connsiteY75" fmla="*/ 102067 h 606735"/>
                  <a:gd name="connsiteX76" fmla="*/ 208355 w 565186"/>
                  <a:gd name="connsiteY76" fmla="*/ 91872 h 606735"/>
                  <a:gd name="connsiteX77" fmla="*/ 208262 w 565186"/>
                  <a:gd name="connsiteY77" fmla="*/ 59524 h 606735"/>
                  <a:gd name="connsiteX78" fmla="*/ 227206 w 565186"/>
                  <a:gd name="connsiteY78" fmla="*/ 26435 h 606735"/>
                  <a:gd name="connsiteX79" fmla="*/ 244757 w 565186"/>
                  <a:gd name="connsiteY79" fmla="*/ 11975 h 606735"/>
                  <a:gd name="connsiteX80" fmla="*/ 261843 w 565186"/>
                  <a:gd name="connsiteY80" fmla="*/ 3263 h 606735"/>
                  <a:gd name="connsiteX81" fmla="*/ 277351 w 565186"/>
                  <a:gd name="connsiteY81" fmla="*/ 297 h 60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65186" h="606735">
                    <a:moveTo>
                      <a:pt x="266761" y="383537"/>
                    </a:moveTo>
                    <a:lnTo>
                      <a:pt x="298145" y="383537"/>
                    </a:lnTo>
                    <a:lnTo>
                      <a:pt x="298145" y="426731"/>
                    </a:lnTo>
                    <a:lnTo>
                      <a:pt x="485518" y="426731"/>
                    </a:lnTo>
                    <a:cubicBezTo>
                      <a:pt x="500746" y="426731"/>
                      <a:pt x="513188" y="439151"/>
                      <a:pt x="513188" y="454352"/>
                    </a:cubicBezTo>
                    <a:lnTo>
                      <a:pt x="513188" y="503015"/>
                    </a:lnTo>
                    <a:lnTo>
                      <a:pt x="537793" y="503015"/>
                    </a:lnTo>
                    <a:cubicBezTo>
                      <a:pt x="553021" y="503015"/>
                      <a:pt x="565370" y="515528"/>
                      <a:pt x="565184" y="530729"/>
                    </a:cubicBezTo>
                    <a:lnTo>
                      <a:pt x="565184" y="579021"/>
                    </a:lnTo>
                    <a:cubicBezTo>
                      <a:pt x="565184" y="594315"/>
                      <a:pt x="552742" y="606735"/>
                      <a:pt x="537422" y="606735"/>
                    </a:cubicBezTo>
                    <a:lnTo>
                      <a:pt x="456920" y="606735"/>
                    </a:lnTo>
                    <a:cubicBezTo>
                      <a:pt x="441600" y="606735"/>
                      <a:pt x="429250" y="594315"/>
                      <a:pt x="429250" y="579021"/>
                    </a:cubicBezTo>
                    <a:lnTo>
                      <a:pt x="429250" y="530729"/>
                    </a:lnTo>
                    <a:cubicBezTo>
                      <a:pt x="429250" y="515343"/>
                      <a:pt x="441600" y="503015"/>
                      <a:pt x="456920" y="503015"/>
                    </a:cubicBezTo>
                    <a:lnTo>
                      <a:pt x="481618" y="503015"/>
                    </a:lnTo>
                    <a:lnTo>
                      <a:pt x="481618" y="458060"/>
                    </a:lnTo>
                    <a:lnTo>
                      <a:pt x="297959" y="458060"/>
                    </a:lnTo>
                    <a:lnTo>
                      <a:pt x="297959" y="503015"/>
                    </a:lnTo>
                    <a:lnTo>
                      <a:pt x="322843" y="503015"/>
                    </a:lnTo>
                    <a:cubicBezTo>
                      <a:pt x="338256" y="503015"/>
                      <a:pt x="350606" y="515343"/>
                      <a:pt x="350606" y="530729"/>
                    </a:cubicBezTo>
                    <a:lnTo>
                      <a:pt x="350606" y="579021"/>
                    </a:lnTo>
                    <a:cubicBezTo>
                      <a:pt x="350606" y="594315"/>
                      <a:pt x="338256" y="606735"/>
                      <a:pt x="322843" y="606735"/>
                    </a:cubicBezTo>
                    <a:lnTo>
                      <a:pt x="242434" y="606735"/>
                    </a:lnTo>
                    <a:cubicBezTo>
                      <a:pt x="227021" y="606735"/>
                      <a:pt x="214672" y="594315"/>
                      <a:pt x="214672" y="579021"/>
                    </a:cubicBezTo>
                    <a:lnTo>
                      <a:pt x="214672" y="530729"/>
                    </a:lnTo>
                    <a:cubicBezTo>
                      <a:pt x="214672" y="515343"/>
                      <a:pt x="227021" y="503015"/>
                      <a:pt x="242434" y="503015"/>
                    </a:cubicBezTo>
                    <a:lnTo>
                      <a:pt x="266761" y="503015"/>
                    </a:lnTo>
                    <a:lnTo>
                      <a:pt x="266761" y="458060"/>
                    </a:lnTo>
                    <a:lnTo>
                      <a:pt x="83659" y="458060"/>
                    </a:lnTo>
                    <a:lnTo>
                      <a:pt x="83659" y="503015"/>
                    </a:lnTo>
                    <a:lnTo>
                      <a:pt x="108171" y="503015"/>
                    </a:lnTo>
                    <a:cubicBezTo>
                      <a:pt x="123585" y="503015"/>
                      <a:pt x="135934" y="515343"/>
                      <a:pt x="135934" y="530729"/>
                    </a:cubicBezTo>
                    <a:lnTo>
                      <a:pt x="135934" y="579021"/>
                    </a:lnTo>
                    <a:cubicBezTo>
                      <a:pt x="135934" y="594315"/>
                      <a:pt x="123585" y="606735"/>
                      <a:pt x="108171" y="606735"/>
                    </a:cubicBezTo>
                    <a:lnTo>
                      <a:pt x="27762" y="606735"/>
                    </a:lnTo>
                    <a:cubicBezTo>
                      <a:pt x="12349" y="606735"/>
                      <a:pt x="0" y="594315"/>
                      <a:pt x="0" y="579021"/>
                    </a:cubicBezTo>
                    <a:lnTo>
                      <a:pt x="0" y="530729"/>
                    </a:lnTo>
                    <a:cubicBezTo>
                      <a:pt x="0" y="515343"/>
                      <a:pt x="12349" y="503015"/>
                      <a:pt x="27762" y="503015"/>
                    </a:cubicBezTo>
                    <a:lnTo>
                      <a:pt x="52368" y="503015"/>
                    </a:lnTo>
                    <a:lnTo>
                      <a:pt x="52368" y="454352"/>
                    </a:lnTo>
                    <a:cubicBezTo>
                      <a:pt x="52368" y="439151"/>
                      <a:pt x="64717" y="426731"/>
                      <a:pt x="79945" y="426731"/>
                    </a:cubicBezTo>
                    <a:lnTo>
                      <a:pt x="266761" y="426731"/>
                    </a:lnTo>
                    <a:close/>
                    <a:moveTo>
                      <a:pt x="228875" y="210792"/>
                    </a:moveTo>
                    <a:lnTo>
                      <a:pt x="257747" y="301729"/>
                    </a:lnTo>
                    <a:lnTo>
                      <a:pt x="261739" y="314150"/>
                    </a:lnTo>
                    <a:lnTo>
                      <a:pt x="274551" y="277535"/>
                    </a:lnTo>
                    <a:cubicBezTo>
                      <a:pt x="245029" y="236098"/>
                      <a:pt x="276779" y="234152"/>
                      <a:pt x="282349" y="234152"/>
                    </a:cubicBezTo>
                    <a:lnTo>
                      <a:pt x="282535" y="234152"/>
                    </a:lnTo>
                    <a:lnTo>
                      <a:pt x="282628" y="234152"/>
                    </a:lnTo>
                    <a:lnTo>
                      <a:pt x="282721" y="234152"/>
                    </a:lnTo>
                    <a:lnTo>
                      <a:pt x="282906" y="234152"/>
                    </a:lnTo>
                    <a:cubicBezTo>
                      <a:pt x="288476" y="234245"/>
                      <a:pt x="320412" y="236284"/>
                      <a:pt x="290704" y="277535"/>
                    </a:cubicBezTo>
                    <a:lnTo>
                      <a:pt x="303516" y="314150"/>
                    </a:lnTo>
                    <a:lnTo>
                      <a:pt x="307508" y="301729"/>
                    </a:lnTo>
                    <a:lnTo>
                      <a:pt x="336380" y="210792"/>
                    </a:lnTo>
                    <a:cubicBezTo>
                      <a:pt x="336380" y="210792"/>
                      <a:pt x="358754" y="225531"/>
                      <a:pt x="396167" y="239714"/>
                    </a:cubicBezTo>
                    <a:cubicBezTo>
                      <a:pt x="433302" y="253155"/>
                      <a:pt x="434880" y="282077"/>
                      <a:pt x="435344" y="334173"/>
                    </a:cubicBezTo>
                    <a:cubicBezTo>
                      <a:pt x="435530" y="343999"/>
                      <a:pt x="427546" y="352064"/>
                      <a:pt x="417705" y="352064"/>
                    </a:cubicBezTo>
                    <a:lnTo>
                      <a:pt x="282906" y="352064"/>
                    </a:lnTo>
                    <a:lnTo>
                      <a:pt x="274922" y="352064"/>
                    </a:lnTo>
                    <a:lnTo>
                      <a:pt x="147736" y="352064"/>
                    </a:lnTo>
                    <a:cubicBezTo>
                      <a:pt x="137895" y="352064"/>
                      <a:pt x="129911" y="343999"/>
                      <a:pt x="130004" y="334173"/>
                    </a:cubicBezTo>
                    <a:cubicBezTo>
                      <a:pt x="130654" y="282077"/>
                      <a:pt x="132139" y="253155"/>
                      <a:pt x="169088" y="239714"/>
                    </a:cubicBezTo>
                    <a:cubicBezTo>
                      <a:pt x="206501" y="225345"/>
                      <a:pt x="228875" y="210792"/>
                      <a:pt x="228875" y="210792"/>
                    </a:cubicBezTo>
                    <a:close/>
                    <a:moveTo>
                      <a:pt x="277351" y="297"/>
                    </a:moveTo>
                    <a:cubicBezTo>
                      <a:pt x="294159" y="-1186"/>
                      <a:pt x="307066" y="3077"/>
                      <a:pt x="316167" y="8453"/>
                    </a:cubicBezTo>
                    <a:cubicBezTo>
                      <a:pt x="329910" y="16054"/>
                      <a:pt x="335110" y="26064"/>
                      <a:pt x="335110" y="26064"/>
                    </a:cubicBezTo>
                    <a:cubicBezTo>
                      <a:pt x="335110" y="26064"/>
                      <a:pt x="366590" y="28288"/>
                      <a:pt x="355911" y="91872"/>
                    </a:cubicBezTo>
                    <a:cubicBezTo>
                      <a:pt x="355354" y="95208"/>
                      <a:pt x="354426" y="98730"/>
                      <a:pt x="353218" y="102067"/>
                    </a:cubicBezTo>
                    <a:cubicBezTo>
                      <a:pt x="359533" y="101511"/>
                      <a:pt x="366869" y="105126"/>
                      <a:pt x="359904" y="129688"/>
                    </a:cubicBezTo>
                    <a:cubicBezTo>
                      <a:pt x="354797" y="147762"/>
                      <a:pt x="350154" y="152860"/>
                      <a:pt x="346532" y="153045"/>
                    </a:cubicBezTo>
                    <a:cubicBezTo>
                      <a:pt x="343189" y="174456"/>
                      <a:pt x="326103" y="201520"/>
                      <a:pt x="299359" y="211160"/>
                    </a:cubicBezTo>
                    <a:cubicBezTo>
                      <a:pt x="288308" y="215238"/>
                      <a:pt x="276051" y="215238"/>
                      <a:pt x="264907" y="211252"/>
                    </a:cubicBezTo>
                    <a:cubicBezTo>
                      <a:pt x="237699" y="201798"/>
                      <a:pt x="221263" y="174548"/>
                      <a:pt x="217920" y="153230"/>
                    </a:cubicBezTo>
                    <a:cubicBezTo>
                      <a:pt x="214298" y="152860"/>
                      <a:pt x="209562" y="147762"/>
                      <a:pt x="204548" y="129873"/>
                    </a:cubicBezTo>
                    <a:cubicBezTo>
                      <a:pt x="197583" y="105218"/>
                      <a:pt x="204919" y="101696"/>
                      <a:pt x="211048" y="102067"/>
                    </a:cubicBezTo>
                    <a:cubicBezTo>
                      <a:pt x="209841" y="98545"/>
                      <a:pt x="209005" y="95208"/>
                      <a:pt x="208355" y="91872"/>
                    </a:cubicBezTo>
                    <a:cubicBezTo>
                      <a:pt x="206126" y="80378"/>
                      <a:pt x="205476" y="69812"/>
                      <a:pt x="208262" y="59524"/>
                    </a:cubicBezTo>
                    <a:cubicBezTo>
                      <a:pt x="211419" y="45806"/>
                      <a:pt x="218848" y="34962"/>
                      <a:pt x="227206" y="26435"/>
                    </a:cubicBezTo>
                    <a:cubicBezTo>
                      <a:pt x="232499" y="20873"/>
                      <a:pt x="238442" y="15868"/>
                      <a:pt x="244757" y="11975"/>
                    </a:cubicBezTo>
                    <a:cubicBezTo>
                      <a:pt x="249957" y="8453"/>
                      <a:pt x="255621" y="5395"/>
                      <a:pt x="261843" y="3263"/>
                    </a:cubicBezTo>
                    <a:cubicBezTo>
                      <a:pt x="266672" y="1687"/>
                      <a:pt x="271872" y="575"/>
                      <a:pt x="277351" y="297"/>
                    </a:cubicBezTo>
                    <a:close/>
                  </a:path>
                </a:pathLst>
              </a:custGeom>
              <a:solidFill>
                <a:srgbClr val="E2455F"/>
              </a:solidFill>
              <a:ln>
                <a:noFill/>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rgbClr val="E2455F"/>
                  </a:solidFill>
                  <a:cs typeface="+mn-ea"/>
                  <a:sym typeface="+mn-lt"/>
                </a:endParaRPr>
              </a:p>
            </p:txBody>
          </p:sp>
        </p:grpSp>
      </p:grpSp>
      <p:grpSp>
        <p:nvGrpSpPr>
          <p:cNvPr id="39" name="îşḻíḋè"/>
          <p:cNvGrpSpPr/>
          <p:nvPr/>
        </p:nvGrpSpPr>
        <p:grpSpPr>
          <a:xfrm>
            <a:off x="7684424" y="3542218"/>
            <a:ext cx="2097450" cy="2229297"/>
            <a:chOff x="5472084" y="3917369"/>
            <a:chExt cx="2097450" cy="2229297"/>
          </a:xfrm>
        </p:grpSpPr>
        <p:grpSp>
          <p:nvGrpSpPr>
            <p:cNvPr id="40" name="íṣľîḑé"/>
            <p:cNvGrpSpPr/>
            <p:nvPr/>
          </p:nvGrpSpPr>
          <p:grpSpPr>
            <a:xfrm>
              <a:off x="6228598" y="3917369"/>
              <a:ext cx="584422" cy="587010"/>
              <a:chOff x="6228598" y="3917369"/>
              <a:chExt cx="584422" cy="587010"/>
            </a:xfrm>
          </p:grpSpPr>
          <p:sp>
            <p:nvSpPr>
              <p:cNvPr id="41" name="ïS1ïdê"/>
              <p:cNvSpPr/>
              <p:nvPr/>
            </p:nvSpPr>
            <p:spPr bwMode="auto">
              <a:xfrm>
                <a:off x="6228598" y="3917369"/>
                <a:ext cx="584422" cy="587010"/>
              </a:xfrm>
              <a:prstGeom prst="ellipse">
                <a:avLst/>
              </a:prstGeom>
              <a:solidFill>
                <a:schemeClr val="bg1"/>
              </a:solidFill>
              <a:ln>
                <a:noFill/>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rgbClr val="E2455F"/>
                  </a:solidFill>
                  <a:cs typeface="+mn-ea"/>
                  <a:sym typeface="+mn-lt"/>
                </a:endParaRPr>
              </a:p>
            </p:txBody>
          </p:sp>
          <p:sp>
            <p:nvSpPr>
              <p:cNvPr id="43" name="islïḓê"/>
              <p:cNvSpPr/>
              <p:nvPr/>
            </p:nvSpPr>
            <p:spPr bwMode="auto">
              <a:xfrm>
                <a:off x="6355180" y="4030451"/>
                <a:ext cx="331258" cy="36084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56973" h="606722">
                    <a:moveTo>
                      <a:pt x="480190" y="505602"/>
                    </a:moveTo>
                    <a:cubicBezTo>
                      <a:pt x="522897" y="505602"/>
                      <a:pt x="556973" y="537147"/>
                      <a:pt x="556973" y="556162"/>
                    </a:cubicBezTo>
                    <a:lnTo>
                      <a:pt x="556439" y="586996"/>
                    </a:lnTo>
                    <a:cubicBezTo>
                      <a:pt x="556261" y="597925"/>
                      <a:pt x="547364" y="606722"/>
                      <a:pt x="536420" y="606722"/>
                    </a:cubicBezTo>
                    <a:lnTo>
                      <a:pt x="425206" y="606722"/>
                    </a:lnTo>
                    <a:cubicBezTo>
                      <a:pt x="414173" y="606722"/>
                      <a:pt x="405187" y="597748"/>
                      <a:pt x="405187" y="586640"/>
                    </a:cubicBezTo>
                    <a:lnTo>
                      <a:pt x="405187" y="556162"/>
                    </a:lnTo>
                    <a:cubicBezTo>
                      <a:pt x="405187" y="537147"/>
                      <a:pt x="437573" y="505602"/>
                      <a:pt x="480190" y="505602"/>
                    </a:cubicBezTo>
                    <a:close/>
                    <a:moveTo>
                      <a:pt x="277711" y="505602"/>
                    </a:moveTo>
                    <a:cubicBezTo>
                      <a:pt x="320343" y="505602"/>
                      <a:pt x="354520" y="537147"/>
                      <a:pt x="354520" y="556162"/>
                    </a:cubicBezTo>
                    <a:lnTo>
                      <a:pt x="353986" y="586996"/>
                    </a:lnTo>
                    <a:cubicBezTo>
                      <a:pt x="353808" y="597925"/>
                      <a:pt x="344908" y="606722"/>
                      <a:pt x="333960" y="606722"/>
                    </a:cubicBezTo>
                    <a:lnTo>
                      <a:pt x="222619" y="606722"/>
                    </a:lnTo>
                    <a:cubicBezTo>
                      <a:pt x="211582" y="606722"/>
                      <a:pt x="202593" y="597748"/>
                      <a:pt x="202593" y="586640"/>
                    </a:cubicBezTo>
                    <a:lnTo>
                      <a:pt x="202593" y="556162"/>
                    </a:lnTo>
                    <a:cubicBezTo>
                      <a:pt x="202593" y="537147"/>
                      <a:pt x="234990" y="505602"/>
                      <a:pt x="277711" y="505602"/>
                    </a:cubicBezTo>
                    <a:close/>
                    <a:moveTo>
                      <a:pt x="75118" y="505602"/>
                    </a:moveTo>
                    <a:cubicBezTo>
                      <a:pt x="117839" y="505602"/>
                      <a:pt x="151927" y="537147"/>
                      <a:pt x="151927" y="556162"/>
                    </a:cubicBezTo>
                    <a:lnTo>
                      <a:pt x="151393" y="586996"/>
                    </a:lnTo>
                    <a:cubicBezTo>
                      <a:pt x="151215" y="597925"/>
                      <a:pt x="142315" y="606722"/>
                      <a:pt x="131367" y="606722"/>
                    </a:cubicBezTo>
                    <a:lnTo>
                      <a:pt x="20115" y="606722"/>
                    </a:lnTo>
                    <a:cubicBezTo>
                      <a:pt x="8989" y="606722"/>
                      <a:pt x="0" y="597748"/>
                      <a:pt x="0" y="586640"/>
                    </a:cubicBezTo>
                    <a:lnTo>
                      <a:pt x="0" y="556162"/>
                    </a:lnTo>
                    <a:cubicBezTo>
                      <a:pt x="0" y="537147"/>
                      <a:pt x="32486" y="505602"/>
                      <a:pt x="75118" y="505602"/>
                    </a:cubicBezTo>
                    <a:close/>
                    <a:moveTo>
                      <a:pt x="481080" y="379219"/>
                    </a:moveTo>
                    <a:cubicBezTo>
                      <a:pt x="509043" y="379219"/>
                      <a:pt x="531711" y="401840"/>
                      <a:pt x="531711" y="429744"/>
                    </a:cubicBezTo>
                    <a:cubicBezTo>
                      <a:pt x="531711" y="457648"/>
                      <a:pt x="509043" y="480269"/>
                      <a:pt x="481080" y="480269"/>
                    </a:cubicBezTo>
                    <a:cubicBezTo>
                      <a:pt x="453117" y="480269"/>
                      <a:pt x="430449" y="457648"/>
                      <a:pt x="430449" y="429744"/>
                    </a:cubicBezTo>
                    <a:cubicBezTo>
                      <a:pt x="430449" y="401840"/>
                      <a:pt x="453117" y="379219"/>
                      <a:pt x="481080" y="379219"/>
                    </a:cubicBezTo>
                    <a:close/>
                    <a:moveTo>
                      <a:pt x="278522" y="379219"/>
                    </a:moveTo>
                    <a:cubicBezTo>
                      <a:pt x="306465" y="379219"/>
                      <a:pt x="329118" y="401840"/>
                      <a:pt x="329118" y="429744"/>
                    </a:cubicBezTo>
                    <a:cubicBezTo>
                      <a:pt x="329118" y="457648"/>
                      <a:pt x="306465" y="480269"/>
                      <a:pt x="278522" y="480269"/>
                    </a:cubicBezTo>
                    <a:cubicBezTo>
                      <a:pt x="250579" y="480269"/>
                      <a:pt x="227926" y="457648"/>
                      <a:pt x="227926" y="429744"/>
                    </a:cubicBezTo>
                    <a:cubicBezTo>
                      <a:pt x="227926" y="401840"/>
                      <a:pt x="250579" y="379219"/>
                      <a:pt x="278522" y="379219"/>
                    </a:cubicBezTo>
                    <a:close/>
                    <a:moveTo>
                      <a:pt x="76035" y="379219"/>
                    </a:moveTo>
                    <a:cubicBezTo>
                      <a:pt x="103998" y="379219"/>
                      <a:pt x="126666" y="401840"/>
                      <a:pt x="126666" y="429744"/>
                    </a:cubicBezTo>
                    <a:cubicBezTo>
                      <a:pt x="126666" y="457648"/>
                      <a:pt x="103998" y="480269"/>
                      <a:pt x="76035" y="480269"/>
                    </a:cubicBezTo>
                    <a:cubicBezTo>
                      <a:pt x="48072" y="480269"/>
                      <a:pt x="25404" y="457648"/>
                      <a:pt x="25404" y="429744"/>
                    </a:cubicBezTo>
                    <a:cubicBezTo>
                      <a:pt x="25404" y="401840"/>
                      <a:pt x="48072" y="379219"/>
                      <a:pt x="76035" y="379219"/>
                    </a:cubicBezTo>
                    <a:close/>
                    <a:moveTo>
                      <a:pt x="353886" y="80445"/>
                    </a:moveTo>
                    <a:lnTo>
                      <a:pt x="360298" y="80445"/>
                    </a:lnTo>
                    <a:cubicBezTo>
                      <a:pt x="362435" y="80445"/>
                      <a:pt x="364216" y="80712"/>
                      <a:pt x="365552" y="81424"/>
                    </a:cubicBezTo>
                    <a:cubicBezTo>
                      <a:pt x="366888" y="82136"/>
                      <a:pt x="367956" y="82936"/>
                      <a:pt x="368669" y="84004"/>
                    </a:cubicBezTo>
                    <a:cubicBezTo>
                      <a:pt x="369381" y="84982"/>
                      <a:pt x="369916" y="86139"/>
                      <a:pt x="370183" y="87206"/>
                    </a:cubicBezTo>
                    <a:cubicBezTo>
                      <a:pt x="370361" y="88363"/>
                      <a:pt x="370539" y="89341"/>
                      <a:pt x="370539" y="90142"/>
                    </a:cubicBezTo>
                    <a:cubicBezTo>
                      <a:pt x="370539" y="92277"/>
                      <a:pt x="370272" y="94145"/>
                      <a:pt x="369738" y="95569"/>
                    </a:cubicBezTo>
                    <a:cubicBezTo>
                      <a:pt x="369203" y="96992"/>
                      <a:pt x="368491" y="98149"/>
                      <a:pt x="367600" y="98949"/>
                    </a:cubicBezTo>
                    <a:cubicBezTo>
                      <a:pt x="366799" y="99750"/>
                      <a:pt x="365819" y="100373"/>
                      <a:pt x="364840" y="100728"/>
                    </a:cubicBezTo>
                    <a:cubicBezTo>
                      <a:pt x="363860" y="101084"/>
                      <a:pt x="362791" y="101262"/>
                      <a:pt x="361723" y="101262"/>
                    </a:cubicBezTo>
                    <a:lnTo>
                      <a:pt x="353886" y="101262"/>
                    </a:lnTo>
                    <a:close/>
                    <a:moveTo>
                      <a:pt x="288104" y="75802"/>
                    </a:moveTo>
                    <a:lnTo>
                      <a:pt x="288104" y="81667"/>
                    </a:lnTo>
                    <a:lnTo>
                      <a:pt x="303770" y="81667"/>
                    </a:lnTo>
                    <a:lnTo>
                      <a:pt x="303770" y="128321"/>
                    </a:lnTo>
                    <a:lnTo>
                      <a:pt x="312404" y="128321"/>
                    </a:lnTo>
                    <a:lnTo>
                      <a:pt x="312404" y="81667"/>
                    </a:lnTo>
                    <a:lnTo>
                      <a:pt x="328159" y="81667"/>
                    </a:lnTo>
                    <a:lnTo>
                      <a:pt x="328159" y="75802"/>
                    </a:lnTo>
                    <a:close/>
                    <a:moveTo>
                      <a:pt x="233896" y="75802"/>
                    </a:moveTo>
                    <a:lnTo>
                      <a:pt x="233896" y="81667"/>
                    </a:lnTo>
                    <a:lnTo>
                      <a:pt x="249562" y="81667"/>
                    </a:lnTo>
                    <a:lnTo>
                      <a:pt x="249562" y="128321"/>
                    </a:lnTo>
                    <a:lnTo>
                      <a:pt x="258196" y="128321"/>
                    </a:lnTo>
                    <a:lnTo>
                      <a:pt x="258196" y="81667"/>
                    </a:lnTo>
                    <a:lnTo>
                      <a:pt x="273951" y="81667"/>
                    </a:lnTo>
                    <a:lnTo>
                      <a:pt x="273951" y="75802"/>
                    </a:lnTo>
                    <a:close/>
                    <a:moveTo>
                      <a:pt x="183516" y="75802"/>
                    </a:moveTo>
                    <a:lnTo>
                      <a:pt x="183516" y="128321"/>
                    </a:lnTo>
                    <a:lnTo>
                      <a:pt x="192239" y="128321"/>
                    </a:lnTo>
                    <a:lnTo>
                      <a:pt x="192239" y="104683"/>
                    </a:lnTo>
                    <a:lnTo>
                      <a:pt x="215026" y="104683"/>
                    </a:lnTo>
                    <a:lnTo>
                      <a:pt x="215026" y="128321"/>
                    </a:lnTo>
                    <a:lnTo>
                      <a:pt x="223571" y="128321"/>
                    </a:lnTo>
                    <a:lnTo>
                      <a:pt x="223571" y="75802"/>
                    </a:lnTo>
                    <a:lnTo>
                      <a:pt x="215026" y="75802"/>
                    </a:lnTo>
                    <a:lnTo>
                      <a:pt x="215026" y="98818"/>
                    </a:lnTo>
                    <a:lnTo>
                      <a:pt x="192239" y="98818"/>
                    </a:lnTo>
                    <a:lnTo>
                      <a:pt x="192239" y="75802"/>
                    </a:lnTo>
                    <a:close/>
                    <a:moveTo>
                      <a:pt x="345338" y="73935"/>
                    </a:moveTo>
                    <a:lnTo>
                      <a:pt x="345338" y="126366"/>
                    </a:lnTo>
                    <a:lnTo>
                      <a:pt x="353883" y="126366"/>
                    </a:lnTo>
                    <a:lnTo>
                      <a:pt x="353883" y="107438"/>
                    </a:lnTo>
                    <a:lnTo>
                      <a:pt x="360203" y="107438"/>
                    </a:lnTo>
                    <a:cubicBezTo>
                      <a:pt x="362962" y="107438"/>
                      <a:pt x="365544" y="107083"/>
                      <a:pt x="367769" y="106283"/>
                    </a:cubicBezTo>
                    <a:cubicBezTo>
                      <a:pt x="370083" y="105394"/>
                      <a:pt x="372041" y="104328"/>
                      <a:pt x="373644" y="102817"/>
                    </a:cubicBezTo>
                    <a:cubicBezTo>
                      <a:pt x="375246" y="101306"/>
                      <a:pt x="376492" y="99529"/>
                      <a:pt x="377382" y="97396"/>
                    </a:cubicBezTo>
                    <a:cubicBezTo>
                      <a:pt x="378361" y="95264"/>
                      <a:pt x="378717" y="92775"/>
                      <a:pt x="378717" y="90109"/>
                    </a:cubicBezTo>
                    <a:cubicBezTo>
                      <a:pt x="378717" y="87621"/>
                      <a:pt x="378183" y="85400"/>
                      <a:pt x="377115" y="83356"/>
                    </a:cubicBezTo>
                    <a:cubicBezTo>
                      <a:pt x="376136" y="81312"/>
                      <a:pt x="374712" y="79623"/>
                      <a:pt x="372932" y="78201"/>
                    </a:cubicBezTo>
                    <a:cubicBezTo>
                      <a:pt x="371240" y="76779"/>
                      <a:pt x="369282" y="75713"/>
                      <a:pt x="367057" y="75002"/>
                    </a:cubicBezTo>
                    <a:cubicBezTo>
                      <a:pt x="364921" y="74291"/>
                      <a:pt x="362695" y="73935"/>
                      <a:pt x="360381" y="73935"/>
                    </a:cubicBezTo>
                    <a:close/>
                    <a:moveTo>
                      <a:pt x="177285" y="0"/>
                    </a:moveTo>
                    <a:lnTo>
                      <a:pt x="379785" y="0"/>
                    </a:lnTo>
                    <a:cubicBezTo>
                      <a:pt x="435684" y="0"/>
                      <a:pt x="481080" y="45321"/>
                      <a:pt x="481080" y="101129"/>
                    </a:cubicBezTo>
                    <a:cubicBezTo>
                      <a:pt x="481080" y="156847"/>
                      <a:pt x="435684" y="202257"/>
                      <a:pt x="379785" y="202257"/>
                    </a:cubicBezTo>
                    <a:lnTo>
                      <a:pt x="303859" y="202257"/>
                    </a:lnTo>
                    <a:lnTo>
                      <a:pt x="303859" y="227495"/>
                    </a:lnTo>
                    <a:lnTo>
                      <a:pt x="481080" y="227495"/>
                    </a:lnTo>
                    <a:cubicBezTo>
                      <a:pt x="495055" y="227495"/>
                      <a:pt x="506448" y="238781"/>
                      <a:pt x="506448" y="252732"/>
                    </a:cubicBezTo>
                    <a:lnTo>
                      <a:pt x="506448" y="303297"/>
                    </a:lnTo>
                    <a:cubicBezTo>
                      <a:pt x="506448" y="317249"/>
                      <a:pt x="495055" y="328623"/>
                      <a:pt x="481080" y="328623"/>
                    </a:cubicBezTo>
                    <a:cubicBezTo>
                      <a:pt x="467105" y="328623"/>
                      <a:pt x="455801" y="317249"/>
                      <a:pt x="455801" y="303297"/>
                    </a:cubicBezTo>
                    <a:lnTo>
                      <a:pt x="455801" y="278059"/>
                    </a:lnTo>
                    <a:lnTo>
                      <a:pt x="303859" y="278059"/>
                    </a:lnTo>
                    <a:lnTo>
                      <a:pt x="303859" y="303297"/>
                    </a:lnTo>
                    <a:cubicBezTo>
                      <a:pt x="303859" y="317249"/>
                      <a:pt x="292555" y="328623"/>
                      <a:pt x="278580" y="328623"/>
                    </a:cubicBezTo>
                    <a:cubicBezTo>
                      <a:pt x="264516" y="328623"/>
                      <a:pt x="253212" y="317249"/>
                      <a:pt x="253212" y="303297"/>
                    </a:cubicBezTo>
                    <a:lnTo>
                      <a:pt x="253212" y="278059"/>
                    </a:lnTo>
                    <a:lnTo>
                      <a:pt x="102160" y="278059"/>
                    </a:lnTo>
                    <a:lnTo>
                      <a:pt x="102160" y="303297"/>
                    </a:lnTo>
                    <a:cubicBezTo>
                      <a:pt x="102160" y="317249"/>
                      <a:pt x="90856" y="328623"/>
                      <a:pt x="76881" y="328623"/>
                    </a:cubicBezTo>
                    <a:cubicBezTo>
                      <a:pt x="62817" y="328623"/>
                      <a:pt x="51513" y="317249"/>
                      <a:pt x="51513" y="303297"/>
                    </a:cubicBezTo>
                    <a:lnTo>
                      <a:pt x="51513" y="252732"/>
                    </a:lnTo>
                    <a:cubicBezTo>
                      <a:pt x="51513" y="238781"/>
                      <a:pt x="62817" y="227495"/>
                      <a:pt x="76881" y="227495"/>
                    </a:cubicBezTo>
                    <a:lnTo>
                      <a:pt x="253212" y="227495"/>
                    </a:lnTo>
                    <a:lnTo>
                      <a:pt x="253212" y="202257"/>
                    </a:lnTo>
                    <a:lnTo>
                      <a:pt x="177285" y="202257"/>
                    </a:lnTo>
                    <a:cubicBezTo>
                      <a:pt x="121387" y="202257"/>
                      <a:pt x="75991" y="156847"/>
                      <a:pt x="75991" y="101129"/>
                    </a:cubicBezTo>
                    <a:cubicBezTo>
                      <a:pt x="75991" y="45321"/>
                      <a:pt x="121387" y="0"/>
                      <a:pt x="177285" y="0"/>
                    </a:cubicBezTo>
                    <a:close/>
                  </a:path>
                </a:pathLst>
              </a:custGeom>
              <a:solidFill>
                <a:srgbClr val="E2455F"/>
              </a:solidFill>
              <a:ln>
                <a:noFill/>
              </a:ln>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solidFill>
                    <a:srgbClr val="E2455F"/>
                  </a:solidFill>
                  <a:cs typeface="+mn-ea"/>
                  <a:sym typeface="+mn-lt"/>
                </a:endParaRPr>
              </a:p>
            </p:txBody>
          </p:sp>
        </p:grpSp>
        <p:grpSp>
          <p:nvGrpSpPr>
            <p:cNvPr id="44" name="î$ľíḋe"/>
            <p:cNvGrpSpPr/>
            <p:nvPr/>
          </p:nvGrpSpPr>
          <p:grpSpPr>
            <a:xfrm>
              <a:off x="5472084" y="4531732"/>
              <a:ext cx="2097450" cy="1614934"/>
              <a:chOff x="673100" y="4531866"/>
              <a:chExt cx="2097450" cy="1614934"/>
            </a:xfrm>
          </p:grpSpPr>
          <p:sp>
            <p:nvSpPr>
              <p:cNvPr id="45" name="iṩḷïḓé"/>
              <p:cNvSpPr txBox="1"/>
              <p:nvPr/>
            </p:nvSpPr>
            <p:spPr>
              <a:xfrm>
                <a:off x="673100" y="4531866"/>
                <a:ext cx="2097450" cy="446696"/>
              </a:xfrm>
              <a:prstGeom prst="rect">
                <a:avLst/>
              </a:prstGeom>
              <a:noFill/>
            </p:spPr>
            <p:txBody>
              <a:bodyPr wrap="square" lIns="91440" tIns="45720" rIns="91440" bIns="45720" rtlCol="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sz="1600" b="1" dirty="0">
                    <a:solidFill>
                      <a:srgbClr val="E2455F"/>
                    </a:solidFill>
                    <a:cs typeface="+mn-ea"/>
                    <a:sym typeface="+mn-lt"/>
                  </a:rPr>
                  <a:t>短信</a:t>
                </a:r>
              </a:p>
            </p:txBody>
          </p:sp>
          <p:sp>
            <p:nvSpPr>
              <p:cNvPr id="46" name="îśľiḑè"/>
              <p:cNvSpPr/>
              <p:nvPr/>
            </p:nvSpPr>
            <p:spPr bwMode="auto">
              <a:xfrm>
                <a:off x="673100" y="4978563"/>
                <a:ext cx="2097450" cy="116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r>
                  <a:rPr lang="zh-CN" altLang="en-US" sz="1200" dirty="0">
                    <a:solidFill>
                      <a:schemeClr val="tx1">
                        <a:lumMod val="75000"/>
                        <a:lumOff val="25000"/>
                      </a:schemeClr>
                    </a:solidFill>
                    <a:cs typeface="+mn-ea"/>
                    <a:sym typeface="+mn-lt"/>
                  </a:rPr>
                  <a:t>单击此处输入您得文本内容</a:t>
                </a: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endParaRPr lang="en-US" altLang="zh-CN" sz="1200" dirty="0">
                  <a:solidFill>
                    <a:schemeClr val="tx1">
                      <a:lumMod val="75000"/>
                      <a:lumOff val="25000"/>
                    </a:schemeClr>
                  </a:solidFill>
                  <a:cs typeface="+mn-ea"/>
                  <a:sym typeface="+mn-lt"/>
                </a:endParaRPr>
              </a:p>
              <a:p>
                <a:pPr algn="ctr">
                  <a:lnSpc>
                    <a:spcPct val="150000"/>
                  </a:lnSpc>
                </a:pPr>
                <a:r>
                  <a:rPr lang="en-US" altLang="zh-CN" sz="1200" dirty="0">
                    <a:solidFill>
                      <a:schemeClr val="tx1">
                        <a:lumMod val="75000"/>
                        <a:lumOff val="25000"/>
                      </a:schemeClr>
                    </a:solidFill>
                    <a:cs typeface="+mn-ea"/>
                    <a:sym typeface="+mn-lt"/>
                  </a:rPr>
                  <a:t>……</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909">
        <p:blinds dir="vert"/>
      </p:transition>
    </mc:Choice>
    <mc:Fallback xmlns="">
      <p:transition spd="slow" advTm="90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5"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0.70"/>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par>
                                <p:cTn id="25" presetID="5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1000" fill="hold"/>
                                        <p:tgtEl>
                                          <p:spTgt spid="39"/>
                                        </p:tgtEl>
                                        <p:attrNameLst>
                                          <p:attrName>ppt_w</p:attrName>
                                        </p:attrNameLst>
                                      </p:cBhvr>
                                      <p:tavLst>
                                        <p:tav tm="0">
                                          <p:val>
                                            <p:strVal val="#ppt_w*0.70"/>
                                          </p:val>
                                        </p:tav>
                                        <p:tav tm="100000">
                                          <p:val>
                                            <p:strVal val="#ppt_w"/>
                                          </p:val>
                                        </p:tav>
                                      </p:tavLst>
                                    </p:anim>
                                    <p:anim calcmode="lin" valueType="num">
                                      <p:cBhvr>
                                        <p:cTn id="33" dur="1000" fill="hold"/>
                                        <p:tgtEl>
                                          <p:spTgt spid="39"/>
                                        </p:tgtEl>
                                        <p:attrNameLst>
                                          <p:attrName>ppt_h</p:attrName>
                                        </p:attrNameLst>
                                      </p:cBhvr>
                                      <p:tavLst>
                                        <p:tav tm="0">
                                          <p:val>
                                            <p:strVal val="#ppt_h"/>
                                          </p:val>
                                        </p:tav>
                                        <p:tav tm="100000">
                                          <p:val>
                                            <p:strVal val="#ppt_h"/>
                                          </p:val>
                                        </p:tav>
                                      </p:tavLst>
                                    </p:anim>
                                    <p:animEffect transition="in" filter="fade">
                                      <p:cBhvr>
                                        <p:cTn id="3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活动宣传规划</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sp>
        <p:nvSpPr>
          <p:cNvPr id="19" name="矩形 18"/>
          <p:cNvSpPr/>
          <p:nvPr/>
        </p:nvSpPr>
        <p:spPr>
          <a:xfrm>
            <a:off x="4941266" y="2997637"/>
            <a:ext cx="6096000" cy="613694"/>
          </a:xfrm>
          <a:prstGeom prst="rect">
            <a:avLst/>
          </a:prstGeom>
        </p:spPr>
        <p:txBody>
          <a:bodyPr>
            <a:spAutoFit/>
          </a:bodyPr>
          <a:lstStyle/>
          <a:p>
            <a:pPr>
              <a:lnSpc>
                <a:spcPct val="150000"/>
              </a:lnSpc>
            </a:pPr>
            <a:r>
              <a:rPr lang="zh-CN" altLang="en-US" sz="1200" dirty="0">
                <a:solidFill>
                  <a:schemeClr val="tx1">
                    <a:lumMod val="75000"/>
                    <a:lumOff val="25000"/>
                  </a:schemeClr>
                </a:solidFill>
                <a:cs typeface="+mn-ea"/>
                <a:sym typeface="+mn-lt"/>
              </a:rPr>
              <a:t>报纸宣传     发行量较大的几家报纸上刊登主题为〈中国古老传说—牵红线〉软文广告。</a:t>
            </a:r>
          </a:p>
          <a:p>
            <a:pPr>
              <a:lnSpc>
                <a:spcPct val="150000"/>
              </a:lnSpc>
            </a:pPr>
            <a:r>
              <a:rPr lang="zh-CN" altLang="en-US" sz="1200" dirty="0">
                <a:solidFill>
                  <a:schemeClr val="tx1">
                    <a:lumMod val="75000"/>
                    <a:lumOff val="25000"/>
                  </a:schemeClr>
                </a:solidFill>
                <a:cs typeface="+mn-ea"/>
                <a:sym typeface="+mn-lt"/>
              </a:rPr>
              <a:t>短信宣传     发布具体时间、地点、活动安排及事项</a:t>
            </a:r>
          </a:p>
        </p:txBody>
      </p:sp>
      <p:cxnSp>
        <p:nvCxnSpPr>
          <p:cNvPr id="21" name="直接连接符 20"/>
          <p:cNvCxnSpPr/>
          <p:nvPr/>
        </p:nvCxnSpPr>
        <p:spPr>
          <a:xfrm>
            <a:off x="4697426" y="1044510"/>
            <a:ext cx="0" cy="5537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4583126" y="1695791"/>
            <a:ext cx="243840" cy="243840"/>
          </a:xfrm>
          <a:prstGeom prst="ellipse">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3" name="矩形 22"/>
          <p:cNvSpPr/>
          <p:nvPr/>
        </p:nvSpPr>
        <p:spPr>
          <a:xfrm>
            <a:off x="4941266" y="1610752"/>
            <a:ext cx="3576620"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4</a:t>
            </a:r>
            <a:r>
              <a:rPr lang="zh-CN" altLang="en-US" b="1" dirty="0">
                <a:solidFill>
                  <a:schemeClr val="tx1">
                    <a:lumMod val="75000"/>
                    <a:lumOff val="25000"/>
                  </a:schemeClr>
                </a:solidFill>
                <a:cs typeface="+mn-ea"/>
                <a:sym typeface="+mn-lt"/>
              </a:rPr>
              <a:t>月1日——14日（启动阶段）    </a:t>
            </a:r>
          </a:p>
        </p:txBody>
      </p:sp>
      <p:sp>
        <p:nvSpPr>
          <p:cNvPr id="24" name="矩形 23"/>
          <p:cNvSpPr/>
          <p:nvPr/>
        </p:nvSpPr>
        <p:spPr>
          <a:xfrm>
            <a:off x="4948886" y="1963853"/>
            <a:ext cx="6096000" cy="613694"/>
          </a:xfrm>
          <a:prstGeom prst="rect">
            <a:avLst/>
          </a:prstGeom>
        </p:spPr>
        <p:txBody>
          <a:bodyPr>
            <a:spAutoFit/>
          </a:bodyPr>
          <a:lstStyle/>
          <a:p>
            <a:pPr>
              <a:lnSpc>
                <a:spcPct val="150000"/>
              </a:lnSpc>
            </a:pPr>
            <a:r>
              <a:rPr lang="zh-CN" altLang="en-US" sz="1200" dirty="0">
                <a:solidFill>
                  <a:schemeClr val="tx1">
                    <a:lumMod val="75000"/>
                    <a:lumOff val="25000"/>
                  </a:schemeClr>
                </a:solidFill>
                <a:cs typeface="+mn-ea"/>
                <a:sym typeface="+mn-lt"/>
              </a:rPr>
              <a:t>网络宣传    人人网等交友网上发布活动信息，开通报名</a:t>
            </a:r>
          </a:p>
          <a:p>
            <a:pPr>
              <a:lnSpc>
                <a:spcPct val="150000"/>
              </a:lnSpc>
            </a:pPr>
            <a:r>
              <a:rPr lang="zh-CN" altLang="en-US" sz="1200" dirty="0">
                <a:solidFill>
                  <a:schemeClr val="tx1">
                    <a:lumMod val="75000"/>
                    <a:lumOff val="25000"/>
                  </a:schemeClr>
                </a:solidFill>
                <a:cs typeface="+mn-ea"/>
                <a:sym typeface="+mn-lt"/>
              </a:rPr>
              <a:t>社区宣传     社区海报    遍及千灯湖周边</a:t>
            </a:r>
          </a:p>
        </p:txBody>
      </p:sp>
      <p:sp>
        <p:nvSpPr>
          <p:cNvPr id="25" name="椭圆 24"/>
          <p:cNvSpPr/>
          <p:nvPr/>
        </p:nvSpPr>
        <p:spPr>
          <a:xfrm>
            <a:off x="4575506" y="2649329"/>
            <a:ext cx="243840" cy="243840"/>
          </a:xfrm>
          <a:prstGeom prst="ellipse">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6" name="矩形 25"/>
          <p:cNvSpPr/>
          <p:nvPr/>
        </p:nvSpPr>
        <p:spPr>
          <a:xfrm>
            <a:off x="4948886" y="2561316"/>
            <a:ext cx="3889206"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4</a:t>
            </a:r>
            <a:r>
              <a:rPr lang="zh-CN" altLang="en-US" b="1" dirty="0">
                <a:solidFill>
                  <a:schemeClr val="tx1">
                    <a:lumMod val="75000"/>
                    <a:lumOff val="25000"/>
                  </a:schemeClr>
                </a:solidFill>
                <a:cs typeface="+mn-ea"/>
                <a:sym typeface="+mn-lt"/>
              </a:rPr>
              <a:t>月14日——20日（持续阶段）      </a:t>
            </a:r>
          </a:p>
        </p:txBody>
      </p:sp>
      <p:sp>
        <p:nvSpPr>
          <p:cNvPr id="27" name="椭圆 26"/>
          <p:cNvSpPr/>
          <p:nvPr/>
        </p:nvSpPr>
        <p:spPr>
          <a:xfrm>
            <a:off x="4575506" y="3712315"/>
            <a:ext cx="243840" cy="243840"/>
          </a:xfrm>
          <a:prstGeom prst="ellipse">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矩形 27"/>
          <p:cNvSpPr/>
          <p:nvPr/>
        </p:nvSpPr>
        <p:spPr>
          <a:xfrm>
            <a:off x="5024447" y="5670258"/>
            <a:ext cx="6096000" cy="461665"/>
          </a:xfrm>
          <a:prstGeom prst="rect">
            <a:avLst/>
          </a:prstGeom>
        </p:spPr>
        <p:txBody>
          <a:bodyPr>
            <a:spAutoFit/>
          </a:bodyPr>
          <a:lstStyle/>
          <a:p>
            <a:r>
              <a:rPr lang="zh-CN" altLang="en-US" sz="1200" dirty="0">
                <a:solidFill>
                  <a:schemeClr val="tx1">
                    <a:lumMod val="75000"/>
                    <a:lumOff val="25000"/>
                  </a:schemeClr>
                </a:solidFill>
                <a:cs typeface="+mn-ea"/>
                <a:sym typeface="+mn-lt"/>
              </a:rPr>
              <a:t>大众宣传     宣传活动结束后大众的反响</a:t>
            </a:r>
          </a:p>
          <a:p>
            <a:r>
              <a:rPr lang="zh-CN" altLang="en-US" sz="1200" dirty="0">
                <a:solidFill>
                  <a:schemeClr val="tx1">
                    <a:lumMod val="75000"/>
                    <a:lumOff val="25000"/>
                  </a:schemeClr>
                </a:solidFill>
                <a:cs typeface="+mn-ea"/>
                <a:sym typeface="+mn-lt"/>
              </a:rPr>
              <a:t>社区宣传      销售反馈</a:t>
            </a:r>
          </a:p>
        </p:txBody>
      </p:sp>
      <p:sp>
        <p:nvSpPr>
          <p:cNvPr id="29" name="矩形 28"/>
          <p:cNvSpPr/>
          <p:nvPr/>
        </p:nvSpPr>
        <p:spPr>
          <a:xfrm>
            <a:off x="5013822" y="3630298"/>
            <a:ext cx="1074333"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4</a:t>
            </a:r>
            <a:r>
              <a:rPr lang="zh-CN" altLang="en-US" b="1" dirty="0">
                <a:solidFill>
                  <a:schemeClr val="tx1">
                    <a:lumMod val="75000"/>
                    <a:lumOff val="25000"/>
                  </a:schemeClr>
                </a:solidFill>
                <a:cs typeface="+mn-ea"/>
                <a:sym typeface="+mn-lt"/>
              </a:rPr>
              <a:t>月21日</a:t>
            </a:r>
          </a:p>
        </p:txBody>
      </p:sp>
      <p:sp>
        <p:nvSpPr>
          <p:cNvPr id="30" name="矩形 29"/>
          <p:cNvSpPr/>
          <p:nvPr/>
        </p:nvSpPr>
        <p:spPr>
          <a:xfrm>
            <a:off x="5013822" y="3998177"/>
            <a:ext cx="2268570"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POP广告     现场布置POP广告</a:t>
            </a:r>
          </a:p>
        </p:txBody>
      </p:sp>
      <p:sp>
        <p:nvSpPr>
          <p:cNvPr id="31" name="矩形 30"/>
          <p:cNvSpPr/>
          <p:nvPr/>
        </p:nvSpPr>
        <p:spPr>
          <a:xfrm>
            <a:off x="5013822" y="4367509"/>
            <a:ext cx="3475631"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4</a:t>
            </a:r>
            <a:r>
              <a:rPr lang="zh-CN" altLang="en-US" b="1" dirty="0">
                <a:solidFill>
                  <a:schemeClr val="tx1">
                    <a:lumMod val="75000"/>
                    <a:lumOff val="25000"/>
                  </a:schemeClr>
                </a:solidFill>
                <a:cs typeface="+mn-ea"/>
                <a:sym typeface="+mn-lt"/>
              </a:rPr>
              <a:t>月22日——23日（高潮阶段）</a:t>
            </a:r>
          </a:p>
        </p:txBody>
      </p:sp>
      <p:sp>
        <p:nvSpPr>
          <p:cNvPr id="32" name="矩形 31"/>
          <p:cNvSpPr/>
          <p:nvPr/>
        </p:nvSpPr>
        <p:spPr>
          <a:xfrm>
            <a:off x="5015651" y="4705984"/>
            <a:ext cx="6096000" cy="461665"/>
          </a:xfrm>
          <a:prstGeom prst="rect">
            <a:avLst/>
          </a:prstGeom>
        </p:spPr>
        <p:txBody>
          <a:bodyPr>
            <a:spAutoFit/>
          </a:bodyPr>
          <a:lstStyle/>
          <a:p>
            <a:r>
              <a:rPr lang="zh-CN" altLang="en-US" sz="1200" dirty="0">
                <a:solidFill>
                  <a:schemeClr val="tx1">
                    <a:lumMod val="75000"/>
                    <a:lumOff val="25000"/>
                  </a:schemeClr>
                </a:solidFill>
                <a:cs typeface="+mn-ea"/>
                <a:sym typeface="+mn-lt"/>
              </a:rPr>
              <a:t>大众宣传    邀请电视、报纸媒体报道活动</a:t>
            </a:r>
          </a:p>
          <a:p>
            <a:r>
              <a:rPr lang="zh-CN" altLang="en-US" sz="1200" dirty="0">
                <a:solidFill>
                  <a:schemeClr val="tx1">
                    <a:lumMod val="75000"/>
                    <a:lumOff val="25000"/>
                  </a:schemeClr>
                </a:solidFill>
                <a:cs typeface="+mn-ea"/>
                <a:sym typeface="+mn-lt"/>
              </a:rPr>
              <a:t>社区宣传     继续在社区周边宣传，吸引居民广泛参与</a:t>
            </a:r>
          </a:p>
        </p:txBody>
      </p:sp>
      <p:sp>
        <p:nvSpPr>
          <p:cNvPr id="33" name="矩形 32"/>
          <p:cNvSpPr/>
          <p:nvPr/>
        </p:nvSpPr>
        <p:spPr>
          <a:xfrm>
            <a:off x="5024447" y="5321042"/>
            <a:ext cx="3475631"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4</a:t>
            </a:r>
            <a:r>
              <a:rPr lang="zh-CN" altLang="en-US" b="1" dirty="0">
                <a:solidFill>
                  <a:schemeClr val="tx1">
                    <a:lumMod val="75000"/>
                    <a:lumOff val="25000"/>
                  </a:schemeClr>
                </a:solidFill>
                <a:cs typeface="+mn-ea"/>
                <a:sym typeface="+mn-lt"/>
              </a:rPr>
              <a:t>月24日——30日（后续阶段）</a:t>
            </a:r>
          </a:p>
        </p:txBody>
      </p:sp>
      <p:sp>
        <p:nvSpPr>
          <p:cNvPr id="34" name="椭圆 33"/>
          <p:cNvSpPr/>
          <p:nvPr/>
        </p:nvSpPr>
        <p:spPr>
          <a:xfrm>
            <a:off x="4583126" y="4413637"/>
            <a:ext cx="243840" cy="243840"/>
          </a:xfrm>
          <a:prstGeom prst="ellipse">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5" name="椭圆 34"/>
          <p:cNvSpPr/>
          <p:nvPr/>
        </p:nvSpPr>
        <p:spPr>
          <a:xfrm>
            <a:off x="4583126" y="5367175"/>
            <a:ext cx="243840" cy="243840"/>
          </a:xfrm>
          <a:prstGeom prst="ellipse">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pic>
        <p:nvPicPr>
          <p:cNvPr id="38" name="图片 37" descr="E:\素材\城市\51miz-E980742-14B01B20.png51miz-E980742-14B01B2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901508" y="1964055"/>
            <a:ext cx="2681605" cy="37877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29">
        <p:blinds dir="vert"/>
      </p:transition>
    </mc:Choice>
    <mc:Fallback xmlns="">
      <p:transition spd="slow" advTm="82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80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bldLvl="0" animBg="1"/>
      <p:bldP spid="23" grpId="0"/>
      <p:bldP spid="24" grpId="0"/>
      <p:bldP spid="25" grpId="0" bldLvl="0" animBg="1"/>
      <p:bldP spid="26" grpId="0"/>
      <p:bldP spid="27" grpId="0" bldLvl="0" animBg="1"/>
      <p:bldP spid="28" grpId="0"/>
      <p:bldP spid="29" grpId="0"/>
      <p:bldP spid="30" grpId="0"/>
      <p:bldP spid="31" grpId="0"/>
      <p:bldP spid="32" grpId="0"/>
      <p:bldP spid="33" grpId="0"/>
      <p:bldP spid="34" grpId="0" bldLvl="0" animBg="1"/>
      <p:bldP spid="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 y="2424113"/>
            <a:ext cx="12192000" cy="3419475"/>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4469192" y="3199950"/>
            <a:ext cx="2368550" cy="2215991"/>
          </a:xfrm>
          <a:prstGeom prst="rect">
            <a:avLst/>
          </a:prstGeom>
          <a:noFill/>
        </p:spPr>
        <p:txBody>
          <a:bodyPr wrap="square" rtlCol="0">
            <a:spAutoFit/>
          </a:bodyPr>
          <a:lstStyle/>
          <a:p>
            <a:r>
              <a:rPr lang="en-US" altLang="zh-CN" sz="13800" dirty="0">
                <a:solidFill>
                  <a:srgbClr val="E2455F"/>
                </a:solidFill>
                <a:cs typeface="+mn-ea"/>
                <a:sym typeface="+mn-lt"/>
              </a:rPr>
              <a:t>01</a:t>
            </a:r>
            <a:endParaRPr lang="zh-CN" altLang="en-US" sz="13800" dirty="0">
              <a:solidFill>
                <a:srgbClr val="E2455F"/>
              </a:solidFill>
              <a:cs typeface="+mn-ea"/>
              <a:sym typeface="+mn-lt"/>
            </a:endParaRPr>
          </a:p>
        </p:txBody>
      </p:sp>
      <p:cxnSp>
        <p:nvCxnSpPr>
          <p:cNvPr id="20" name="直接连接符 19"/>
          <p:cNvCxnSpPr/>
          <p:nvPr/>
        </p:nvCxnSpPr>
        <p:spPr>
          <a:xfrm>
            <a:off x="6837742" y="3587220"/>
            <a:ext cx="0" cy="1260475"/>
          </a:xfrm>
          <a:prstGeom prst="line">
            <a:avLst/>
          </a:prstGeom>
          <a:ln>
            <a:solidFill>
              <a:srgbClr val="E2455F"/>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91768" y="3682730"/>
            <a:ext cx="4171947" cy="1164965"/>
            <a:chOff x="5362576" y="2531328"/>
            <a:chExt cx="4171947" cy="1164965"/>
          </a:xfrm>
        </p:grpSpPr>
        <p:sp>
          <p:nvSpPr>
            <p:cNvPr id="22" name="文本框 21"/>
            <p:cNvSpPr txBox="1"/>
            <p:nvPr/>
          </p:nvSpPr>
          <p:spPr>
            <a:xfrm>
              <a:off x="5362576" y="2531328"/>
              <a:ext cx="4171947" cy="829945"/>
            </a:xfrm>
            <a:prstGeom prst="rect">
              <a:avLst/>
            </a:prstGeom>
            <a:noFill/>
          </p:spPr>
          <p:txBody>
            <a:bodyPr wrap="square" rtlCol="0">
              <a:spAutoFit/>
            </a:bodyPr>
            <a:lstStyle/>
            <a:p>
              <a:r>
                <a:rPr lang="zh-CN" altLang="en-US" sz="4800" spc="300" dirty="0">
                  <a:solidFill>
                    <a:srgbClr val="E2455F"/>
                  </a:solidFill>
                  <a:cs typeface="+mn-ea"/>
                  <a:sym typeface="+mn-lt"/>
                </a:rPr>
                <a:t>活动概述</a:t>
              </a:r>
            </a:p>
          </p:txBody>
        </p:sp>
        <p:sp>
          <p:nvSpPr>
            <p:cNvPr id="23" name="文本框 22"/>
            <p:cNvSpPr txBox="1"/>
            <p:nvPr/>
          </p:nvSpPr>
          <p:spPr>
            <a:xfrm>
              <a:off x="5384165" y="3388516"/>
              <a:ext cx="3978273" cy="307777"/>
            </a:xfrm>
            <a:prstGeom prst="rect">
              <a:avLst/>
            </a:prstGeom>
            <a:noFill/>
          </p:spPr>
          <p:txBody>
            <a:bodyPr wrap="square" rtlCol="0">
              <a:spAutoFit/>
            </a:bodyPr>
            <a:lstStyle/>
            <a:p>
              <a:pPr algn="dist"/>
              <a:r>
                <a:rPr lang="en-US" altLang="zh-CN" sz="1400" dirty="0">
                  <a:solidFill>
                    <a:srgbClr val="E2455F"/>
                  </a:solidFill>
                  <a:cs typeface="+mn-ea"/>
                  <a:sym typeface="+mn-lt"/>
                </a:rPr>
                <a:t>ENTER DIRECTORY TEXT</a:t>
              </a:r>
              <a:endParaRPr lang="zh-CN" altLang="en-US" sz="1400" dirty="0">
                <a:solidFill>
                  <a:srgbClr val="E2455F"/>
                </a:solidFill>
                <a:cs typeface="+mn-ea"/>
                <a:sym typeface="+mn-lt"/>
              </a:endParaRPr>
            </a:p>
          </p:txBody>
        </p:sp>
      </p:grpSp>
      <p:pic>
        <p:nvPicPr>
          <p:cNvPr id="24" name="图片 23" descr="E:\素材\城市\51miz-E970660-8F46D199.png51miz-E970660-8F46D19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5" y="266700"/>
            <a:ext cx="5397500" cy="5397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4501">
        <p14:ripple/>
      </p:transition>
    </mc:Choice>
    <mc:Fallback xmlns="">
      <p:transition spd="slow" advTm="45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par>
                          <p:cTn id="24" fill="hold">
                            <p:stCondLst>
                              <p:cond delay="2549"/>
                            </p:stCondLst>
                            <p:childTnLst>
                              <p:par>
                                <p:cTn id="25" presetID="55"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strVal val="#ppt_w*0.70"/>
                                          </p:val>
                                        </p:tav>
                                        <p:tav tm="100000">
                                          <p:val>
                                            <p:strVal val="#ppt_w"/>
                                          </p:val>
                                        </p:tav>
                                      </p:tavLst>
                                    </p:anim>
                                    <p:anim calcmode="lin" valueType="num">
                                      <p:cBhvr>
                                        <p:cTn id="28" dur="1000" fill="hold"/>
                                        <p:tgtEl>
                                          <p:spTgt spid="20"/>
                                        </p:tgtEl>
                                        <p:attrNameLst>
                                          <p:attrName>ppt_h</p:attrName>
                                        </p:attrNameLst>
                                      </p:cBhvr>
                                      <p:tavLst>
                                        <p:tav tm="0">
                                          <p:val>
                                            <p:strVal val="#ppt_h"/>
                                          </p:val>
                                        </p:tav>
                                        <p:tav tm="100000">
                                          <p:val>
                                            <p:strVal val="#ppt_h"/>
                                          </p:val>
                                        </p:tav>
                                      </p:tavLst>
                                    </p:anim>
                                    <p:animEffect transition="in" filter="fade">
                                      <p:cBhvr>
                                        <p:cTn id="29" dur="1000"/>
                                        <p:tgtEl>
                                          <p:spTgt spid="20"/>
                                        </p:tgtEl>
                                      </p:cBhvr>
                                    </p:animEffect>
                                  </p:childTnLst>
                                </p:cTn>
                              </p:par>
                            </p:childTnLst>
                          </p:cTn>
                        </p:par>
                        <p:par>
                          <p:cTn id="30" fill="hold">
                            <p:stCondLst>
                              <p:cond delay="3549"/>
                            </p:stCondLst>
                            <p:childTnLst>
                              <p:par>
                                <p:cTn id="31" presetID="9"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pic>
        <p:nvPicPr>
          <p:cNvPr id="5" name="图片 4"/>
          <p:cNvPicPr>
            <a:picLocks noChangeAspect="1"/>
          </p:cNvPicPr>
          <p:nvPr/>
        </p:nvPicPr>
        <p:blipFill rotWithShape="1">
          <a:blip r:embed="rId5" cstate="screen">
            <a:extLst>
              <a:ext uri="{28A0092B-C50C-407E-A947-70E740481C1C}">
                <a14:useLocalDpi xmlns:a14="http://schemas.microsoft.com/office/drawing/2010/main"/>
              </a:ext>
            </a:extLst>
          </a:blip>
          <a:srcRect l="21719" t="14995" r="21719" b="32497"/>
          <a:stretch>
            <a:fillRect/>
          </a:stretch>
        </p:blipFill>
        <p:spPr>
          <a:xfrm>
            <a:off x="2647950" y="1295400"/>
            <a:ext cx="6896100" cy="3200400"/>
          </a:xfrm>
          <a:prstGeom prst="rect">
            <a:avLst/>
          </a:prstGeom>
        </p:spPr>
      </p:pic>
      <p:grpSp>
        <p:nvGrpSpPr>
          <p:cNvPr id="10" name="组合 9"/>
          <p:cNvGrpSpPr/>
          <p:nvPr/>
        </p:nvGrpSpPr>
        <p:grpSpPr>
          <a:xfrm>
            <a:off x="3647926" y="3714750"/>
            <a:ext cx="4896149" cy="734428"/>
            <a:chOff x="3647926" y="3714750"/>
            <a:chExt cx="4896149" cy="734428"/>
          </a:xfrm>
        </p:grpSpPr>
        <p:sp>
          <p:nvSpPr>
            <p:cNvPr id="19" name="文本框 18"/>
            <p:cNvSpPr txBox="1"/>
            <p:nvPr/>
          </p:nvSpPr>
          <p:spPr>
            <a:xfrm>
              <a:off x="4785360" y="3714750"/>
              <a:ext cx="2621280" cy="553085"/>
            </a:xfrm>
            <a:prstGeom prst="rect">
              <a:avLst/>
            </a:prstGeom>
            <a:noFill/>
          </p:spPr>
          <p:txBody>
            <a:bodyPr wrap="none" rtlCol="0">
              <a:spAutoFit/>
            </a:bodyPr>
            <a:lstStyle/>
            <a:p>
              <a:pPr algn="ctr"/>
              <a:r>
                <a:rPr lang="zh-CN" altLang="en-US" sz="3000" spc="200" dirty="0">
                  <a:solidFill>
                    <a:srgbClr val="E2465F"/>
                  </a:solidFill>
                  <a:cs typeface="+mn-ea"/>
                  <a:sym typeface="+mn-lt"/>
                </a:rPr>
                <a:t>感谢您的观看</a:t>
              </a:r>
            </a:p>
          </p:txBody>
        </p:sp>
        <p:sp>
          <p:nvSpPr>
            <p:cNvPr id="21" name="文本框 20"/>
            <p:cNvSpPr txBox="1"/>
            <p:nvPr/>
          </p:nvSpPr>
          <p:spPr>
            <a:xfrm>
              <a:off x="3647926" y="4172179"/>
              <a:ext cx="4896149" cy="276999"/>
            </a:xfrm>
            <a:prstGeom prst="rect">
              <a:avLst/>
            </a:prstGeom>
            <a:noFill/>
          </p:spPr>
          <p:txBody>
            <a:bodyPr wrap="none" rtlCol="0">
              <a:spAutoFit/>
            </a:bodyPr>
            <a:lstStyle/>
            <a:p>
              <a:pPr algn="ctr"/>
              <a:r>
                <a:rPr lang="en-US" altLang="zh-CN" sz="1200" spc="100" dirty="0">
                  <a:solidFill>
                    <a:srgbClr val="E2465F"/>
                  </a:solidFill>
                  <a:cs typeface="+mn-ea"/>
                  <a:sym typeface="+mn-lt"/>
                </a:rPr>
                <a:t>PPT Template for Romantic Valentine's Day Expressions</a:t>
              </a:r>
            </a:p>
          </p:txBody>
        </p:sp>
      </p:grpSp>
      <p:grpSp>
        <p:nvGrpSpPr>
          <p:cNvPr id="22" name="组合 21"/>
          <p:cNvGrpSpPr/>
          <p:nvPr/>
        </p:nvGrpSpPr>
        <p:grpSpPr>
          <a:xfrm>
            <a:off x="3944938" y="4667250"/>
            <a:ext cx="4302124" cy="350520"/>
            <a:chOff x="3944938" y="4648200"/>
            <a:chExt cx="4302124" cy="350520"/>
          </a:xfrm>
        </p:grpSpPr>
        <p:grpSp>
          <p:nvGrpSpPr>
            <p:cNvPr id="28" name="组合 27"/>
            <p:cNvGrpSpPr/>
            <p:nvPr/>
          </p:nvGrpSpPr>
          <p:grpSpPr>
            <a:xfrm>
              <a:off x="3944938" y="4648200"/>
              <a:ext cx="1435100" cy="350520"/>
              <a:chOff x="3543300" y="4648200"/>
              <a:chExt cx="1435100" cy="305029"/>
            </a:xfrm>
          </p:grpSpPr>
          <p:sp>
            <p:nvSpPr>
              <p:cNvPr id="29" name="矩形 28"/>
              <p:cNvSpPr/>
              <p:nvPr/>
            </p:nvSpPr>
            <p:spPr>
              <a:xfrm>
                <a:off x="3543300" y="4648200"/>
                <a:ext cx="1435100" cy="305029"/>
              </a:xfrm>
              <a:prstGeom prst="rect">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a:off x="4772024" y="4648200"/>
                <a:ext cx="206375" cy="305029"/>
              </a:xfrm>
              <a:prstGeom prst="rect">
                <a:avLst/>
              </a:prstGeom>
              <a:gradFill>
                <a:gsLst>
                  <a:gs pos="95000">
                    <a:srgbClr val="66101E"/>
                  </a:gs>
                  <a:gs pos="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组合 30"/>
            <p:cNvGrpSpPr/>
            <p:nvPr/>
          </p:nvGrpSpPr>
          <p:grpSpPr>
            <a:xfrm>
              <a:off x="5378450" y="4648200"/>
              <a:ext cx="1435100" cy="350520"/>
              <a:chOff x="3543300" y="4648200"/>
              <a:chExt cx="1435100" cy="305029"/>
            </a:xfrm>
          </p:grpSpPr>
          <p:sp>
            <p:nvSpPr>
              <p:cNvPr id="32" name="矩形 31"/>
              <p:cNvSpPr/>
              <p:nvPr/>
            </p:nvSpPr>
            <p:spPr>
              <a:xfrm>
                <a:off x="3543300" y="4648200"/>
                <a:ext cx="1435100" cy="305029"/>
              </a:xfrm>
              <a:prstGeom prst="rect">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4772024" y="4648200"/>
                <a:ext cx="206375" cy="305029"/>
              </a:xfrm>
              <a:prstGeom prst="rect">
                <a:avLst/>
              </a:prstGeom>
              <a:gradFill>
                <a:gsLst>
                  <a:gs pos="95000">
                    <a:srgbClr val="66101E"/>
                  </a:gs>
                  <a:gs pos="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矩形 33"/>
            <p:cNvSpPr/>
            <p:nvPr/>
          </p:nvSpPr>
          <p:spPr>
            <a:xfrm>
              <a:off x="6811962" y="4648200"/>
              <a:ext cx="1435100" cy="350520"/>
            </a:xfrm>
            <a:prstGeom prst="rect">
              <a:avLst/>
            </a:prstGeom>
            <a:solidFill>
              <a:srgbClr val="E2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4243143" y="4654183"/>
              <a:ext cx="838691" cy="338554"/>
            </a:xfrm>
            <a:prstGeom prst="rect">
              <a:avLst/>
            </a:prstGeom>
            <a:noFill/>
          </p:spPr>
          <p:txBody>
            <a:bodyPr wrap="none" rtlCol="0">
              <a:spAutoFit/>
            </a:bodyPr>
            <a:lstStyle/>
            <a:p>
              <a:pPr algn="ctr"/>
              <a:r>
                <a:rPr lang="zh-CN" altLang="en-US" sz="1600" spc="100" dirty="0">
                  <a:solidFill>
                    <a:schemeClr val="bg1"/>
                  </a:solidFill>
                  <a:cs typeface="+mn-ea"/>
                  <a:sym typeface="+mn-lt"/>
                </a:rPr>
                <a:t>情人节</a:t>
              </a:r>
            </a:p>
          </p:txBody>
        </p:sp>
        <p:sp>
          <p:nvSpPr>
            <p:cNvPr id="36" name="文本框 35"/>
            <p:cNvSpPr txBox="1"/>
            <p:nvPr/>
          </p:nvSpPr>
          <p:spPr>
            <a:xfrm>
              <a:off x="5568442" y="4654183"/>
              <a:ext cx="1056701" cy="338554"/>
            </a:xfrm>
            <a:prstGeom prst="rect">
              <a:avLst/>
            </a:prstGeom>
            <a:noFill/>
          </p:spPr>
          <p:txBody>
            <a:bodyPr wrap="none" rtlCol="0">
              <a:spAutoFit/>
            </a:bodyPr>
            <a:lstStyle/>
            <a:p>
              <a:pPr algn="ctr"/>
              <a:r>
                <a:rPr lang="zh-CN" altLang="en-US" sz="1600" spc="100" dirty="0">
                  <a:solidFill>
                    <a:schemeClr val="bg1"/>
                  </a:solidFill>
                  <a:cs typeface="+mn-ea"/>
                  <a:sym typeface="+mn-lt"/>
                </a:rPr>
                <a:t>一生一世</a:t>
              </a:r>
            </a:p>
          </p:txBody>
        </p:sp>
        <p:sp>
          <p:nvSpPr>
            <p:cNvPr id="37" name="文本框 36"/>
            <p:cNvSpPr txBox="1"/>
            <p:nvPr/>
          </p:nvSpPr>
          <p:spPr>
            <a:xfrm>
              <a:off x="7111751" y="4654183"/>
              <a:ext cx="838691" cy="338554"/>
            </a:xfrm>
            <a:prstGeom prst="rect">
              <a:avLst/>
            </a:prstGeom>
            <a:noFill/>
          </p:spPr>
          <p:txBody>
            <a:bodyPr wrap="none" rtlCol="0">
              <a:spAutoFit/>
            </a:bodyPr>
            <a:lstStyle/>
            <a:p>
              <a:pPr algn="ctr"/>
              <a:r>
                <a:rPr lang="zh-CN" altLang="en-US" sz="1600" spc="100" dirty="0">
                  <a:solidFill>
                    <a:schemeClr val="bg1"/>
                  </a:solidFill>
                  <a:cs typeface="+mn-ea"/>
                  <a:sym typeface="+mn-lt"/>
                </a:rPr>
                <a:t>我爱你</a:t>
              </a:r>
            </a:p>
          </p:txBody>
        </p:sp>
      </p:grpSp>
      <p:sp>
        <p:nvSpPr>
          <p:cNvPr id="38" name="文本框 37"/>
          <p:cNvSpPr txBox="1"/>
          <p:nvPr/>
        </p:nvSpPr>
        <p:spPr>
          <a:xfrm>
            <a:off x="4015943" y="5190092"/>
            <a:ext cx="4160113" cy="369332"/>
          </a:xfrm>
          <a:prstGeom prst="rect">
            <a:avLst/>
          </a:prstGeom>
          <a:noFill/>
        </p:spPr>
        <p:txBody>
          <a:bodyPr wrap="none" rtlCol="0">
            <a:spAutoFit/>
          </a:bodyPr>
          <a:lstStyle/>
          <a:p>
            <a:pPr algn="ctr"/>
            <a:r>
              <a:rPr spc="100" dirty="0" err="1" smtClean="0">
                <a:solidFill>
                  <a:srgbClr val="E2465F"/>
                </a:solidFill>
                <a:cs typeface="+mn-ea"/>
                <a:sym typeface="+mn-lt"/>
              </a:rPr>
              <a:t>会说情话的玫瑰</a:t>
            </a:r>
            <a:r>
              <a:rPr spc="100" dirty="0">
                <a:solidFill>
                  <a:srgbClr val="E2465F"/>
                </a:solidFill>
                <a:cs typeface="+mn-ea"/>
                <a:sym typeface="+mn-lt"/>
              </a:rPr>
              <a:t>—XXXX传递你的爱</a:t>
            </a:r>
          </a:p>
        </p:txBody>
      </p:sp>
      <p:pic>
        <p:nvPicPr>
          <p:cNvPr id="39" name="图片 38"/>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5820900" y="175261"/>
            <a:ext cx="5458047" cy="139398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653">
        <p:blinds dir="vert"/>
      </p:transition>
    </mc:Choice>
    <mc:Fallback xmlns="">
      <p:transition spd="slow" advTm="665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5"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strVal val="#ppt_w*0.70"/>
                                          </p:val>
                                        </p:tav>
                                        <p:tav tm="100000">
                                          <p:val>
                                            <p:strVal val="#ppt_w"/>
                                          </p:val>
                                        </p:tav>
                                      </p:tavLst>
                                    </p:anim>
                                    <p:anim calcmode="lin" valueType="num">
                                      <p:cBhvr>
                                        <p:cTn id="24" dur="1000" fill="hold"/>
                                        <p:tgtEl>
                                          <p:spTgt spid="22"/>
                                        </p:tgtEl>
                                        <p:attrNameLst>
                                          <p:attrName>ppt_h</p:attrName>
                                        </p:attrNameLst>
                                      </p:cBhvr>
                                      <p:tavLst>
                                        <p:tav tm="0">
                                          <p:val>
                                            <p:strVal val="#ppt_h"/>
                                          </p:val>
                                        </p:tav>
                                        <p:tav tm="100000">
                                          <p:val>
                                            <p:strVal val="#ppt_h"/>
                                          </p:val>
                                        </p:tav>
                                      </p:tavLst>
                                    </p:anim>
                                    <p:animEffect transition="in" filter="fade">
                                      <p:cBhvr>
                                        <p:cTn id="25" dur="1000"/>
                                        <p:tgtEl>
                                          <p:spTgt spid="22"/>
                                        </p:tgtEl>
                                      </p:cBhvr>
                                    </p:animEffect>
                                  </p:childTnLst>
                                </p:cTn>
                              </p:par>
                            </p:childTnLst>
                          </p:cTn>
                        </p:par>
                        <p:par>
                          <p:cTn id="26" fill="hold">
                            <p:stCondLst>
                              <p:cond delay="3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8"/>
                                        </p:tgtEl>
                                        <p:attrNameLst>
                                          <p:attrName>ppt_y</p:attrName>
                                        </p:attrNameLst>
                                      </p:cBhvr>
                                      <p:tavLst>
                                        <p:tav tm="0">
                                          <p:val>
                                            <p:strVal val="#ppt_y"/>
                                          </p:val>
                                        </p:tav>
                                        <p:tav tm="100000">
                                          <p:val>
                                            <p:strVal val="#ppt_y"/>
                                          </p:val>
                                        </p:tav>
                                      </p:tavLst>
                                    </p:anim>
                                    <p:anim calcmode="lin" valueType="num">
                                      <p:cBhvr>
                                        <p:cTn id="3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8"/>
                                        </p:tgtEl>
                                      </p:cBhvr>
                                    </p:animEffect>
                                  </p:childTnLst>
                                </p:cTn>
                              </p:par>
                            </p:childTnLst>
                          </p:cTn>
                        </p:par>
                        <p:par>
                          <p:cTn id="34" fill="hold">
                            <p:stCondLst>
                              <p:cond delay="4800"/>
                            </p:stCondLst>
                            <p:childTnLst>
                              <p:par>
                                <p:cTn id="35" presetID="47"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1"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活动概述</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sp>
        <p:nvSpPr>
          <p:cNvPr id="10" name="Freeform 449"/>
          <p:cNvSpPr>
            <a:spLocks noEditPoints="1"/>
          </p:cNvSpPr>
          <p:nvPr/>
        </p:nvSpPr>
        <p:spPr bwMode="auto">
          <a:xfrm>
            <a:off x="6393180" y="2366010"/>
            <a:ext cx="356870" cy="377190"/>
          </a:xfrm>
          <a:custGeom>
            <a:avLst/>
            <a:gdLst>
              <a:gd name="T0" fmla="*/ 101 w 186"/>
              <a:gd name="T1" fmla="*/ 92 h 185"/>
              <a:gd name="T2" fmla="*/ 84 w 186"/>
              <a:gd name="T3" fmla="*/ 92 h 185"/>
              <a:gd name="T4" fmla="*/ 169 w 186"/>
              <a:gd name="T5" fmla="*/ 0 h 185"/>
              <a:gd name="T6" fmla="*/ 0 w 186"/>
              <a:gd name="T7" fmla="*/ 17 h 185"/>
              <a:gd name="T8" fmla="*/ 17 w 186"/>
              <a:gd name="T9" fmla="*/ 185 h 185"/>
              <a:gd name="T10" fmla="*/ 186 w 186"/>
              <a:gd name="T11" fmla="*/ 168 h 185"/>
              <a:gd name="T12" fmla="*/ 169 w 186"/>
              <a:gd name="T13" fmla="*/ 0 h 185"/>
              <a:gd name="T14" fmla="*/ 169 w 186"/>
              <a:gd name="T15" fmla="*/ 177 h 185"/>
              <a:gd name="T16" fmla="*/ 8 w 186"/>
              <a:gd name="T17" fmla="*/ 168 h 185"/>
              <a:gd name="T18" fmla="*/ 17 w 186"/>
              <a:gd name="T19" fmla="*/ 8 h 185"/>
              <a:gd name="T20" fmla="*/ 177 w 186"/>
              <a:gd name="T21" fmla="*/ 17 h 185"/>
              <a:gd name="T22" fmla="*/ 69 w 186"/>
              <a:gd name="T23" fmla="*/ 116 h 185"/>
              <a:gd name="T24" fmla="*/ 93 w 186"/>
              <a:gd name="T25" fmla="*/ 126 h 185"/>
              <a:gd name="T26" fmla="*/ 117 w 186"/>
              <a:gd name="T27" fmla="*/ 116 h 185"/>
              <a:gd name="T28" fmla="*/ 127 w 186"/>
              <a:gd name="T29" fmla="*/ 92 h 185"/>
              <a:gd name="T30" fmla="*/ 59 w 186"/>
              <a:gd name="T31" fmla="*/ 92 h 185"/>
              <a:gd name="T32" fmla="*/ 69 w 186"/>
              <a:gd name="T33" fmla="*/ 116 h 185"/>
              <a:gd name="T34" fmla="*/ 68 w 186"/>
              <a:gd name="T35" fmla="*/ 88 h 185"/>
              <a:gd name="T36" fmla="*/ 75 w 186"/>
              <a:gd name="T37" fmla="*/ 81 h 185"/>
              <a:gd name="T38" fmla="*/ 81 w 186"/>
              <a:gd name="T39" fmla="*/ 75 h 185"/>
              <a:gd name="T40" fmla="*/ 89 w 186"/>
              <a:gd name="T41" fmla="*/ 68 h 185"/>
              <a:gd name="T42" fmla="*/ 93 w 186"/>
              <a:gd name="T43" fmla="*/ 76 h 185"/>
              <a:gd name="T44" fmla="*/ 97 w 186"/>
              <a:gd name="T45" fmla="*/ 68 h 185"/>
              <a:gd name="T46" fmla="*/ 105 w 186"/>
              <a:gd name="T47" fmla="*/ 75 h 185"/>
              <a:gd name="T48" fmla="*/ 111 w 186"/>
              <a:gd name="T49" fmla="*/ 81 h 185"/>
              <a:gd name="T50" fmla="*/ 118 w 186"/>
              <a:gd name="T51" fmla="*/ 88 h 185"/>
              <a:gd name="T52" fmla="*/ 110 w 186"/>
              <a:gd name="T53" fmla="*/ 92 h 185"/>
              <a:gd name="T54" fmla="*/ 118 w 186"/>
              <a:gd name="T55" fmla="*/ 97 h 185"/>
              <a:gd name="T56" fmla="*/ 111 w 186"/>
              <a:gd name="T57" fmla="*/ 104 h 185"/>
              <a:gd name="T58" fmla="*/ 105 w 186"/>
              <a:gd name="T59" fmla="*/ 110 h 185"/>
              <a:gd name="T60" fmla="*/ 97 w 186"/>
              <a:gd name="T61" fmla="*/ 117 h 185"/>
              <a:gd name="T62" fmla="*/ 93 w 186"/>
              <a:gd name="T63" fmla="*/ 109 h 185"/>
              <a:gd name="T64" fmla="*/ 89 w 186"/>
              <a:gd name="T65" fmla="*/ 117 h 185"/>
              <a:gd name="T66" fmla="*/ 81 w 186"/>
              <a:gd name="T67" fmla="*/ 110 h 185"/>
              <a:gd name="T68" fmla="*/ 75 w 186"/>
              <a:gd name="T69" fmla="*/ 104 h 185"/>
              <a:gd name="T70" fmla="*/ 68 w 186"/>
              <a:gd name="T71" fmla="*/ 97 h 185"/>
              <a:gd name="T72" fmla="*/ 76 w 186"/>
              <a:gd name="T73" fmla="*/ 92 h 185"/>
              <a:gd name="T74" fmla="*/ 160 w 186"/>
              <a:gd name="T75" fmla="*/ 50 h 185"/>
              <a:gd name="T76" fmla="*/ 25 w 186"/>
              <a:gd name="T77" fmla="*/ 25 h 185"/>
              <a:gd name="T78" fmla="*/ 160 w 186"/>
              <a:gd name="T79" fmla="*/ 160 h 185"/>
              <a:gd name="T80" fmla="*/ 169 w 186"/>
              <a:gd name="T81" fmla="*/ 126 h 185"/>
              <a:gd name="T82" fmla="*/ 160 w 186"/>
              <a:gd name="T83" fmla="*/ 109 h 185"/>
              <a:gd name="T84" fmla="*/ 169 w 186"/>
              <a:gd name="T85" fmla="*/ 67 h 185"/>
              <a:gd name="T86" fmla="*/ 160 w 186"/>
              <a:gd name="T87" fmla="*/ 50 h 185"/>
              <a:gd name="T88" fmla="*/ 143 w 186"/>
              <a:gd name="T89" fmla="*/ 59 h 185"/>
              <a:gd name="T90" fmla="*/ 152 w 186"/>
              <a:gd name="T91" fmla="*/ 76 h 185"/>
              <a:gd name="T92" fmla="*/ 143 w 186"/>
              <a:gd name="T93" fmla="*/ 118 h 185"/>
              <a:gd name="T94" fmla="*/ 152 w 186"/>
              <a:gd name="T95" fmla="*/ 135 h 185"/>
              <a:gd name="T96" fmla="*/ 34 w 186"/>
              <a:gd name="T97" fmla="*/ 152 h 185"/>
              <a:gd name="T98" fmla="*/ 152 w 186"/>
              <a:gd name="T99"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85">
                <a:moveTo>
                  <a:pt x="93" y="101"/>
                </a:moveTo>
                <a:cubicBezTo>
                  <a:pt x="98" y="101"/>
                  <a:pt x="101" y="97"/>
                  <a:pt x="101" y="92"/>
                </a:cubicBezTo>
                <a:cubicBezTo>
                  <a:pt x="101" y="88"/>
                  <a:pt x="98" y="84"/>
                  <a:pt x="93" y="84"/>
                </a:cubicBezTo>
                <a:cubicBezTo>
                  <a:pt x="88" y="84"/>
                  <a:pt x="84" y="88"/>
                  <a:pt x="84" y="92"/>
                </a:cubicBezTo>
                <a:cubicBezTo>
                  <a:pt x="84" y="97"/>
                  <a:pt x="88" y="101"/>
                  <a:pt x="93" y="101"/>
                </a:cubicBezTo>
                <a:close/>
                <a:moveTo>
                  <a:pt x="169" y="0"/>
                </a:moveTo>
                <a:cubicBezTo>
                  <a:pt x="17" y="0"/>
                  <a:pt x="17" y="0"/>
                  <a:pt x="17" y="0"/>
                </a:cubicBezTo>
                <a:cubicBezTo>
                  <a:pt x="8" y="0"/>
                  <a:pt x="0" y="7"/>
                  <a:pt x="0" y="17"/>
                </a:cubicBezTo>
                <a:cubicBezTo>
                  <a:pt x="0" y="168"/>
                  <a:pt x="0" y="168"/>
                  <a:pt x="0" y="168"/>
                </a:cubicBezTo>
                <a:cubicBezTo>
                  <a:pt x="0" y="178"/>
                  <a:pt x="8" y="185"/>
                  <a:pt x="17" y="185"/>
                </a:cubicBezTo>
                <a:cubicBezTo>
                  <a:pt x="169" y="185"/>
                  <a:pt x="169" y="185"/>
                  <a:pt x="169" y="185"/>
                </a:cubicBezTo>
                <a:cubicBezTo>
                  <a:pt x="178" y="185"/>
                  <a:pt x="186" y="178"/>
                  <a:pt x="186" y="168"/>
                </a:cubicBezTo>
                <a:cubicBezTo>
                  <a:pt x="186" y="17"/>
                  <a:pt x="186" y="17"/>
                  <a:pt x="186" y="17"/>
                </a:cubicBezTo>
                <a:cubicBezTo>
                  <a:pt x="186" y="7"/>
                  <a:pt x="178" y="0"/>
                  <a:pt x="169" y="0"/>
                </a:cubicBezTo>
                <a:close/>
                <a:moveTo>
                  <a:pt x="177" y="168"/>
                </a:moveTo>
                <a:cubicBezTo>
                  <a:pt x="177" y="173"/>
                  <a:pt x="173" y="177"/>
                  <a:pt x="169" y="177"/>
                </a:cubicBezTo>
                <a:cubicBezTo>
                  <a:pt x="17" y="177"/>
                  <a:pt x="17" y="177"/>
                  <a:pt x="17" y="177"/>
                </a:cubicBezTo>
                <a:cubicBezTo>
                  <a:pt x="12" y="177"/>
                  <a:pt x="8" y="173"/>
                  <a:pt x="8" y="168"/>
                </a:cubicBezTo>
                <a:cubicBezTo>
                  <a:pt x="8" y="17"/>
                  <a:pt x="8" y="17"/>
                  <a:pt x="8" y="17"/>
                </a:cubicBezTo>
                <a:cubicBezTo>
                  <a:pt x="8" y="12"/>
                  <a:pt x="12" y="8"/>
                  <a:pt x="17" y="8"/>
                </a:cubicBezTo>
                <a:cubicBezTo>
                  <a:pt x="169" y="8"/>
                  <a:pt x="169" y="8"/>
                  <a:pt x="169" y="8"/>
                </a:cubicBezTo>
                <a:cubicBezTo>
                  <a:pt x="173" y="8"/>
                  <a:pt x="177" y="12"/>
                  <a:pt x="177" y="17"/>
                </a:cubicBezTo>
                <a:lnTo>
                  <a:pt x="177" y="168"/>
                </a:lnTo>
                <a:close/>
                <a:moveTo>
                  <a:pt x="69" y="116"/>
                </a:moveTo>
                <a:cubicBezTo>
                  <a:pt x="69" y="116"/>
                  <a:pt x="69" y="116"/>
                  <a:pt x="69" y="116"/>
                </a:cubicBezTo>
                <a:cubicBezTo>
                  <a:pt x="75" y="122"/>
                  <a:pt x="84" y="126"/>
                  <a:pt x="93" y="126"/>
                </a:cubicBezTo>
                <a:cubicBezTo>
                  <a:pt x="102" y="126"/>
                  <a:pt x="111" y="122"/>
                  <a:pt x="117" y="116"/>
                </a:cubicBezTo>
                <a:cubicBezTo>
                  <a:pt x="117" y="116"/>
                  <a:pt x="117" y="116"/>
                  <a:pt x="117" y="116"/>
                </a:cubicBezTo>
                <a:cubicBezTo>
                  <a:pt x="117" y="116"/>
                  <a:pt x="117" y="116"/>
                  <a:pt x="117" y="116"/>
                </a:cubicBezTo>
                <a:cubicBezTo>
                  <a:pt x="123" y="110"/>
                  <a:pt x="127" y="102"/>
                  <a:pt x="127" y="92"/>
                </a:cubicBezTo>
                <a:cubicBezTo>
                  <a:pt x="127" y="74"/>
                  <a:pt x="111" y="59"/>
                  <a:pt x="93" y="59"/>
                </a:cubicBezTo>
                <a:cubicBezTo>
                  <a:pt x="74" y="59"/>
                  <a:pt x="59" y="74"/>
                  <a:pt x="59" y="92"/>
                </a:cubicBezTo>
                <a:cubicBezTo>
                  <a:pt x="59" y="102"/>
                  <a:pt x="63" y="110"/>
                  <a:pt x="69" y="116"/>
                </a:cubicBezTo>
                <a:cubicBezTo>
                  <a:pt x="69" y="116"/>
                  <a:pt x="69" y="116"/>
                  <a:pt x="69" y="116"/>
                </a:cubicBezTo>
                <a:close/>
                <a:moveTo>
                  <a:pt x="72" y="88"/>
                </a:moveTo>
                <a:cubicBezTo>
                  <a:pt x="68" y="88"/>
                  <a:pt x="68" y="88"/>
                  <a:pt x="68" y="88"/>
                </a:cubicBezTo>
                <a:cubicBezTo>
                  <a:pt x="69" y="84"/>
                  <a:pt x="70" y="81"/>
                  <a:pt x="72" y="78"/>
                </a:cubicBezTo>
                <a:cubicBezTo>
                  <a:pt x="75" y="81"/>
                  <a:pt x="75" y="81"/>
                  <a:pt x="75" y="81"/>
                </a:cubicBezTo>
                <a:cubicBezTo>
                  <a:pt x="77" y="82"/>
                  <a:pt x="79" y="82"/>
                  <a:pt x="81" y="81"/>
                </a:cubicBezTo>
                <a:cubicBezTo>
                  <a:pt x="83" y="79"/>
                  <a:pt x="83" y="76"/>
                  <a:pt x="81" y="75"/>
                </a:cubicBezTo>
                <a:cubicBezTo>
                  <a:pt x="78" y="72"/>
                  <a:pt x="78" y="72"/>
                  <a:pt x="78" y="72"/>
                </a:cubicBezTo>
                <a:cubicBezTo>
                  <a:pt x="81" y="70"/>
                  <a:pt x="85" y="68"/>
                  <a:pt x="89" y="68"/>
                </a:cubicBezTo>
                <a:cubicBezTo>
                  <a:pt x="89" y="71"/>
                  <a:pt x="89" y="71"/>
                  <a:pt x="89" y="71"/>
                </a:cubicBezTo>
                <a:cubicBezTo>
                  <a:pt x="89" y="74"/>
                  <a:pt x="91" y="76"/>
                  <a:pt x="93" y="76"/>
                </a:cubicBezTo>
                <a:cubicBezTo>
                  <a:pt x="95" y="76"/>
                  <a:pt x="97" y="74"/>
                  <a:pt x="97" y="71"/>
                </a:cubicBezTo>
                <a:cubicBezTo>
                  <a:pt x="97" y="68"/>
                  <a:pt x="97" y="68"/>
                  <a:pt x="97" y="68"/>
                </a:cubicBezTo>
                <a:cubicBezTo>
                  <a:pt x="101" y="68"/>
                  <a:pt x="104" y="70"/>
                  <a:pt x="107" y="72"/>
                </a:cubicBezTo>
                <a:cubicBezTo>
                  <a:pt x="105" y="75"/>
                  <a:pt x="105" y="75"/>
                  <a:pt x="105" y="75"/>
                </a:cubicBezTo>
                <a:cubicBezTo>
                  <a:pt x="103" y="76"/>
                  <a:pt x="103" y="79"/>
                  <a:pt x="105" y="81"/>
                </a:cubicBezTo>
                <a:cubicBezTo>
                  <a:pt x="106" y="82"/>
                  <a:pt x="109" y="82"/>
                  <a:pt x="111" y="81"/>
                </a:cubicBezTo>
                <a:cubicBezTo>
                  <a:pt x="113" y="78"/>
                  <a:pt x="113" y="78"/>
                  <a:pt x="113" y="78"/>
                </a:cubicBezTo>
                <a:cubicBezTo>
                  <a:pt x="116" y="81"/>
                  <a:pt x="117" y="84"/>
                  <a:pt x="118" y="88"/>
                </a:cubicBezTo>
                <a:cubicBezTo>
                  <a:pt x="114" y="88"/>
                  <a:pt x="114" y="88"/>
                  <a:pt x="114" y="88"/>
                </a:cubicBezTo>
                <a:cubicBezTo>
                  <a:pt x="112" y="88"/>
                  <a:pt x="110" y="90"/>
                  <a:pt x="110" y="92"/>
                </a:cubicBezTo>
                <a:cubicBezTo>
                  <a:pt x="110" y="95"/>
                  <a:pt x="112" y="97"/>
                  <a:pt x="114" y="97"/>
                </a:cubicBezTo>
                <a:cubicBezTo>
                  <a:pt x="118" y="97"/>
                  <a:pt x="118" y="97"/>
                  <a:pt x="118" y="97"/>
                </a:cubicBezTo>
                <a:cubicBezTo>
                  <a:pt x="117" y="101"/>
                  <a:pt x="116" y="104"/>
                  <a:pt x="113" y="107"/>
                </a:cubicBezTo>
                <a:cubicBezTo>
                  <a:pt x="111" y="104"/>
                  <a:pt x="111" y="104"/>
                  <a:pt x="111" y="104"/>
                </a:cubicBezTo>
                <a:cubicBezTo>
                  <a:pt x="109" y="103"/>
                  <a:pt x="106" y="103"/>
                  <a:pt x="105" y="104"/>
                </a:cubicBezTo>
                <a:cubicBezTo>
                  <a:pt x="103" y="106"/>
                  <a:pt x="103" y="109"/>
                  <a:pt x="105" y="110"/>
                </a:cubicBezTo>
                <a:cubicBezTo>
                  <a:pt x="107" y="113"/>
                  <a:pt x="107" y="113"/>
                  <a:pt x="107" y="113"/>
                </a:cubicBezTo>
                <a:cubicBezTo>
                  <a:pt x="104" y="115"/>
                  <a:pt x="101" y="117"/>
                  <a:pt x="97" y="117"/>
                </a:cubicBezTo>
                <a:cubicBezTo>
                  <a:pt x="97" y="114"/>
                  <a:pt x="97" y="114"/>
                  <a:pt x="97" y="114"/>
                </a:cubicBezTo>
                <a:cubicBezTo>
                  <a:pt x="97" y="111"/>
                  <a:pt x="95" y="109"/>
                  <a:pt x="93" y="109"/>
                </a:cubicBezTo>
                <a:cubicBezTo>
                  <a:pt x="91" y="109"/>
                  <a:pt x="89" y="111"/>
                  <a:pt x="89" y="114"/>
                </a:cubicBezTo>
                <a:cubicBezTo>
                  <a:pt x="89" y="117"/>
                  <a:pt x="89" y="117"/>
                  <a:pt x="89" y="117"/>
                </a:cubicBezTo>
                <a:cubicBezTo>
                  <a:pt x="85" y="117"/>
                  <a:pt x="81" y="115"/>
                  <a:pt x="78" y="113"/>
                </a:cubicBezTo>
                <a:cubicBezTo>
                  <a:pt x="81" y="110"/>
                  <a:pt x="81" y="110"/>
                  <a:pt x="81" y="110"/>
                </a:cubicBezTo>
                <a:cubicBezTo>
                  <a:pt x="83" y="109"/>
                  <a:pt x="83" y="106"/>
                  <a:pt x="81" y="104"/>
                </a:cubicBezTo>
                <a:cubicBezTo>
                  <a:pt x="79" y="103"/>
                  <a:pt x="77" y="103"/>
                  <a:pt x="75" y="104"/>
                </a:cubicBezTo>
                <a:cubicBezTo>
                  <a:pt x="72" y="107"/>
                  <a:pt x="72" y="107"/>
                  <a:pt x="72" y="107"/>
                </a:cubicBezTo>
                <a:cubicBezTo>
                  <a:pt x="70" y="104"/>
                  <a:pt x="69" y="101"/>
                  <a:pt x="68" y="97"/>
                </a:cubicBezTo>
                <a:cubicBezTo>
                  <a:pt x="72" y="97"/>
                  <a:pt x="72" y="97"/>
                  <a:pt x="72" y="97"/>
                </a:cubicBezTo>
                <a:cubicBezTo>
                  <a:pt x="74" y="97"/>
                  <a:pt x="76" y="95"/>
                  <a:pt x="76" y="92"/>
                </a:cubicBezTo>
                <a:cubicBezTo>
                  <a:pt x="76" y="90"/>
                  <a:pt x="74" y="88"/>
                  <a:pt x="72" y="88"/>
                </a:cubicBezTo>
                <a:close/>
                <a:moveTo>
                  <a:pt x="160" y="50"/>
                </a:moveTo>
                <a:cubicBezTo>
                  <a:pt x="160" y="25"/>
                  <a:pt x="160" y="25"/>
                  <a:pt x="160" y="25"/>
                </a:cubicBezTo>
                <a:cubicBezTo>
                  <a:pt x="25" y="25"/>
                  <a:pt x="25" y="25"/>
                  <a:pt x="25" y="25"/>
                </a:cubicBezTo>
                <a:cubicBezTo>
                  <a:pt x="25" y="160"/>
                  <a:pt x="25" y="160"/>
                  <a:pt x="25" y="160"/>
                </a:cubicBezTo>
                <a:cubicBezTo>
                  <a:pt x="160" y="160"/>
                  <a:pt x="160" y="160"/>
                  <a:pt x="160" y="160"/>
                </a:cubicBezTo>
                <a:cubicBezTo>
                  <a:pt x="160" y="135"/>
                  <a:pt x="160" y="135"/>
                  <a:pt x="160" y="135"/>
                </a:cubicBezTo>
                <a:cubicBezTo>
                  <a:pt x="165" y="135"/>
                  <a:pt x="169" y="131"/>
                  <a:pt x="169" y="126"/>
                </a:cubicBezTo>
                <a:cubicBezTo>
                  <a:pt x="169" y="118"/>
                  <a:pt x="169" y="118"/>
                  <a:pt x="169" y="118"/>
                </a:cubicBezTo>
                <a:cubicBezTo>
                  <a:pt x="169" y="113"/>
                  <a:pt x="165" y="109"/>
                  <a:pt x="160" y="109"/>
                </a:cubicBezTo>
                <a:cubicBezTo>
                  <a:pt x="160" y="76"/>
                  <a:pt x="160" y="76"/>
                  <a:pt x="160" y="76"/>
                </a:cubicBezTo>
                <a:cubicBezTo>
                  <a:pt x="165" y="76"/>
                  <a:pt x="169" y="72"/>
                  <a:pt x="169" y="67"/>
                </a:cubicBezTo>
                <a:cubicBezTo>
                  <a:pt x="169" y="59"/>
                  <a:pt x="169" y="59"/>
                  <a:pt x="169" y="59"/>
                </a:cubicBezTo>
                <a:cubicBezTo>
                  <a:pt x="169" y="54"/>
                  <a:pt x="165" y="50"/>
                  <a:pt x="160" y="50"/>
                </a:cubicBezTo>
                <a:close/>
                <a:moveTo>
                  <a:pt x="152" y="50"/>
                </a:moveTo>
                <a:cubicBezTo>
                  <a:pt x="147" y="50"/>
                  <a:pt x="143" y="54"/>
                  <a:pt x="143" y="59"/>
                </a:cubicBezTo>
                <a:cubicBezTo>
                  <a:pt x="143" y="67"/>
                  <a:pt x="143" y="67"/>
                  <a:pt x="143" y="67"/>
                </a:cubicBezTo>
                <a:cubicBezTo>
                  <a:pt x="143" y="72"/>
                  <a:pt x="147" y="76"/>
                  <a:pt x="152" y="76"/>
                </a:cubicBezTo>
                <a:cubicBezTo>
                  <a:pt x="152" y="109"/>
                  <a:pt x="152" y="109"/>
                  <a:pt x="152" y="109"/>
                </a:cubicBezTo>
                <a:cubicBezTo>
                  <a:pt x="147" y="109"/>
                  <a:pt x="143" y="113"/>
                  <a:pt x="143" y="118"/>
                </a:cubicBezTo>
                <a:cubicBezTo>
                  <a:pt x="143" y="126"/>
                  <a:pt x="143" y="126"/>
                  <a:pt x="143" y="126"/>
                </a:cubicBezTo>
                <a:cubicBezTo>
                  <a:pt x="143" y="131"/>
                  <a:pt x="147" y="135"/>
                  <a:pt x="152" y="135"/>
                </a:cubicBezTo>
                <a:cubicBezTo>
                  <a:pt x="152" y="152"/>
                  <a:pt x="152" y="152"/>
                  <a:pt x="152" y="152"/>
                </a:cubicBezTo>
                <a:cubicBezTo>
                  <a:pt x="34" y="152"/>
                  <a:pt x="34" y="152"/>
                  <a:pt x="34" y="152"/>
                </a:cubicBezTo>
                <a:cubicBezTo>
                  <a:pt x="34" y="33"/>
                  <a:pt x="34" y="33"/>
                  <a:pt x="34" y="33"/>
                </a:cubicBezTo>
                <a:cubicBezTo>
                  <a:pt x="152" y="33"/>
                  <a:pt x="152" y="33"/>
                  <a:pt x="152" y="33"/>
                </a:cubicBezTo>
                <a:lnTo>
                  <a:pt x="152" y="50"/>
                </a:lnTo>
                <a:close/>
              </a:path>
            </a:pathLst>
          </a:custGeom>
          <a:solidFill>
            <a:srgbClr val="E95566"/>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450"/>
          <p:cNvSpPr>
            <a:spLocks noEditPoints="1"/>
          </p:cNvSpPr>
          <p:nvPr/>
        </p:nvSpPr>
        <p:spPr bwMode="auto">
          <a:xfrm>
            <a:off x="6391910" y="3751580"/>
            <a:ext cx="358140" cy="377190"/>
          </a:xfrm>
          <a:custGeom>
            <a:avLst/>
            <a:gdLst>
              <a:gd name="T0" fmla="*/ 144 w 186"/>
              <a:gd name="T1" fmla="*/ 92 h 185"/>
              <a:gd name="T2" fmla="*/ 43 w 186"/>
              <a:gd name="T3" fmla="*/ 92 h 185"/>
              <a:gd name="T4" fmla="*/ 43 w 186"/>
              <a:gd name="T5" fmla="*/ 143 h 185"/>
              <a:gd name="T6" fmla="*/ 144 w 186"/>
              <a:gd name="T7" fmla="*/ 143 h 185"/>
              <a:gd name="T8" fmla="*/ 144 w 186"/>
              <a:gd name="T9" fmla="*/ 92 h 185"/>
              <a:gd name="T10" fmla="*/ 135 w 186"/>
              <a:gd name="T11" fmla="*/ 135 h 185"/>
              <a:gd name="T12" fmla="*/ 51 w 186"/>
              <a:gd name="T13" fmla="*/ 135 h 185"/>
              <a:gd name="T14" fmla="*/ 51 w 186"/>
              <a:gd name="T15" fmla="*/ 101 h 185"/>
              <a:gd name="T16" fmla="*/ 135 w 186"/>
              <a:gd name="T17" fmla="*/ 101 h 185"/>
              <a:gd name="T18" fmla="*/ 135 w 186"/>
              <a:gd name="T19" fmla="*/ 135 h 185"/>
              <a:gd name="T20" fmla="*/ 144 w 186"/>
              <a:gd name="T21" fmla="*/ 25 h 185"/>
              <a:gd name="T22" fmla="*/ 43 w 186"/>
              <a:gd name="T23" fmla="*/ 25 h 185"/>
              <a:gd name="T24" fmla="*/ 43 w 186"/>
              <a:gd name="T25" fmla="*/ 76 h 185"/>
              <a:gd name="T26" fmla="*/ 144 w 186"/>
              <a:gd name="T27" fmla="*/ 76 h 185"/>
              <a:gd name="T28" fmla="*/ 144 w 186"/>
              <a:gd name="T29" fmla="*/ 25 h 185"/>
              <a:gd name="T30" fmla="*/ 135 w 186"/>
              <a:gd name="T31" fmla="*/ 67 h 185"/>
              <a:gd name="T32" fmla="*/ 51 w 186"/>
              <a:gd name="T33" fmla="*/ 67 h 185"/>
              <a:gd name="T34" fmla="*/ 51 w 186"/>
              <a:gd name="T35" fmla="*/ 33 h 185"/>
              <a:gd name="T36" fmla="*/ 135 w 186"/>
              <a:gd name="T37" fmla="*/ 33 h 185"/>
              <a:gd name="T38" fmla="*/ 135 w 186"/>
              <a:gd name="T39" fmla="*/ 67 h 185"/>
              <a:gd name="T40" fmla="*/ 102 w 186"/>
              <a:gd name="T41" fmla="*/ 50 h 185"/>
              <a:gd name="T42" fmla="*/ 85 w 186"/>
              <a:gd name="T43" fmla="*/ 50 h 185"/>
              <a:gd name="T44" fmla="*/ 85 w 186"/>
              <a:gd name="T45" fmla="*/ 59 h 185"/>
              <a:gd name="T46" fmla="*/ 102 w 186"/>
              <a:gd name="T47" fmla="*/ 59 h 185"/>
              <a:gd name="T48" fmla="*/ 102 w 186"/>
              <a:gd name="T49" fmla="*/ 50 h 185"/>
              <a:gd name="T50" fmla="*/ 182 w 186"/>
              <a:gd name="T51" fmla="*/ 0 h 185"/>
              <a:gd name="T52" fmla="*/ 5 w 186"/>
              <a:gd name="T53" fmla="*/ 0 h 185"/>
              <a:gd name="T54" fmla="*/ 0 w 186"/>
              <a:gd name="T55" fmla="*/ 4 h 185"/>
              <a:gd name="T56" fmla="*/ 5 w 186"/>
              <a:gd name="T57" fmla="*/ 8 h 185"/>
              <a:gd name="T58" fmla="*/ 17 w 186"/>
              <a:gd name="T59" fmla="*/ 8 h 185"/>
              <a:gd name="T60" fmla="*/ 17 w 186"/>
              <a:gd name="T61" fmla="*/ 152 h 185"/>
              <a:gd name="T62" fmla="*/ 34 w 186"/>
              <a:gd name="T63" fmla="*/ 168 h 185"/>
              <a:gd name="T64" fmla="*/ 43 w 186"/>
              <a:gd name="T65" fmla="*/ 168 h 185"/>
              <a:gd name="T66" fmla="*/ 43 w 186"/>
              <a:gd name="T67" fmla="*/ 181 h 185"/>
              <a:gd name="T68" fmla="*/ 47 w 186"/>
              <a:gd name="T69" fmla="*/ 185 h 185"/>
              <a:gd name="T70" fmla="*/ 51 w 186"/>
              <a:gd name="T71" fmla="*/ 181 h 185"/>
              <a:gd name="T72" fmla="*/ 51 w 186"/>
              <a:gd name="T73" fmla="*/ 168 h 185"/>
              <a:gd name="T74" fmla="*/ 135 w 186"/>
              <a:gd name="T75" fmla="*/ 168 h 185"/>
              <a:gd name="T76" fmla="*/ 135 w 186"/>
              <a:gd name="T77" fmla="*/ 181 h 185"/>
              <a:gd name="T78" fmla="*/ 140 w 186"/>
              <a:gd name="T79" fmla="*/ 185 h 185"/>
              <a:gd name="T80" fmla="*/ 144 w 186"/>
              <a:gd name="T81" fmla="*/ 181 h 185"/>
              <a:gd name="T82" fmla="*/ 144 w 186"/>
              <a:gd name="T83" fmla="*/ 168 h 185"/>
              <a:gd name="T84" fmla="*/ 152 w 186"/>
              <a:gd name="T85" fmla="*/ 168 h 185"/>
              <a:gd name="T86" fmla="*/ 169 w 186"/>
              <a:gd name="T87" fmla="*/ 152 h 185"/>
              <a:gd name="T88" fmla="*/ 169 w 186"/>
              <a:gd name="T89" fmla="*/ 8 h 185"/>
              <a:gd name="T90" fmla="*/ 182 w 186"/>
              <a:gd name="T91" fmla="*/ 8 h 185"/>
              <a:gd name="T92" fmla="*/ 186 w 186"/>
              <a:gd name="T93" fmla="*/ 4 h 185"/>
              <a:gd name="T94" fmla="*/ 182 w 186"/>
              <a:gd name="T95" fmla="*/ 0 h 185"/>
              <a:gd name="T96" fmla="*/ 161 w 186"/>
              <a:gd name="T97" fmla="*/ 152 h 185"/>
              <a:gd name="T98" fmla="*/ 152 w 186"/>
              <a:gd name="T99" fmla="*/ 160 h 185"/>
              <a:gd name="T100" fmla="*/ 34 w 186"/>
              <a:gd name="T101" fmla="*/ 160 h 185"/>
              <a:gd name="T102" fmla="*/ 26 w 186"/>
              <a:gd name="T103" fmla="*/ 152 h 185"/>
              <a:gd name="T104" fmla="*/ 26 w 186"/>
              <a:gd name="T105" fmla="*/ 8 h 185"/>
              <a:gd name="T106" fmla="*/ 161 w 186"/>
              <a:gd name="T107" fmla="*/ 8 h 185"/>
              <a:gd name="T108" fmla="*/ 161 w 186"/>
              <a:gd name="T109" fmla="*/ 152 h 185"/>
              <a:gd name="T110" fmla="*/ 102 w 186"/>
              <a:gd name="T111" fmla="*/ 118 h 185"/>
              <a:gd name="T112" fmla="*/ 85 w 186"/>
              <a:gd name="T113" fmla="*/ 118 h 185"/>
              <a:gd name="T114" fmla="*/ 85 w 186"/>
              <a:gd name="T115" fmla="*/ 126 h 185"/>
              <a:gd name="T116" fmla="*/ 102 w 186"/>
              <a:gd name="T117" fmla="*/ 126 h 185"/>
              <a:gd name="T118" fmla="*/ 102 w 186"/>
              <a:gd name="T119" fmla="*/ 11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85">
                <a:moveTo>
                  <a:pt x="144" y="92"/>
                </a:moveTo>
                <a:cubicBezTo>
                  <a:pt x="43" y="92"/>
                  <a:pt x="43" y="92"/>
                  <a:pt x="43" y="92"/>
                </a:cubicBezTo>
                <a:cubicBezTo>
                  <a:pt x="43" y="143"/>
                  <a:pt x="43" y="143"/>
                  <a:pt x="43" y="143"/>
                </a:cubicBezTo>
                <a:cubicBezTo>
                  <a:pt x="144" y="143"/>
                  <a:pt x="144" y="143"/>
                  <a:pt x="144" y="143"/>
                </a:cubicBezTo>
                <a:lnTo>
                  <a:pt x="144" y="92"/>
                </a:lnTo>
                <a:close/>
                <a:moveTo>
                  <a:pt x="135" y="135"/>
                </a:moveTo>
                <a:cubicBezTo>
                  <a:pt x="51" y="135"/>
                  <a:pt x="51" y="135"/>
                  <a:pt x="51" y="135"/>
                </a:cubicBezTo>
                <a:cubicBezTo>
                  <a:pt x="51" y="101"/>
                  <a:pt x="51" y="101"/>
                  <a:pt x="51" y="101"/>
                </a:cubicBezTo>
                <a:cubicBezTo>
                  <a:pt x="135" y="101"/>
                  <a:pt x="135" y="101"/>
                  <a:pt x="135" y="101"/>
                </a:cubicBezTo>
                <a:lnTo>
                  <a:pt x="135" y="135"/>
                </a:lnTo>
                <a:close/>
                <a:moveTo>
                  <a:pt x="144" y="25"/>
                </a:moveTo>
                <a:cubicBezTo>
                  <a:pt x="43" y="25"/>
                  <a:pt x="43" y="25"/>
                  <a:pt x="43" y="25"/>
                </a:cubicBezTo>
                <a:cubicBezTo>
                  <a:pt x="43" y="76"/>
                  <a:pt x="43" y="76"/>
                  <a:pt x="43" y="76"/>
                </a:cubicBezTo>
                <a:cubicBezTo>
                  <a:pt x="144" y="76"/>
                  <a:pt x="144" y="76"/>
                  <a:pt x="144" y="76"/>
                </a:cubicBezTo>
                <a:lnTo>
                  <a:pt x="144" y="25"/>
                </a:lnTo>
                <a:close/>
                <a:moveTo>
                  <a:pt x="135" y="67"/>
                </a:moveTo>
                <a:cubicBezTo>
                  <a:pt x="51" y="67"/>
                  <a:pt x="51" y="67"/>
                  <a:pt x="51" y="67"/>
                </a:cubicBezTo>
                <a:cubicBezTo>
                  <a:pt x="51" y="33"/>
                  <a:pt x="51" y="33"/>
                  <a:pt x="51" y="33"/>
                </a:cubicBezTo>
                <a:cubicBezTo>
                  <a:pt x="135" y="33"/>
                  <a:pt x="135" y="33"/>
                  <a:pt x="135" y="33"/>
                </a:cubicBezTo>
                <a:lnTo>
                  <a:pt x="135" y="67"/>
                </a:lnTo>
                <a:close/>
                <a:moveTo>
                  <a:pt x="102" y="50"/>
                </a:moveTo>
                <a:cubicBezTo>
                  <a:pt x="85" y="50"/>
                  <a:pt x="85" y="50"/>
                  <a:pt x="85" y="50"/>
                </a:cubicBezTo>
                <a:cubicBezTo>
                  <a:pt x="85" y="59"/>
                  <a:pt x="85" y="59"/>
                  <a:pt x="85" y="59"/>
                </a:cubicBezTo>
                <a:cubicBezTo>
                  <a:pt x="102" y="59"/>
                  <a:pt x="102" y="59"/>
                  <a:pt x="102" y="59"/>
                </a:cubicBezTo>
                <a:lnTo>
                  <a:pt x="102" y="50"/>
                </a:lnTo>
                <a:close/>
                <a:moveTo>
                  <a:pt x="182" y="0"/>
                </a:moveTo>
                <a:cubicBezTo>
                  <a:pt x="5" y="0"/>
                  <a:pt x="5" y="0"/>
                  <a:pt x="5" y="0"/>
                </a:cubicBezTo>
                <a:cubicBezTo>
                  <a:pt x="2" y="0"/>
                  <a:pt x="0" y="2"/>
                  <a:pt x="0" y="4"/>
                </a:cubicBezTo>
                <a:cubicBezTo>
                  <a:pt x="0" y="6"/>
                  <a:pt x="2" y="8"/>
                  <a:pt x="5" y="8"/>
                </a:cubicBezTo>
                <a:cubicBezTo>
                  <a:pt x="17" y="8"/>
                  <a:pt x="17" y="8"/>
                  <a:pt x="17" y="8"/>
                </a:cubicBezTo>
                <a:cubicBezTo>
                  <a:pt x="17" y="152"/>
                  <a:pt x="17" y="152"/>
                  <a:pt x="17" y="152"/>
                </a:cubicBezTo>
                <a:cubicBezTo>
                  <a:pt x="17" y="161"/>
                  <a:pt x="25" y="168"/>
                  <a:pt x="34" y="168"/>
                </a:cubicBezTo>
                <a:cubicBezTo>
                  <a:pt x="43" y="168"/>
                  <a:pt x="43" y="168"/>
                  <a:pt x="43" y="168"/>
                </a:cubicBezTo>
                <a:cubicBezTo>
                  <a:pt x="43" y="181"/>
                  <a:pt x="43" y="181"/>
                  <a:pt x="43" y="181"/>
                </a:cubicBezTo>
                <a:cubicBezTo>
                  <a:pt x="43" y="183"/>
                  <a:pt x="44" y="185"/>
                  <a:pt x="47" y="185"/>
                </a:cubicBezTo>
                <a:cubicBezTo>
                  <a:pt x="49" y="185"/>
                  <a:pt x="51" y="183"/>
                  <a:pt x="51" y="181"/>
                </a:cubicBezTo>
                <a:cubicBezTo>
                  <a:pt x="51" y="168"/>
                  <a:pt x="51" y="168"/>
                  <a:pt x="51" y="168"/>
                </a:cubicBezTo>
                <a:cubicBezTo>
                  <a:pt x="135" y="168"/>
                  <a:pt x="135" y="168"/>
                  <a:pt x="135" y="168"/>
                </a:cubicBezTo>
                <a:cubicBezTo>
                  <a:pt x="135" y="181"/>
                  <a:pt x="135" y="181"/>
                  <a:pt x="135" y="181"/>
                </a:cubicBezTo>
                <a:cubicBezTo>
                  <a:pt x="135" y="183"/>
                  <a:pt x="137" y="185"/>
                  <a:pt x="140" y="185"/>
                </a:cubicBezTo>
                <a:cubicBezTo>
                  <a:pt x="142" y="185"/>
                  <a:pt x="144" y="183"/>
                  <a:pt x="144" y="181"/>
                </a:cubicBezTo>
                <a:cubicBezTo>
                  <a:pt x="144" y="168"/>
                  <a:pt x="144" y="168"/>
                  <a:pt x="144" y="168"/>
                </a:cubicBezTo>
                <a:cubicBezTo>
                  <a:pt x="152" y="168"/>
                  <a:pt x="152" y="168"/>
                  <a:pt x="152" y="168"/>
                </a:cubicBezTo>
                <a:cubicBezTo>
                  <a:pt x="162" y="168"/>
                  <a:pt x="169" y="161"/>
                  <a:pt x="169" y="152"/>
                </a:cubicBezTo>
                <a:cubicBezTo>
                  <a:pt x="169" y="8"/>
                  <a:pt x="169" y="8"/>
                  <a:pt x="169" y="8"/>
                </a:cubicBezTo>
                <a:cubicBezTo>
                  <a:pt x="182" y="8"/>
                  <a:pt x="182" y="8"/>
                  <a:pt x="182" y="8"/>
                </a:cubicBezTo>
                <a:cubicBezTo>
                  <a:pt x="184" y="8"/>
                  <a:pt x="186" y="6"/>
                  <a:pt x="186" y="4"/>
                </a:cubicBezTo>
                <a:cubicBezTo>
                  <a:pt x="186" y="2"/>
                  <a:pt x="184" y="0"/>
                  <a:pt x="182" y="0"/>
                </a:cubicBezTo>
                <a:close/>
                <a:moveTo>
                  <a:pt x="161" y="152"/>
                </a:moveTo>
                <a:cubicBezTo>
                  <a:pt x="161" y="156"/>
                  <a:pt x="157" y="160"/>
                  <a:pt x="152" y="160"/>
                </a:cubicBezTo>
                <a:cubicBezTo>
                  <a:pt x="34" y="160"/>
                  <a:pt x="34" y="160"/>
                  <a:pt x="34" y="160"/>
                </a:cubicBezTo>
                <a:cubicBezTo>
                  <a:pt x="29" y="160"/>
                  <a:pt x="26" y="156"/>
                  <a:pt x="26" y="152"/>
                </a:cubicBezTo>
                <a:cubicBezTo>
                  <a:pt x="26" y="8"/>
                  <a:pt x="26" y="8"/>
                  <a:pt x="26" y="8"/>
                </a:cubicBezTo>
                <a:cubicBezTo>
                  <a:pt x="161" y="8"/>
                  <a:pt x="161" y="8"/>
                  <a:pt x="161" y="8"/>
                </a:cubicBezTo>
                <a:lnTo>
                  <a:pt x="161" y="152"/>
                </a:lnTo>
                <a:close/>
                <a:moveTo>
                  <a:pt x="102" y="118"/>
                </a:moveTo>
                <a:cubicBezTo>
                  <a:pt x="85" y="118"/>
                  <a:pt x="85" y="118"/>
                  <a:pt x="85" y="118"/>
                </a:cubicBezTo>
                <a:cubicBezTo>
                  <a:pt x="85" y="126"/>
                  <a:pt x="85" y="126"/>
                  <a:pt x="85" y="126"/>
                </a:cubicBezTo>
                <a:cubicBezTo>
                  <a:pt x="102" y="126"/>
                  <a:pt x="102" y="126"/>
                  <a:pt x="102" y="126"/>
                </a:cubicBezTo>
                <a:lnTo>
                  <a:pt x="102" y="118"/>
                </a:lnTo>
                <a:close/>
              </a:path>
            </a:pathLst>
          </a:custGeom>
          <a:solidFill>
            <a:srgbClr val="E95566"/>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460"/>
          <p:cNvSpPr>
            <a:spLocks noEditPoints="1"/>
          </p:cNvSpPr>
          <p:nvPr/>
        </p:nvSpPr>
        <p:spPr bwMode="auto">
          <a:xfrm>
            <a:off x="6393180" y="5136515"/>
            <a:ext cx="358140" cy="275590"/>
          </a:xfrm>
          <a:custGeom>
            <a:avLst/>
            <a:gdLst>
              <a:gd name="T0" fmla="*/ 114 w 186"/>
              <a:gd name="T1" fmla="*/ 51 h 135"/>
              <a:gd name="T2" fmla="*/ 114 w 186"/>
              <a:gd name="T3" fmla="*/ 59 h 135"/>
              <a:gd name="T4" fmla="*/ 144 w 186"/>
              <a:gd name="T5" fmla="*/ 55 h 135"/>
              <a:gd name="T6" fmla="*/ 114 w 186"/>
              <a:gd name="T7" fmla="*/ 72 h 135"/>
              <a:gd name="T8" fmla="*/ 135 w 186"/>
              <a:gd name="T9" fmla="*/ 68 h 135"/>
              <a:gd name="T10" fmla="*/ 114 w 186"/>
              <a:gd name="T11" fmla="*/ 64 h 135"/>
              <a:gd name="T12" fmla="*/ 114 w 186"/>
              <a:gd name="T13" fmla="*/ 72 h 135"/>
              <a:gd name="T14" fmla="*/ 79 w 186"/>
              <a:gd name="T15" fmla="*/ 59 h 135"/>
              <a:gd name="T16" fmla="*/ 72 w 186"/>
              <a:gd name="T17" fmla="*/ 45 h 135"/>
              <a:gd name="T18" fmla="*/ 64 w 186"/>
              <a:gd name="T19" fmla="*/ 45 h 135"/>
              <a:gd name="T20" fmla="*/ 57 w 186"/>
              <a:gd name="T21" fmla="*/ 59 h 135"/>
              <a:gd name="T22" fmla="*/ 43 w 186"/>
              <a:gd name="T23" fmla="*/ 64 h 135"/>
              <a:gd name="T24" fmla="*/ 55 w 186"/>
              <a:gd name="T25" fmla="*/ 74 h 135"/>
              <a:gd name="T26" fmla="*/ 51 w 186"/>
              <a:gd name="T27" fmla="*/ 89 h 135"/>
              <a:gd name="T28" fmla="*/ 58 w 186"/>
              <a:gd name="T29" fmla="*/ 92 h 135"/>
              <a:gd name="T30" fmla="*/ 78 w 186"/>
              <a:gd name="T31" fmla="*/ 92 h 135"/>
              <a:gd name="T32" fmla="*/ 85 w 186"/>
              <a:gd name="T33" fmla="*/ 89 h 135"/>
              <a:gd name="T34" fmla="*/ 80 w 186"/>
              <a:gd name="T35" fmla="*/ 74 h 135"/>
              <a:gd name="T36" fmla="*/ 93 w 186"/>
              <a:gd name="T37" fmla="*/ 64 h 135"/>
              <a:gd name="T38" fmla="*/ 182 w 186"/>
              <a:gd name="T39" fmla="*/ 51 h 135"/>
              <a:gd name="T40" fmla="*/ 186 w 186"/>
              <a:gd name="T41" fmla="*/ 9 h 135"/>
              <a:gd name="T42" fmla="*/ 9 w 186"/>
              <a:gd name="T43" fmla="*/ 0 h 135"/>
              <a:gd name="T44" fmla="*/ 0 w 186"/>
              <a:gd name="T45" fmla="*/ 47 h 135"/>
              <a:gd name="T46" fmla="*/ 17 w 186"/>
              <a:gd name="T47" fmla="*/ 68 h 135"/>
              <a:gd name="T48" fmla="*/ 0 w 186"/>
              <a:gd name="T49" fmla="*/ 89 h 135"/>
              <a:gd name="T50" fmla="*/ 9 w 186"/>
              <a:gd name="T51" fmla="*/ 135 h 135"/>
              <a:gd name="T52" fmla="*/ 186 w 186"/>
              <a:gd name="T53" fmla="*/ 127 h 135"/>
              <a:gd name="T54" fmla="*/ 182 w 186"/>
              <a:gd name="T55" fmla="*/ 85 h 135"/>
              <a:gd name="T56" fmla="*/ 182 w 186"/>
              <a:gd name="T57" fmla="*/ 51 h 135"/>
              <a:gd name="T58" fmla="*/ 178 w 186"/>
              <a:gd name="T59" fmla="*/ 9 h 135"/>
              <a:gd name="T60" fmla="*/ 161 w 186"/>
              <a:gd name="T61" fmla="*/ 17 h 135"/>
              <a:gd name="T62" fmla="*/ 9 w 186"/>
              <a:gd name="T63" fmla="*/ 9 h 135"/>
              <a:gd name="T64" fmla="*/ 152 w 186"/>
              <a:gd name="T65" fmla="*/ 17 h 135"/>
              <a:gd name="T66" fmla="*/ 9 w 186"/>
              <a:gd name="T67" fmla="*/ 9 h 135"/>
              <a:gd name="T68" fmla="*/ 9 w 186"/>
              <a:gd name="T69" fmla="*/ 127 h 135"/>
              <a:gd name="T70" fmla="*/ 152 w 186"/>
              <a:gd name="T71" fmla="*/ 118 h 135"/>
              <a:gd name="T72" fmla="*/ 178 w 186"/>
              <a:gd name="T73" fmla="*/ 127 h 135"/>
              <a:gd name="T74" fmla="*/ 161 w 186"/>
              <a:gd name="T75" fmla="*/ 118 h 135"/>
              <a:gd name="T76" fmla="*/ 178 w 186"/>
              <a:gd name="T77" fmla="*/ 127 h 135"/>
              <a:gd name="T78" fmla="*/ 178 w 186"/>
              <a:gd name="T79" fmla="*/ 110 h 135"/>
              <a:gd name="T80" fmla="*/ 9 w 186"/>
              <a:gd name="T81" fmla="*/ 93 h 135"/>
              <a:gd name="T82" fmla="*/ 9 w 186"/>
              <a:gd name="T83" fmla="*/ 43 h 135"/>
              <a:gd name="T84" fmla="*/ 178 w 186"/>
              <a:gd name="T85" fmla="*/ 26 h 135"/>
              <a:gd name="T86" fmla="*/ 161 w 186"/>
              <a:gd name="T87" fmla="*/ 68 h 135"/>
              <a:gd name="T88" fmla="*/ 140 w 186"/>
              <a:gd name="T89" fmla="*/ 76 h 135"/>
              <a:gd name="T90" fmla="*/ 110 w 186"/>
              <a:gd name="T91" fmla="*/ 80 h 135"/>
              <a:gd name="T92" fmla="*/ 140 w 186"/>
              <a:gd name="T93" fmla="*/ 85 h 135"/>
              <a:gd name="T94" fmla="*/ 140 w 186"/>
              <a:gd name="T95" fmla="*/ 7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35">
                <a:moveTo>
                  <a:pt x="140" y="51"/>
                </a:moveTo>
                <a:cubicBezTo>
                  <a:pt x="114" y="51"/>
                  <a:pt x="114" y="51"/>
                  <a:pt x="114" y="51"/>
                </a:cubicBezTo>
                <a:cubicBezTo>
                  <a:pt x="112" y="51"/>
                  <a:pt x="110" y="53"/>
                  <a:pt x="110" y="55"/>
                </a:cubicBezTo>
                <a:cubicBezTo>
                  <a:pt x="110" y="58"/>
                  <a:pt x="112" y="59"/>
                  <a:pt x="114" y="59"/>
                </a:cubicBezTo>
                <a:cubicBezTo>
                  <a:pt x="140" y="59"/>
                  <a:pt x="140" y="59"/>
                  <a:pt x="140" y="59"/>
                </a:cubicBezTo>
                <a:cubicBezTo>
                  <a:pt x="142" y="59"/>
                  <a:pt x="144" y="58"/>
                  <a:pt x="144" y="55"/>
                </a:cubicBezTo>
                <a:cubicBezTo>
                  <a:pt x="144" y="53"/>
                  <a:pt x="142" y="51"/>
                  <a:pt x="140" y="51"/>
                </a:cubicBezTo>
                <a:close/>
                <a:moveTo>
                  <a:pt x="114" y="72"/>
                </a:moveTo>
                <a:cubicBezTo>
                  <a:pt x="131" y="72"/>
                  <a:pt x="131" y="72"/>
                  <a:pt x="131" y="72"/>
                </a:cubicBezTo>
                <a:cubicBezTo>
                  <a:pt x="134" y="72"/>
                  <a:pt x="135" y="70"/>
                  <a:pt x="135" y="68"/>
                </a:cubicBezTo>
                <a:cubicBezTo>
                  <a:pt x="135" y="66"/>
                  <a:pt x="134" y="64"/>
                  <a:pt x="131" y="64"/>
                </a:cubicBezTo>
                <a:cubicBezTo>
                  <a:pt x="114" y="64"/>
                  <a:pt x="114" y="64"/>
                  <a:pt x="114" y="64"/>
                </a:cubicBezTo>
                <a:cubicBezTo>
                  <a:pt x="112" y="64"/>
                  <a:pt x="110" y="66"/>
                  <a:pt x="110" y="68"/>
                </a:cubicBezTo>
                <a:cubicBezTo>
                  <a:pt x="110" y="70"/>
                  <a:pt x="112" y="72"/>
                  <a:pt x="114" y="72"/>
                </a:cubicBezTo>
                <a:close/>
                <a:moveTo>
                  <a:pt x="89" y="59"/>
                </a:moveTo>
                <a:cubicBezTo>
                  <a:pt x="79" y="59"/>
                  <a:pt x="79" y="59"/>
                  <a:pt x="79" y="59"/>
                </a:cubicBezTo>
                <a:cubicBezTo>
                  <a:pt x="72" y="45"/>
                  <a:pt x="72" y="45"/>
                  <a:pt x="72" y="45"/>
                </a:cubicBezTo>
                <a:cubicBezTo>
                  <a:pt x="72" y="45"/>
                  <a:pt x="72" y="45"/>
                  <a:pt x="72" y="45"/>
                </a:cubicBezTo>
                <a:cubicBezTo>
                  <a:pt x="71" y="43"/>
                  <a:pt x="70" y="43"/>
                  <a:pt x="68" y="43"/>
                </a:cubicBezTo>
                <a:cubicBezTo>
                  <a:pt x="66" y="43"/>
                  <a:pt x="65" y="43"/>
                  <a:pt x="64" y="45"/>
                </a:cubicBezTo>
                <a:cubicBezTo>
                  <a:pt x="64" y="45"/>
                  <a:pt x="64" y="45"/>
                  <a:pt x="64" y="45"/>
                </a:cubicBezTo>
                <a:cubicBezTo>
                  <a:pt x="57" y="59"/>
                  <a:pt x="57" y="59"/>
                  <a:pt x="57" y="59"/>
                </a:cubicBezTo>
                <a:cubicBezTo>
                  <a:pt x="47" y="59"/>
                  <a:pt x="47" y="59"/>
                  <a:pt x="47" y="59"/>
                </a:cubicBezTo>
                <a:cubicBezTo>
                  <a:pt x="44" y="59"/>
                  <a:pt x="43" y="61"/>
                  <a:pt x="43" y="64"/>
                </a:cubicBezTo>
                <a:cubicBezTo>
                  <a:pt x="43" y="66"/>
                  <a:pt x="44" y="67"/>
                  <a:pt x="44" y="67"/>
                </a:cubicBezTo>
                <a:cubicBezTo>
                  <a:pt x="55" y="74"/>
                  <a:pt x="55" y="74"/>
                  <a:pt x="55" y="74"/>
                </a:cubicBezTo>
                <a:cubicBezTo>
                  <a:pt x="51" y="88"/>
                  <a:pt x="51" y="88"/>
                  <a:pt x="51" y="88"/>
                </a:cubicBezTo>
                <a:cubicBezTo>
                  <a:pt x="51" y="88"/>
                  <a:pt x="51" y="89"/>
                  <a:pt x="51" y="89"/>
                </a:cubicBezTo>
                <a:cubicBezTo>
                  <a:pt x="51" y="91"/>
                  <a:pt x="53" y="93"/>
                  <a:pt x="55" y="93"/>
                </a:cubicBezTo>
                <a:cubicBezTo>
                  <a:pt x="56" y="93"/>
                  <a:pt x="57" y="93"/>
                  <a:pt x="58" y="92"/>
                </a:cubicBezTo>
                <a:cubicBezTo>
                  <a:pt x="68" y="86"/>
                  <a:pt x="68" y="86"/>
                  <a:pt x="68" y="86"/>
                </a:cubicBezTo>
                <a:cubicBezTo>
                  <a:pt x="78" y="92"/>
                  <a:pt x="78" y="92"/>
                  <a:pt x="78" y="92"/>
                </a:cubicBezTo>
                <a:cubicBezTo>
                  <a:pt x="78" y="92"/>
                  <a:pt x="79" y="93"/>
                  <a:pt x="81" y="93"/>
                </a:cubicBezTo>
                <a:cubicBezTo>
                  <a:pt x="83" y="93"/>
                  <a:pt x="85" y="91"/>
                  <a:pt x="85" y="89"/>
                </a:cubicBezTo>
                <a:cubicBezTo>
                  <a:pt x="85" y="89"/>
                  <a:pt x="85" y="88"/>
                  <a:pt x="85" y="88"/>
                </a:cubicBezTo>
                <a:cubicBezTo>
                  <a:pt x="80" y="74"/>
                  <a:pt x="80" y="74"/>
                  <a:pt x="80" y="74"/>
                </a:cubicBezTo>
                <a:cubicBezTo>
                  <a:pt x="91" y="67"/>
                  <a:pt x="91" y="67"/>
                  <a:pt x="91" y="67"/>
                </a:cubicBezTo>
                <a:cubicBezTo>
                  <a:pt x="91" y="67"/>
                  <a:pt x="93" y="66"/>
                  <a:pt x="93" y="64"/>
                </a:cubicBezTo>
                <a:cubicBezTo>
                  <a:pt x="93" y="61"/>
                  <a:pt x="91" y="59"/>
                  <a:pt x="89" y="59"/>
                </a:cubicBezTo>
                <a:close/>
                <a:moveTo>
                  <a:pt x="182" y="51"/>
                </a:moveTo>
                <a:cubicBezTo>
                  <a:pt x="184" y="51"/>
                  <a:pt x="186" y="49"/>
                  <a:pt x="186" y="47"/>
                </a:cubicBezTo>
                <a:cubicBezTo>
                  <a:pt x="186" y="9"/>
                  <a:pt x="186" y="9"/>
                  <a:pt x="186" y="9"/>
                </a:cubicBezTo>
                <a:cubicBezTo>
                  <a:pt x="186" y="4"/>
                  <a:pt x="182" y="0"/>
                  <a:pt x="178" y="0"/>
                </a:cubicBezTo>
                <a:cubicBezTo>
                  <a:pt x="9" y="0"/>
                  <a:pt x="9" y="0"/>
                  <a:pt x="9" y="0"/>
                </a:cubicBezTo>
                <a:cubicBezTo>
                  <a:pt x="4" y="0"/>
                  <a:pt x="0" y="4"/>
                  <a:pt x="0" y="9"/>
                </a:cubicBezTo>
                <a:cubicBezTo>
                  <a:pt x="0" y="47"/>
                  <a:pt x="0" y="47"/>
                  <a:pt x="0" y="47"/>
                </a:cubicBezTo>
                <a:cubicBezTo>
                  <a:pt x="0" y="49"/>
                  <a:pt x="2" y="51"/>
                  <a:pt x="5" y="51"/>
                </a:cubicBezTo>
                <a:cubicBezTo>
                  <a:pt x="12" y="51"/>
                  <a:pt x="17" y="59"/>
                  <a:pt x="17" y="68"/>
                </a:cubicBezTo>
                <a:cubicBezTo>
                  <a:pt x="17" y="77"/>
                  <a:pt x="12" y="85"/>
                  <a:pt x="5" y="85"/>
                </a:cubicBezTo>
                <a:cubicBezTo>
                  <a:pt x="2" y="85"/>
                  <a:pt x="0" y="87"/>
                  <a:pt x="0" y="89"/>
                </a:cubicBezTo>
                <a:cubicBezTo>
                  <a:pt x="0" y="127"/>
                  <a:pt x="0" y="127"/>
                  <a:pt x="0" y="127"/>
                </a:cubicBezTo>
                <a:cubicBezTo>
                  <a:pt x="0" y="132"/>
                  <a:pt x="4" y="135"/>
                  <a:pt x="9" y="135"/>
                </a:cubicBezTo>
                <a:cubicBezTo>
                  <a:pt x="178" y="135"/>
                  <a:pt x="178" y="135"/>
                  <a:pt x="178" y="135"/>
                </a:cubicBezTo>
                <a:cubicBezTo>
                  <a:pt x="182" y="135"/>
                  <a:pt x="186" y="132"/>
                  <a:pt x="186" y="127"/>
                </a:cubicBezTo>
                <a:cubicBezTo>
                  <a:pt x="186" y="89"/>
                  <a:pt x="186" y="89"/>
                  <a:pt x="186" y="89"/>
                </a:cubicBezTo>
                <a:cubicBezTo>
                  <a:pt x="186" y="87"/>
                  <a:pt x="184" y="85"/>
                  <a:pt x="182" y="85"/>
                </a:cubicBezTo>
                <a:cubicBezTo>
                  <a:pt x="175" y="85"/>
                  <a:pt x="169" y="77"/>
                  <a:pt x="169" y="68"/>
                </a:cubicBezTo>
                <a:cubicBezTo>
                  <a:pt x="169" y="59"/>
                  <a:pt x="175" y="51"/>
                  <a:pt x="182" y="51"/>
                </a:cubicBezTo>
                <a:close/>
                <a:moveTo>
                  <a:pt x="161" y="9"/>
                </a:moveTo>
                <a:cubicBezTo>
                  <a:pt x="178" y="9"/>
                  <a:pt x="178" y="9"/>
                  <a:pt x="178" y="9"/>
                </a:cubicBezTo>
                <a:cubicBezTo>
                  <a:pt x="178" y="17"/>
                  <a:pt x="178" y="17"/>
                  <a:pt x="178" y="17"/>
                </a:cubicBezTo>
                <a:cubicBezTo>
                  <a:pt x="161" y="17"/>
                  <a:pt x="161" y="17"/>
                  <a:pt x="161" y="17"/>
                </a:cubicBezTo>
                <a:lnTo>
                  <a:pt x="161" y="9"/>
                </a:lnTo>
                <a:close/>
                <a:moveTo>
                  <a:pt x="9" y="9"/>
                </a:moveTo>
                <a:cubicBezTo>
                  <a:pt x="152" y="9"/>
                  <a:pt x="152" y="9"/>
                  <a:pt x="152" y="9"/>
                </a:cubicBezTo>
                <a:cubicBezTo>
                  <a:pt x="152" y="17"/>
                  <a:pt x="152" y="17"/>
                  <a:pt x="152" y="17"/>
                </a:cubicBezTo>
                <a:cubicBezTo>
                  <a:pt x="9" y="17"/>
                  <a:pt x="9" y="17"/>
                  <a:pt x="9" y="17"/>
                </a:cubicBezTo>
                <a:lnTo>
                  <a:pt x="9" y="9"/>
                </a:lnTo>
                <a:close/>
                <a:moveTo>
                  <a:pt x="152" y="127"/>
                </a:moveTo>
                <a:cubicBezTo>
                  <a:pt x="9" y="127"/>
                  <a:pt x="9" y="127"/>
                  <a:pt x="9" y="127"/>
                </a:cubicBezTo>
                <a:cubicBezTo>
                  <a:pt x="9" y="118"/>
                  <a:pt x="9" y="118"/>
                  <a:pt x="9" y="118"/>
                </a:cubicBezTo>
                <a:cubicBezTo>
                  <a:pt x="152" y="118"/>
                  <a:pt x="152" y="118"/>
                  <a:pt x="152" y="118"/>
                </a:cubicBezTo>
                <a:lnTo>
                  <a:pt x="152" y="127"/>
                </a:lnTo>
                <a:close/>
                <a:moveTo>
                  <a:pt x="178" y="127"/>
                </a:moveTo>
                <a:cubicBezTo>
                  <a:pt x="161" y="127"/>
                  <a:pt x="161" y="127"/>
                  <a:pt x="161" y="127"/>
                </a:cubicBezTo>
                <a:cubicBezTo>
                  <a:pt x="161" y="118"/>
                  <a:pt x="161" y="118"/>
                  <a:pt x="161" y="118"/>
                </a:cubicBezTo>
                <a:cubicBezTo>
                  <a:pt x="178" y="118"/>
                  <a:pt x="178" y="118"/>
                  <a:pt x="178" y="118"/>
                </a:cubicBezTo>
                <a:lnTo>
                  <a:pt x="178" y="127"/>
                </a:lnTo>
                <a:close/>
                <a:moveTo>
                  <a:pt x="178" y="93"/>
                </a:moveTo>
                <a:cubicBezTo>
                  <a:pt x="178" y="110"/>
                  <a:pt x="178" y="110"/>
                  <a:pt x="178" y="110"/>
                </a:cubicBezTo>
                <a:cubicBezTo>
                  <a:pt x="9" y="110"/>
                  <a:pt x="9" y="110"/>
                  <a:pt x="9" y="110"/>
                </a:cubicBezTo>
                <a:cubicBezTo>
                  <a:pt x="9" y="93"/>
                  <a:pt x="9" y="93"/>
                  <a:pt x="9" y="93"/>
                </a:cubicBezTo>
                <a:cubicBezTo>
                  <a:pt x="18" y="90"/>
                  <a:pt x="26" y="80"/>
                  <a:pt x="26" y="68"/>
                </a:cubicBezTo>
                <a:cubicBezTo>
                  <a:pt x="26" y="56"/>
                  <a:pt x="18" y="45"/>
                  <a:pt x="9" y="43"/>
                </a:cubicBezTo>
                <a:cubicBezTo>
                  <a:pt x="9" y="26"/>
                  <a:pt x="9" y="26"/>
                  <a:pt x="9" y="26"/>
                </a:cubicBezTo>
                <a:cubicBezTo>
                  <a:pt x="178" y="26"/>
                  <a:pt x="178" y="26"/>
                  <a:pt x="178" y="26"/>
                </a:cubicBezTo>
                <a:cubicBezTo>
                  <a:pt x="178" y="43"/>
                  <a:pt x="178" y="43"/>
                  <a:pt x="178" y="43"/>
                </a:cubicBezTo>
                <a:cubicBezTo>
                  <a:pt x="168" y="45"/>
                  <a:pt x="161" y="56"/>
                  <a:pt x="161" y="68"/>
                </a:cubicBezTo>
                <a:cubicBezTo>
                  <a:pt x="161" y="80"/>
                  <a:pt x="168" y="90"/>
                  <a:pt x="178" y="93"/>
                </a:cubicBezTo>
                <a:close/>
                <a:moveTo>
                  <a:pt x="140" y="76"/>
                </a:moveTo>
                <a:cubicBezTo>
                  <a:pt x="114" y="76"/>
                  <a:pt x="114" y="76"/>
                  <a:pt x="114" y="76"/>
                </a:cubicBezTo>
                <a:cubicBezTo>
                  <a:pt x="112" y="76"/>
                  <a:pt x="110" y="78"/>
                  <a:pt x="110" y="80"/>
                </a:cubicBezTo>
                <a:cubicBezTo>
                  <a:pt x="110" y="83"/>
                  <a:pt x="112" y="85"/>
                  <a:pt x="114" y="85"/>
                </a:cubicBezTo>
                <a:cubicBezTo>
                  <a:pt x="140" y="85"/>
                  <a:pt x="140" y="85"/>
                  <a:pt x="140" y="85"/>
                </a:cubicBezTo>
                <a:cubicBezTo>
                  <a:pt x="142" y="85"/>
                  <a:pt x="144" y="83"/>
                  <a:pt x="144" y="80"/>
                </a:cubicBezTo>
                <a:cubicBezTo>
                  <a:pt x="144" y="78"/>
                  <a:pt x="142" y="76"/>
                  <a:pt x="140" y="76"/>
                </a:cubicBezTo>
                <a:close/>
              </a:path>
            </a:pathLst>
          </a:custGeom>
          <a:solidFill>
            <a:srgbClr val="E95566"/>
          </a:solidFill>
          <a:ln>
            <a:noFill/>
          </a:ln>
        </p:spPr>
        <p:txBody>
          <a:bodyPr vert="horz" wrap="square" lIns="91440" tIns="45720" rIns="91440" bIns="45720" numCol="1" anchor="t" anchorCtr="0" compatLnSpc="1"/>
          <a:lstStyle/>
          <a:p>
            <a:endParaRPr lang="en-US">
              <a:cs typeface="+mn-ea"/>
              <a:sym typeface="+mn-lt"/>
            </a:endParaRPr>
          </a:p>
        </p:txBody>
      </p:sp>
      <p:sp>
        <p:nvSpPr>
          <p:cNvPr id="13" name="矩形 12"/>
          <p:cNvSpPr/>
          <p:nvPr/>
        </p:nvSpPr>
        <p:spPr>
          <a:xfrm>
            <a:off x="2138680" y="2505710"/>
            <a:ext cx="4166870" cy="613373"/>
          </a:xfrm>
          <a:prstGeom prst="rect">
            <a:avLst/>
          </a:prstGeom>
        </p:spPr>
        <p:txBody>
          <a:bodyPr vert="horz" wrap="square">
            <a:spAutoFit/>
          </a:bodyPr>
          <a:lstStyle/>
          <a:p>
            <a:pPr algn="r">
              <a:lnSpc>
                <a:spcPct val="150000"/>
              </a:lnSpc>
            </a:pPr>
            <a:r>
              <a:rPr lang="en-US" altLang="zh-CN" sz="1200">
                <a:solidFill>
                  <a:schemeClr val="tx1">
                    <a:lumMod val="75000"/>
                    <a:lumOff val="25000"/>
                  </a:schemeClr>
                </a:solidFill>
                <a:cs typeface="+mn-ea"/>
                <a:sym typeface="+mn-lt"/>
              </a:rPr>
              <a:t>2019年5月20~21（为期两天） 20日晚19:00~22:00   21日晚18:00~23:00</a:t>
            </a:r>
          </a:p>
        </p:txBody>
      </p:sp>
      <p:sp>
        <p:nvSpPr>
          <p:cNvPr id="14" name="矩形 13"/>
          <p:cNvSpPr/>
          <p:nvPr/>
        </p:nvSpPr>
        <p:spPr>
          <a:xfrm>
            <a:off x="4156075" y="2084705"/>
            <a:ext cx="2150110" cy="499111"/>
          </a:xfrm>
          <a:prstGeom prst="rect">
            <a:avLst/>
          </a:prstGeom>
        </p:spPr>
        <p:txBody>
          <a:bodyPr vert="horz" wrap="square">
            <a:spAutoFit/>
          </a:bodyPr>
          <a:lstStyle/>
          <a:p>
            <a:pPr algn="r">
              <a:lnSpc>
                <a:spcPct val="150000"/>
              </a:lnSpc>
            </a:pPr>
            <a:r>
              <a:rPr lang="en-US" altLang="zh-CN" sz="2000" b="1" dirty="0">
                <a:solidFill>
                  <a:schemeClr val="tx1">
                    <a:lumMod val="75000"/>
                    <a:lumOff val="25000"/>
                  </a:schemeClr>
                </a:solidFill>
                <a:cs typeface="+mn-ea"/>
                <a:sym typeface="+mn-lt"/>
              </a:rPr>
              <a:t>活动时间</a:t>
            </a:r>
          </a:p>
        </p:txBody>
      </p:sp>
      <p:sp>
        <p:nvSpPr>
          <p:cNvPr id="15" name="矩形 14"/>
          <p:cNvSpPr/>
          <p:nvPr/>
        </p:nvSpPr>
        <p:spPr>
          <a:xfrm>
            <a:off x="2138680" y="3891280"/>
            <a:ext cx="4166870" cy="336374"/>
          </a:xfrm>
          <a:prstGeom prst="rect">
            <a:avLst/>
          </a:prstGeom>
        </p:spPr>
        <p:txBody>
          <a:bodyPr vert="horz" wrap="square">
            <a:spAutoFit/>
          </a:bodyPr>
          <a:lstStyle/>
          <a:p>
            <a:pPr algn="r">
              <a:lnSpc>
                <a:spcPct val="150000"/>
              </a:lnSpc>
            </a:pPr>
            <a:r>
              <a:rPr lang="en-US" altLang="zh-CN" sz="1200">
                <a:solidFill>
                  <a:schemeClr val="tx1">
                    <a:lumMod val="75000"/>
                    <a:lumOff val="25000"/>
                  </a:schemeClr>
                </a:solidFill>
                <a:cs typeface="+mn-ea"/>
                <a:sym typeface="+mn-lt"/>
              </a:rPr>
              <a:t>活动分为两天，分别在南海千灯湖和南海广场举行</a:t>
            </a:r>
          </a:p>
        </p:txBody>
      </p:sp>
      <p:sp>
        <p:nvSpPr>
          <p:cNvPr id="16" name="矩形 15"/>
          <p:cNvSpPr/>
          <p:nvPr/>
        </p:nvSpPr>
        <p:spPr>
          <a:xfrm>
            <a:off x="4156075" y="3469640"/>
            <a:ext cx="2150110" cy="499111"/>
          </a:xfrm>
          <a:prstGeom prst="rect">
            <a:avLst/>
          </a:prstGeom>
        </p:spPr>
        <p:txBody>
          <a:bodyPr vert="horz" wrap="square">
            <a:spAutoFit/>
          </a:bodyPr>
          <a:lstStyle/>
          <a:p>
            <a:pPr algn="r">
              <a:lnSpc>
                <a:spcPct val="150000"/>
              </a:lnSpc>
            </a:pPr>
            <a:r>
              <a:rPr lang="en-US" altLang="zh-CN" sz="2000" b="1" dirty="0">
                <a:solidFill>
                  <a:schemeClr val="tx1">
                    <a:lumMod val="75000"/>
                    <a:lumOff val="25000"/>
                  </a:schemeClr>
                </a:solidFill>
                <a:cs typeface="+mn-ea"/>
                <a:sym typeface="+mn-lt"/>
              </a:rPr>
              <a:t>活动地点</a:t>
            </a:r>
          </a:p>
        </p:txBody>
      </p:sp>
      <p:sp>
        <p:nvSpPr>
          <p:cNvPr id="17" name="矩形 16"/>
          <p:cNvSpPr/>
          <p:nvPr/>
        </p:nvSpPr>
        <p:spPr>
          <a:xfrm>
            <a:off x="2138680" y="5276215"/>
            <a:ext cx="4166870" cy="336374"/>
          </a:xfrm>
          <a:prstGeom prst="rect">
            <a:avLst/>
          </a:prstGeom>
        </p:spPr>
        <p:txBody>
          <a:bodyPr vert="horz" wrap="square">
            <a:spAutoFit/>
          </a:bodyPr>
          <a:lstStyle/>
          <a:p>
            <a:pPr algn="r">
              <a:lnSpc>
                <a:spcPct val="150000"/>
              </a:lnSpc>
            </a:pPr>
            <a:r>
              <a:rPr lang="en-US" altLang="zh-CN" sz="1200">
                <a:solidFill>
                  <a:schemeClr val="tx1">
                    <a:lumMod val="75000"/>
                    <a:lumOff val="25000"/>
                  </a:schemeClr>
                </a:solidFill>
                <a:cs typeface="+mn-ea"/>
                <a:sym typeface="+mn-lt"/>
              </a:rPr>
              <a:t>夫妻、情侣、单身男女</a:t>
            </a:r>
          </a:p>
        </p:txBody>
      </p:sp>
      <p:sp>
        <p:nvSpPr>
          <p:cNvPr id="18" name="矩形 17"/>
          <p:cNvSpPr/>
          <p:nvPr/>
        </p:nvSpPr>
        <p:spPr>
          <a:xfrm>
            <a:off x="4156075" y="4854575"/>
            <a:ext cx="2150110" cy="499111"/>
          </a:xfrm>
          <a:prstGeom prst="rect">
            <a:avLst/>
          </a:prstGeom>
        </p:spPr>
        <p:txBody>
          <a:bodyPr vert="horz" wrap="square">
            <a:spAutoFit/>
          </a:bodyPr>
          <a:lstStyle/>
          <a:p>
            <a:pPr algn="r">
              <a:lnSpc>
                <a:spcPct val="150000"/>
              </a:lnSpc>
            </a:pPr>
            <a:r>
              <a:rPr lang="en-US" altLang="zh-CN" sz="2000" b="1" dirty="0">
                <a:solidFill>
                  <a:schemeClr val="tx1">
                    <a:lumMod val="75000"/>
                    <a:lumOff val="25000"/>
                  </a:schemeClr>
                </a:solidFill>
                <a:cs typeface="+mn-ea"/>
                <a:sym typeface="+mn-lt"/>
              </a:rPr>
              <a:t>活动参加对象</a:t>
            </a:r>
          </a:p>
        </p:txBody>
      </p:sp>
      <p:pic>
        <p:nvPicPr>
          <p:cNvPr id="256" name="图片 255" descr="E:\素材\城市\51miz-E980928-19819C60.png51miz-E980928-19819C6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725920" y="1377315"/>
            <a:ext cx="4426585" cy="4354195"/>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826">
        <p15:prstTrans prst="curtains"/>
      </p:transition>
    </mc:Choice>
    <mc:Fallback xmlns="">
      <p:transition spd="slow" advTm="8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1000" fill="hold"/>
                                        <p:tgtEl>
                                          <p:spTgt spid="256"/>
                                        </p:tgtEl>
                                        <p:attrNameLst>
                                          <p:attrName>ppt_w</p:attrName>
                                        </p:attrNameLst>
                                      </p:cBhvr>
                                      <p:tavLst>
                                        <p:tav tm="0">
                                          <p:val>
                                            <p:strVal val="#ppt_w*0.70"/>
                                          </p:val>
                                        </p:tav>
                                        <p:tav tm="100000">
                                          <p:val>
                                            <p:strVal val="#ppt_w"/>
                                          </p:val>
                                        </p:tav>
                                      </p:tavLst>
                                    </p:anim>
                                    <p:anim calcmode="lin" valueType="num">
                                      <p:cBhvr>
                                        <p:cTn id="8" dur="1000" fill="hold"/>
                                        <p:tgtEl>
                                          <p:spTgt spid="256"/>
                                        </p:tgtEl>
                                        <p:attrNameLst>
                                          <p:attrName>ppt_h</p:attrName>
                                        </p:attrNameLst>
                                      </p:cBhvr>
                                      <p:tavLst>
                                        <p:tav tm="0">
                                          <p:val>
                                            <p:strVal val="#ppt_h"/>
                                          </p:val>
                                        </p:tav>
                                        <p:tav tm="100000">
                                          <p:val>
                                            <p:strVal val="#ppt_h"/>
                                          </p:val>
                                        </p:tav>
                                      </p:tavLst>
                                    </p:anim>
                                    <p:animEffect transition="in" filter="fade">
                                      <p:cBhvr>
                                        <p:cTn id="9" dur="1000"/>
                                        <p:tgtEl>
                                          <p:spTgt spid="256"/>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 y="2424113"/>
            <a:ext cx="12192000" cy="3419475"/>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4469192" y="3199950"/>
            <a:ext cx="2368550" cy="2214880"/>
          </a:xfrm>
          <a:prstGeom prst="rect">
            <a:avLst/>
          </a:prstGeom>
          <a:noFill/>
        </p:spPr>
        <p:txBody>
          <a:bodyPr wrap="square" rtlCol="0">
            <a:spAutoFit/>
          </a:bodyPr>
          <a:lstStyle/>
          <a:p>
            <a:r>
              <a:rPr lang="en-US" sz="13800" dirty="0">
                <a:solidFill>
                  <a:srgbClr val="E2455F"/>
                </a:solidFill>
                <a:cs typeface="+mn-ea"/>
                <a:sym typeface="+mn-lt"/>
              </a:rPr>
              <a:t>02</a:t>
            </a:r>
          </a:p>
        </p:txBody>
      </p:sp>
      <p:cxnSp>
        <p:nvCxnSpPr>
          <p:cNvPr id="20" name="直接连接符 19"/>
          <p:cNvCxnSpPr/>
          <p:nvPr/>
        </p:nvCxnSpPr>
        <p:spPr>
          <a:xfrm>
            <a:off x="6837742" y="3587220"/>
            <a:ext cx="0" cy="1260475"/>
          </a:xfrm>
          <a:prstGeom prst="line">
            <a:avLst/>
          </a:prstGeom>
          <a:ln>
            <a:solidFill>
              <a:srgbClr val="E2455F"/>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291768" y="3682730"/>
            <a:ext cx="4171947" cy="1164965"/>
            <a:chOff x="5362576" y="2531328"/>
            <a:chExt cx="4171947" cy="1164965"/>
          </a:xfrm>
        </p:grpSpPr>
        <p:sp>
          <p:nvSpPr>
            <p:cNvPr id="22" name="文本框 21"/>
            <p:cNvSpPr txBox="1"/>
            <p:nvPr/>
          </p:nvSpPr>
          <p:spPr>
            <a:xfrm>
              <a:off x="5362576" y="2531328"/>
              <a:ext cx="4171947" cy="829945"/>
            </a:xfrm>
            <a:prstGeom prst="rect">
              <a:avLst/>
            </a:prstGeom>
            <a:noFill/>
          </p:spPr>
          <p:txBody>
            <a:bodyPr wrap="square" rtlCol="0">
              <a:spAutoFit/>
            </a:bodyPr>
            <a:lstStyle/>
            <a:p>
              <a:r>
                <a:rPr lang="zh-CN" altLang="en-US" sz="4800" spc="300" dirty="0">
                  <a:solidFill>
                    <a:srgbClr val="E2455F"/>
                  </a:solidFill>
                  <a:cs typeface="+mn-ea"/>
                  <a:sym typeface="+mn-lt"/>
                </a:rPr>
                <a:t>活动背景</a:t>
              </a:r>
            </a:p>
          </p:txBody>
        </p:sp>
        <p:sp>
          <p:nvSpPr>
            <p:cNvPr id="23" name="文本框 22"/>
            <p:cNvSpPr txBox="1"/>
            <p:nvPr/>
          </p:nvSpPr>
          <p:spPr>
            <a:xfrm>
              <a:off x="5384165" y="3388516"/>
              <a:ext cx="3978273" cy="307777"/>
            </a:xfrm>
            <a:prstGeom prst="rect">
              <a:avLst/>
            </a:prstGeom>
            <a:noFill/>
          </p:spPr>
          <p:txBody>
            <a:bodyPr wrap="square" rtlCol="0">
              <a:spAutoFit/>
            </a:bodyPr>
            <a:lstStyle/>
            <a:p>
              <a:pPr algn="dist"/>
              <a:r>
                <a:rPr lang="en-US" altLang="zh-CN" sz="1400" dirty="0">
                  <a:solidFill>
                    <a:srgbClr val="E2455F"/>
                  </a:solidFill>
                  <a:cs typeface="+mn-ea"/>
                  <a:sym typeface="+mn-lt"/>
                </a:rPr>
                <a:t>ENTER DIRECTORY TEXT</a:t>
              </a:r>
              <a:endParaRPr lang="zh-CN" altLang="en-US" sz="1400" dirty="0">
                <a:solidFill>
                  <a:srgbClr val="E2455F"/>
                </a:solidFill>
                <a:cs typeface="+mn-ea"/>
                <a:sym typeface="+mn-lt"/>
              </a:endParaRPr>
            </a:p>
          </p:txBody>
        </p:sp>
      </p:grpSp>
      <p:pic>
        <p:nvPicPr>
          <p:cNvPr id="24" name="图片 23" descr="E:\素材\城市\51miz-E970660-8F46D199.png51miz-E970660-8F46D19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5" y="266700"/>
            <a:ext cx="5397500" cy="5397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76">
        <p:blinds dir="vert"/>
      </p:transition>
    </mc:Choice>
    <mc:Fallback xmlns="">
      <p:transition spd="slow" advTm="77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anim calcmode="lin" valueType="num">
                                      <p:cBhvr>
                                        <p:cTn id="2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9"/>
                                        </p:tgtEl>
                                      </p:cBhvr>
                                    </p:animEffect>
                                  </p:childTnLst>
                                </p:cTn>
                              </p:par>
                            </p:childTnLst>
                          </p:cTn>
                        </p:par>
                        <p:par>
                          <p:cTn id="24" fill="hold">
                            <p:stCondLst>
                              <p:cond delay="2549"/>
                            </p:stCondLst>
                            <p:childTnLst>
                              <p:par>
                                <p:cTn id="25" presetID="55"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strVal val="#ppt_w*0.70"/>
                                          </p:val>
                                        </p:tav>
                                        <p:tav tm="100000">
                                          <p:val>
                                            <p:strVal val="#ppt_w"/>
                                          </p:val>
                                        </p:tav>
                                      </p:tavLst>
                                    </p:anim>
                                    <p:anim calcmode="lin" valueType="num">
                                      <p:cBhvr>
                                        <p:cTn id="28" dur="1000" fill="hold"/>
                                        <p:tgtEl>
                                          <p:spTgt spid="20"/>
                                        </p:tgtEl>
                                        <p:attrNameLst>
                                          <p:attrName>ppt_h</p:attrName>
                                        </p:attrNameLst>
                                      </p:cBhvr>
                                      <p:tavLst>
                                        <p:tav tm="0">
                                          <p:val>
                                            <p:strVal val="#ppt_h"/>
                                          </p:val>
                                        </p:tav>
                                        <p:tav tm="100000">
                                          <p:val>
                                            <p:strVal val="#ppt_h"/>
                                          </p:val>
                                        </p:tav>
                                      </p:tavLst>
                                    </p:anim>
                                    <p:animEffect transition="in" filter="fade">
                                      <p:cBhvr>
                                        <p:cTn id="29" dur="1000"/>
                                        <p:tgtEl>
                                          <p:spTgt spid="20"/>
                                        </p:tgtEl>
                                      </p:cBhvr>
                                    </p:animEffect>
                                  </p:childTnLst>
                                </p:cTn>
                              </p:par>
                            </p:childTnLst>
                          </p:cTn>
                        </p:par>
                        <p:par>
                          <p:cTn id="30" fill="hold">
                            <p:stCondLst>
                              <p:cond delay="3549"/>
                            </p:stCondLst>
                            <p:childTnLst>
                              <p:par>
                                <p:cTn id="31" presetID="9"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情人简介</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017510" y="499110"/>
            <a:ext cx="3261995" cy="833120"/>
          </a:xfrm>
          <a:prstGeom prst="rect">
            <a:avLst/>
          </a:prstGeom>
        </p:spPr>
      </p:pic>
      <p:sp>
        <p:nvSpPr>
          <p:cNvPr id="6" name="矩形 5"/>
          <p:cNvSpPr/>
          <p:nvPr/>
        </p:nvSpPr>
        <p:spPr>
          <a:xfrm>
            <a:off x="2071480" y="3113357"/>
            <a:ext cx="4933705" cy="1891665"/>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网络情人节是信息时代的爱情节日，定于每年的5月20日和5月21日。该节日源于歌手范晓萱的《数字恋爱》中“520”被喻成“我爱你” [1]  ，以及音乐人吴玉龙的网络歌曲中“我爱你”与“网络情人”的紧密联系 [2]  。后来，“521”也逐渐被情侣们赋予了“我愿意、我爱你”的意思 [3]  。“网络情人节”又被称为“结婚吉日”、“表白日”、“撒娇日”、“求爱节” [4]  。</a:t>
            </a:r>
          </a:p>
        </p:txBody>
      </p:sp>
      <p:sp>
        <p:nvSpPr>
          <p:cNvPr id="7" name="矩形 6"/>
          <p:cNvSpPr/>
          <p:nvPr/>
        </p:nvSpPr>
        <p:spPr>
          <a:xfrm>
            <a:off x="2071480" y="2656822"/>
            <a:ext cx="3034737"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网络情人节</a:t>
            </a:r>
          </a:p>
        </p:txBody>
      </p:sp>
      <p:sp>
        <p:nvSpPr>
          <p:cNvPr id="10" name="矩形 9"/>
          <p:cNvSpPr/>
          <p:nvPr/>
        </p:nvSpPr>
        <p:spPr>
          <a:xfrm>
            <a:off x="2182271" y="201176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56" name="图片 255" descr="E:\素材\城市\51miz-E274015-9DB47BA6.png51miz-E274015-9DB47BA6"/>
          <p:cNvPicPr>
            <a:picLocks noChangeAspect="1"/>
          </p:cNvPicPr>
          <p:nvPr/>
        </p:nvPicPr>
        <p:blipFill>
          <a:blip r:embed="rId6"/>
          <a:srcRect/>
          <a:stretch>
            <a:fillRect/>
          </a:stretch>
        </p:blipFill>
        <p:spPr>
          <a:xfrm>
            <a:off x="7005003" y="1341120"/>
            <a:ext cx="3829050" cy="442658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42">
        <p:blinds dir="vert"/>
      </p:transition>
    </mc:Choice>
    <mc:Fallback xmlns="">
      <p:transition spd="slow" advTm="74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1000" fill="hold"/>
                                        <p:tgtEl>
                                          <p:spTgt spid="256"/>
                                        </p:tgtEl>
                                        <p:attrNameLst>
                                          <p:attrName>ppt_w</p:attrName>
                                        </p:attrNameLst>
                                      </p:cBhvr>
                                      <p:tavLst>
                                        <p:tav tm="0">
                                          <p:val>
                                            <p:strVal val="#ppt_w*0.70"/>
                                          </p:val>
                                        </p:tav>
                                        <p:tav tm="100000">
                                          <p:val>
                                            <p:strVal val="#ppt_w"/>
                                          </p:val>
                                        </p:tav>
                                      </p:tavLst>
                                    </p:anim>
                                    <p:anim calcmode="lin" valueType="num">
                                      <p:cBhvr>
                                        <p:cTn id="8" dur="1000" fill="hold"/>
                                        <p:tgtEl>
                                          <p:spTgt spid="256"/>
                                        </p:tgtEl>
                                        <p:attrNameLst>
                                          <p:attrName>ppt_h</p:attrName>
                                        </p:attrNameLst>
                                      </p:cBhvr>
                                      <p:tavLst>
                                        <p:tav tm="0">
                                          <p:val>
                                            <p:strVal val="#ppt_h"/>
                                          </p:val>
                                        </p:tav>
                                        <p:tav tm="100000">
                                          <p:val>
                                            <p:strVal val="#ppt_h"/>
                                          </p:val>
                                        </p:tav>
                                      </p:tavLst>
                                    </p:anim>
                                    <p:animEffect transition="in" filter="fade">
                                      <p:cBhvr>
                                        <p:cTn id="9" dur="1000"/>
                                        <p:tgtEl>
                                          <p:spTgt spid="256"/>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活动背景</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grpSp>
        <p:nvGrpSpPr>
          <p:cNvPr id="11" name="组合 10"/>
          <p:cNvGrpSpPr/>
          <p:nvPr/>
        </p:nvGrpSpPr>
        <p:grpSpPr>
          <a:xfrm>
            <a:off x="1518054" y="1722234"/>
            <a:ext cx="9460692" cy="2541060"/>
            <a:chOff x="1083844" y="1925427"/>
            <a:chExt cx="9927148" cy="3086376"/>
          </a:xfrm>
        </p:grpSpPr>
        <p:sp>
          <p:nvSpPr>
            <p:cNvPr id="12" name="矩形 11"/>
            <p:cNvSpPr/>
            <p:nvPr/>
          </p:nvSpPr>
          <p:spPr>
            <a:xfrm>
              <a:off x="1083844" y="1925427"/>
              <a:ext cx="2469584" cy="3086376"/>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12"/>
            <p:cNvSpPr/>
            <p:nvPr/>
          </p:nvSpPr>
          <p:spPr>
            <a:xfrm>
              <a:off x="3706730" y="1925427"/>
              <a:ext cx="7304262" cy="3086376"/>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Rectangle 17"/>
          <p:cNvSpPr/>
          <p:nvPr/>
        </p:nvSpPr>
        <p:spPr>
          <a:xfrm>
            <a:off x="5126961" y="5622136"/>
            <a:ext cx="2280975" cy="261610"/>
          </a:xfrm>
          <a:prstGeom prst="rect">
            <a:avLst/>
          </a:prstGeom>
        </p:spPr>
        <p:txBody>
          <a:bodyPr wrap="square">
            <a:spAutoFit/>
          </a:bodyPr>
          <a:lstStyle/>
          <a:p>
            <a:pPr algn="ctr"/>
            <a:r>
              <a:rPr lang="en-US" altLang="zh-CN" sz="1100" dirty="0">
                <a:solidFill>
                  <a:schemeClr val="bg1"/>
                </a:solidFill>
                <a:cs typeface="+mn-ea"/>
                <a:sym typeface="+mn-lt"/>
              </a:rPr>
              <a:t>text</a:t>
            </a:r>
          </a:p>
        </p:txBody>
      </p:sp>
      <p:sp>
        <p:nvSpPr>
          <p:cNvPr id="16" name="矩形 15"/>
          <p:cNvSpPr/>
          <p:nvPr/>
        </p:nvSpPr>
        <p:spPr>
          <a:xfrm>
            <a:off x="2185275" y="4870694"/>
            <a:ext cx="8126250" cy="613373"/>
          </a:xfrm>
          <a:prstGeom prst="rect">
            <a:avLst/>
          </a:prstGeom>
        </p:spPr>
        <p:txBody>
          <a:bodyPr vert="horz" wrap="square">
            <a:spAutoFit/>
          </a:bodyPr>
          <a:lstStyle/>
          <a:p>
            <a:pPr algn="ctr">
              <a:lnSpc>
                <a:spcPct val="150000"/>
              </a:lnSpc>
            </a:pPr>
            <a:r>
              <a:rPr lang="en-US" altLang="zh-CN" sz="1200">
                <a:solidFill>
                  <a:schemeClr val="tx1">
                    <a:lumMod val="75000"/>
                    <a:lumOff val="25000"/>
                  </a:schemeClr>
                </a:solidFill>
                <a:cs typeface="+mn-ea"/>
                <a:sym typeface="+mn-lt"/>
              </a:rPr>
              <a:t>21世纪初期，互联网世界悄然兴起了一个由数以亿万计的网民自发组织的网络节日——网络情人节。这是虚拟网络世界的第一个固定节日，定在每年的5月20日和5月21日，因为“520”和“521”的谐音都是“我爱你”。</a:t>
            </a:r>
          </a:p>
        </p:txBody>
      </p:sp>
      <p:sp>
        <p:nvSpPr>
          <p:cNvPr id="17" name="矩形 16"/>
          <p:cNvSpPr/>
          <p:nvPr/>
        </p:nvSpPr>
        <p:spPr>
          <a:xfrm>
            <a:off x="5346403" y="4533108"/>
            <a:ext cx="1803994" cy="458459"/>
          </a:xfrm>
          <a:prstGeom prst="rect">
            <a:avLst/>
          </a:prstGeom>
        </p:spPr>
        <p:txBody>
          <a:bodyPr vert="horz" wrap="square">
            <a:spAutoFit/>
          </a:bodyPr>
          <a:lstStyle/>
          <a:p>
            <a:pPr algn="ctr">
              <a:lnSpc>
                <a:spcPct val="150000"/>
              </a:lnSpc>
            </a:pPr>
            <a:r>
              <a:rPr lang="en-US" altLang="zh-CN" b="1" dirty="0">
                <a:solidFill>
                  <a:schemeClr val="tx1">
                    <a:lumMod val="75000"/>
                    <a:lumOff val="25000"/>
                  </a:schemeClr>
                </a:solidFill>
                <a:cs typeface="+mn-ea"/>
                <a:sym typeface="+mn-lt"/>
              </a:rPr>
              <a:t>网络情人节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81">
        <p:blinds dir="vert"/>
      </p:transition>
    </mc:Choice>
    <mc:Fallback xmlns="">
      <p:transition spd="slow" advTm="58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活动背景</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56" name="图片 255" descr="E:\素材\城市\51miz-E945308-E211D706.png51miz-E945308-E211D70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100570" y="1341120"/>
            <a:ext cx="3513455" cy="4426585"/>
          </a:xfrm>
          <a:prstGeom prst="rect">
            <a:avLst/>
          </a:prstGeom>
        </p:spPr>
      </p:pic>
      <p:sp>
        <p:nvSpPr>
          <p:cNvPr id="6" name="矩形 5"/>
          <p:cNvSpPr/>
          <p:nvPr/>
        </p:nvSpPr>
        <p:spPr>
          <a:xfrm>
            <a:off x="2425175" y="3289887"/>
            <a:ext cx="4933705" cy="1291590"/>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21世纪初期，互联网世界悄然兴起了一个由数以亿万计的网民自发组织的网络节日——网络情人节。这是虚拟网络世界的第一个固定节日，定在每年的5月20日和5月21日，因为“520”和“521”的谐音都是“我爱你”。</a:t>
            </a:r>
          </a:p>
        </p:txBody>
      </p:sp>
      <p:sp>
        <p:nvSpPr>
          <p:cNvPr id="7" name="矩形 6"/>
          <p:cNvSpPr/>
          <p:nvPr/>
        </p:nvSpPr>
        <p:spPr>
          <a:xfrm>
            <a:off x="2425065" y="2833370"/>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情人节是唯一一个以女性为主角的节日</a:t>
            </a:r>
          </a:p>
        </p:txBody>
      </p:sp>
      <p:sp>
        <p:nvSpPr>
          <p:cNvPr id="10" name="矩形 9"/>
          <p:cNvSpPr/>
          <p:nvPr/>
        </p:nvSpPr>
        <p:spPr>
          <a:xfrm>
            <a:off x="2535966" y="218829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823">
        <p:blinds dir="vert"/>
      </p:transition>
    </mc:Choice>
    <mc:Fallback xmlns="">
      <p:transition spd="slow" advTm="82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1000" fill="hold"/>
                                        <p:tgtEl>
                                          <p:spTgt spid="256"/>
                                        </p:tgtEl>
                                        <p:attrNameLst>
                                          <p:attrName>ppt_w</p:attrName>
                                        </p:attrNameLst>
                                      </p:cBhvr>
                                      <p:tavLst>
                                        <p:tav tm="0">
                                          <p:val>
                                            <p:strVal val="#ppt_w*0.70"/>
                                          </p:val>
                                        </p:tav>
                                        <p:tav tm="100000">
                                          <p:val>
                                            <p:strVal val="#ppt_w"/>
                                          </p:val>
                                        </p:tav>
                                      </p:tavLst>
                                    </p:anim>
                                    <p:anim calcmode="lin" valueType="num">
                                      <p:cBhvr>
                                        <p:cTn id="8" dur="1000" fill="hold"/>
                                        <p:tgtEl>
                                          <p:spTgt spid="256"/>
                                        </p:tgtEl>
                                        <p:attrNameLst>
                                          <p:attrName>ppt_h</p:attrName>
                                        </p:attrNameLst>
                                      </p:cBhvr>
                                      <p:tavLst>
                                        <p:tav tm="0">
                                          <p:val>
                                            <p:strVal val="#ppt_h"/>
                                          </p:val>
                                        </p:tav>
                                        <p:tav tm="100000">
                                          <p:val>
                                            <p:strVal val="#ppt_h"/>
                                          </p:val>
                                        </p:tav>
                                      </p:tavLst>
                                    </p:anim>
                                    <p:animEffect transition="in" filter="fade">
                                      <p:cBhvr>
                                        <p:cTn id="9" dur="1000"/>
                                        <p:tgtEl>
                                          <p:spTgt spid="256"/>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par>
                          <p:cTn id="21" fill="hold">
                            <p:stCondLst>
                              <p:cond delay="4099"/>
                            </p:stCondLst>
                            <p:childTnLst>
                              <p:par>
                                <p:cTn id="22" presetID="4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142404" y="65600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flipH="1">
            <a:off x="2667000" y="-2667001"/>
            <a:ext cx="6857999" cy="12192002"/>
          </a:xfrm>
          <a:prstGeom prst="rect">
            <a:avLst/>
          </a:prstGeom>
        </p:spPr>
      </p:pic>
      <p:sp>
        <p:nvSpPr>
          <p:cNvPr id="8" name="文本框 7"/>
          <p:cNvSpPr txBox="1"/>
          <p:nvPr/>
        </p:nvSpPr>
        <p:spPr>
          <a:xfrm>
            <a:off x="4086225" y="819160"/>
            <a:ext cx="4019551" cy="521970"/>
          </a:xfrm>
          <a:prstGeom prst="rect">
            <a:avLst/>
          </a:prstGeom>
          <a:noFill/>
        </p:spPr>
        <p:txBody>
          <a:bodyPr wrap="square" rtlCol="0">
            <a:spAutoFit/>
          </a:bodyPr>
          <a:lstStyle/>
          <a:p>
            <a:pPr algn="ctr"/>
            <a:r>
              <a:rPr sz="2800" dirty="0">
                <a:solidFill>
                  <a:srgbClr val="E2455F"/>
                </a:solidFill>
                <a:cs typeface="+mn-ea"/>
                <a:sym typeface="+mn-lt"/>
              </a:rPr>
              <a:t>活动背景</a:t>
            </a:r>
          </a:p>
        </p:txBody>
      </p:sp>
      <p:pic>
        <p:nvPicPr>
          <p:cNvPr id="42" name="图片 4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890510" y="372110"/>
            <a:ext cx="3261995" cy="833120"/>
          </a:xfrm>
          <a:prstGeom prst="rect">
            <a:avLst/>
          </a:prstGeom>
        </p:spPr>
      </p:pic>
      <p:pic>
        <p:nvPicPr>
          <p:cNvPr id="256" name="图片 255" descr="E:\素材\城市\51miz-E883793-F7274CEE.png51miz-E883793-F7274CEE"/>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491095" y="2188210"/>
            <a:ext cx="3488690" cy="3315970"/>
          </a:xfrm>
          <a:prstGeom prst="rect">
            <a:avLst/>
          </a:prstGeom>
        </p:spPr>
      </p:pic>
      <p:sp>
        <p:nvSpPr>
          <p:cNvPr id="6" name="矩形 5"/>
          <p:cNvSpPr/>
          <p:nvPr/>
        </p:nvSpPr>
        <p:spPr>
          <a:xfrm>
            <a:off x="2425175" y="3289887"/>
            <a:ext cx="4933705" cy="2192020"/>
          </a:xfrm>
          <a:prstGeom prst="rect">
            <a:avLst/>
          </a:prstGeom>
        </p:spPr>
        <p:txBody>
          <a:bodyPr vert="horz" wrap="square">
            <a:spAutoFit/>
          </a:bodyPr>
          <a:lstStyle/>
          <a:p>
            <a:pPr algn="just">
              <a:lnSpc>
                <a:spcPct val="150000"/>
              </a:lnSpc>
            </a:pPr>
            <a:r>
              <a:rPr lang="en-US" altLang="zh-CN" sz="1300">
                <a:solidFill>
                  <a:schemeClr val="tx1">
                    <a:lumMod val="75000"/>
                    <a:lumOff val="25000"/>
                  </a:schemeClr>
                </a:solidFill>
                <a:cs typeface="+mn-ea"/>
                <a:sym typeface="+mn-lt"/>
              </a:rPr>
              <a:t>根据“0”和“1”音近或象形所指代的不同，520主要是为女性设定的节日，而521则主要是为男性设定的节日。男性可以选择在5月20日对老婆、女友或喜欢的女神表白“520”（我爱你） [12]  ，5月21日这一天就是确定答案的日子了，被感动的女性记得向老公、男友或心仪的男神回复“521”表示（我愿意、我爱你） [13]  。因此，每年5月20日和5月21日 [14]  的“网络情人节”也成为了情侣们扎堆登记结婚、隆重举办婚宴 [15]  的吉日。</a:t>
            </a:r>
          </a:p>
        </p:txBody>
      </p:sp>
      <p:sp>
        <p:nvSpPr>
          <p:cNvPr id="7" name="矩形 6"/>
          <p:cNvSpPr/>
          <p:nvPr/>
        </p:nvSpPr>
        <p:spPr>
          <a:xfrm>
            <a:off x="2425065" y="2833370"/>
            <a:ext cx="5066030" cy="458459"/>
          </a:xfrm>
          <a:prstGeom prst="rect">
            <a:avLst/>
          </a:prstGeom>
        </p:spPr>
        <p:txBody>
          <a:bodyPr vert="horz" wrap="square">
            <a:spAutoFit/>
          </a:bodyPr>
          <a:lstStyle/>
          <a:p>
            <a:pPr>
              <a:lnSpc>
                <a:spcPct val="150000"/>
              </a:lnSpc>
            </a:pPr>
            <a:r>
              <a:rPr lang="en-US" altLang="zh-CN" b="1" dirty="0">
                <a:solidFill>
                  <a:schemeClr val="tx1">
                    <a:lumMod val="75000"/>
                    <a:lumOff val="25000"/>
                  </a:schemeClr>
                </a:solidFill>
                <a:cs typeface="+mn-ea"/>
                <a:sym typeface="+mn-lt"/>
              </a:rPr>
              <a:t>520浪漫日</a:t>
            </a:r>
          </a:p>
        </p:txBody>
      </p:sp>
      <p:sp>
        <p:nvSpPr>
          <p:cNvPr id="10" name="矩形 9"/>
          <p:cNvSpPr/>
          <p:nvPr/>
        </p:nvSpPr>
        <p:spPr>
          <a:xfrm>
            <a:off x="2535966" y="2188293"/>
            <a:ext cx="436109" cy="528437"/>
          </a:xfrm>
          <a:prstGeom prst="rect">
            <a:avLst/>
          </a:prstGeom>
          <a:solidFill>
            <a:srgbClr val="E9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515">
        <p:blinds dir="vert"/>
      </p:transition>
    </mc:Choice>
    <mc:Fallback xmlns="">
      <p:transition spd="slow" advTm="51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p:cTn id="7" dur="1000" fill="hold"/>
                                        <p:tgtEl>
                                          <p:spTgt spid="256"/>
                                        </p:tgtEl>
                                        <p:attrNameLst>
                                          <p:attrName>ppt_w</p:attrName>
                                        </p:attrNameLst>
                                      </p:cBhvr>
                                      <p:tavLst>
                                        <p:tav tm="0">
                                          <p:val>
                                            <p:strVal val="#ppt_w*0.70"/>
                                          </p:val>
                                        </p:tav>
                                        <p:tav tm="100000">
                                          <p:val>
                                            <p:strVal val="#ppt_w"/>
                                          </p:val>
                                        </p:tav>
                                      </p:tavLst>
                                    </p:anim>
                                    <p:anim calcmode="lin" valueType="num">
                                      <p:cBhvr>
                                        <p:cTn id="8" dur="1000" fill="hold"/>
                                        <p:tgtEl>
                                          <p:spTgt spid="256"/>
                                        </p:tgtEl>
                                        <p:attrNameLst>
                                          <p:attrName>ppt_h</p:attrName>
                                        </p:attrNameLst>
                                      </p:cBhvr>
                                      <p:tavLst>
                                        <p:tav tm="0">
                                          <p:val>
                                            <p:strVal val="#ppt_h"/>
                                          </p:val>
                                        </p:tav>
                                        <p:tav tm="100000">
                                          <p:val>
                                            <p:strVal val="#ppt_h"/>
                                          </p:val>
                                        </p:tav>
                                      </p:tavLst>
                                    </p:anim>
                                    <p:animEffect transition="in" filter="fade">
                                      <p:cBhvr>
                                        <p:cTn id="9" dur="1000"/>
                                        <p:tgtEl>
                                          <p:spTgt spid="256"/>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par>
                          <p:cTn id="21" fill="hold">
                            <p:stCondLst>
                              <p:cond delay="3000"/>
                            </p:stCondLst>
                            <p:childTnLst>
                              <p:par>
                                <p:cTn id="22" presetID="4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897a2b84-55b8-402b-bc54-f13a66860d7b}"/>
  <p:tag name="ISPRING_PRESENTATION_TITLE" val="唯美浪漫七夕情人节520情人节活动策划ppt模板.pptx"/>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o3ausi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1016</Words>
  <Application>Microsoft Office PowerPoint</Application>
  <PresentationFormat>宽屏</PresentationFormat>
  <Paragraphs>244</Paragraphs>
  <Slides>30</Slides>
  <Notes>30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30</vt:i4>
      </vt:variant>
    </vt:vector>
  </HeadingPairs>
  <TitlesOfParts>
    <vt:vector size="36"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2019-03-29T16:46:00Z</dcterms:created>
  <dcterms:modified xsi:type="dcterms:W3CDTF">2023-01-10T06:24:01Z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y fmtid="{A09F084E-AD41-489F-8076-AA5BE3082BCA}" pid="100">
    <vt:ui4>5</vt:ui4>
  </property>
  <property fmtid="{64440492-4C8B-11D1-8B70-080036B11A03}" pid="11">
    <vt:lpwstr>www.2ppt.com-爱PPT提供资源下载</vt:lpwstr>
  </property>
</Properties>
</file>