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19"/>
  </p:notesMasterIdLst>
  <p:handoutMasterIdLst>
    <p:handoutMasterId r:id="rId20"/>
  </p:handoutMasterIdLst>
  <p:sldIdLst>
    <p:sldId id="256" r:id="rId2"/>
    <p:sldId id="299" r:id="rId3"/>
    <p:sldId id="374" r:id="rId4"/>
    <p:sldId id="353" r:id="rId5"/>
    <p:sldId id="372" r:id="rId6"/>
    <p:sldId id="361" r:id="rId7"/>
    <p:sldId id="362" r:id="rId8"/>
    <p:sldId id="363" r:id="rId9"/>
    <p:sldId id="364" r:id="rId10"/>
    <p:sldId id="365" r:id="rId11"/>
    <p:sldId id="366" r:id="rId12"/>
    <p:sldId id="360" r:id="rId13"/>
    <p:sldId id="370" r:id="rId14"/>
    <p:sldId id="371" r:id="rId15"/>
    <p:sldId id="373" r:id="rId16"/>
    <p:sldId id="290" r:id="rId17"/>
    <p:sldId id="277" r:id="rId18"/>
  </p:sldIdLst>
  <p:sldSz cx="12192000" cy="6858000"/>
  <p:notesSz cx="7104063" cy="10234613"/>
  <p:embeddedFontLst>
    <p:embeddedFont>
      <p:font typeface="华文楷体" panose="02010600040101010101" pitchFamily="2" charset="-122"/>
      <p:regular r:id="rId21"/>
    </p:embeddedFont>
    <p:embeddedFont>
      <p:font typeface="Calibri" panose="020F0502020204030204" pitchFamily="34" charset="0"/>
      <p:regular r:id="rId22"/>
      <p:bold r:id="rId23"/>
      <p:italic r:id="rId24"/>
      <p:boldItalic r:id="rId25"/>
    </p:embeddedFont>
    <p:embeddedFont>
      <p:font typeface="楷体" panose="02010609060101010101" pitchFamily="49" charset="-122"/>
      <p:regular r:id="rId26"/>
    </p:embeddedFont>
    <p:embeddedFont>
      <p:font typeface="微软雅黑" panose="020B0503020204020204" pitchFamily="34" charset="-122"/>
      <p:regular r:id="rId27"/>
      <p:bold r:id="rId28"/>
    </p:embeddedFont>
    <p:embeddedFont>
      <p:font typeface="Franklin Gothic Medium" panose="020B0603020102020204" pitchFamily="34" charset="0"/>
      <p:regular r:id="rId29"/>
      <p:italic r:id="rId30"/>
    </p:embeddedFont>
  </p:embeddedFontLst>
  <p:custDataLst>
    <p:tags r:id="rId31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43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82A337"/>
    <a:srgbClr val="A1C450"/>
    <a:srgbClr val="00923F"/>
    <a:srgbClr val="202020"/>
    <a:srgbClr val="323232"/>
    <a:srgbClr val="CC3300"/>
    <a:srgbClr val="CC0000"/>
    <a:srgbClr val="FF3300"/>
    <a:srgbClr val="99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116" d="100"/>
          <a:sy n="116" d="100"/>
        </p:scale>
        <p:origin x="-336" y="-96"/>
      </p:cViewPr>
      <p:guideLst>
        <p:guide orient="horz" pos="2143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6.fntdata"/><Relationship Id="rId3" Type="http://schemas.openxmlformats.org/officeDocument/2006/relationships/slide" Target="slides/slide2.xml"/><Relationship Id="rId21" Type="http://schemas.openxmlformats.org/officeDocument/2006/relationships/font" Target="fonts/font1.fntdata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5.fntdata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handoutMaster" Target="handoutMasters/handoutMaster1.xml"/><Relationship Id="rId29" Type="http://schemas.openxmlformats.org/officeDocument/2006/relationships/font" Target="fonts/font9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4.fntdata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3.fntdata"/><Relationship Id="rId28" Type="http://schemas.openxmlformats.org/officeDocument/2006/relationships/font" Target="fonts/font8.fntdata"/><Relationship Id="rId10" Type="http://schemas.openxmlformats.org/officeDocument/2006/relationships/slide" Target="slides/slide9.xml"/><Relationship Id="rId19" Type="http://schemas.openxmlformats.org/officeDocument/2006/relationships/notesMaster" Target="notesMasters/notesMaster1.xml"/><Relationship Id="rId31" Type="http://schemas.openxmlformats.org/officeDocument/2006/relationships/tags" Target="tags/tag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2.fntdata"/><Relationship Id="rId27" Type="http://schemas.openxmlformats.org/officeDocument/2006/relationships/font" Target="fonts/font7.fntdata"/><Relationship Id="rId30" Type="http://schemas.openxmlformats.org/officeDocument/2006/relationships/font" Target="fonts/font10.fntdata"/><Relationship Id="rId35" Type="http://schemas.openxmlformats.org/officeDocument/2006/relationships/tableStyles" Target="tableStyles.xml"/><Relationship Id="rId8" Type="http://schemas.openxmlformats.org/officeDocument/2006/relationships/slide" Target="slides/slide7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8290" cy="51349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45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4023812" y="0"/>
            <a:ext cx="3078290" cy="51349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45"/>
            </a:lvl1pPr>
          </a:lstStyle>
          <a:p>
            <a:fld id="{0F9B84EA-7D68-4D60-9CB1-D50884785D1C}" type="datetimeFigureOut">
              <a:rPr lang="zh-CN" altLang="en-US" smtClean="0"/>
              <a:t>2023-01-17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9720804"/>
            <a:ext cx="3078290" cy="51349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45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4023812" y="9720804"/>
            <a:ext cx="3078290" cy="51349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45"/>
            </a:lvl1pPr>
          </a:lstStyle>
          <a:p>
            <a:fld id="{8D4E0FC9-F1F8-4FAE-9988-3BA365CFD46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4024313" y="0"/>
            <a:ext cx="3078162" cy="5127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CB1636C-B82B-4EA1-82A4-44D18CBFC377}" type="datetimeFigureOut">
              <a:rPr lang="zh-CN" altLang="en-US" smtClean="0"/>
              <a:t>2023-01-17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482600" y="1279525"/>
            <a:ext cx="6140450" cy="34544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711200" y="4926013"/>
            <a:ext cx="5683250" cy="402907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972185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4024313" y="9721850"/>
            <a:ext cx="3078162" cy="5127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04942EA-8533-4FF3-AD87-4DC6A42C694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file:///F:\muban&#25968;&#23398;\logo-1.png" TargetMode="Externa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file:///F:\muban&#25968;&#23398;\logo-1.png" TargetMode="Externa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file:///F:\muban&#25968;&#23398;\logo-1.png" TargetMode="Externa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首页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新知探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 flipH="1">
            <a:off x="174644" y="1846"/>
            <a:ext cx="322645" cy="398355"/>
          </a:xfrm>
          <a:prstGeom prst="rect">
            <a:avLst/>
          </a:prstGeom>
        </p:spPr>
      </p:pic>
      <p:sp>
        <p:nvSpPr>
          <p:cNvPr id="3" name="矩形 2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</a:rPr>
              <a:t>新知探究</a:t>
            </a:r>
          </a:p>
        </p:txBody>
      </p:sp>
      <p:grpSp>
        <p:nvGrpSpPr>
          <p:cNvPr id="5" name="组合 4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6" name="组合 5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8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3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0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5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8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6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7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3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9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5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6" name="组合 15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5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2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8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2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9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0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3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1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4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6" name="组合 25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8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4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0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9" name="组合 28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5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0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1" name="组合 30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3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5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9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1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5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9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1" name="圆角矩形 310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312" name="组合 311"/>
          <p:cNvGrpSpPr/>
          <p:nvPr userDrawn="1"/>
        </p:nvGrpSpPr>
        <p:grpSpPr>
          <a:xfrm>
            <a:off x="11307527" y="61087"/>
            <a:ext cx="750614" cy="212034"/>
            <a:chOff x="11194442" y="138245"/>
            <a:chExt cx="781115" cy="220650"/>
          </a:xfrm>
        </p:grpSpPr>
        <p:grpSp>
          <p:nvGrpSpPr>
            <p:cNvPr id="313" name="组合 312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5" name="任意多边形 314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16" name="任意多边形 315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14" name="任意多边形 313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pic>
        <p:nvPicPr>
          <p:cNvPr id="317" name="图片 316"/>
          <p:cNvPicPr/>
          <p:nvPr userDrawn="1"/>
        </p:nvPicPr>
        <p:blipFill>
          <a:blip r:embed="rId3" r:link="rId4" cstate="email"/>
          <a:stretch>
            <a:fillRect/>
          </a:stretch>
        </p:blipFill>
        <p:spPr>
          <a:xfrm>
            <a:off x="10350500" y="50800"/>
            <a:ext cx="1778000" cy="25146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练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</a:rPr>
              <a:t>课堂练习</a:t>
            </a: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pic>
        <p:nvPicPr>
          <p:cNvPr id="316" name="图片 315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 flipH="1">
            <a:off x="143288" y="-29219"/>
            <a:ext cx="364066" cy="415537"/>
          </a:xfrm>
          <a:prstGeom prst="rect">
            <a:avLst/>
          </a:prstGeom>
        </p:spPr>
      </p:pic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11307527" y="61087"/>
            <a:ext cx="750614" cy="212034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pic>
        <p:nvPicPr>
          <p:cNvPr id="317" name="图片 316"/>
          <p:cNvPicPr/>
          <p:nvPr userDrawn="1"/>
        </p:nvPicPr>
        <p:blipFill>
          <a:blip r:embed="rId3" r:link="rId4" cstate="email"/>
          <a:stretch>
            <a:fillRect/>
          </a:stretch>
        </p:blipFill>
        <p:spPr>
          <a:xfrm>
            <a:off x="10350500" y="50800"/>
            <a:ext cx="1778000" cy="25146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小结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" name="图片 316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>
            <a:off x="164655" y="-42863"/>
            <a:ext cx="367678" cy="444487"/>
          </a:xfrm>
          <a:prstGeom prst="rect">
            <a:avLst/>
          </a:prstGeom>
        </p:spPr>
      </p:pic>
      <p:sp>
        <p:nvSpPr>
          <p:cNvPr id="2" name="矩形 1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</a:rPr>
              <a:t>课堂小结</a:t>
            </a: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11307527" y="61087"/>
            <a:ext cx="750614" cy="212034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pic>
        <p:nvPicPr>
          <p:cNvPr id="316" name="图片 315"/>
          <p:cNvPicPr/>
          <p:nvPr userDrawn="1"/>
        </p:nvPicPr>
        <p:blipFill>
          <a:blip r:embed="rId3" r:link="rId4" cstate="email"/>
          <a:stretch>
            <a:fillRect/>
          </a:stretch>
        </p:blipFill>
        <p:spPr>
          <a:xfrm>
            <a:off x="10350500" y="50800"/>
            <a:ext cx="1778000" cy="25146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作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428085" y="12914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</a:rPr>
              <a:t>课堂作业</a:t>
            </a: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82F288E0-7875-42C4-84C8-98DBBD3BF4D2}" type="datetimeFigureOut">
              <a:rPr lang="zh-CN" altLang="en-US" smtClean="0"/>
              <a:t>2023-01-17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7D9BB5D0-35E4-459D-AEF3-FE4D7C45CC19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封面">
    <p:bg>
      <p:bgPr>
        <a:noFill/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" name="圆角矩形 319"/>
          <p:cNvSpPr/>
          <p:nvPr userDrawn="1"/>
        </p:nvSpPr>
        <p:spPr>
          <a:xfrm>
            <a:off x="2172176" y="2013141"/>
            <a:ext cx="7847649" cy="2616302"/>
          </a:xfrm>
          <a:prstGeom prst="roundRect">
            <a:avLst>
              <a:gd name="adj" fmla="val 50000"/>
            </a:avLst>
          </a:prstGeom>
          <a:solidFill>
            <a:srgbClr val="82A3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cxnSp>
        <p:nvCxnSpPr>
          <p:cNvPr id="321" name="直接连接符 320"/>
          <p:cNvCxnSpPr/>
          <p:nvPr userDrawn="1"/>
        </p:nvCxnSpPr>
        <p:spPr>
          <a:xfrm>
            <a:off x="3504002" y="3467415"/>
            <a:ext cx="518399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2" name="矩形 321"/>
          <p:cNvSpPr/>
          <p:nvPr userDrawn="1"/>
        </p:nvSpPr>
        <p:spPr>
          <a:xfrm>
            <a:off x="3775493" y="5679888"/>
            <a:ext cx="464101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600" dirty="0">
                <a:solidFill>
                  <a:prstClr val="white"/>
                </a:solidFill>
              </a:rPr>
              <a:t>课堂导入</a:t>
            </a:r>
            <a:r>
              <a:rPr lang="en-US" altLang="zh-CN" sz="1600" dirty="0">
                <a:solidFill>
                  <a:prstClr val="white"/>
                </a:solidFill>
              </a:rPr>
              <a:t>-</a:t>
            </a:r>
            <a:r>
              <a:rPr lang="zh-CN" altLang="en-US" sz="1600" dirty="0">
                <a:solidFill>
                  <a:prstClr val="white"/>
                </a:solidFill>
              </a:rPr>
              <a:t>新知探究</a:t>
            </a:r>
            <a:r>
              <a:rPr lang="en-US" altLang="zh-CN" sz="1600" dirty="0">
                <a:solidFill>
                  <a:prstClr val="white"/>
                </a:solidFill>
              </a:rPr>
              <a:t>-</a:t>
            </a:r>
            <a:r>
              <a:rPr lang="zh-CN" altLang="en-US" sz="1600" dirty="0">
                <a:solidFill>
                  <a:prstClr val="white"/>
                </a:solidFill>
              </a:rPr>
              <a:t>课堂练习</a:t>
            </a:r>
            <a:r>
              <a:rPr lang="en-US" altLang="zh-CN" sz="1600" dirty="0">
                <a:solidFill>
                  <a:prstClr val="white"/>
                </a:solidFill>
              </a:rPr>
              <a:t>-</a:t>
            </a:r>
            <a:r>
              <a:rPr lang="zh-CN" altLang="en-US" sz="1600" dirty="0">
                <a:solidFill>
                  <a:prstClr val="white"/>
                </a:solidFill>
              </a:rPr>
              <a:t>课堂小结</a:t>
            </a:r>
            <a:r>
              <a:rPr lang="en-US" altLang="zh-CN" sz="1600" dirty="0">
                <a:solidFill>
                  <a:prstClr val="white"/>
                </a:solidFill>
              </a:rPr>
              <a:t>-</a:t>
            </a:r>
            <a:r>
              <a:rPr lang="zh-CN" altLang="en-US" sz="1600" dirty="0">
                <a:solidFill>
                  <a:prstClr val="white"/>
                </a:solidFill>
              </a:rPr>
              <a:t>课堂作业</a:t>
            </a:r>
          </a:p>
        </p:txBody>
      </p:sp>
      <p:sp>
        <p:nvSpPr>
          <p:cNvPr id="2" name="文本框 1"/>
          <p:cNvSpPr txBox="1"/>
          <p:nvPr userDrawn="1"/>
        </p:nvSpPr>
        <p:spPr>
          <a:xfrm>
            <a:off x="4879110" y="6123150"/>
            <a:ext cx="23903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prstClr val="white"/>
                </a:solidFill>
              </a:rPr>
              <a:t>人教版 数学 五年级 上册</a:t>
            </a:r>
          </a:p>
        </p:txBody>
      </p:sp>
      <p:sp>
        <p:nvSpPr>
          <p:cNvPr id="3" name="文本框 2"/>
          <p:cNvSpPr txBox="1"/>
          <p:nvPr userDrawn="1"/>
        </p:nvSpPr>
        <p:spPr>
          <a:xfrm>
            <a:off x="4111888" y="4141827"/>
            <a:ext cx="40885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zh-CN" altLang="en-US" dirty="0">
              <a:solidFill>
                <a:srgbClr val="82A337"/>
              </a:solidFill>
            </a:endParaRPr>
          </a:p>
        </p:txBody>
      </p:sp>
      <p:sp>
        <p:nvSpPr>
          <p:cNvPr id="5" name="文本框 4"/>
          <p:cNvSpPr txBox="1"/>
          <p:nvPr userDrawn="1"/>
        </p:nvSpPr>
        <p:spPr>
          <a:xfrm>
            <a:off x="3887028" y="4185406"/>
            <a:ext cx="4352049" cy="372821"/>
          </a:xfrm>
          <a:prstGeom prst="rect">
            <a:avLst/>
          </a:prstGeom>
          <a:solidFill>
            <a:srgbClr val="82A337"/>
          </a:solidFill>
        </p:spPr>
        <p:txBody>
          <a:bodyPr wrap="square" rtlCol="0">
            <a:spAutoFit/>
          </a:bodyPr>
          <a:lstStyle/>
          <a:p>
            <a:endParaRPr lang="zh-CN" altLang="en-US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学习目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227965" y="319405"/>
            <a:ext cx="11735435" cy="633285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24" name="矩形 323"/>
          <p:cNvSpPr/>
          <p:nvPr userDrawn="1"/>
        </p:nvSpPr>
        <p:spPr>
          <a:xfrm>
            <a:off x="560070" y="14605"/>
            <a:ext cx="1904365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</a:rPr>
              <a:t>学习目标</a:t>
            </a: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导入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227965" y="319405"/>
            <a:ext cx="11735435" cy="633285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24" name="矩形 323"/>
          <p:cNvSpPr/>
          <p:nvPr userDrawn="1"/>
        </p:nvSpPr>
        <p:spPr>
          <a:xfrm>
            <a:off x="560070" y="14605"/>
            <a:ext cx="1904365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</a:rPr>
              <a:t>课堂导入</a:t>
            </a: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新知探究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227965" y="319405"/>
            <a:ext cx="11735435" cy="633285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24" name="矩形 323"/>
          <p:cNvSpPr/>
          <p:nvPr userDrawn="1"/>
        </p:nvSpPr>
        <p:spPr>
          <a:xfrm>
            <a:off x="560070" y="14605"/>
            <a:ext cx="1904365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</a:rPr>
              <a:t>新知探究</a:t>
            </a: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练习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110596" y="146145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289560" y="319405"/>
            <a:ext cx="11735435" cy="633285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24" name="矩形 323"/>
          <p:cNvSpPr/>
          <p:nvPr userDrawn="1"/>
        </p:nvSpPr>
        <p:spPr>
          <a:xfrm>
            <a:off x="560070" y="14605"/>
            <a:ext cx="1904365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</a:rPr>
              <a:t>课堂练习</a:t>
            </a: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小结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227965" y="319405"/>
            <a:ext cx="11735435" cy="633285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24" name="矩形 323"/>
          <p:cNvSpPr/>
          <p:nvPr userDrawn="1"/>
        </p:nvSpPr>
        <p:spPr>
          <a:xfrm>
            <a:off x="560070" y="14605"/>
            <a:ext cx="1904365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</a:rPr>
              <a:t>课堂小结</a:t>
            </a: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后作业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227965" y="319405"/>
            <a:ext cx="11735435" cy="633285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24" name="矩形 323"/>
          <p:cNvSpPr/>
          <p:nvPr userDrawn="1"/>
        </p:nvSpPr>
        <p:spPr>
          <a:xfrm>
            <a:off x="560070" y="14605"/>
            <a:ext cx="1904365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</a:rPr>
              <a:t>课后作业</a:t>
            </a: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导入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矩形 315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</a:rPr>
              <a:t>课堂导入</a:t>
            </a: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41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19.png"/><Relationship Id="rId7" Type="http://schemas.openxmlformats.org/officeDocument/2006/relationships/image" Target="../media/image23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image" Target="../media/image30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32.png"/><Relationship Id="rId4" Type="http://schemas.openxmlformats.org/officeDocument/2006/relationships/image" Target="../media/image3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4007216" y="2336050"/>
            <a:ext cx="435886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800" dirty="0" smtClean="0">
                <a:solidFill>
                  <a:schemeClr val="bg1"/>
                </a:solidFill>
                <a:latin typeface="华文楷体" panose="02010600040101010101" pitchFamily="2" charset="-122"/>
                <a:ea typeface="华文楷体" panose="02010600040101010101" pitchFamily="2" charset="-122"/>
              </a:rPr>
              <a:t>圆柱和圆锥</a:t>
            </a:r>
            <a:endParaRPr lang="zh-CN" altLang="en-US" sz="4800" dirty="0">
              <a:solidFill>
                <a:schemeClr val="bg1"/>
              </a:solidFill>
              <a:latin typeface="华文楷体" panose="02010600040101010101" pitchFamily="2" charset="-122"/>
              <a:ea typeface="华文楷体" panose="02010600040101010101" pitchFamily="2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3502312" y="3622218"/>
            <a:ext cx="523803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000" b="1" dirty="0">
                <a:solidFill>
                  <a:schemeClr val="bg1"/>
                </a:solidFill>
              </a:rPr>
              <a:t>探索圆柱体积公式</a:t>
            </a:r>
          </a:p>
        </p:txBody>
      </p:sp>
      <p:sp>
        <p:nvSpPr>
          <p:cNvPr id="4" name="矩形 3"/>
          <p:cNvSpPr/>
          <p:nvPr/>
        </p:nvSpPr>
        <p:spPr>
          <a:xfrm>
            <a:off x="0" y="5884091"/>
            <a:ext cx="12192000" cy="497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ctr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400" b="1" kern="0" smtClean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WWW.PPT818.COM</a:t>
            </a:r>
            <a:endParaRPr lang="en-US" altLang="zh-CN" sz="2400" b="1" kern="0" dirty="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圆角矩形标注 6"/>
          <p:cNvSpPr/>
          <p:nvPr/>
        </p:nvSpPr>
        <p:spPr>
          <a:xfrm flipH="1">
            <a:off x="1360805" y="734695"/>
            <a:ext cx="1710055" cy="649605"/>
          </a:xfrm>
          <a:prstGeom prst="wedgeRoundRectCallout">
            <a:avLst>
              <a:gd name="adj1" fmla="val 52618"/>
              <a:gd name="adj2" fmla="val 3516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课堂小结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852375" y="1883794"/>
            <a:ext cx="45310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圆柱的体积</a:t>
            </a:r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=</a:t>
            </a:r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底面积</a:t>
            </a:r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×</a:t>
            </a:r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高</a:t>
            </a:r>
            <a:endParaRPr lang="zh-CN" altLang="en-US" sz="32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081764" y="2019870"/>
            <a:ext cx="2199747" cy="2269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TextBox 7"/>
          <p:cNvSpPr txBox="1"/>
          <p:nvPr/>
        </p:nvSpPr>
        <p:spPr>
          <a:xfrm>
            <a:off x="1487607" y="2866030"/>
            <a:ext cx="711048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如果用</a:t>
            </a:r>
            <a:r>
              <a:rPr lang="en-US" altLang="zh-CN" sz="2800" dirty="0" smtClean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V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表示圆柱的体积，</a:t>
            </a:r>
            <a:r>
              <a:rPr lang="en-US" altLang="zh-CN" sz="2800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S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表示圆柱的底面积，</a:t>
            </a:r>
            <a:r>
              <a:rPr lang="en-US" altLang="zh-CN" sz="28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h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表示圆柱的高，那么圆柱的体积公式可以写成：</a:t>
            </a:r>
            <a:endParaRPr lang="zh-CN" altLang="en-US" sz="28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301313" y="4615621"/>
            <a:ext cx="186747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V</a:t>
            </a:r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</a:t>
            </a:r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＝ </a:t>
            </a:r>
            <a:r>
              <a:rPr lang="en-US" altLang="zh-CN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S</a:t>
            </a:r>
            <a:r>
              <a:rPr lang="en-US" altLang="zh-CN" sz="2800" i="1" dirty="0" err="1">
                <a:solidFill>
                  <a:srgbClr val="FF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h</a:t>
            </a:r>
            <a:endParaRPr lang="zh-CN" altLang="en-US" sz="2800" i="1" dirty="0">
              <a:solidFill>
                <a:srgbClr val="FF0000"/>
              </a:solidFill>
              <a:latin typeface="Times New Roman" panose="02020603050405020304" pitchFamily="18" charset="0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7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圆角矩形标注 6"/>
          <p:cNvSpPr/>
          <p:nvPr/>
        </p:nvSpPr>
        <p:spPr>
          <a:xfrm flipH="1">
            <a:off x="1360805" y="734695"/>
            <a:ext cx="7564120" cy="649605"/>
          </a:xfrm>
          <a:prstGeom prst="wedgeRoundRectCallout">
            <a:avLst>
              <a:gd name="adj1" fmla="val 52618"/>
              <a:gd name="adj2" fmla="val 3516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试一试：求右面罐头盒的体积。（单位：厘米）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504119" y="1908767"/>
            <a:ext cx="2370426" cy="25540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" name="TextBox 15"/>
          <p:cNvSpPr txBox="1"/>
          <p:nvPr/>
        </p:nvSpPr>
        <p:spPr>
          <a:xfrm>
            <a:off x="2524837" y="1801908"/>
            <a:ext cx="48995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已知底面直径和高都是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10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厘米</a:t>
            </a:r>
            <a:endParaRPr lang="zh-CN" altLang="en-US" sz="28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499817" y="2418331"/>
            <a:ext cx="48995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根据</a:t>
            </a:r>
            <a:r>
              <a:rPr lang="zh-CN" altLang="en-US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圆柱的体积＝底面积</a:t>
            </a:r>
            <a:r>
              <a:rPr lang="en-US" altLang="zh-CN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×</a:t>
            </a:r>
            <a:r>
              <a:rPr lang="zh-CN" altLang="en-US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高</a:t>
            </a:r>
            <a:endParaRPr lang="zh-CN" altLang="en-US" sz="28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52216" y="3212176"/>
            <a:ext cx="4362733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  3.14×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10÷2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²×10</a:t>
            </a:r>
          </a:p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＝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3.14×25×10</a:t>
            </a:r>
          </a:p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＝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78.5×10</a:t>
            </a:r>
          </a:p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＝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785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（立方厘米）</a:t>
            </a:r>
            <a:endParaRPr lang="zh-CN" altLang="en-US" sz="28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638568" y="5232045"/>
            <a:ext cx="557738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答：罐头盒的体积是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785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立方厘米。</a:t>
            </a:r>
            <a:endParaRPr lang="zh-CN" altLang="en-US" sz="28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  <p:bldP spid="1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56"/>
          <p:cNvSpPr txBox="1">
            <a:spLocks noChangeArrowheads="1"/>
          </p:cNvSpPr>
          <p:nvPr/>
        </p:nvSpPr>
        <p:spPr bwMode="auto">
          <a:xfrm>
            <a:off x="513685" y="847327"/>
            <a:ext cx="459057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CN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1.</a:t>
            </a:r>
            <a:r>
              <a:rPr lang="zh-CN" altLang="en-US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计算下面圆柱的体积。</a:t>
            </a:r>
            <a:endParaRPr lang="zh-CN" altLang="en-US" b="1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1157499" y="1566079"/>
            <a:ext cx="2241460" cy="20232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376365" y="1599062"/>
            <a:ext cx="4525288" cy="19493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TextBox 4"/>
          <p:cNvSpPr txBox="1"/>
          <p:nvPr/>
        </p:nvSpPr>
        <p:spPr>
          <a:xfrm>
            <a:off x="343472" y="3646629"/>
            <a:ext cx="48995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根据</a:t>
            </a:r>
            <a:r>
              <a:rPr lang="zh-CN" altLang="en-US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圆柱的体积＝底面积</a:t>
            </a:r>
            <a:r>
              <a:rPr lang="en-US" altLang="zh-CN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×</a:t>
            </a:r>
            <a:r>
              <a:rPr lang="zh-CN" altLang="en-US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高</a:t>
            </a:r>
            <a:endParaRPr lang="zh-CN" altLang="en-US" sz="28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55177" y="4344940"/>
            <a:ext cx="4362733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  3.14×3²×6</a:t>
            </a:r>
          </a:p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＝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3.14×9×6</a:t>
            </a:r>
          </a:p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＝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28.26×6</a:t>
            </a:r>
          </a:p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＝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169.56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dm³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endParaRPr lang="zh-CN" altLang="en-US" sz="28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86688" y="6132797"/>
            <a:ext cx="48404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答：体积是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169.56 dm³ 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  <a:endParaRPr lang="zh-CN" altLang="en-US" sz="28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832146" y="3635255"/>
            <a:ext cx="48995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根据</a:t>
            </a:r>
            <a:r>
              <a:rPr lang="zh-CN" altLang="en-US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圆柱的体积＝底面积</a:t>
            </a:r>
            <a:r>
              <a:rPr lang="en-US" altLang="zh-CN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×</a:t>
            </a:r>
            <a:r>
              <a:rPr lang="zh-CN" altLang="en-US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高</a:t>
            </a:r>
            <a:endParaRPr lang="zh-CN" altLang="en-US" sz="28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243851" y="4333566"/>
            <a:ext cx="4362733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  3.14×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4÷2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²×12</a:t>
            </a:r>
          </a:p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＝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3.14×4×12</a:t>
            </a:r>
          </a:p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＝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12.56×12</a:t>
            </a:r>
          </a:p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＝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150.72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cm³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endParaRPr lang="zh-CN" altLang="en-US" sz="28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875362" y="6121423"/>
            <a:ext cx="48404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答：体积是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150.72 cm³ 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  <a:endParaRPr lang="zh-CN" altLang="en-US" sz="28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56"/>
          <p:cNvSpPr txBox="1">
            <a:spLocks noChangeArrowheads="1"/>
          </p:cNvSpPr>
          <p:nvPr/>
        </p:nvSpPr>
        <p:spPr bwMode="auto">
          <a:xfrm>
            <a:off x="513685" y="847327"/>
            <a:ext cx="1100502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CN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2.</a:t>
            </a:r>
            <a:r>
              <a:rPr lang="zh-CN" altLang="en-US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一个易拉罐（如下图），它的体积是多少立方厘米？</a:t>
            </a:r>
            <a:endParaRPr lang="zh-CN" altLang="en-US" b="1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793354" y="1688839"/>
            <a:ext cx="2384163" cy="38091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TextBox 6"/>
          <p:cNvSpPr txBox="1"/>
          <p:nvPr/>
        </p:nvSpPr>
        <p:spPr>
          <a:xfrm>
            <a:off x="2870582" y="2052115"/>
            <a:ext cx="48995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根据</a:t>
            </a:r>
            <a:r>
              <a:rPr lang="zh-CN" altLang="en-US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圆柱的体积＝底面积</a:t>
            </a:r>
            <a:r>
              <a:rPr lang="en-US" altLang="zh-CN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×</a:t>
            </a:r>
            <a:r>
              <a:rPr lang="zh-CN" altLang="en-US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高</a:t>
            </a:r>
            <a:endParaRPr lang="zh-CN" altLang="en-US" sz="28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282287" y="2750426"/>
            <a:ext cx="4362733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  3.14×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6÷2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²×12</a:t>
            </a:r>
          </a:p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＝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3.14×9×12</a:t>
            </a:r>
          </a:p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＝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28.26×12</a:t>
            </a:r>
          </a:p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＝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339.12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 cm³ 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endParaRPr lang="zh-CN" altLang="en-US" sz="28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913798" y="4538283"/>
            <a:ext cx="48404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答：它的体积是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339.12 cm³ 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  <a:endParaRPr lang="zh-CN" altLang="en-US" sz="28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56"/>
          <p:cNvSpPr txBox="1">
            <a:spLocks noChangeArrowheads="1"/>
          </p:cNvSpPr>
          <p:nvPr/>
        </p:nvSpPr>
        <p:spPr bwMode="auto">
          <a:xfrm>
            <a:off x="513685" y="847327"/>
            <a:ext cx="11005026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CN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3.</a:t>
            </a:r>
            <a:r>
              <a:rPr lang="zh-CN" altLang="en-US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一根圆柱形的钢材，底面积是</a:t>
            </a:r>
            <a:r>
              <a:rPr lang="en-US" altLang="zh-CN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50</a:t>
            </a:r>
            <a:r>
              <a:rPr lang="zh-CN" altLang="en-US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平方厘米，高是</a:t>
            </a:r>
            <a:r>
              <a:rPr lang="en-US" altLang="zh-CN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1.5</a:t>
            </a:r>
            <a:r>
              <a:rPr lang="zh-CN" altLang="en-US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米。它的体积是多少立方厘米？</a:t>
            </a:r>
            <a:endParaRPr lang="zh-CN" altLang="en-US" b="1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3" name="圆角矩形 2"/>
          <p:cNvSpPr/>
          <p:nvPr/>
        </p:nvSpPr>
        <p:spPr>
          <a:xfrm>
            <a:off x="6291618" y="846161"/>
            <a:ext cx="2115403" cy="545911"/>
          </a:xfrm>
          <a:prstGeom prst="roundRect">
            <a:avLst/>
          </a:prstGeom>
          <a:solidFill>
            <a:schemeClr val="accent1">
              <a:alpha val="58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圆角矩形 3"/>
          <p:cNvSpPr/>
          <p:nvPr/>
        </p:nvSpPr>
        <p:spPr>
          <a:xfrm>
            <a:off x="9539784" y="834788"/>
            <a:ext cx="1162335" cy="545911"/>
          </a:xfrm>
          <a:prstGeom prst="roundRect">
            <a:avLst/>
          </a:prstGeom>
          <a:solidFill>
            <a:schemeClr val="accent1">
              <a:alpha val="58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TextBox 4"/>
          <p:cNvSpPr txBox="1"/>
          <p:nvPr/>
        </p:nvSpPr>
        <p:spPr>
          <a:xfrm>
            <a:off x="3084395" y="2156750"/>
            <a:ext cx="48995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先统一单位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：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1.5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米＝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150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厘米</a:t>
            </a:r>
            <a:endParaRPr lang="zh-CN" altLang="en-US" sz="28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059375" y="2773173"/>
            <a:ext cx="48995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根据</a:t>
            </a:r>
            <a:r>
              <a:rPr lang="zh-CN" altLang="en-US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圆柱的体积＝底面积</a:t>
            </a:r>
            <a:r>
              <a:rPr lang="en-US" altLang="zh-CN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×</a:t>
            </a:r>
            <a:r>
              <a:rPr lang="zh-CN" altLang="en-US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高</a:t>
            </a:r>
            <a:endParaRPr lang="zh-CN" altLang="en-US" sz="28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952467" y="3526075"/>
            <a:ext cx="51406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  50×150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＝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7500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（立方厘米）</a:t>
            </a:r>
            <a:endParaRPr lang="zh-CN" altLang="en-US" sz="28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802341" y="4249406"/>
            <a:ext cx="557738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答：它的体积是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7500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立方厘米。</a:t>
            </a:r>
            <a:endParaRPr lang="zh-CN" altLang="en-US" sz="28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/>
      <p:bldP spid="6" grpId="0"/>
      <p:bldP spid="7" grpId="0"/>
      <p:bldP spid="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56"/>
          <p:cNvSpPr txBox="1">
            <a:spLocks noChangeArrowheads="1"/>
          </p:cNvSpPr>
          <p:nvPr/>
        </p:nvSpPr>
        <p:spPr bwMode="auto">
          <a:xfrm>
            <a:off x="513685" y="847327"/>
            <a:ext cx="11005026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CN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4.</a:t>
            </a:r>
            <a:r>
              <a:rPr lang="zh-CN" altLang="en-US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一个圆柱的体积是</a:t>
            </a:r>
            <a:r>
              <a:rPr lang="en-US" altLang="zh-CN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80cm³</a:t>
            </a:r>
            <a:r>
              <a:rPr lang="zh-CN" altLang="en-US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，底面积是</a:t>
            </a:r>
            <a:r>
              <a:rPr lang="en-US" altLang="zh-CN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16cm²</a:t>
            </a:r>
            <a:r>
              <a:rPr lang="zh-CN" altLang="en-US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。它的高是多少厘米？</a:t>
            </a:r>
            <a:endParaRPr lang="zh-CN" altLang="en-US" b="1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3" name="圆角矩形 2"/>
          <p:cNvSpPr/>
          <p:nvPr/>
        </p:nvSpPr>
        <p:spPr>
          <a:xfrm>
            <a:off x="3145747" y="862939"/>
            <a:ext cx="2115403" cy="545911"/>
          </a:xfrm>
          <a:prstGeom prst="roundRect">
            <a:avLst/>
          </a:prstGeom>
          <a:solidFill>
            <a:schemeClr val="accent1">
              <a:alpha val="58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圆角矩形 3"/>
          <p:cNvSpPr/>
          <p:nvPr/>
        </p:nvSpPr>
        <p:spPr>
          <a:xfrm>
            <a:off x="7291534" y="843177"/>
            <a:ext cx="1162335" cy="545911"/>
          </a:xfrm>
          <a:prstGeom prst="roundRect">
            <a:avLst/>
          </a:prstGeom>
          <a:solidFill>
            <a:schemeClr val="accent1">
              <a:alpha val="58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TextBox 5"/>
          <p:cNvSpPr txBox="1"/>
          <p:nvPr/>
        </p:nvSpPr>
        <p:spPr>
          <a:xfrm>
            <a:off x="3050497" y="2098470"/>
            <a:ext cx="48995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根据</a:t>
            </a:r>
            <a:r>
              <a:rPr lang="zh-CN" altLang="en-US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圆柱的体积＝底面积</a:t>
            </a:r>
            <a:r>
              <a:rPr lang="en-US" altLang="zh-CN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×</a:t>
            </a:r>
            <a:r>
              <a:rPr lang="zh-CN" altLang="en-US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高</a:t>
            </a:r>
            <a:endParaRPr lang="zh-CN" altLang="en-US" sz="28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952467" y="3526075"/>
            <a:ext cx="51406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80÷16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＝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5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sz="2800" dirty="0">
                <a:latin typeface="楷体" panose="02010609060101010101" pitchFamily="49" charset="-122"/>
                <a:ea typeface="楷体" panose="02010609060101010101" pitchFamily="49" charset="-122"/>
              </a:rPr>
              <a:t>cm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endParaRPr lang="zh-CN" altLang="en-US" sz="28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802341" y="4249406"/>
            <a:ext cx="557738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答：</a:t>
            </a:r>
            <a:r>
              <a:rPr lang="zh-CN" altLang="en-US" sz="2800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它的高是</a:t>
            </a:r>
            <a:r>
              <a:rPr lang="en-US" altLang="zh-CN" sz="2800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5</a:t>
            </a:r>
            <a:r>
              <a:rPr lang="en-US" altLang="zh-CN" sz="2800" b="1" dirty="0">
                <a:latin typeface="楷体" panose="02010609060101010101" pitchFamily="49" charset="-122"/>
                <a:ea typeface="楷体" panose="02010609060101010101" pitchFamily="49" charset="-122"/>
              </a:rPr>
              <a:t>cm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。</a:t>
            </a:r>
            <a:endParaRPr lang="zh-CN" altLang="en-US" sz="28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060853" y="2703632"/>
            <a:ext cx="61541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得出</a:t>
            </a:r>
            <a:r>
              <a:rPr lang="zh-CN" altLang="en-US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圆柱的高＝圆柱的体积</a:t>
            </a:r>
            <a:r>
              <a:rPr lang="en-US" altLang="zh-CN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÷</a:t>
            </a:r>
            <a:r>
              <a:rPr lang="zh-CN" altLang="en-US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底面积</a:t>
            </a:r>
            <a:endParaRPr lang="zh-CN" altLang="en-US" sz="28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6" grpId="0"/>
      <p:bldP spid="7" grpId="0"/>
      <p:bldP spid="8" grpId="0"/>
      <p:bldP spid="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1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60413" y="374650"/>
            <a:ext cx="11431587" cy="6004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3275455" y="2948319"/>
            <a:ext cx="45310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圆柱的体积</a:t>
            </a:r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=</a:t>
            </a:r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底面积</a:t>
            </a:r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×</a:t>
            </a:r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高</a:t>
            </a:r>
            <a:endParaRPr lang="zh-CN" altLang="en-US" sz="32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608730" y="3936606"/>
            <a:ext cx="186747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V</a:t>
            </a:r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</a:t>
            </a:r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＝ </a:t>
            </a:r>
            <a:r>
              <a:rPr lang="en-US" altLang="zh-CN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S</a:t>
            </a:r>
            <a:r>
              <a:rPr lang="en-US" altLang="zh-CN" sz="2800" i="1" dirty="0" err="1">
                <a:solidFill>
                  <a:srgbClr val="FF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h</a:t>
            </a:r>
            <a:endParaRPr lang="zh-CN" altLang="en-US" sz="2800" i="1" dirty="0">
              <a:solidFill>
                <a:srgbClr val="FF0000"/>
              </a:solidFill>
              <a:latin typeface="Times New Roman" panose="02020603050405020304" pitchFamily="18" charset="0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1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235200" y="5586413"/>
            <a:ext cx="7947025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组合 4"/>
          <p:cNvGrpSpPr/>
          <p:nvPr/>
        </p:nvGrpSpPr>
        <p:grpSpPr bwMode="auto">
          <a:xfrm>
            <a:off x="4470992" y="5134311"/>
            <a:ext cx="3499301" cy="822326"/>
            <a:chOff x="5520213" y="655117"/>
            <a:chExt cx="2124391" cy="579549"/>
          </a:xfrm>
        </p:grpSpPr>
        <p:grpSp>
          <p:nvGrpSpPr>
            <p:cNvPr id="6" name="组合 7"/>
            <p:cNvGrpSpPr/>
            <p:nvPr/>
          </p:nvGrpSpPr>
          <p:grpSpPr bwMode="auto">
            <a:xfrm>
              <a:off x="5520213" y="655117"/>
              <a:ext cx="2124391" cy="579549"/>
              <a:chOff x="5493845" y="716589"/>
              <a:chExt cx="1815921" cy="579549"/>
            </a:xfrm>
          </p:grpSpPr>
          <p:sp>
            <p:nvSpPr>
              <p:cNvPr id="8" name="矩形 7"/>
              <p:cNvSpPr/>
              <p:nvPr/>
            </p:nvSpPr>
            <p:spPr>
              <a:xfrm>
                <a:off x="5493845" y="716589"/>
                <a:ext cx="1815921" cy="579549"/>
              </a:xfrm>
              <a:prstGeom prst="rect">
                <a:avLst/>
              </a:prstGeom>
              <a:solidFill>
                <a:srgbClr val="FF6600"/>
              </a:solidFill>
              <a:ln>
                <a:solidFill>
                  <a:srgbClr val="FF6600"/>
                </a:solidFill>
              </a:ln>
              <a:scene3d>
                <a:camera prst="orthographicFront"/>
                <a:lightRig rig="threePt" dir="t"/>
              </a:scene3d>
              <a:sp3d>
                <a:bevelT prst="relaxedInse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sz="2800">
                  <a:latin typeface="Times New Roman" panose="02020603050405020304" pitchFamily="18" charset="0"/>
                  <a:sym typeface="Times New Roman" panose="02020603050405020304" pitchFamily="18" charset="0"/>
                </a:endParaRPr>
              </a:p>
            </p:txBody>
          </p:sp>
          <p:sp>
            <p:nvSpPr>
              <p:cNvPr id="9" name="圆角矩形 46"/>
              <p:cNvSpPr/>
              <p:nvPr/>
            </p:nvSpPr>
            <p:spPr>
              <a:xfrm>
                <a:off x="5579063" y="755748"/>
                <a:ext cx="1631540" cy="498994"/>
              </a:xfrm>
              <a:prstGeom prst="roundRect">
                <a:avLst/>
              </a:prstGeom>
              <a:solidFill>
                <a:srgbClr val="0BF30B"/>
              </a:solidFill>
              <a:ln>
                <a:solidFill>
                  <a:srgbClr val="0BF30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sz="2800">
                  <a:latin typeface="Times New Roman" panose="02020603050405020304" pitchFamily="18" charset="0"/>
                  <a:sym typeface="Times New Roman" panose="02020603050405020304" pitchFamily="18" charset="0"/>
                </a:endParaRPr>
              </a:p>
            </p:txBody>
          </p:sp>
        </p:grpSp>
        <p:sp>
          <p:nvSpPr>
            <p:cNvPr id="7" name="文本框 8"/>
            <p:cNvSpPr txBox="1">
              <a:spLocks noChangeArrowheads="1"/>
            </p:cNvSpPr>
            <p:nvPr/>
          </p:nvSpPr>
          <p:spPr bwMode="auto">
            <a:xfrm>
              <a:off x="5580935" y="742385"/>
              <a:ext cx="1987538" cy="4121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9pPr>
            </a:lstStyle>
            <a:p>
              <a:pPr algn="ctr">
                <a:spcAft>
                  <a:spcPts val="0"/>
                </a:spcAft>
                <a:defRPr/>
              </a:pPr>
              <a:r>
                <a:rPr lang="zh-CN" altLang="en-US" sz="3200" b="1" kern="100" dirty="0" smtClean="0"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圆柱的体积公式</a:t>
              </a:r>
              <a:endParaRPr lang="zh-CN" altLang="zh-CN" sz="3200" b="1" kern="100" dirty="0"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</p:txBody>
        </p:sp>
      </p:grpSp>
      <p:pic>
        <p:nvPicPr>
          <p:cNvPr id="10" name="图片 9"/>
          <p:cNvPicPr>
            <a:picLocks noChangeAspect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21350477">
            <a:off x="3303588" y="1249363"/>
            <a:ext cx="5848350" cy="401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2322513" y="3136900"/>
            <a:ext cx="2030412" cy="2036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矩形 4"/>
          <p:cNvSpPr>
            <a:spLocks noChangeArrowheads="1"/>
          </p:cNvSpPr>
          <p:nvPr/>
        </p:nvSpPr>
        <p:spPr bwMode="auto">
          <a:xfrm>
            <a:off x="4339986" y="2508361"/>
            <a:ext cx="4012444" cy="8070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sz="3200" b="1" dirty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完成相关练习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圆角矩形 5"/>
          <p:cNvSpPr/>
          <p:nvPr/>
        </p:nvSpPr>
        <p:spPr>
          <a:xfrm>
            <a:off x="1429385" y="4732655"/>
            <a:ext cx="9041130" cy="1458595"/>
          </a:xfrm>
          <a:prstGeom prst="roundRect">
            <a:avLst>
              <a:gd name="adj" fmla="val 8426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zh-CN" altLang="en-US" sz="2800" dirty="0">
              <a:solidFill>
                <a:prstClr val="white"/>
              </a:solidFill>
            </a:endParaRP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887730" y="1164504"/>
            <a:ext cx="10594340" cy="3077762"/>
          </a:xfrm>
          <a:prstGeom prst="rect">
            <a:avLst/>
          </a:prstGeom>
          <a:noFill/>
          <a:ln w="28575">
            <a:noFill/>
            <a:miter lim="800000"/>
          </a:ln>
        </p:spPr>
        <p:txBody>
          <a:bodyPr wrap="square" lIns="121917" tIns="60958" rIns="121917" bIns="60958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2400" b="1" dirty="0" smtClean="0"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1.</a:t>
            </a:r>
            <a:r>
              <a:rPr lang="zh-CN" altLang="en-US" sz="2400" b="1" dirty="0" smtClean="0"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经历认识圆柱体积、探索圆柱体积计算公式及简单应用的过程。</a:t>
            </a:r>
            <a:endParaRPr lang="en-US" altLang="zh-CN" sz="2400" b="1" dirty="0" smtClean="0">
              <a:latin typeface="楷体" panose="02010609060101010101" pitchFamily="49" charset="-122"/>
              <a:ea typeface="楷体" panose="02010609060101010101" pitchFamily="49" charset="-122"/>
              <a:cs typeface="楷体" panose="02010609060101010101" pitchFamily="49" charset="-122"/>
            </a:endParaRPr>
          </a:p>
          <a:p>
            <a:pPr>
              <a:lnSpc>
                <a:spcPct val="200000"/>
              </a:lnSpc>
            </a:pPr>
            <a:r>
              <a:rPr lang="en-US" altLang="zh-CN" sz="2400" b="1" dirty="0" smtClean="0"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2.</a:t>
            </a:r>
            <a:r>
              <a:rPr lang="zh-CN" altLang="en-US" sz="2400" b="1" dirty="0" smtClean="0"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探索并掌握圆柱的体积公式，能用公式计算圆柱的体积。</a:t>
            </a:r>
            <a:endParaRPr lang="en-US" altLang="zh-CN" sz="2400" b="1" dirty="0" smtClean="0">
              <a:latin typeface="楷体" panose="02010609060101010101" pitchFamily="49" charset="-122"/>
              <a:ea typeface="楷体" panose="02010609060101010101" pitchFamily="49" charset="-122"/>
              <a:cs typeface="楷体" panose="02010609060101010101" pitchFamily="49" charset="-122"/>
            </a:endParaRPr>
          </a:p>
          <a:p>
            <a:pPr>
              <a:lnSpc>
                <a:spcPct val="200000"/>
              </a:lnSpc>
            </a:pPr>
            <a:r>
              <a:rPr lang="en-US" altLang="zh-CN" sz="2400" b="1" dirty="0" smtClean="0"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3.</a:t>
            </a:r>
            <a:r>
              <a:rPr lang="zh-CN" altLang="en-US" sz="2400" b="1" dirty="0" smtClean="0"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在探索圆柱体积的过程中，体会转化和极限思想，获得探索数学公式的活动经验。</a:t>
            </a:r>
            <a:endParaRPr lang="zh-CN" altLang="zh-CN" sz="2400" b="1" dirty="0">
              <a:latin typeface="楷体" panose="02010609060101010101" pitchFamily="49" charset="-122"/>
              <a:ea typeface="楷体" panose="02010609060101010101" pitchFamily="49" charset="-122"/>
              <a:cs typeface="楷体" panose="02010609060101010101" pitchFamily="49" charset="-122"/>
            </a:endParaRPr>
          </a:p>
        </p:txBody>
      </p:sp>
      <p:sp>
        <p:nvSpPr>
          <p:cNvPr id="8" name="内容占位符 1"/>
          <p:cNvSpPr txBox="1">
            <a:spLocks noChangeArrowheads="1"/>
          </p:cNvSpPr>
          <p:nvPr/>
        </p:nvSpPr>
        <p:spPr bwMode="auto">
          <a:xfrm>
            <a:off x="1201003" y="5007927"/>
            <a:ext cx="9894627" cy="90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698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20000"/>
              </a:spcBef>
              <a:spcAft>
                <a:spcPct val="0"/>
              </a:spcAft>
              <a:buClr>
                <a:srgbClr val="4F81BD"/>
              </a:buClr>
              <a:buSzPct val="76000"/>
            </a:pPr>
            <a:r>
              <a:rPr lang="en-US" altLang="zh-CN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【</a:t>
            </a:r>
            <a:r>
              <a:rPr lang="zh-CN" altLang="en-US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重点</a:t>
            </a:r>
            <a:r>
              <a:rPr lang="en-US" altLang="zh-CN" sz="2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】</a:t>
            </a:r>
            <a:r>
              <a:rPr lang="zh-CN" altLang="en-US" sz="2800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掌握圆柱的体积公式，并会计算圆柱的体积</a:t>
            </a:r>
            <a:r>
              <a:rPr lang="zh-CN" altLang="zh-CN" sz="2800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。</a:t>
            </a:r>
            <a:endParaRPr lang="zh-CN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base">
              <a:spcBef>
                <a:spcPct val="20000"/>
              </a:spcBef>
              <a:spcAft>
                <a:spcPct val="0"/>
              </a:spcAft>
              <a:buClr>
                <a:srgbClr val="4F81BD"/>
              </a:buClr>
              <a:buSzPct val="76000"/>
            </a:pPr>
            <a:r>
              <a:rPr lang="en-US" altLang="zh-CN" sz="2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【</a:t>
            </a:r>
            <a:r>
              <a:rPr lang="zh-CN" altLang="en-US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难点</a:t>
            </a:r>
            <a:r>
              <a:rPr lang="en-US" altLang="zh-CN" sz="28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】</a:t>
            </a:r>
            <a:r>
              <a:rPr lang="zh-CN" alt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圆柱体积公式的探索和运用</a:t>
            </a:r>
            <a:r>
              <a:rPr lang="zh-CN" altLang="zh-CN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。</a:t>
            </a:r>
            <a:endParaRPr lang="zh-CN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base">
              <a:spcBef>
                <a:spcPct val="20000"/>
              </a:spcBef>
              <a:spcAft>
                <a:spcPct val="0"/>
              </a:spcAft>
              <a:buClr>
                <a:srgbClr val="4F81BD"/>
              </a:buClr>
              <a:buSzPct val="76000"/>
            </a:pPr>
            <a:endParaRPr lang="zh-CN" altLang="zh-CN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ldLvl="0" animBg="1"/>
      <p:bldP spid="7" grpId="0"/>
      <p:bldP spid="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圆角矩形标注 3"/>
          <p:cNvSpPr/>
          <p:nvPr/>
        </p:nvSpPr>
        <p:spPr>
          <a:xfrm flipH="1">
            <a:off x="1831340" y="705485"/>
            <a:ext cx="5709920" cy="649605"/>
          </a:xfrm>
          <a:prstGeom prst="wedgeRoundRectCallout">
            <a:avLst>
              <a:gd name="adj1" fmla="val 52618"/>
              <a:gd name="adj2" fmla="val 3516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你</a:t>
            </a: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知道下面图形的体积怎样计算吗？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 rotWithShape="1">
          <a:blip r:embed="rId2" cstate="email"/>
          <a:srcRect/>
          <a:stretch>
            <a:fillRect/>
          </a:stretch>
        </p:blipFill>
        <p:spPr>
          <a:xfrm>
            <a:off x="690402" y="2085654"/>
            <a:ext cx="4498047" cy="2465798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56988" y="2005927"/>
            <a:ext cx="3625407" cy="2792105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1140432" y="5476125"/>
            <a:ext cx="51987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/>
              <a:t>长方体的体积</a:t>
            </a:r>
            <a:r>
              <a:rPr lang="en-US" altLang="zh-CN" dirty="0" smtClean="0"/>
              <a:t>=</a:t>
            </a:r>
            <a:r>
              <a:rPr lang="zh-CN" altLang="en-US" dirty="0" smtClean="0"/>
              <a:t>长</a:t>
            </a:r>
            <a:r>
              <a:rPr lang="en-US" altLang="zh-CN" dirty="0" smtClean="0"/>
              <a:t>×</a:t>
            </a:r>
            <a:r>
              <a:rPr lang="zh-CN" altLang="en-US" dirty="0" smtClean="0"/>
              <a:t>宽</a:t>
            </a:r>
            <a:r>
              <a:rPr lang="en-US" altLang="zh-CN" dirty="0" smtClean="0"/>
              <a:t>×</a:t>
            </a:r>
            <a:r>
              <a:rPr lang="zh-CN" altLang="en-US" dirty="0" smtClean="0"/>
              <a:t>高</a:t>
            </a:r>
            <a:endParaRPr lang="zh-CN" altLang="en-US" dirty="0"/>
          </a:p>
        </p:txBody>
      </p:sp>
      <p:sp>
        <p:nvSpPr>
          <p:cNvPr id="8" name="文本框 7"/>
          <p:cNvSpPr txBox="1"/>
          <p:nvPr/>
        </p:nvSpPr>
        <p:spPr>
          <a:xfrm>
            <a:off x="7756988" y="5476125"/>
            <a:ext cx="38630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/>
              <a:t>正方体的体积</a:t>
            </a:r>
            <a:r>
              <a:rPr lang="en-US" altLang="zh-CN" dirty="0" smtClean="0"/>
              <a:t>=</a:t>
            </a:r>
            <a:r>
              <a:rPr lang="zh-CN" altLang="en-US" dirty="0" smtClean="0"/>
              <a:t>棱长</a:t>
            </a:r>
            <a:r>
              <a:rPr lang="en-US" altLang="zh-CN" dirty="0" smtClean="0"/>
              <a:t>×</a:t>
            </a:r>
            <a:r>
              <a:rPr lang="zh-CN" altLang="en-US" dirty="0" smtClean="0"/>
              <a:t>棱长</a:t>
            </a:r>
            <a:r>
              <a:rPr lang="en-US" altLang="zh-CN" dirty="0" smtClean="0"/>
              <a:t>×</a:t>
            </a:r>
            <a:r>
              <a:rPr lang="zh-CN" altLang="en-US" dirty="0" smtClean="0"/>
              <a:t>棱长</a:t>
            </a:r>
            <a:endParaRPr lang="zh-CN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圆角矩形标注 17"/>
          <p:cNvSpPr/>
          <p:nvPr/>
        </p:nvSpPr>
        <p:spPr>
          <a:xfrm flipH="1">
            <a:off x="1391920" y="705485"/>
            <a:ext cx="4357370" cy="649605"/>
          </a:xfrm>
          <a:prstGeom prst="wedgeRoundRectCallout">
            <a:avLst>
              <a:gd name="adj1" fmla="val 52618"/>
              <a:gd name="adj2" fmla="val 3516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亮亮和爷爷同一天过生日。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19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207952" y="1394276"/>
            <a:ext cx="8109755" cy="35985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67223" y="4711321"/>
            <a:ext cx="1076325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" name="圆角矩形标注 20"/>
          <p:cNvSpPr/>
          <p:nvPr/>
        </p:nvSpPr>
        <p:spPr>
          <a:xfrm flipH="1">
            <a:off x="1622656" y="4995036"/>
            <a:ext cx="6279398" cy="649605"/>
          </a:xfrm>
          <a:prstGeom prst="wedgeRoundRectCallout">
            <a:avLst>
              <a:gd name="adj1" fmla="val 52618"/>
              <a:gd name="adj2" fmla="val 3516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观察上面的情境，你想到了哪些问题？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22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0576731" y="5156295"/>
            <a:ext cx="1028700" cy="148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" name="圆角矩形标注 22"/>
          <p:cNvSpPr/>
          <p:nvPr/>
        </p:nvSpPr>
        <p:spPr>
          <a:xfrm flipH="1">
            <a:off x="6251522" y="5802529"/>
            <a:ext cx="4038890" cy="649605"/>
          </a:xfrm>
          <a:prstGeom prst="wedgeRoundRectCallout">
            <a:avLst>
              <a:gd name="adj1" fmla="val -53823"/>
              <a:gd name="adj2" fmla="val 11920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两个蛋糕都是圆柱形的。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3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圆角矩形标注 6"/>
          <p:cNvSpPr/>
          <p:nvPr/>
        </p:nvSpPr>
        <p:spPr>
          <a:xfrm flipH="1">
            <a:off x="1360805" y="734695"/>
            <a:ext cx="3333750" cy="649605"/>
          </a:xfrm>
          <a:prstGeom prst="wedgeRoundRectCallout">
            <a:avLst>
              <a:gd name="adj1" fmla="val 52618"/>
              <a:gd name="adj2" fmla="val 3516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哪个蛋糕的体积大？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6" name="线形标注 2 5"/>
          <p:cNvSpPr/>
          <p:nvPr/>
        </p:nvSpPr>
        <p:spPr>
          <a:xfrm>
            <a:off x="5568287" y="436729"/>
            <a:ext cx="5281683" cy="1337480"/>
          </a:xfrm>
          <a:prstGeom prst="borderCallout2">
            <a:avLst>
              <a:gd name="adj1" fmla="val 20179"/>
              <a:gd name="adj2" fmla="val 612"/>
              <a:gd name="adj3" fmla="val 20179"/>
              <a:gd name="adj4" fmla="val -7034"/>
              <a:gd name="adj5" fmla="val 43929"/>
              <a:gd name="adj6" fmla="val -25566"/>
            </a:avLst>
          </a:prstGeom>
          <a:solidFill>
            <a:schemeClr val="accent1">
              <a:lumMod val="40000"/>
              <a:lumOff val="60000"/>
            </a:schemeClr>
          </a:solidFill>
          <a:ln w="222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体积就是物体所占空间的大小，占空间大的物体体积大，</a:t>
            </a:r>
            <a:endParaRPr lang="en-US" altLang="zh-CN" sz="2800" dirty="0" smtClean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占空间小的物体体积小。</a:t>
            </a:r>
            <a:endParaRPr lang="zh-CN" altLang="en-US" sz="28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8" name="圆角矩形 7"/>
          <p:cNvSpPr/>
          <p:nvPr/>
        </p:nvSpPr>
        <p:spPr>
          <a:xfrm>
            <a:off x="3261815" y="846161"/>
            <a:ext cx="805218" cy="436729"/>
          </a:xfrm>
          <a:prstGeom prst="roundRect">
            <a:avLst/>
          </a:prstGeom>
          <a:solidFill>
            <a:srgbClr val="FFFF00">
              <a:alpha val="48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 cstate="email"/>
          <a:srcRect t="5849"/>
          <a:stretch>
            <a:fillRect/>
          </a:stretch>
        </p:blipFill>
        <p:spPr bwMode="auto">
          <a:xfrm>
            <a:off x="2965616" y="2019869"/>
            <a:ext cx="5455053" cy="19824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09491" y="3714750"/>
            <a:ext cx="1009650" cy="1257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圆角矩形标注 8"/>
          <p:cNvSpPr/>
          <p:nvPr/>
        </p:nvSpPr>
        <p:spPr>
          <a:xfrm flipH="1">
            <a:off x="1540769" y="4053341"/>
            <a:ext cx="3249595" cy="649605"/>
          </a:xfrm>
          <a:prstGeom prst="wedgeRoundRectCallout">
            <a:avLst>
              <a:gd name="adj1" fmla="val 52618"/>
              <a:gd name="adj2" fmla="val 3516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爷爷的生日蛋糕大。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10" name="圆角矩形标注 9"/>
          <p:cNvSpPr/>
          <p:nvPr/>
        </p:nvSpPr>
        <p:spPr>
          <a:xfrm flipH="1">
            <a:off x="6305263" y="3998795"/>
            <a:ext cx="3562065" cy="952086"/>
          </a:xfrm>
          <a:prstGeom prst="wedgeRoundRectCallout">
            <a:avLst>
              <a:gd name="adj1" fmla="val -53823"/>
              <a:gd name="adj2" fmla="val 11920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爷爷的生日蛋糕大，就是蛋糕的体积大。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2052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0132681" y="3768986"/>
            <a:ext cx="1152525" cy="147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07300" y="5313812"/>
            <a:ext cx="1009650" cy="1257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圆角矩形标注 12"/>
          <p:cNvSpPr/>
          <p:nvPr/>
        </p:nvSpPr>
        <p:spPr>
          <a:xfrm flipH="1">
            <a:off x="1638578" y="5652403"/>
            <a:ext cx="3249595" cy="649605"/>
          </a:xfrm>
          <a:prstGeom prst="wedgeRoundRectCallout">
            <a:avLst>
              <a:gd name="adj1" fmla="val 52618"/>
              <a:gd name="adj2" fmla="val 3516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我的生日蛋糕小。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14" name="圆角矩形标注 13"/>
          <p:cNvSpPr/>
          <p:nvPr/>
        </p:nvSpPr>
        <p:spPr>
          <a:xfrm flipH="1">
            <a:off x="6334833" y="5420437"/>
            <a:ext cx="3562065" cy="952086"/>
          </a:xfrm>
          <a:prstGeom prst="wedgeRoundRectCallout">
            <a:avLst>
              <a:gd name="adj1" fmla="val -53823"/>
              <a:gd name="adj2" fmla="val 11920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亮亮的生日蛋糕小，就是蛋糕的体积小。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15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0162251" y="5190628"/>
            <a:ext cx="1152525" cy="147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  <p:bldP spid="9" grpId="0" animBg="1"/>
      <p:bldP spid="10" grpId="0" animBg="1"/>
      <p:bldP spid="13" grpId="0" animBg="1"/>
      <p:bldP spid="1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30887" y="1457355"/>
            <a:ext cx="4184130" cy="2870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圆角矩形标注 6"/>
          <p:cNvSpPr/>
          <p:nvPr/>
        </p:nvSpPr>
        <p:spPr>
          <a:xfrm flipH="1">
            <a:off x="1360805" y="734695"/>
            <a:ext cx="8765540" cy="649605"/>
          </a:xfrm>
          <a:prstGeom prst="wedgeRoundRectCallout">
            <a:avLst>
              <a:gd name="adj1" fmla="val 52618"/>
              <a:gd name="adj2" fmla="val 3516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下面是两个茶叶筒，怎样比较哪个茶叶筒的体积大呢？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327595" y="2189073"/>
            <a:ext cx="1228725" cy="153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圆角矩形标注 7"/>
          <p:cNvSpPr/>
          <p:nvPr/>
        </p:nvSpPr>
        <p:spPr>
          <a:xfrm flipH="1">
            <a:off x="6934061" y="2365570"/>
            <a:ext cx="3138987" cy="952086"/>
          </a:xfrm>
          <a:prstGeom prst="wedgeRoundRectCallout">
            <a:avLst>
              <a:gd name="adj1" fmla="val -53823"/>
              <a:gd name="adj2" fmla="val 11920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哪个筒装茶叶多，哪个体积就大。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73265" y="4410786"/>
            <a:ext cx="1009650" cy="1257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圆角矩形标注 9"/>
          <p:cNvSpPr/>
          <p:nvPr/>
        </p:nvSpPr>
        <p:spPr>
          <a:xfrm flipH="1">
            <a:off x="1636300" y="4326340"/>
            <a:ext cx="4177643" cy="1323832"/>
          </a:xfrm>
          <a:prstGeom prst="wedgeRoundRectCallout">
            <a:avLst>
              <a:gd name="adj1" fmla="val 52618"/>
              <a:gd name="adj2" fmla="val 3516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可以在茶叶筒中放入水，哪个筒装水多，哪个体积就大。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0498623" y="3691865"/>
            <a:ext cx="981075" cy="1457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圆角矩形标注 10"/>
          <p:cNvSpPr/>
          <p:nvPr/>
        </p:nvSpPr>
        <p:spPr>
          <a:xfrm flipH="1">
            <a:off x="6205616" y="3723354"/>
            <a:ext cx="4023818" cy="1294262"/>
          </a:xfrm>
          <a:prstGeom prst="wedgeRoundRectCallout">
            <a:avLst>
              <a:gd name="adj1" fmla="val -53823"/>
              <a:gd name="adj2" fmla="val 11920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还可以称一称两个筒的重量，哪个筒重，哪个筒的体积就大。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3078" name="Picture 6"/>
          <p:cNvPicPr>
            <a:picLocks noChangeAspect="1" noChangeArrowheads="1"/>
          </p:cNvPicPr>
          <p:nvPr/>
        </p:nvPicPr>
        <p:blipFill>
          <a:blip r:embed="rId6" cstate="email"/>
          <a:srcRect/>
          <a:stretch>
            <a:fillRect/>
          </a:stretch>
        </p:blipFill>
        <p:spPr bwMode="auto">
          <a:xfrm flipH="1">
            <a:off x="10448738" y="5322626"/>
            <a:ext cx="895110" cy="11497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" name="圆角矩形标注 13"/>
          <p:cNvSpPr/>
          <p:nvPr/>
        </p:nvSpPr>
        <p:spPr>
          <a:xfrm flipH="1">
            <a:off x="5827594" y="5732059"/>
            <a:ext cx="4546978" cy="654110"/>
          </a:xfrm>
          <a:prstGeom prst="wedgeRoundRectCallout">
            <a:avLst>
              <a:gd name="adj1" fmla="val -53823"/>
              <a:gd name="adj2" fmla="val 11920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要是能计算出体积就好了。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15" name="云形标注 14"/>
          <p:cNvSpPr/>
          <p:nvPr/>
        </p:nvSpPr>
        <p:spPr>
          <a:xfrm>
            <a:off x="4739780" y="1677799"/>
            <a:ext cx="1971413" cy="453006"/>
          </a:xfrm>
          <a:prstGeom prst="cloudCallout">
            <a:avLst>
              <a:gd name="adj1" fmla="val -14475"/>
              <a:gd name="adj2" fmla="val 43249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 smtClean="0"/>
              <a:t>直观比较</a:t>
            </a:r>
            <a:endParaRPr lang="zh-CN" alt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4630723" y="2348917"/>
            <a:ext cx="2256638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/>
              <a:t>第一个茶叶桶又细又高，第二个茶叶桶又矮又粗，不能准确比较出哪个茶叶桶的体积更大。</a:t>
            </a:r>
            <a:endParaRPr lang="zh-CN" altLang="en-US" dirty="0"/>
          </a:p>
        </p:txBody>
      </p:sp>
      <p:sp>
        <p:nvSpPr>
          <p:cNvPr id="17" name="云形标注 16"/>
          <p:cNvSpPr/>
          <p:nvPr/>
        </p:nvSpPr>
        <p:spPr>
          <a:xfrm>
            <a:off x="7635380" y="1670808"/>
            <a:ext cx="2448187" cy="453006"/>
          </a:xfrm>
          <a:prstGeom prst="cloudCallout">
            <a:avLst>
              <a:gd name="adj1" fmla="val -14475"/>
              <a:gd name="adj2" fmla="val 43249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dirty="0" smtClean="0"/>
              <a:t>盛装物品比较</a:t>
            </a:r>
            <a:endParaRPr lang="zh-CN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3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30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  <p:bldP spid="11" grpId="0" animBg="1"/>
      <p:bldP spid="14" grpId="0" animBg="1"/>
      <p:bldP spid="15" grpId="0" animBg="1"/>
      <p:bldP spid="16" grpId="0"/>
      <p:bldP spid="1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圆角矩形标注 6"/>
          <p:cNvSpPr/>
          <p:nvPr/>
        </p:nvSpPr>
        <p:spPr>
          <a:xfrm flipH="1">
            <a:off x="1360805" y="734695"/>
            <a:ext cx="3757295" cy="649605"/>
          </a:xfrm>
          <a:prstGeom prst="wedgeRoundRectCallout">
            <a:avLst>
              <a:gd name="adj1" fmla="val 52618"/>
              <a:gd name="adj2" fmla="val 3516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怎样求圆柱的体积呢？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2019868" y="1746912"/>
            <a:ext cx="3138986" cy="12232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42817" y="3063143"/>
            <a:ext cx="1143000" cy="1304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圆角矩形标注 7"/>
          <p:cNvSpPr/>
          <p:nvPr/>
        </p:nvSpPr>
        <p:spPr>
          <a:xfrm flipH="1">
            <a:off x="1595356" y="3152589"/>
            <a:ext cx="10114422" cy="1064569"/>
          </a:xfrm>
          <a:prstGeom prst="wedgeRoundRectCallout">
            <a:avLst>
              <a:gd name="adj1" fmla="val 52618"/>
              <a:gd name="adj2" fmla="val 3516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我记得在学习长方体的体积时，是利用底面积乘高计算体积的，圆柱体会不会也是用底面积乘高呢？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5824608" y="1484124"/>
            <a:ext cx="1763548" cy="1450145"/>
            <a:chOff x="7284917" y="1374941"/>
            <a:chExt cx="3013833" cy="2842217"/>
          </a:xfrm>
        </p:grpSpPr>
        <p:pic>
          <p:nvPicPr>
            <p:cNvPr id="4100" name="Picture 4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7292952" y="1374941"/>
              <a:ext cx="3005798" cy="28422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4101" name="Picture 5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7284917" y="4026090"/>
              <a:ext cx="494305" cy="1910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4102" name="Picture 6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881991" y="1789207"/>
            <a:ext cx="2152650" cy="904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右箭头 11"/>
          <p:cNvSpPr/>
          <p:nvPr/>
        </p:nvSpPr>
        <p:spPr>
          <a:xfrm>
            <a:off x="7738280" y="2047164"/>
            <a:ext cx="1009934" cy="423081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103" name="Picture 7"/>
          <p:cNvPicPr>
            <a:picLocks noChangeAspect="1" noChangeArrowheads="1"/>
          </p:cNvPicPr>
          <p:nvPr/>
        </p:nvPicPr>
        <p:blipFill>
          <a:blip r:embed="rId7" cstate="email"/>
          <a:srcRect/>
          <a:stretch>
            <a:fillRect/>
          </a:stretch>
        </p:blipFill>
        <p:spPr bwMode="auto">
          <a:xfrm>
            <a:off x="10631606" y="4475822"/>
            <a:ext cx="1162192" cy="144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" name="圆角矩形标注 13"/>
          <p:cNvSpPr/>
          <p:nvPr/>
        </p:nvSpPr>
        <p:spPr>
          <a:xfrm flipH="1">
            <a:off x="3248167" y="4408226"/>
            <a:ext cx="7110484" cy="846161"/>
          </a:xfrm>
          <a:prstGeom prst="wedgeRoundRectCallout">
            <a:avLst>
              <a:gd name="adj1" fmla="val -53823"/>
              <a:gd name="adj2" fmla="val 11920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像圆一样，可以把圆柱体分成若干等份，再组合成我们学过的图形。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4104" name="Picture 8"/>
          <p:cNvPicPr>
            <a:picLocks noChangeAspect="1" noChangeArrowheads="1"/>
          </p:cNvPicPr>
          <p:nvPr/>
        </p:nvPicPr>
        <p:blipFill>
          <a:blip r:embed="rId8" cstate="email"/>
          <a:srcRect/>
          <a:stretch>
            <a:fillRect/>
          </a:stretch>
        </p:blipFill>
        <p:spPr bwMode="auto">
          <a:xfrm flipH="1">
            <a:off x="365217" y="5022375"/>
            <a:ext cx="1127299" cy="16012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" name="圆角矩形标注 15"/>
          <p:cNvSpPr/>
          <p:nvPr/>
        </p:nvSpPr>
        <p:spPr>
          <a:xfrm flipH="1">
            <a:off x="1706813" y="5431808"/>
            <a:ext cx="6809390" cy="504967"/>
          </a:xfrm>
          <a:prstGeom prst="wedgeRoundRectCallout">
            <a:avLst>
              <a:gd name="adj1" fmla="val 52618"/>
              <a:gd name="adj2" fmla="val 3516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把圆柱体</a:t>
            </a:r>
            <a:r>
              <a:rPr lang="zh-CN" altLang="en-US" sz="28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转化</a:t>
            </a: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成我们学过的长方体看一看。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grpSp>
        <p:nvGrpSpPr>
          <p:cNvPr id="19" name="组合 18"/>
          <p:cNvGrpSpPr/>
          <p:nvPr/>
        </p:nvGrpSpPr>
        <p:grpSpPr>
          <a:xfrm>
            <a:off x="6646459" y="5227094"/>
            <a:ext cx="3848669" cy="1310184"/>
            <a:chOff x="6291618" y="5022377"/>
            <a:chExt cx="3848669" cy="914399"/>
          </a:xfrm>
        </p:grpSpPr>
        <p:sp>
          <p:nvSpPr>
            <p:cNvPr id="17" name="云形标注 16"/>
            <p:cNvSpPr/>
            <p:nvPr/>
          </p:nvSpPr>
          <p:spPr>
            <a:xfrm>
              <a:off x="6291618" y="5022377"/>
              <a:ext cx="3848669" cy="914399"/>
            </a:xfrm>
            <a:prstGeom prst="cloudCallout">
              <a:avLst>
                <a:gd name="adj1" fmla="val -37394"/>
                <a:gd name="adj2" fmla="val 14583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rgbClr val="FF0000"/>
                </a:solidFill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6701045" y="5060758"/>
              <a:ext cx="3343701" cy="837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b="1" dirty="0" smtClean="0">
                  <a:solidFill>
                    <a:srgbClr val="FF0000"/>
                  </a:solidFill>
                  <a:latin typeface="楷体" panose="02010609060101010101" pitchFamily="49" charset="-122"/>
                  <a:ea typeface="楷体" panose="02010609060101010101" pitchFamily="49" charset="-122"/>
                </a:rPr>
                <a:t>转化思想：把未知的知识转化成学习过的知识进行解决</a:t>
              </a:r>
              <a:r>
                <a:rPr lang="zh-CN" altLang="en-US" sz="2000" b="1" dirty="0" smtClean="0">
                  <a:solidFill>
                    <a:srgbClr val="FF0000"/>
                  </a:solidFill>
                  <a:latin typeface="楷体" panose="02010609060101010101" pitchFamily="49" charset="-122"/>
                  <a:ea typeface="楷体" panose="02010609060101010101" pitchFamily="49" charset="-122"/>
                </a:rPr>
                <a:t>。</a:t>
              </a:r>
              <a:endParaRPr lang="zh-CN" altLang="en-US" sz="20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endParaRPr>
            </a:p>
          </p:txBody>
        </p:sp>
      </p:grpSp>
      <p:cxnSp>
        <p:nvCxnSpPr>
          <p:cNvPr id="20" name="直接连接符 19"/>
          <p:cNvCxnSpPr/>
          <p:nvPr/>
        </p:nvCxnSpPr>
        <p:spPr>
          <a:xfrm flipH="1">
            <a:off x="6687403" y="2238232"/>
            <a:ext cx="2" cy="68400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/>
          <p:cNvCxnSpPr/>
          <p:nvPr/>
        </p:nvCxnSpPr>
        <p:spPr>
          <a:xfrm flipH="1">
            <a:off x="6689678" y="2254154"/>
            <a:ext cx="2" cy="68400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组合 22"/>
          <p:cNvGrpSpPr/>
          <p:nvPr/>
        </p:nvGrpSpPr>
        <p:grpSpPr>
          <a:xfrm>
            <a:off x="7931623" y="261584"/>
            <a:ext cx="3587087" cy="1310184"/>
            <a:chOff x="6291618" y="5022377"/>
            <a:chExt cx="3848669" cy="914399"/>
          </a:xfrm>
        </p:grpSpPr>
        <p:sp>
          <p:nvSpPr>
            <p:cNvPr id="24" name="云形标注 23"/>
            <p:cNvSpPr/>
            <p:nvPr/>
          </p:nvSpPr>
          <p:spPr>
            <a:xfrm>
              <a:off x="6291618" y="5022377"/>
              <a:ext cx="3848669" cy="914399"/>
            </a:xfrm>
            <a:prstGeom prst="cloudCallout">
              <a:avLst>
                <a:gd name="adj1" fmla="val -37394"/>
                <a:gd name="adj2" fmla="val 14583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rgbClr val="FF0000"/>
                </a:solidFill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6677054" y="5089333"/>
              <a:ext cx="3343701" cy="837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b="1" dirty="0" smtClean="0">
                  <a:solidFill>
                    <a:srgbClr val="FF0000"/>
                  </a:solidFill>
                  <a:latin typeface="楷体" panose="02010609060101010101" pitchFamily="49" charset="-122"/>
                  <a:ea typeface="楷体" panose="02010609060101010101" pitchFamily="49" charset="-122"/>
                </a:rPr>
                <a:t>拼成的长方形的长是圆周长的一半，宽是圆的半径。</a:t>
              </a:r>
              <a:endParaRPr lang="zh-CN" altLang="en-US" sz="24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4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33555E-6 -2.10916E-6 L 0.19396 -0.04764 " pathEditMode="relative" rAng="0" ptsTypes="AA">
                                      <p:cBhvr>
                                        <p:cTn id="4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700" y="-24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4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2" grpId="0" animBg="1"/>
      <p:bldP spid="14" grpId="0" animBg="1"/>
      <p:bldP spid="16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圆角矩形标注 6"/>
          <p:cNvSpPr/>
          <p:nvPr/>
        </p:nvSpPr>
        <p:spPr>
          <a:xfrm flipH="1">
            <a:off x="1360805" y="734695"/>
            <a:ext cx="3566160" cy="649605"/>
          </a:xfrm>
          <a:prstGeom prst="wedgeRoundRectCallout">
            <a:avLst>
              <a:gd name="adj1" fmla="val 52618"/>
              <a:gd name="adj2" fmla="val 3516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探索圆柱的体积公式。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222428" y="1405809"/>
            <a:ext cx="1575363" cy="200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494165" y="1513842"/>
            <a:ext cx="1778129" cy="19117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124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8502553" y="1536249"/>
            <a:ext cx="2735599" cy="18893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右箭头 7"/>
          <p:cNvSpPr/>
          <p:nvPr/>
        </p:nvSpPr>
        <p:spPr>
          <a:xfrm>
            <a:off x="3316406" y="2376984"/>
            <a:ext cx="1009934" cy="423081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圆角矩形标注 8"/>
          <p:cNvSpPr/>
          <p:nvPr/>
        </p:nvSpPr>
        <p:spPr>
          <a:xfrm>
            <a:off x="1890944" y="3439236"/>
            <a:ext cx="3445331" cy="614150"/>
          </a:xfrm>
          <a:prstGeom prst="wedgeRoundRectCallout">
            <a:avLst>
              <a:gd name="adj1" fmla="val 7555"/>
              <a:gd name="adj2" fmla="val -90070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把圆柱等分为</a:t>
            </a:r>
            <a:r>
              <a:rPr lang="en-US" altLang="zh-CN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16</a:t>
            </a:r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等份</a:t>
            </a:r>
            <a:endParaRPr lang="zh-CN" altLang="en-US" sz="28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0" name="右箭头 9"/>
          <p:cNvSpPr/>
          <p:nvPr/>
        </p:nvSpPr>
        <p:spPr>
          <a:xfrm>
            <a:off x="6948985" y="2376984"/>
            <a:ext cx="1009934" cy="423081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圆角矩形标注 10"/>
          <p:cNvSpPr/>
          <p:nvPr/>
        </p:nvSpPr>
        <p:spPr>
          <a:xfrm>
            <a:off x="5693392" y="3414216"/>
            <a:ext cx="4610668" cy="614150"/>
          </a:xfrm>
          <a:prstGeom prst="wedgeRoundRectCallout">
            <a:avLst>
              <a:gd name="adj1" fmla="val 3707"/>
              <a:gd name="adj2" fmla="val -105626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拼成一个近似的长方体</a:t>
            </a:r>
            <a:endParaRPr lang="zh-CN" altLang="en-US" sz="28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pic>
        <p:nvPicPr>
          <p:cNvPr id="5125" name="Picture 5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530060" y="4150127"/>
            <a:ext cx="1638728" cy="1926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126" name="Picture 6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410290" y="4199956"/>
            <a:ext cx="2576158" cy="17895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251998" y="4069397"/>
            <a:ext cx="1575363" cy="200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右箭头 14"/>
          <p:cNvSpPr/>
          <p:nvPr/>
        </p:nvSpPr>
        <p:spPr>
          <a:xfrm>
            <a:off x="3305032" y="4835856"/>
            <a:ext cx="1009934" cy="423081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圆角矩形标注 15"/>
          <p:cNvSpPr/>
          <p:nvPr/>
        </p:nvSpPr>
        <p:spPr>
          <a:xfrm>
            <a:off x="2041864" y="6007290"/>
            <a:ext cx="3474107" cy="614150"/>
          </a:xfrm>
          <a:prstGeom prst="wedgeRoundRectCallout">
            <a:avLst>
              <a:gd name="adj1" fmla="val 7555"/>
              <a:gd name="adj2" fmla="val -90070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把圆柱等分为</a:t>
            </a:r>
            <a:r>
              <a:rPr lang="en-US" altLang="zh-CN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32</a:t>
            </a:r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等份</a:t>
            </a:r>
            <a:endParaRPr lang="zh-CN" altLang="en-US" sz="28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7" name="右箭头 16"/>
          <p:cNvSpPr/>
          <p:nvPr/>
        </p:nvSpPr>
        <p:spPr>
          <a:xfrm>
            <a:off x="6951260" y="5026924"/>
            <a:ext cx="1009934" cy="423081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圆角矩形标注 17"/>
          <p:cNvSpPr/>
          <p:nvPr/>
        </p:nvSpPr>
        <p:spPr>
          <a:xfrm>
            <a:off x="5818497" y="5995917"/>
            <a:ext cx="4610668" cy="614150"/>
          </a:xfrm>
          <a:prstGeom prst="wedgeRoundRectCallout">
            <a:avLst>
              <a:gd name="adj1" fmla="val 3707"/>
              <a:gd name="adj2" fmla="val -105626"/>
              <a:gd name="adj3" fmla="val 16667"/>
            </a:avLst>
          </a:prstGeom>
          <a:solidFill>
            <a:schemeClr val="accent4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拼成一个近似的长方体</a:t>
            </a:r>
            <a:endParaRPr lang="zh-CN" altLang="en-US" sz="28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grpSp>
        <p:nvGrpSpPr>
          <p:cNvPr id="21" name="组合 20"/>
          <p:cNvGrpSpPr/>
          <p:nvPr/>
        </p:nvGrpSpPr>
        <p:grpSpPr>
          <a:xfrm>
            <a:off x="5349922" y="411637"/>
            <a:ext cx="6605588" cy="1476375"/>
            <a:chOff x="5349922" y="411637"/>
            <a:chExt cx="6605588" cy="1476375"/>
          </a:xfrm>
        </p:grpSpPr>
        <p:pic>
          <p:nvPicPr>
            <p:cNvPr id="5127" name="Picture 7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10936335" y="411637"/>
              <a:ext cx="1019175" cy="14763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0" name="圆角矩形标注 19"/>
            <p:cNvSpPr/>
            <p:nvPr/>
          </p:nvSpPr>
          <p:spPr>
            <a:xfrm flipH="1">
              <a:off x="5349922" y="723331"/>
              <a:ext cx="5500048" cy="532264"/>
            </a:xfrm>
            <a:prstGeom prst="wedgeRoundRectCallout">
              <a:avLst>
                <a:gd name="adj1" fmla="val -53823"/>
                <a:gd name="adj2" fmla="val 11920"/>
                <a:gd name="adj3" fmla="val 16667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>
                <a:defRPr/>
              </a:pPr>
              <a:r>
                <a:rPr lang="zh-CN" altLang="en-US" sz="2400" b="1" dirty="0" smtClean="0">
                  <a:solidFill>
                    <a:schemeClr val="tx1"/>
                  </a:solidFill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等分的份数越多，就越接近一个长方体。</a:t>
              </a:r>
              <a:endParaRPr lang="zh-CN" altLang="en-US" sz="24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5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5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500"/>
                            </p:stCondLst>
                            <p:childTnLst>
                              <p:par>
                                <p:cTn id="4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5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000"/>
                            </p:stCondLst>
                            <p:childTnLst>
                              <p:par>
                                <p:cTn id="6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5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770" decel="100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8" dur="770" decel="100000"/>
                                        <p:tgtEl>
                                          <p:spTgt spid="21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6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70" dur="77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7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72" dur="77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7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1" grpId="0" animBg="1"/>
      <p:bldP spid="15" grpId="0" animBg="1"/>
      <p:bldP spid="16" grpId="0" animBg="1"/>
      <p:bldP spid="17" grpId="0" animBg="1"/>
      <p:bldP spid="18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圆角矩形标注 6"/>
          <p:cNvSpPr/>
          <p:nvPr/>
        </p:nvSpPr>
        <p:spPr>
          <a:xfrm flipH="1">
            <a:off x="1360805" y="734695"/>
            <a:ext cx="6227445" cy="649605"/>
          </a:xfrm>
          <a:prstGeom prst="wedgeRoundRectCallout">
            <a:avLst>
              <a:gd name="adj1" fmla="val 52618"/>
              <a:gd name="adj2" fmla="val 3516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拼成的近似长方体和圆柱有什么关系？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8" name="Picture 6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674516" y="1893484"/>
            <a:ext cx="2576158" cy="17895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69607" y="1899404"/>
            <a:ext cx="1575363" cy="200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11" name="直接连接符 10"/>
          <p:cNvCxnSpPr/>
          <p:nvPr/>
        </p:nvCxnSpPr>
        <p:spPr>
          <a:xfrm>
            <a:off x="3794075" y="2402006"/>
            <a:ext cx="13647" cy="1241946"/>
          </a:xfrm>
          <a:prstGeom prst="line">
            <a:avLst/>
          </a:prstGeom>
          <a:ln w="222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平行四边形 11"/>
          <p:cNvSpPr/>
          <p:nvPr/>
        </p:nvSpPr>
        <p:spPr>
          <a:xfrm>
            <a:off x="3780429" y="1978926"/>
            <a:ext cx="2374710" cy="423080"/>
          </a:xfrm>
          <a:prstGeom prst="parallelogram">
            <a:avLst>
              <a:gd name="adj" fmla="val 89516"/>
            </a:avLst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椭圆 12"/>
          <p:cNvSpPr/>
          <p:nvPr/>
        </p:nvSpPr>
        <p:spPr>
          <a:xfrm>
            <a:off x="750623" y="2088108"/>
            <a:ext cx="1260000" cy="486000"/>
          </a:xfrm>
          <a:prstGeom prst="ellipse">
            <a:avLst/>
          </a:prstGeom>
          <a:solidFill>
            <a:srgbClr val="FF0000"/>
          </a:solidFill>
          <a:ln w="349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448101" y="4640498"/>
            <a:ext cx="1503528" cy="19904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" name="圆角矩形标注 13"/>
          <p:cNvSpPr/>
          <p:nvPr/>
        </p:nvSpPr>
        <p:spPr>
          <a:xfrm flipH="1">
            <a:off x="1909257" y="4844910"/>
            <a:ext cx="3672677" cy="941740"/>
          </a:xfrm>
          <a:prstGeom prst="wedgeRoundRectCallout">
            <a:avLst>
              <a:gd name="adj1" fmla="val 52618"/>
              <a:gd name="adj2" fmla="val 3516"/>
              <a:gd name="adj3" fmla="val 16667"/>
            </a:avLst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近似长方体的底面积就是圆柱的底面积。</a:t>
            </a:r>
            <a:endParaRPr lang="zh-CN" altLang="en-US" sz="28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0284086" y="4752263"/>
            <a:ext cx="1275568" cy="16859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圆角矩形标注 14"/>
          <p:cNvSpPr/>
          <p:nvPr/>
        </p:nvSpPr>
        <p:spPr>
          <a:xfrm flipH="1">
            <a:off x="6469884" y="4833537"/>
            <a:ext cx="3672677" cy="941740"/>
          </a:xfrm>
          <a:prstGeom prst="wedgeRoundRectCallout">
            <a:avLst>
              <a:gd name="adj1" fmla="val -53660"/>
              <a:gd name="adj2" fmla="val 13660"/>
              <a:gd name="adj3" fmla="val 16667"/>
            </a:avLst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近似长方体的高就是圆柱的高。</a:t>
            </a:r>
            <a:endParaRPr lang="zh-CN" altLang="en-US" sz="28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cxnSp>
        <p:nvCxnSpPr>
          <p:cNvPr id="16" name="直接连接符 15"/>
          <p:cNvCxnSpPr/>
          <p:nvPr/>
        </p:nvCxnSpPr>
        <p:spPr>
          <a:xfrm>
            <a:off x="3796349" y="2404281"/>
            <a:ext cx="13647" cy="1241946"/>
          </a:xfrm>
          <a:prstGeom prst="line">
            <a:avLst/>
          </a:prstGeom>
          <a:ln w="222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6646453" y="1992977"/>
            <a:ext cx="45310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长方体的体积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=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底面积</a:t>
            </a:r>
            <a:r>
              <a:rPr lang="en-US" altLang="zh-CN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×</a:t>
            </a:r>
            <a:r>
              <a:rPr lang="zh-CN" altLang="en-US" sz="28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高</a:t>
            </a:r>
            <a:endParaRPr lang="zh-CN" altLang="en-US" sz="28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8" name="下箭头 17"/>
          <p:cNvSpPr/>
          <p:nvPr/>
        </p:nvSpPr>
        <p:spPr>
          <a:xfrm>
            <a:off x="9389660" y="2529386"/>
            <a:ext cx="382137" cy="61415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TextBox 18"/>
          <p:cNvSpPr txBox="1"/>
          <p:nvPr/>
        </p:nvSpPr>
        <p:spPr>
          <a:xfrm>
            <a:off x="8927908" y="3073425"/>
            <a:ext cx="138980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底面积</a:t>
            </a:r>
            <a:endParaRPr lang="zh-CN" altLang="en-US" sz="28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0022005" y="3048403"/>
            <a:ext cx="138980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×</a:t>
            </a:r>
            <a:r>
              <a:rPr lang="zh-CN" altLang="en-US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高</a:t>
            </a:r>
            <a:endParaRPr lang="zh-CN" altLang="en-US" sz="28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6857999" y="3105268"/>
            <a:ext cx="220411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圆柱的体积</a:t>
            </a:r>
            <a:r>
              <a:rPr lang="en-US" altLang="zh-CN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=</a:t>
            </a:r>
            <a:endParaRPr lang="zh-CN" altLang="en-US" sz="2800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25" name="下箭头 24"/>
          <p:cNvSpPr/>
          <p:nvPr/>
        </p:nvSpPr>
        <p:spPr>
          <a:xfrm>
            <a:off x="10415517" y="2529386"/>
            <a:ext cx="382137" cy="61415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下箭头 25"/>
          <p:cNvSpPr/>
          <p:nvPr/>
        </p:nvSpPr>
        <p:spPr>
          <a:xfrm>
            <a:off x="7633648" y="2529386"/>
            <a:ext cx="382137" cy="61415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 tmFilter="0, 0; .2, .5; .8, .5; 1, 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250" autoRev="1" fill="hold"/>
                                        <p:tgtEl>
                                          <p:spTgt spid="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6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-0.25 0  E" pathEditMode="relative" ptsTypes="">
                                      <p:cBhvr>
                                        <p:cTn id="45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0" dur="500"/>
                                        <p:tgtEl>
                                          <p:spTgt spid="6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13" grpId="0" animBg="1"/>
      <p:bldP spid="13" grpId="1" animBg="1"/>
      <p:bldP spid="14" grpId="0" animBg="1"/>
      <p:bldP spid="15" grpId="0" animBg="1"/>
      <p:bldP spid="17" grpId="0"/>
      <p:bldP spid="18" grpId="0" animBg="1"/>
      <p:bldP spid="19" grpId="0"/>
      <p:bldP spid="20" grpId="0"/>
      <p:bldP spid="22" grpId="0"/>
      <p:bldP spid="25" grpId="0" animBg="1"/>
      <p:bldP spid="26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DOC_GUID" val="{e0cd8bff-267c-4353-a0f3-c36f34888161}"/>
</p:tagLst>
</file>

<file path=ppt/theme/theme1.xml><?xml version="1.0" encoding="utf-8"?>
<a:theme xmlns:a="http://schemas.openxmlformats.org/drawingml/2006/main" name="WWW.2PPT.COM&#10;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Franklin Gothic Medium"/>
        <a:ea typeface=""/>
        <a:cs typeface=""/>
        <a:font script="Jpan" typeface="HG創英角ｺﾞｼｯｸUB"/>
        <a:font script="Hang" typeface="HY견고딕"/>
        <a:font script="Hans" typeface="微软雅黑"/>
        <a:font script="Hant" typeface="微軟正黑體"/>
        <a:font script="Arab" typeface="Arial Bold"/>
        <a:font script="Hebr" typeface="Arial Bold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 Bold"/>
        <a:font script="Uigh" typeface="Microsoft Uighur"/>
        <a:font script="Geor" typeface="Sylfaen"/>
      </a:majorFont>
      <a:minorFont>
        <a:latin typeface="Franklin Gothic Medium"/>
        <a:ea typeface=""/>
        <a:cs typeface=""/>
        <a:font script="Jpan" typeface="HG創英角ｺﾞｼｯｸUB"/>
        <a:font script="Hang" typeface="HY견고딕"/>
        <a:font script="Hans" typeface="微软雅黑"/>
        <a:font script="Hant" typeface="微軟正黑體"/>
        <a:font script="Arab" typeface="Arial Bold"/>
        <a:font script="Hebr" typeface="Arial Bold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 Bold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866</Words>
  <Application>Microsoft Office PowerPoint</Application>
  <PresentationFormat>宽屏</PresentationFormat>
  <Paragraphs>94</Paragraphs>
  <Slides>17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17</vt:i4>
      </vt:variant>
    </vt:vector>
  </HeadingPairs>
  <TitlesOfParts>
    <vt:vector size="26" baseType="lpstr">
      <vt:lpstr>华文楷体</vt:lpstr>
      <vt:lpstr>Calibri</vt:lpstr>
      <vt:lpstr>楷体</vt:lpstr>
      <vt:lpstr>微软雅黑</vt:lpstr>
      <vt:lpstr>宋体</vt:lpstr>
      <vt:lpstr>Arial</vt:lpstr>
      <vt:lpstr>Franklin Gothic Medium</vt:lpstr>
      <vt:lpstr>Times New Roman</vt:lpstr>
      <vt:lpstr>WWW.2PPT.COM
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www.ppt818.com</dc:title>
  <dc:subject>www.ppt818.com</dc:subject>
  <dc:creator>www.ppt818.com</dc:creator>
  <dc:description>www.ppt818.com-提供资源下载</dc:description>
  <cp:lastModifiedBy>Windows 用户</cp:lastModifiedBy>
  <cp:revision>2</cp:revision>
  <dcterms:created xsi:type="dcterms:W3CDTF">2017-08-03T09:01:00Z</dcterms:created>
  <dcterms:modified xsi:type="dcterms:W3CDTF">2023-01-16T21:36:07Z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2052-11.1.0.11194</vt:lpwstr>
  </property>
  <property fmtid="{D5CDD505-2E9C-101B-9397-08002B2CF9AE}" pid="3" name="ICV">
    <vt:lpwstr>C345FAC4E51143FA8DDC4F3F4B2C082D</vt:lpwstr>
  </property>
  <property fmtid="{A09F084E-AD41-489F-8076-AA5BE3082BCA}" pid="100">
    <vt:ui4>5</vt:ui4>
  </property>
  <property fmtid="{64440492-4C8B-11D1-8B70-080036B11A03}" pid="11">
    <vt:lpwstr>www.2ppt.com-爱PPT提供资源下载</vt:lpwstr>
  </property>
</Properties>
</file>