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837" r:id="rId2"/>
    <p:sldId id="777" r:id="rId3"/>
    <p:sldId id="778" r:id="rId4"/>
    <p:sldId id="779" r:id="rId5"/>
    <p:sldId id="783" r:id="rId6"/>
    <p:sldId id="784" r:id="rId7"/>
    <p:sldId id="780" r:id="rId8"/>
    <p:sldId id="781" r:id="rId9"/>
    <p:sldId id="782" r:id="rId10"/>
    <p:sldId id="807" r:id="rId11"/>
    <p:sldId id="803" r:id="rId12"/>
    <p:sldId id="804" r:id="rId13"/>
    <p:sldId id="805" r:id="rId14"/>
    <p:sldId id="806" r:id="rId15"/>
    <p:sldId id="808" r:id="rId16"/>
    <p:sldId id="809" r:id="rId17"/>
    <p:sldId id="810" r:id="rId18"/>
    <p:sldId id="812" r:id="rId19"/>
    <p:sldId id="813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23" r:id="rId30"/>
    <p:sldId id="825" r:id="rId31"/>
    <p:sldId id="826" r:id="rId32"/>
    <p:sldId id="827" r:id="rId33"/>
    <p:sldId id="828" r:id="rId34"/>
    <p:sldId id="829" r:id="rId35"/>
    <p:sldId id="830" r:id="rId36"/>
    <p:sldId id="831" r:id="rId37"/>
    <p:sldId id="832" r:id="rId38"/>
    <p:sldId id="833" r:id="rId39"/>
    <p:sldId id="834" r:id="rId40"/>
    <p:sldId id="835" r:id="rId41"/>
    <p:sldId id="836" r:id="rId4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0C08E1-1CDE-43C4-ADBE-221B57C627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215F38F-B06A-45C6-8935-E009383CCF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C5E59C1-56F0-4C88-B06C-3FF9002350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0B6284C-1364-4F76-BE45-3138777F69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BCD2DE-0578-43D7-90C3-2C730859635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7B84CF-B792-4C69-B86C-956CD5C2A58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485663-142C-47FA-B648-A869EA24838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45D8429-142A-4AC0-B889-1211C49B848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C13CCBE-B63E-4218-8E6E-70903BDF8F98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8BA837-25BB-44D4-B8F6-D4E4A0A9E26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3369DC-B19D-4855-9A58-A66192EA8D51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C3C83E-0423-40CD-AE15-775A2AAA64E4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CA2661-9340-4BC2-83A9-3965D656605F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0F3B67-898E-4FAF-8440-6AA7B0C38ADF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17054B-8FC6-496B-9AA8-1D78893BFEB9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A2C319-102B-4CF8-97F2-B0D0F95F09E5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1DCA90-7232-4892-A57C-3DE8F96415CF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72698B-7586-4CBA-B831-5990FB4435BE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1A7FF3F-5861-427A-9530-DF3064296B1C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98733E-1AEA-4B3F-9DEB-11731AF19E5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FBD241-3594-4861-9601-B7A12FDA07A0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FAA6F9-1249-424B-878D-818AA6E6CDE8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0481815-9F71-4D46-879C-8D8C22A206EC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EC3127-DA79-46A2-B88D-B0A898748783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188A30-15E6-41B2-B8FD-56C5FF397644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1907E4-1D80-4915-99EC-9D0CA7962974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E9678C-AD7E-4BF5-870D-F9F018DC89E5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2DD81F-59F3-4741-84D8-A2BF619C4AC0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8F4BFD-DC90-44F4-ABCD-1CBB7F258605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158CF6-525B-45DB-9354-A42FAEC07F1E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9F283C-2D1E-4ED0-8115-0868CF7D52DD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9F8CC3-18E3-41F8-B80B-559352C7E07D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9DB471-64AC-43F2-B413-746A63B4D0AF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E763369-D489-45EF-BE1B-3C80BF59D607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8AD7FD-25F4-4576-AB3E-79E769CA322E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AA3AC4-B3A5-4012-858A-4F4AEF59B41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F8E8DA-591B-4018-BA1A-0EDE22CB46C4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53CA35-9B68-49E8-B6C9-BFA4F760CF9B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66C64D3-DB54-4BF6-A989-B1F610BCCB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3F5E0-000D-4315-8AD1-81516068EA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334E-FF28-4707-B52A-42D8D63453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73F5E0-000D-4315-8AD1-81516068EA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1B8334E-FF28-4707-B52A-42D8D63453C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5F4D0B04-D81A-42F5-B2B5-5EF2ED81406E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/>
          <p:cNvSpPr>
            <a:spLocks noGrp="1"/>
          </p:cNvSpPr>
          <p:nvPr>
            <p:ph type="subTitle" idx="1"/>
          </p:nvPr>
        </p:nvSpPr>
        <p:spPr>
          <a:xfrm>
            <a:off x="2195670" y="1635620"/>
            <a:ext cx="6773636" cy="606178"/>
          </a:xfrm>
        </p:spPr>
        <p:txBody>
          <a:bodyPr/>
          <a:lstStyle/>
          <a:p>
            <a:r>
              <a:rPr lang="en-US" altLang="zh-CN" dirty="0"/>
              <a:t>Unit4 Natural Disasters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86793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23660" y="2427730"/>
            <a:ext cx="6948330" cy="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b="1" dirty="0">
                <a:latin typeface="Cambria" panose="02040503050406030204" pitchFamily="18" charset="0"/>
              </a:rPr>
              <a:t>　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Thinking(2)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789385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NIGHT THE EARTH DIDN’T SLEEP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13147" y="1516857"/>
            <a:ext cx="8428434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Strange things were happening in the countryside of northeastern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Hebei.For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several days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water in the village wells rose and fell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rose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fell.There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deep cracks that appeared in the well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walls.At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least one well had some smelly gas coming out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it.Chickens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even pigs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nervous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dogs refused to go inside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buildings.Mice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ran out of the fields looking for places to hide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fish jumped out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water.At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 am on 28 July 1976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bright lights were seen in the sky outside the city of Tangshan and loud noises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heard.But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city’s one million people were asleep as usual that night.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8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313135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748903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地震前常见征兆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9569" y="1613297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动物表现异常，例如：大量的蛇爬出洞来长距离迁移；家禽家畜不吃不喝，狂叫不止，不进窝圈；大量的老鼠白天出洞，不畏追赶；动物园里的动物萎靡不振，卧地不起等。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地下水发生异常，例如：震区的枯井突然有了水，井水的水位突然大幅度上升或下降，井水由苦变甜、由甜变苦等。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71463" y="339440"/>
            <a:ext cx="851296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1.Chickens and even pigs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nervous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dogs refused to go inside buildings.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355997" y="1131550"/>
            <a:ext cx="8428435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鸡甚至猪都紧张得不吃东西，狗也拒绝进入建筑物。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too...to...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太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而不能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修饰形容词或副词，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后接动词原形。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“too...to...”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结构中有时出现可数名词单数，而该结构的形式通常为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a/an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＋可数名词单数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sentence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difficult for 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translate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sentence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difficult enough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translate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这个句子太难我翻译不了。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70285" y="240506"/>
            <a:ext cx="8597503" cy="46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brother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 young a boy to 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fit for the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brother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young a boy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is not fit for the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你弟弟太小还不能胜任这项工作。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(2)too...to...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结构表示肯定意义的情况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之后跟表示主语的态度、情感、心情或倾向的词，如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glad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anxious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happy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ready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nervous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“too...to...”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结构中含有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等否定词时。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 eager to know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result of the exam.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他只是太想知道考试成绩。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never too careful to go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across the street.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过马路时，你再小心也不为过。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09575" y="798910"/>
            <a:ext cx="8428435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house is not cheap enough for me to buy.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house is ________________________________________________________.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house is ________________________________________________________.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problem is too difficult for me to work 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problem is ___________________________________ I 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work it 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Hearing the news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teacher was so happy.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teacher was _________________________________________________ the news.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875" y="1563291"/>
            <a:ext cx="3638550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 expensive for me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buy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3516" y="1970485"/>
            <a:ext cx="36385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expensive enough for me to buy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7785" y="2840832"/>
            <a:ext cx="36385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 difficult that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57663" y="3633788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too happy to hear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285750" y="951310"/>
            <a:ext cx="859750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42 am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everything began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shake.It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seemed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world were coming to an end! Eleven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kilometres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directly below the city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 of the most deadly earthquakes of the 20th century had begun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quake that even caused damage more than 150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kilometres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away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Beijing.Nearly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third of the whole nation felt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huge crack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eight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kilometres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long and 30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wide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cut across houses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roads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waterways.Hard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hills of rock became rivers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dirt.In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less than one minute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large city lay in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ruins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.Two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thirds of the people who lived there were dead 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injured.Thousands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children were left without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parents.The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number of people who were killed or badly injured in the quake was more than 400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59569" y="651272"/>
            <a:ext cx="8428435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Everywhere survivors looked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was nothing but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ruins.Nearly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everything in the city was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destroyed.About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75 percent of the city’s factories and buildings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90 percent of its homes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all of its hospitals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gone.Bricks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covered the ground like red autumn leaves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no wind could blow them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away.Most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bridges had fallen or were not safe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cross.The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railway tracks were now useless pieces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metal.Tens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thousands of cows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hundreds of thousands of pigs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millions of chickens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dead.Sand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now filled the wells instead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water.People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were in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—and then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later that afternoon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another big quake shook Tangshan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again.Even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 buildings fell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down.Water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food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electricity were hard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get.People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began to wonder how long the disaster would last.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411956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世纪中国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次大地震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0963" name="矩形 11"/>
          <p:cNvSpPr>
            <a:spLocks noChangeArrowheads="1"/>
          </p:cNvSpPr>
          <p:nvPr/>
        </p:nvSpPr>
        <p:spPr bwMode="auto">
          <a:xfrm>
            <a:off x="454819" y="1276350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471805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1.1976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7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28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日，中国唐山发生里氏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7.8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级大地震，造成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242 769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人死亡。</a:t>
            </a:r>
            <a:endParaRPr lang="zh-CN" altLang="zh-CN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02565" indent="-471805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2.1927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年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月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23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日，中国甘肃古浪发生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8.0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级地震，死亡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万余人。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471805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3.1920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年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12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月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16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日，中国宁夏回族自治区南部海原县一带发生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8.5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级地震，死亡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28.8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万人。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964" name="矩形 11"/>
          <p:cNvSpPr>
            <a:spLocks noChangeArrowheads="1"/>
          </p:cNvSpPr>
          <p:nvPr/>
        </p:nvSpPr>
        <p:spPr bwMode="auto">
          <a:xfrm>
            <a:off x="251222" y="2942035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唐山地震灾情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96492" y="3374231"/>
            <a:ext cx="8345090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唐山被夷成废墟，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682 267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间民用建筑中有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656 136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间倒塌或受到严重破坏，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242 769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人死亡，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164 851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人重伤，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4 204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个孩子成了孤儿。直接经济损失达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亿元人民币以上。地震罹难场面惨烈到极点，为世界罕见。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221457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ruin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.&amp;</a:t>
            </a:r>
            <a:r>
              <a:rPr lang="en-US" altLang="zh-CN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破坏；毁坏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653653"/>
            <a:ext cx="842843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ruin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whole city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lay in ruins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after the earthquake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made us awake all night.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地震之后整个城市成了一片废墟，这让我们彻夜未眠。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Heavy smoking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ruins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your health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you should give up smoking.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吸烟过量损害你的健康，因此你应该戒烟。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don’t give up the computer games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ruin yourself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如果再不戒掉电脑游戏，你会毁了自己的。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Shortly after suffering from a big earthquake and being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reduced to ruins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city took on a new look.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在遭受大地震并沦为废墟之后不久，这座城市就呈现出新的面貌。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成为废墟；毁灭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reduce...to ruins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成为废墟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自我毁灭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1519238"/>
            <a:ext cx="225861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be/lie in ruins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7992" y="2346722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ruin oneself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60735" y="150021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681038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9791" y="2139554"/>
            <a:ext cx="8684419" cy="214674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1.In order to catch the bear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 villagers set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陷阱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and covered it with some leaves.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2.In spite of great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努力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failed to carry out our plans through.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智慧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is knowing what to do next.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4.Don’t leave the lights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on.It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wastes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电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44729" y="2095501"/>
            <a:ext cx="105370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579" y="2958703"/>
            <a:ext cx="105489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efforts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469" y="3373041"/>
            <a:ext cx="10537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Wisdom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8569" y="3724276"/>
            <a:ext cx="10537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electricity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303610"/>
            <a:ext cx="842843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____________________ through drinking when he was young.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他年轻时喝酒毁了他的健康。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Three days later, the fire was put out and some 500 blocks 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三天后火被扑灭了，大约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500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个街区夷为平地。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破坏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的单词还有哪些？请说出它们的区别。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 ________________________________________________________________________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0644" y="717947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ruined his health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07956" y="1491853"/>
            <a:ext cx="169664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lay/were in ruins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631" y="2733675"/>
            <a:ext cx="8197454" cy="173116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(1)ruin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指毁坏某种好的或者有用的东西。用作名词，意为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毁灭；废墟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endParaRPr lang="zh-CN" altLang="zh-CN" sz="80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(2)damage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损坏、毁坏，指部分损坏，降低某物的价值，通常接物。</a:t>
            </a:r>
            <a:endParaRPr lang="zh-CN" altLang="zh-CN" sz="80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(3)destroy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指彻底地破坏，一般不可修复，常作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破坏；毁灭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讲。也可以指希望、计划等的破灭。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</a:t>
            </a:r>
            <a:endParaRPr lang="zh-CN" altLang="zh-CN" sz="80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40506" y="442912"/>
            <a:ext cx="859750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震惊；令人震惊的事；休克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震惊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shocked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震惊的；惊讶的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shocking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令人震惊的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454819" y="1241823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shock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looked at my husband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shock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waiting for him to tell me that I had misunderstood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everything.But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only shook his head.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我震惊地望着丈夫，期待他告诉我，这一切都是我的误解。但他只是摇了摇头。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situation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a great shock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 all.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他的处境使我们大家都大为震惊。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shocked to hear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our factory would have to close.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听说我们工厂将被迫关闭，我非常震惊。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news of his sudden death is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everyone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shocked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他突然死亡的消息如此令人震惊，以至于每个人听到时都感到很震惊。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shock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震惊；吃惊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a shock to...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吃惊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做某事很吃惊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shocked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感到震惊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8498" y="2230041"/>
            <a:ext cx="16978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610" y="3042047"/>
            <a:ext cx="2259806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shocked to do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01491" y="3481388"/>
            <a:ext cx="595313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454819" y="627460"/>
            <a:ext cx="8428435" cy="3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完成语段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People ________________ that the UFO was flying over the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city.The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____________ news ____________ all the people around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which was also a great ____________ people all over the country.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人们十分吃惊地发现不明飞行物在这座城市的上空飞行，这个让人震惊的消息震动了周围的人们，也使全国各地的人们感到震惊。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请说出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shocked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shocking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的区别。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054" y="1041797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 shocked to see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05725" y="988219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shocking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5876" y="1454944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shocked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10413" y="1446610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shock to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313" y="3480197"/>
            <a:ext cx="8198644" cy="90024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shocked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感到震惊的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 表示人的心理状态和心理感受；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shocking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令人震惊的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 说明事物的性质、特征、特点等。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</a:t>
            </a:r>
            <a:endParaRPr lang="zh-CN" altLang="zh-CN" sz="80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251222" y="43696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4.It seemed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world were coming to an end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！仿佛到了世界末日！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5299" name="矩形 11"/>
          <p:cNvSpPr>
            <a:spLocks noChangeArrowheads="1"/>
          </p:cNvSpPr>
          <p:nvPr/>
        </p:nvSpPr>
        <p:spPr bwMode="auto">
          <a:xfrm>
            <a:off x="454819" y="869157"/>
            <a:ext cx="8428435" cy="38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as if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as though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仿佛；好像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，可用来引导表语从句和方式状语从句。</a:t>
            </a: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如果所引导的从句表示的情况是真实的或是极有可能发生的，从句要用陈述语气。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当说话人所陈述的是不真实的或极不可能发生或存在的情况时，从句要用虚拟语气。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如果从句表示与现在事实相反，谓语动词用一般过去时。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如果从句表示与过去事实相反，谓语动词用</a:t>
            </a:r>
            <a:r>
              <a:rPr lang="zh-CN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had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＋过去分词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如果从句表示与将来事实相反，谓语动词用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would/could/might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＋动词原形</a:t>
            </a:r>
            <a:r>
              <a:rPr lang="en-US" altLang="zh-CN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Hurry up! It looks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train is going to move.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快点！看起来火车要开了。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was John who broke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window.Why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you talking to 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 I had done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en-US" altLang="zh-CN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打破窗户的是约翰。为什么你说得好像是我打破的似的？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opened his mouth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 he would say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something.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opened his mouth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 to say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something.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他张开嘴好像要说什么。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78938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Tom shook his head as if ________________(say)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trust her.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treats me as if I ____________(be) his own daughter.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talked as if/though they ________________(be) friends for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if/as though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引导状语从句时的省略原则。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if/as though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引导状语从句时，如果主语和主句的主语一致，且从句含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动词时，可省略状语从句的主语和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动词。从句的结构是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if/as though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＋名词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动词不定式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形容词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短语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介词短语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分词等。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4269" y="1150144"/>
            <a:ext cx="115847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say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123" y="1599010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86213" y="2022872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had been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251222" y="81796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454819" y="1250156"/>
            <a:ext cx="842843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hope was not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lost.Soon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after the quakes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army sent 150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soldiers to Tangshan to dig out those who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trapped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dead.More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than 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doctors and nurses came to provide medical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care.Workers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built shelters for survivors whose homes had been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destroyed.Hundreds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thousands of people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helped.Water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food were brought into the city by train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truck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plane.Slowly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city began to breathe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359569" y="1006079"/>
            <a:ext cx="8428435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Tangshan started to revive itself and get back up on its feet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again.With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strong support from the government and the tireless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efforts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of the city’s people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 new Tangshan was built upon the earthquake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ruins.The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new city has become a home to more than seven million people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with great improvements in transportation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industry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environment.Tangshan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city has proved to China and the rest of the world that in times of disaster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people must unify and show the wisdom to stay positive and rebuild for a brighter future.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震后救援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1491854"/>
            <a:ext cx="842843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十余万解放军官兵紧急奔赴灾区救援；全国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万名医护人员和干部群众紧急集结，开赴救灾前线；危重伤员由专机、专列紧急疏散转移到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11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个省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治疗。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5540" name="矩形 11"/>
          <p:cNvSpPr>
            <a:spLocks noChangeArrowheads="1"/>
          </p:cNvSpPr>
          <p:nvPr/>
        </p:nvSpPr>
        <p:spPr bwMode="auto">
          <a:xfrm>
            <a:off x="251222" y="240149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抗震精神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54819" y="2833688"/>
            <a:ext cx="8428435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唐山人在灾难面前所凝结出来的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公而忘私，患难与共，百折不挠，勇往直前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的抗震精神，是震中及震后建设中支撑、激励、鼓舞和引导唐山人民最终战胜地震灾害、重建家园的精神力量。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5.Jill’s last school report ____________(shock) his parents into changing their opinion.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6.Death finally brought an end to her ____________(suffer).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7.Ever since he moved there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he ____________(bury) himself in his research work.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8.I like getting up early in the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morning.The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morning air is good to ____________(breath).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7050" y="1121569"/>
            <a:ext cx="105370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shocked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8138" y="1482328"/>
            <a:ext cx="105489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suffering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5232" y="1932385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buried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8241" y="2346722"/>
            <a:ext cx="115847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breathe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277416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trap </a:t>
            </a:r>
            <a:r>
              <a:rPr lang="en-US" altLang="zh-CN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使落入险境；使陷入圈套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险境；陷阱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709612"/>
            <a:ext cx="842843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trap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travelling they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 trapped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mountain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waiting to be rescued.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旅行时，他们被困在山上，等待救援。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police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trapped him into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telling the truth.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警察设圈套使他讲出实情。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choose this 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you’re likely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 into a trap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如果你选择这条路，你很有可能会落入圈套。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困在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中；陷在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诱使某人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落入圈套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陷阱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466" y="3544491"/>
            <a:ext cx="1543050" cy="4857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trapped in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6048" y="3968354"/>
            <a:ext cx="2259806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trap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sb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into (doing)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0588" y="4344591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fall into a trap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453629"/>
            <a:ext cx="8428435" cy="3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补全句子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Courier New" panose="02070309020205020404" pitchFamily="49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____________________ saying that he liked the girl.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他被套出说他喜欢那个女孩。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 team ______________________________ and they were eager to wait for rescue.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队员们困在燃烧的建筑物中，焦急地等待救援。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句式升级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用定语从句改写练习</a:t>
            </a: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8992" y="1213247"/>
            <a:ext cx="225861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 trapped into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6160" y="2031207"/>
            <a:ext cx="3638550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 trapped in the burning building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2216" y="3688557"/>
            <a:ext cx="7800975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team who were trapped in the burning building were eager to wait for rescue. 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bury </a:t>
            </a:r>
            <a:r>
              <a:rPr lang="en-US" altLang="zh-CN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埋葬；安葬；掩埋；使沉浸；使专心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buried her face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hands and wept.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她掩面而泣。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Since his wife left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buried himself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自从妻子离开以后，他一直专心于工作。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Buried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study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didn’t know that all the others had left.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他埋头学习，不知道其他人都早已离开了。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对象 1"/>
          <p:cNvGraphicFramePr>
            <a:graphicFrameLocks noChangeAspect="1"/>
          </p:cNvGraphicFramePr>
          <p:nvPr/>
        </p:nvGraphicFramePr>
        <p:xfrm>
          <a:off x="413147" y="1051323"/>
          <a:ext cx="8301038" cy="233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Document" r:id="rId4" imgW="11383645" imgH="3204210" progId="Word.Document.8">
                  <p:embed/>
                </p:oleObj>
              </mc:Choice>
              <mc:Fallback>
                <p:oleObj name="Document" r:id="rId4" imgW="11383645" imgH="32042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47" y="1051323"/>
                        <a:ext cx="8301038" cy="233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123951" y="1383507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bury...in...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5129" y="2256235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buried in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4642" y="2553891"/>
            <a:ext cx="225980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bury oneself in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11"/>
          <p:cNvSpPr>
            <a:spLocks noChangeArrowheads="1"/>
          </p:cNvSpPr>
          <p:nvPr/>
        </p:nvSpPr>
        <p:spPr bwMode="auto">
          <a:xfrm>
            <a:off x="413147" y="735807"/>
            <a:ext cx="842843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一句多译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由于他埋头读书，所以他不知道外面下雨了。</a:t>
            </a:r>
            <a:endParaRPr lang="zh-CN" altLang="zh-CN">
              <a:latin typeface="宋体" panose="02010600030101010101" pitchFamily="2" charset="-122"/>
              <a:ea typeface="楷体_GB2312" pitchFamily="49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ea typeface="楷体_GB2312" pitchFamily="49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t know it was raining outside.(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使用连词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because)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____________________________________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t know it was raining outside.(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使用现在分词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burying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作状语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_____________________________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t know it was raining outside.(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使用过去分词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buried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作状语</a:t>
            </a:r>
            <a:r>
              <a:rPr lang="en-US" altLang="zh-CN">
                <a:latin typeface="Times New Roman" panose="02020603050405020304" pitchFamily="18" charset="0"/>
                <a:ea typeface="楷体_GB2312" pitchFamily="49" charset="-122"/>
              </a:rPr>
              <a:t>) 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2366" y="1538288"/>
            <a:ext cx="5328047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Because he buried himself in/was buried in the book 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7541" y="2301478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Burying himself in the book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7541" y="3174207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Buried in the book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effort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努力；艰难的尝试；尽力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effort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Another reason why we should never give up is that we can learn from our mistakes only if 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an effort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另一个让我们永不放弃的理由是，只有我们努力了，我们才能从错误中学习。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company has laid off 150 workers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an effort to save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money.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公司为节省资金遣散了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150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名工人。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it is a matter of life and death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should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spare no effort to solve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如果这是一个生死攸关的问题，我们就应该不遗余力地去解决它。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67892" y="1275160"/>
            <a:ext cx="8602265" cy="227528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____________ effort to do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努力做某事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为了做某事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不遗余力地做某事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defRPr/>
            </a:pPr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21631" y="1788319"/>
            <a:ext cx="2734866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3185" y="2274094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an effort to do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404" y="2742010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spare no effort to do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25029" y="670322"/>
            <a:ext cx="8687990" cy="37373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一句多译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我们将竭尽全力帮助你，但你必须做好迎接各种困难的准备。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ll _________________________________________  you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you must get prepared to meet all kinds of difficulties.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ll ________________________________________ you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you must get prepared to meet all kinds of difficulties.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ll _______________________________________ you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you must get prepared to meet all kinds of difficulties.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62175" y="1627585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try/do our best to help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6475" y="2534841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an effort to help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2175" y="3463528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spare no effort to help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267892" y="564356"/>
            <a:ext cx="8602265" cy="876300"/>
          </a:xfrm>
        </p:spPr>
        <p:txBody>
          <a:bodyPr/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suffer </a:t>
            </a:r>
            <a:r>
              <a:rPr lang="en-US" altLang="zh-CN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遭受；蒙受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受苦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sufferer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患病者；受苦者；受难者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suffering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苦难；痛苦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  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628" y="1387079"/>
            <a:ext cx="8428434" cy="29777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kind of help do you think people who have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suffered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earthquake need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你认为地震灾民需要什么样的帮助？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suffer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far as I 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ever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suffered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serious illness.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据我所知，他曾患有严重的疾病。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gas price dropped sharply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many countries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suffered great losses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油价急剧下跌，许多国家遭受巨大损失。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80976" y="951310"/>
            <a:ext cx="8776097" cy="227528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old man is said to have gone through varieties of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sufferings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during the war.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据说这位老人在战争期间经历了各种痛苦。</a:t>
            </a:r>
            <a:endParaRPr lang="zh-CN" altLang="zh-CN" sz="1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1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suffer pain/defeat/loss/poverty/hardship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遭受痛苦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失败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损失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贫困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艰难</a:t>
            </a:r>
            <a:endParaRPr lang="zh-CN" altLang="zh-CN" sz="1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受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之苦；患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病</a:t>
            </a:r>
            <a:r>
              <a:rPr lang="zh-CN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 </a:t>
            </a:r>
            <a:endParaRPr lang="zh-CN" altLang="zh-CN" sz="14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>
              <a:defRPr/>
            </a:pP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3185" y="2597944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suffer from...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83369" y="1113235"/>
            <a:ext cx="8771335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city lay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破败不堪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after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earthquake.Now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rows of houses are being built.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2.It was reported that an American couple had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掘出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 lot of gold coins from their own yard.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3.Although I got up with a headache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went to work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像往常一样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4.If we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穿过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field we’ll get there before Frank.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5.Remember that success is getting up just one more time than you 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跌倒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5037" y="1113235"/>
            <a:ext cx="115847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ruins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0904" y="1878807"/>
            <a:ext cx="115847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dug out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06679" y="2759869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 usual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2094" y="3165872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 across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6348" y="3579019"/>
            <a:ext cx="115966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fall down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52426" y="844154"/>
            <a:ext cx="8433197" cy="3027759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选词填空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(suffer/suffer from)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Fortunately he ____________ no pain.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________________ all kinds of diseases in those years.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</a:t>
            </a:r>
            <a:r>
              <a:rPr lang="zh-CN" altLang="zh-CN" kern="100" dirty="0" smtClean="0">
                <a:latin typeface="Times New Roman" panose="02020603050405020304"/>
                <a:cs typeface="Times New Roman" panose="02020603050405020304"/>
              </a:rPr>
              <a:t>空</a:t>
            </a:r>
            <a:r>
              <a:rPr lang="en-US" altLang="zh-CN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1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lot of money has been collected to help those ____________(suffer) from the floods.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78856" y="1851423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suffered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6375" y="2355057"/>
            <a:ext cx="273367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suffered from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4469" y="3327797"/>
            <a:ext cx="186690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suffering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08942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语境串记多义词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03610" y="1521619"/>
            <a:ext cx="859750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storm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ruined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crops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and the whole village was almost in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ruins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after the hurricane.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暴风雨毁坏了庄稼，整个村子在飓风过后几乎变成了废墟。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2.As soon as the cat is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trapped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completely cover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trap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and remove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trap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from the area.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一旦那只猫被困住，把圈套完全盖住并把圈套从该地区移开。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785813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281517" y="669131"/>
            <a:ext cx="83099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116443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05991" y="1596629"/>
            <a:ext cx="8428434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名词后缀：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ity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dom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1.suffer(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suffering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2.electric(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electricity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3.wise(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wisdom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42888" y="1059657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1.Mice ran out of the fields </a:t>
            </a:r>
            <a:r>
              <a:rPr lang="en-US" altLang="zh-CN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looking for places to hide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and fish jumped out of the water.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老鼠从田里跑出来寻找藏身之处，鱼从水里跳了出来。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他整夜躺在床上睡不着，思考着那个问题。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All night long he lay awake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____________________________________.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It seemed as if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the world were coming to an end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！</a:t>
            </a: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仿佛到了世界末日！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看起来这条河好像不干净，不能游泳。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	_______________________________________ the river isn’t clean enough to swim here.(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陈述语气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) 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0747" y="2238375"/>
            <a:ext cx="2486025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thinking of the problem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8819" y="3507582"/>
            <a:ext cx="248483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 looks as if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84415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Everywhere survivors looked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was nothing but ruins.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幸存者们向四周看看，除了废墟什么也没有。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无论走到哪里，她都受到热烈欢迎。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receives a warm welcome.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food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electricity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 hard to get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水、食物和电是很难得到的。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他说这个问题不难解决。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He said that the problem __________________________________________.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888" y="2022872"/>
            <a:ext cx="248483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Everywhere she goes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9804" y="3282553"/>
            <a:ext cx="248602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was not difficult to settle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416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326357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现在分词短语作伴随状语。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2.It seems/looks as if...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看起来好像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3.everywhere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作连词，意为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无论哪里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，引导状语从句。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主语＋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＋形容词＋不定式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Microsoft Office PowerPoint</Application>
  <PresentationFormat>全屏显示(16:9)</PresentationFormat>
  <Paragraphs>328</Paragraphs>
  <Slides>41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397343D470BE4E158484A71B8AC0597C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