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3" r:id="rId3"/>
    <p:sldId id="261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8" r:id="rId16"/>
    <p:sldId id="289" r:id="rId17"/>
    <p:sldId id="265" r:id="rId18"/>
    <p:sldId id="271" r:id="rId19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84" y="-690"/>
      </p:cViewPr>
      <p:guideLst>
        <p:guide orient="horz" pos="15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4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49.wmf"/><Relationship Id="rId1" Type="http://schemas.openxmlformats.org/officeDocument/2006/relationships/image" Target="../media/image51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4A61C-6C9E-4571-98AB-DCE859B0FB7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3E652-97E8-4E43-81D4-B2F97C751BA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3CFE-E85A-4CB1-B388-FD452395EFF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E388-8A17-44FA-AE8B-AAB64D77357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0FC2A-0EC9-4B0F-B09F-942314B6C966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3E388-8A17-44FA-AE8B-AAB64D77357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0FC2A-0EC9-4B0F-B09F-942314B6C966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0FC2A-0EC9-4B0F-B09F-942314B6C966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0FC2A-0EC9-4B0F-B09F-942314B6C966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0FC2A-0EC9-4B0F-B09F-942314B6C966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0FC2A-0EC9-4B0F-B09F-942314B6C96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5486400" cy="980456"/>
          </a:xfrm>
        </p:spPr>
        <p:txBody>
          <a:bodyPr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副标题 2"/>
          <p:cNvSpPr>
            <a:spLocks noGrp="1"/>
          </p:cNvSpPr>
          <p:nvPr>
            <p:ph type="subTitle" idx="1"/>
          </p:nvPr>
        </p:nvSpPr>
        <p:spPr>
          <a:xfrm>
            <a:off x="628650" y="3092958"/>
            <a:ext cx="5486400" cy="569738"/>
          </a:xfrm>
        </p:spPr>
        <p:txBody>
          <a:bodyPr/>
          <a:lstStyle>
            <a:lvl1pPr marL="0" indent="0" algn="ctr">
              <a:buNone/>
              <a:defRPr sz="2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28650" y="0"/>
            <a:ext cx="7886700" cy="617220"/>
          </a:xfrm>
        </p:spPr>
        <p:txBody>
          <a:bodyPr anchor="ctr" anchorCtr="0">
            <a:normAutofit/>
          </a:bodyPr>
          <a:lstStyle>
            <a:lvl1pPr algn="ctr">
              <a:defRPr sz="3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9" name="内容占位符 2"/>
          <p:cNvSpPr>
            <a:spLocks noGrp="1"/>
          </p:cNvSpPr>
          <p:nvPr>
            <p:ph idx="1"/>
          </p:nvPr>
        </p:nvSpPr>
        <p:spPr>
          <a:xfrm>
            <a:off x="628650" y="870966"/>
            <a:ext cx="7886700" cy="376175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/>
            </a:lvl1pPr>
            <a:lvl2pPr marL="342900" indent="0">
              <a:lnSpc>
                <a:spcPct val="100000"/>
              </a:lnSpc>
              <a:buNone/>
              <a:defRPr/>
            </a:lvl2pPr>
            <a:lvl3pPr>
              <a:lnSpc>
                <a:spcPct val="100000"/>
              </a:lnSpc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>
              <a:defRPr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659636"/>
            <a:ext cx="5111496" cy="972836"/>
          </a:xfrm>
        </p:spPr>
        <p:txBody>
          <a:bodyPr anchor="ctr" anchorCtr="0"/>
          <a:lstStyle>
            <a:lvl1pPr algn="ctr">
              <a:defRPr sz="4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dirty="0" smtClean="0"/>
              <a:t>再 见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1588" y="4900613"/>
            <a:ext cx="9144000" cy="153987"/>
          </a:xfrm>
          <a:prstGeom prst="rect">
            <a:avLst/>
          </a:prstGeom>
          <a:solidFill>
            <a:srgbClr val="EC408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  <p:grpSp>
        <p:nvGrpSpPr>
          <p:cNvPr id="3" name="组合 4"/>
          <p:cNvGrpSpPr/>
          <p:nvPr userDrawn="1"/>
        </p:nvGrpSpPr>
        <p:grpSpPr bwMode="auto">
          <a:xfrm rot="1319359">
            <a:off x="142876" y="273051"/>
            <a:ext cx="585788" cy="482600"/>
            <a:chOff x="9306559" y="-2072727"/>
            <a:chExt cx="3223629" cy="2656927"/>
          </a:xfrm>
        </p:grpSpPr>
        <p:sp>
          <p:nvSpPr>
            <p:cNvPr id="4" name="等腰三角形 9"/>
            <p:cNvSpPr/>
            <p:nvPr/>
          </p:nvSpPr>
          <p:spPr>
            <a:xfrm>
              <a:off x="9878780" y="-599631"/>
              <a:ext cx="1170639" cy="1171145"/>
            </a:xfrm>
            <a:custGeom>
              <a:avLst/>
              <a:gdLst>
                <a:gd name="connsiteX0" fmla="*/ 0 w 850900"/>
                <a:gd name="connsiteY0" fmla="*/ 768350 h 768350"/>
                <a:gd name="connsiteX1" fmla="*/ 425450 w 850900"/>
                <a:gd name="connsiteY1" fmla="*/ 0 h 768350"/>
                <a:gd name="connsiteX2" fmla="*/ 850900 w 850900"/>
                <a:gd name="connsiteY2" fmla="*/ 768350 h 768350"/>
                <a:gd name="connsiteX3" fmla="*/ 0 w 850900"/>
                <a:gd name="connsiteY3" fmla="*/ 768350 h 768350"/>
                <a:gd name="connsiteX0-1" fmla="*/ 127000 w 977900"/>
                <a:gd name="connsiteY0-2" fmla="*/ 850900 h 850900"/>
                <a:gd name="connsiteX1-3" fmla="*/ 0 w 977900"/>
                <a:gd name="connsiteY1-4" fmla="*/ 0 h 850900"/>
                <a:gd name="connsiteX2-5" fmla="*/ 977900 w 977900"/>
                <a:gd name="connsiteY2-6" fmla="*/ 850900 h 850900"/>
                <a:gd name="connsiteX3-7" fmla="*/ 127000 w 977900"/>
                <a:gd name="connsiteY3-8" fmla="*/ 850900 h 850900"/>
                <a:gd name="connsiteX0-9" fmla="*/ 127000 w 1168400"/>
                <a:gd name="connsiteY0-10" fmla="*/ 850900 h 850900"/>
                <a:gd name="connsiteX1-11" fmla="*/ 0 w 1168400"/>
                <a:gd name="connsiteY1-12" fmla="*/ 0 h 850900"/>
                <a:gd name="connsiteX2-13" fmla="*/ 1168400 w 1168400"/>
                <a:gd name="connsiteY2-14" fmla="*/ 254000 h 850900"/>
                <a:gd name="connsiteX3-15" fmla="*/ 127000 w 1168400"/>
                <a:gd name="connsiteY3-16" fmla="*/ 850900 h 850900"/>
                <a:gd name="connsiteX0-17" fmla="*/ 527050 w 1168400"/>
                <a:gd name="connsiteY0-18" fmla="*/ 1168400 h 1168400"/>
                <a:gd name="connsiteX1-19" fmla="*/ 0 w 1168400"/>
                <a:gd name="connsiteY1-20" fmla="*/ 0 h 1168400"/>
                <a:gd name="connsiteX2-21" fmla="*/ 1168400 w 1168400"/>
                <a:gd name="connsiteY2-22" fmla="*/ 254000 h 1168400"/>
                <a:gd name="connsiteX3-23" fmla="*/ 527050 w 1168400"/>
                <a:gd name="connsiteY3-24" fmla="*/ 1168400 h 1168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168400" h="1168400">
                  <a:moveTo>
                    <a:pt x="527050" y="1168400"/>
                  </a:moveTo>
                  <a:lnTo>
                    <a:pt x="0" y="0"/>
                  </a:lnTo>
                  <a:lnTo>
                    <a:pt x="1168400" y="254000"/>
                  </a:lnTo>
                  <a:lnTo>
                    <a:pt x="527050" y="116840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1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</a:endParaRPr>
            </a:p>
          </p:txBody>
        </p:sp>
        <p:sp>
          <p:nvSpPr>
            <p:cNvPr id="5" name="等腰三角形 8"/>
            <p:cNvSpPr/>
            <p:nvPr/>
          </p:nvSpPr>
          <p:spPr>
            <a:xfrm rot="372132" flipV="1">
              <a:off x="10346061" y="-2117455"/>
              <a:ext cx="2061723" cy="1914039"/>
            </a:xfrm>
            <a:custGeom>
              <a:avLst/>
              <a:gdLst>
                <a:gd name="connsiteX0" fmla="*/ 0 w 2139950"/>
                <a:gd name="connsiteY0" fmla="*/ 518160 h 518160"/>
                <a:gd name="connsiteX1" fmla="*/ 1069975 w 2139950"/>
                <a:gd name="connsiteY1" fmla="*/ 0 h 518160"/>
                <a:gd name="connsiteX2" fmla="*/ 2139950 w 2139950"/>
                <a:gd name="connsiteY2" fmla="*/ 518160 h 518160"/>
                <a:gd name="connsiteX3" fmla="*/ 0 w 2139950"/>
                <a:gd name="connsiteY3" fmla="*/ 518160 h 518160"/>
                <a:gd name="connsiteX0-1" fmla="*/ 0 w 2419350"/>
                <a:gd name="connsiteY0-2" fmla="*/ 1159510 h 1159510"/>
                <a:gd name="connsiteX1-3" fmla="*/ 1349375 w 2419350"/>
                <a:gd name="connsiteY1-4" fmla="*/ 0 h 1159510"/>
                <a:gd name="connsiteX2-5" fmla="*/ 2419350 w 2419350"/>
                <a:gd name="connsiteY2-6" fmla="*/ 518160 h 1159510"/>
                <a:gd name="connsiteX3-7" fmla="*/ 0 w 2419350"/>
                <a:gd name="connsiteY3-8" fmla="*/ 1159510 h 1159510"/>
                <a:gd name="connsiteX0-9" fmla="*/ 0 w 2419350"/>
                <a:gd name="connsiteY0-10" fmla="*/ 2340610 h 2340610"/>
                <a:gd name="connsiteX1-11" fmla="*/ 1190625 w 2419350"/>
                <a:gd name="connsiteY1-12" fmla="*/ 0 h 2340610"/>
                <a:gd name="connsiteX2-13" fmla="*/ 2419350 w 2419350"/>
                <a:gd name="connsiteY2-14" fmla="*/ 1699260 h 2340610"/>
                <a:gd name="connsiteX3-15" fmla="*/ 0 w 2419350"/>
                <a:gd name="connsiteY3-16" fmla="*/ 2340610 h 2340610"/>
                <a:gd name="connsiteX0-17" fmla="*/ 0 w 2597150"/>
                <a:gd name="connsiteY0-18" fmla="*/ 2340610 h 2340610"/>
                <a:gd name="connsiteX1-19" fmla="*/ 1190625 w 2597150"/>
                <a:gd name="connsiteY1-20" fmla="*/ 0 h 2340610"/>
                <a:gd name="connsiteX2-21" fmla="*/ 2597150 w 2597150"/>
                <a:gd name="connsiteY2-22" fmla="*/ 2200910 h 2340610"/>
                <a:gd name="connsiteX3-23" fmla="*/ 0 w 2597150"/>
                <a:gd name="connsiteY3-24" fmla="*/ 2340610 h 234061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2597150" h="2340610">
                  <a:moveTo>
                    <a:pt x="0" y="2340610"/>
                  </a:moveTo>
                  <a:lnTo>
                    <a:pt x="1190625" y="0"/>
                  </a:lnTo>
                  <a:lnTo>
                    <a:pt x="2597150" y="2200910"/>
                  </a:lnTo>
                  <a:lnTo>
                    <a:pt x="0" y="2340610"/>
                  </a:lnTo>
                  <a:close/>
                </a:path>
              </a:pathLst>
            </a:custGeom>
            <a:noFill/>
            <a:ln>
              <a:solidFill>
                <a:schemeClr val="bg2">
                  <a:lumMod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68516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 dirty="0">
                <a:solidFill>
                  <a:prstClr val="white"/>
                </a:solidFill>
              </a:endParaRPr>
            </a:p>
          </p:txBody>
        </p:sp>
        <p:grpSp>
          <p:nvGrpSpPr>
            <p:cNvPr id="6" name="组合 7"/>
            <p:cNvGrpSpPr/>
            <p:nvPr/>
          </p:nvGrpSpPr>
          <p:grpSpPr bwMode="auto">
            <a:xfrm>
              <a:off x="9173213" y="-2211816"/>
              <a:ext cx="2629568" cy="2646851"/>
              <a:chOff x="3760813" y="1148691"/>
              <a:chExt cx="2629568" cy="2646851"/>
            </a:xfrm>
          </p:grpSpPr>
          <p:sp>
            <p:nvSpPr>
              <p:cNvPr id="7" name="等腰三角形 4"/>
              <p:cNvSpPr/>
              <p:nvPr/>
            </p:nvSpPr>
            <p:spPr>
              <a:xfrm>
                <a:off x="3771857" y="1148691"/>
                <a:ext cx="1956890" cy="2621966"/>
              </a:xfrm>
              <a:custGeom>
                <a:avLst/>
                <a:gdLst>
                  <a:gd name="connsiteX0" fmla="*/ 0 w 1965960"/>
                  <a:gd name="connsiteY0" fmla="*/ 1249680 h 1249680"/>
                  <a:gd name="connsiteX1" fmla="*/ 982980 w 1965960"/>
                  <a:gd name="connsiteY1" fmla="*/ 0 h 1249680"/>
                  <a:gd name="connsiteX2" fmla="*/ 1965960 w 1965960"/>
                  <a:gd name="connsiteY2" fmla="*/ 1249680 h 1249680"/>
                  <a:gd name="connsiteX3" fmla="*/ 0 w 1965960"/>
                  <a:gd name="connsiteY3" fmla="*/ 1249680 h 1249680"/>
                  <a:gd name="connsiteX0-1" fmla="*/ 137160 w 2103120"/>
                  <a:gd name="connsiteY0-2" fmla="*/ 1440180 h 1440180"/>
                  <a:gd name="connsiteX1-3" fmla="*/ 0 w 2103120"/>
                  <a:gd name="connsiteY1-4" fmla="*/ 0 h 1440180"/>
                  <a:gd name="connsiteX2-5" fmla="*/ 2103120 w 2103120"/>
                  <a:gd name="connsiteY2-6" fmla="*/ 1440180 h 1440180"/>
                  <a:gd name="connsiteX3-7" fmla="*/ 137160 w 2103120"/>
                  <a:gd name="connsiteY3-8" fmla="*/ 1440180 h 1440180"/>
                  <a:gd name="connsiteX0-9" fmla="*/ 1097280 w 2103120"/>
                  <a:gd name="connsiteY0-10" fmla="*/ 2575560 h 2575560"/>
                  <a:gd name="connsiteX1-11" fmla="*/ 0 w 2103120"/>
                  <a:gd name="connsiteY1-12" fmla="*/ 0 h 2575560"/>
                  <a:gd name="connsiteX2-13" fmla="*/ 2103120 w 2103120"/>
                  <a:gd name="connsiteY2-14" fmla="*/ 1440180 h 2575560"/>
                  <a:gd name="connsiteX3-15" fmla="*/ 1097280 w 2103120"/>
                  <a:gd name="connsiteY3-16" fmla="*/ 2575560 h 2575560"/>
                  <a:gd name="connsiteX0-17" fmla="*/ 1097280 w 1958340"/>
                  <a:gd name="connsiteY0-18" fmla="*/ 2575560 h 2575560"/>
                  <a:gd name="connsiteX1-19" fmla="*/ 0 w 1958340"/>
                  <a:gd name="connsiteY1-20" fmla="*/ 0 h 2575560"/>
                  <a:gd name="connsiteX2-21" fmla="*/ 1958340 w 1958340"/>
                  <a:gd name="connsiteY2-22" fmla="*/ 541020 h 2575560"/>
                  <a:gd name="connsiteX3-23" fmla="*/ 1097280 w 1958340"/>
                  <a:gd name="connsiteY3-24" fmla="*/ 2575560 h 257556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958340" h="2575560">
                    <a:moveTo>
                      <a:pt x="1097280" y="2575560"/>
                    </a:moveTo>
                    <a:lnTo>
                      <a:pt x="0" y="0"/>
                    </a:lnTo>
                    <a:lnTo>
                      <a:pt x="1958340" y="541020"/>
                    </a:lnTo>
                    <a:lnTo>
                      <a:pt x="1097280" y="2575560"/>
                    </a:lnTo>
                    <a:close/>
                  </a:path>
                </a:pathLst>
              </a:custGeom>
              <a:solidFill>
                <a:srgbClr val="EC408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等腰三角形 4"/>
              <p:cNvSpPr/>
              <p:nvPr/>
            </p:nvSpPr>
            <p:spPr>
              <a:xfrm>
                <a:off x="4844537" y="1715449"/>
                <a:ext cx="1520084" cy="2080093"/>
              </a:xfrm>
              <a:custGeom>
                <a:avLst/>
                <a:gdLst>
                  <a:gd name="connsiteX0" fmla="*/ 0 w 1965960"/>
                  <a:gd name="connsiteY0" fmla="*/ 1249680 h 1249680"/>
                  <a:gd name="connsiteX1" fmla="*/ 982980 w 1965960"/>
                  <a:gd name="connsiteY1" fmla="*/ 0 h 1249680"/>
                  <a:gd name="connsiteX2" fmla="*/ 1965960 w 1965960"/>
                  <a:gd name="connsiteY2" fmla="*/ 1249680 h 1249680"/>
                  <a:gd name="connsiteX3" fmla="*/ 0 w 1965960"/>
                  <a:gd name="connsiteY3" fmla="*/ 1249680 h 1249680"/>
                  <a:gd name="connsiteX0-1" fmla="*/ 137160 w 2103120"/>
                  <a:gd name="connsiteY0-2" fmla="*/ 1440180 h 1440180"/>
                  <a:gd name="connsiteX1-3" fmla="*/ 0 w 2103120"/>
                  <a:gd name="connsiteY1-4" fmla="*/ 0 h 1440180"/>
                  <a:gd name="connsiteX2-5" fmla="*/ 2103120 w 2103120"/>
                  <a:gd name="connsiteY2-6" fmla="*/ 1440180 h 1440180"/>
                  <a:gd name="connsiteX3-7" fmla="*/ 137160 w 2103120"/>
                  <a:gd name="connsiteY3-8" fmla="*/ 1440180 h 1440180"/>
                  <a:gd name="connsiteX0-9" fmla="*/ 1097280 w 2103120"/>
                  <a:gd name="connsiteY0-10" fmla="*/ 2575560 h 2575560"/>
                  <a:gd name="connsiteX1-11" fmla="*/ 0 w 2103120"/>
                  <a:gd name="connsiteY1-12" fmla="*/ 0 h 2575560"/>
                  <a:gd name="connsiteX2-13" fmla="*/ 2103120 w 2103120"/>
                  <a:gd name="connsiteY2-14" fmla="*/ 1440180 h 2575560"/>
                  <a:gd name="connsiteX3-15" fmla="*/ 1097280 w 2103120"/>
                  <a:gd name="connsiteY3-16" fmla="*/ 2575560 h 2575560"/>
                  <a:gd name="connsiteX0-17" fmla="*/ 1097280 w 1958340"/>
                  <a:gd name="connsiteY0-18" fmla="*/ 2575560 h 2575560"/>
                  <a:gd name="connsiteX1-19" fmla="*/ 0 w 1958340"/>
                  <a:gd name="connsiteY1-20" fmla="*/ 0 h 2575560"/>
                  <a:gd name="connsiteX2-21" fmla="*/ 1958340 w 1958340"/>
                  <a:gd name="connsiteY2-22" fmla="*/ 541020 h 2575560"/>
                  <a:gd name="connsiteX3-23" fmla="*/ 1097280 w 1958340"/>
                  <a:gd name="connsiteY3-24" fmla="*/ 2575560 h 2575560"/>
                  <a:gd name="connsiteX0-25" fmla="*/ 0 w 2971800"/>
                  <a:gd name="connsiteY0-26" fmla="*/ 2636520 h 2636520"/>
                  <a:gd name="connsiteX1-27" fmla="*/ 1013460 w 2971800"/>
                  <a:gd name="connsiteY1-28" fmla="*/ 0 h 2636520"/>
                  <a:gd name="connsiteX2-29" fmla="*/ 2971800 w 2971800"/>
                  <a:gd name="connsiteY2-30" fmla="*/ 541020 h 2636520"/>
                  <a:gd name="connsiteX3-31" fmla="*/ 0 w 2971800"/>
                  <a:gd name="connsiteY3-32" fmla="*/ 2636520 h 2636520"/>
                  <a:gd name="connsiteX0-33" fmla="*/ 0 w 2971800"/>
                  <a:gd name="connsiteY0-34" fmla="*/ 2095500 h 2095500"/>
                  <a:gd name="connsiteX1-35" fmla="*/ 960120 w 2971800"/>
                  <a:gd name="connsiteY1-36" fmla="*/ 274320 h 2095500"/>
                  <a:gd name="connsiteX2-37" fmla="*/ 2971800 w 2971800"/>
                  <a:gd name="connsiteY2-38" fmla="*/ 0 h 2095500"/>
                  <a:gd name="connsiteX3-39" fmla="*/ 0 w 2971800"/>
                  <a:gd name="connsiteY3-40" fmla="*/ 2095500 h 2095500"/>
                  <a:gd name="connsiteX0-41" fmla="*/ 0 w 2971800"/>
                  <a:gd name="connsiteY0-42" fmla="*/ 2095500 h 2095500"/>
                  <a:gd name="connsiteX1-43" fmla="*/ 861060 w 2971800"/>
                  <a:gd name="connsiteY1-44" fmla="*/ 83820 h 2095500"/>
                  <a:gd name="connsiteX2-45" fmla="*/ 2971800 w 2971800"/>
                  <a:gd name="connsiteY2-46" fmla="*/ 0 h 2095500"/>
                  <a:gd name="connsiteX3-47" fmla="*/ 0 w 2971800"/>
                  <a:gd name="connsiteY3-48" fmla="*/ 2095500 h 2095500"/>
                  <a:gd name="connsiteX0-49" fmla="*/ 0 w 1638300"/>
                  <a:gd name="connsiteY0-50" fmla="*/ 2011680 h 2011680"/>
                  <a:gd name="connsiteX1-51" fmla="*/ 861060 w 1638300"/>
                  <a:gd name="connsiteY1-52" fmla="*/ 0 h 2011680"/>
                  <a:gd name="connsiteX2-53" fmla="*/ 1638300 w 1638300"/>
                  <a:gd name="connsiteY2-54" fmla="*/ 251460 h 2011680"/>
                  <a:gd name="connsiteX3-55" fmla="*/ 0 w 1638300"/>
                  <a:gd name="connsiteY3-56" fmla="*/ 2011680 h 2011680"/>
                  <a:gd name="connsiteX0-57" fmla="*/ 0 w 1508760"/>
                  <a:gd name="connsiteY0-58" fmla="*/ 2057400 h 2057400"/>
                  <a:gd name="connsiteX1-59" fmla="*/ 861060 w 1508760"/>
                  <a:gd name="connsiteY1-60" fmla="*/ 45720 h 2057400"/>
                  <a:gd name="connsiteX2-61" fmla="*/ 1508760 w 1508760"/>
                  <a:gd name="connsiteY2-62" fmla="*/ 0 h 2057400"/>
                  <a:gd name="connsiteX3-63" fmla="*/ 0 w 1508760"/>
                  <a:gd name="connsiteY3-64" fmla="*/ 2057400 h 2057400"/>
                  <a:gd name="connsiteX0-65" fmla="*/ 0 w 1508760"/>
                  <a:gd name="connsiteY0-66" fmla="*/ 2057400 h 2057400"/>
                  <a:gd name="connsiteX1-67" fmla="*/ 858679 w 1508760"/>
                  <a:gd name="connsiteY1-68" fmla="*/ 29051 h 2057400"/>
                  <a:gd name="connsiteX2-69" fmla="*/ 1508760 w 1508760"/>
                  <a:gd name="connsiteY2-70" fmla="*/ 0 h 2057400"/>
                  <a:gd name="connsiteX3-71" fmla="*/ 0 w 1508760"/>
                  <a:gd name="connsiteY3-72" fmla="*/ 2057400 h 2057400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508760" h="2057400">
                    <a:moveTo>
                      <a:pt x="0" y="2057400"/>
                    </a:moveTo>
                    <a:lnTo>
                      <a:pt x="858679" y="29051"/>
                    </a:lnTo>
                    <a:lnTo>
                      <a:pt x="1508760" y="0"/>
                    </a:lnTo>
                    <a:lnTo>
                      <a:pt x="0" y="2057400"/>
                    </a:lnTo>
                    <a:close/>
                  </a:path>
                </a:pathLst>
              </a:custGeom>
              <a:solidFill>
                <a:srgbClr val="C10F5B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等腰三角形 4"/>
              <p:cNvSpPr/>
              <p:nvPr/>
            </p:nvSpPr>
            <p:spPr>
              <a:xfrm>
                <a:off x="3760813" y="1200283"/>
                <a:ext cx="2629568" cy="559353"/>
              </a:xfrm>
              <a:custGeom>
                <a:avLst/>
                <a:gdLst>
                  <a:gd name="connsiteX0" fmla="*/ 0 w 1965960"/>
                  <a:gd name="connsiteY0" fmla="*/ 1249680 h 1249680"/>
                  <a:gd name="connsiteX1" fmla="*/ 982980 w 1965960"/>
                  <a:gd name="connsiteY1" fmla="*/ 0 h 1249680"/>
                  <a:gd name="connsiteX2" fmla="*/ 1965960 w 1965960"/>
                  <a:gd name="connsiteY2" fmla="*/ 1249680 h 1249680"/>
                  <a:gd name="connsiteX3" fmla="*/ 0 w 1965960"/>
                  <a:gd name="connsiteY3" fmla="*/ 1249680 h 1249680"/>
                  <a:gd name="connsiteX0-1" fmla="*/ 137160 w 2103120"/>
                  <a:gd name="connsiteY0-2" fmla="*/ 1440180 h 1440180"/>
                  <a:gd name="connsiteX1-3" fmla="*/ 0 w 2103120"/>
                  <a:gd name="connsiteY1-4" fmla="*/ 0 h 1440180"/>
                  <a:gd name="connsiteX2-5" fmla="*/ 2103120 w 2103120"/>
                  <a:gd name="connsiteY2-6" fmla="*/ 1440180 h 1440180"/>
                  <a:gd name="connsiteX3-7" fmla="*/ 137160 w 2103120"/>
                  <a:gd name="connsiteY3-8" fmla="*/ 1440180 h 1440180"/>
                  <a:gd name="connsiteX0-9" fmla="*/ 1097280 w 2103120"/>
                  <a:gd name="connsiteY0-10" fmla="*/ 2575560 h 2575560"/>
                  <a:gd name="connsiteX1-11" fmla="*/ 0 w 2103120"/>
                  <a:gd name="connsiteY1-12" fmla="*/ 0 h 2575560"/>
                  <a:gd name="connsiteX2-13" fmla="*/ 2103120 w 2103120"/>
                  <a:gd name="connsiteY2-14" fmla="*/ 1440180 h 2575560"/>
                  <a:gd name="connsiteX3-15" fmla="*/ 1097280 w 2103120"/>
                  <a:gd name="connsiteY3-16" fmla="*/ 2575560 h 2575560"/>
                  <a:gd name="connsiteX0-17" fmla="*/ 1097280 w 1958340"/>
                  <a:gd name="connsiteY0-18" fmla="*/ 2575560 h 2575560"/>
                  <a:gd name="connsiteX1-19" fmla="*/ 0 w 1958340"/>
                  <a:gd name="connsiteY1-20" fmla="*/ 0 h 2575560"/>
                  <a:gd name="connsiteX2-21" fmla="*/ 1958340 w 1958340"/>
                  <a:gd name="connsiteY2-22" fmla="*/ 541020 h 2575560"/>
                  <a:gd name="connsiteX3-23" fmla="*/ 1097280 w 1958340"/>
                  <a:gd name="connsiteY3-24" fmla="*/ 2575560 h 2575560"/>
                  <a:gd name="connsiteX0-25" fmla="*/ 1671161 w 2532221"/>
                  <a:gd name="connsiteY0-26" fmla="*/ 2123122 h 2123122"/>
                  <a:gd name="connsiteX1-27" fmla="*/ 0 w 2532221"/>
                  <a:gd name="connsiteY1-28" fmla="*/ 0 h 2123122"/>
                  <a:gd name="connsiteX2-29" fmla="*/ 2532221 w 2532221"/>
                  <a:gd name="connsiteY2-30" fmla="*/ 88582 h 2123122"/>
                  <a:gd name="connsiteX3-31" fmla="*/ 1671161 w 2532221"/>
                  <a:gd name="connsiteY3-32" fmla="*/ 2123122 h 2123122"/>
                  <a:gd name="connsiteX0-33" fmla="*/ 2585561 w 2585561"/>
                  <a:gd name="connsiteY0-34" fmla="*/ 507047 h 507047"/>
                  <a:gd name="connsiteX1-35" fmla="*/ 0 w 2585561"/>
                  <a:gd name="connsiteY1-36" fmla="*/ 0 h 507047"/>
                  <a:gd name="connsiteX2-37" fmla="*/ 2532221 w 2585561"/>
                  <a:gd name="connsiteY2-38" fmla="*/ 88582 h 507047"/>
                  <a:gd name="connsiteX3-39" fmla="*/ 2585561 w 2585561"/>
                  <a:gd name="connsiteY3-40" fmla="*/ 507047 h 507047"/>
                  <a:gd name="connsiteX0-41" fmla="*/ 1947386 w 2532221"/>
                  <a:gd name="connsiteY0-42" fmla="*/ 538797 h 538797"/>
                  <a:gd name="connsiteX1-43" fmla="*/ 0 w 2532221"/>
                  <a:gd name="connsiteY1-44" fmla="*/ 0 h 538797"/>
                  <a:gd name="connsiteX2-45" fmla="*/ 2532221 w 2532221"/>
                  <a:gd name="connsiteY2-46" fmla="*/ 88582 h 538797"/>
                  <a:gd name="connsiteX3-47" fmla="*/ 1947386 w 2532221"/>
                  <a:gd name="connsiteY3-48" fmla="*/ 538797 h 538797"/>
                  <a:gd name="connsiteX0-49" fmla="*/ 1947386 w 2598896"/>
                  <a:gd name="connsiteY0-50" fmla="*/ 538797 h 538797"/>
                  <a:gd name="connsiteX1-51" fmla="*/ 0 w 2598896"/>
                  <a:gd name="connsiteY1-52" fmla="*/ 0 h 538797"/>
                  <a:gd name="connsiteX2-53" fmla="*/ 2598896 w 2598896"/>
                  <a:gd name="connsiteY2-54" fmla="*/ 517207 h 538797"/>
                  <a:gd name="connsiteX3-55" fmla="*/ 1947386 w 2598896"/>
                  <a:gd name="connsiteY3-56" fmla="*/ 538797 h 538797"/>
                  <a:gd name="connsiteX0-57" fmla="*/ 1956911 w 2608421"/>
                  <a:gd name="connsiteY0-58" fmla="*/ 532447 h 532447"/>
                  <a:gd name="connsiteX1-59" fmla="*/ 0 w 2608421"/>
                  <a:gd name="connsiteY1-60" fmla="*/ 0 h 532447"/>
                  <a:gd name="connsiteX2-61" fmla="*/ 2608421 w 2608421"/>
                  <a:gd name="connsiteY2-62" fmla="*/ 510857 h 532447"/>
                  <a:gd name="connsiteX3-63" fmla="*/ 1956911 w 2608421"/>
                  <a:gd name="connsiteY3-64" fmla="*/ 532447 h 532447"/>
                  <a:gd name="connsiteX0-65" fmla="*/ 1966436 w 2617946"/>
                  <a:gd name="connsiteY0-66" fmla="*/ 538797 h 538797"/>
                  <a:gd name="connsiteX1-67" fmla="*/ 0 w 2617946"/>
                  <a:gd name="connsiteY1-68" fmla="*/ 0 h 538797"/>
                  <a:gd name="connsiteX2-69" fmla="*/ 2617946 w 2617946"/>
                  <a:gd name="connsiteY2-70" fmla="*/ 517207 h 538797"/>
                  <a:gd name="connsiteX3-71" fmla="*/ 1966436 w 2617946"/>
                  <a:gd name="connsiteY3-72" fmla="*/ 538797 h 538797"/>
                  <a:gd name="connsiteX0-73" fmla="*/ 1960086 w 2617946"/>
                  <a:gd name="connsiteY0-74" fmla="*/ 551497 h 551497"/>
                  <a:gd name="connsiteX1-75" fmla="*/ 0 w 2617946"/>
                  <a:gd name="connsiteY1-76" fmla="*/ 0 h 551497"/>
                  <a:gd name="connsiteX2-77" fmla="*/ 2617946 w 2617946"/>
                  <a:gd name="connsiteY2-78" fmla="*/ 517207 h 551497"/>
                  <a:gd name="connsiteX3-79" fmla="*/ 1960086 w 2617946"/>
                  <a:gd name="connsiteY3-80" fmla="*/ 551497 h 55149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2617946" h="551497">
                    <a:moveTo>
                      <a:pt x="1960086" y="551497"/>
                    </a:moveTo>
                    <a:lnTo>
                      <a:pt x="0" y="0"/>
                    </a:lnTo>
                    <a:lnTo>
                      <a:pt x="2617946" y="517207"/>
                    </a:lnTo>
                    <a:lnTo>
                      <a:pt x="1960086" y="551497"/>
                    </a:lnTo>
                    <a:close/>
                  </a:path>
                </a:pathLst>
              </a:custGeom>
              <a:solidFill>
                <a:srgbClr val="7B0B3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685165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0" name="矩形 9"/>
          <p:cNvSpPr/>
          <p:nvPr userDrawn="1"/>
        </p:nvSpPr>
        <p:spPr>
          <a:xfrm>
            <a:off x="1588" y="4989514"/>
            <a:ext cx="9144000" cy="153987"/>
          </a:xfrm>
          <a:prstGeom prst="rect">
            <a:avLst/>
          </a:prstGeom>
          <a:solidFill>
            <a:srgbClr val="0DA0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  <p:sp>
        <p:nvSpPr>
          <p:cNvPr id="11" name="等腰三角形 10"/>
          <p:cNvSpPr/>
          <p:nvPr userDrawn="1"/>
        </p:nvSpPr>
        <p:spPr>
          <a:xfrm>
            <a:off x="8462964" y="4659314"/>
            <a:ext cx="579437" cy="484187"/>
          </a:xfrm>
          <a:prstGeom prst="triangle">
            <a:avLst/>
          </a:prstGeom>
          <a:solidFill>
            <a:srgbClr val="EC408A"/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/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00" dirty="0">
              <a:solidFill>
                <a:srgbClr val="E7E6E6">
                  <a:lumMod val="25000"/>
                </a:srgbClr>
              </a:solidFill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8385176" y="4790403"/>
            <a:ext cx="735013" cy="307775"/>
          </a:xfrm>
          <a:prstGeom prst="rect">
            <a:avLst/>
          </a:prstGeom>
        </p:spPr>
        <p:txBody>
          <a:bodyPr lIns="91438" tIns="45719" rIns="91438" bIns="45719" anchor="ctr">
            <a:spAutoFit/>
          </a:bodyPr>
          <a:lstStyle/>
          <a:p>
            <a:pPr algn="ctr" defTabSz="685165" eaLnBrk="1" hangingPunct="1">
              <a:defRPr/>
            </a:pPr>
            <a:fld id="{3016A3F3-4DD7-45C8-90ED-E8BAF229664C}" type="slidenum">
              <a:rPr lang="zh-CN" altLang="en-US">
                <a:solidFill>
                  <a:srgbClr val="FFFFFF"/>
                </a:solidFill>
                <a:latin typeface="Times New Roman" panose="02020603050405020304" pitchFamily="18" charset="0"/>
                <a:ea typeface="Arial Unicode MS" pitchFamily="34" charset="-122"/>
                <a:cs typeface="Arial Unicode MS" pitchFamily="34" charset="-122"/>
              </a:rPr>
              <a:t>‹#›</a:t>
            </a:fld>
            <a:endParaRPr lang="zh-CN" altLang="en-US" sz="1600" dirty="0">
              <a:solidFill>
                <a:srgbClr val="FFFFFF"/>
              </a:solidFill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" name="任意多边形 12"/>
          <p:cNvSpPr/>
          <p:nvPr userDrawn="1"/>
        </p:nvSpPr>
        <p:spPr>
          <a:xfrm flipH="1" flipV="1">
            <a:off x="8408989" y="1"/>
            <a:ext cx="733425" cy="1038225"/>
          </a:xfrm>
          <a:custGeom>
            <a:avLst/>
            <a:gdLst>
              <a:gd name="connsiteX0" fmla="*/ 904699 w 904699"/>
              <a:gd name="connsiteY0" fmla="*/ 1489065 h 1489065"/>
              <a:gd name="connsiteX1" fmla="*/ 0 w 904699"/>
              <a:gd name="connsiteY1" fmla="*/ 1489065 h 1489065"/>
              <a:gd name="connsiteX2" fmla="*/ 0 w 904699"/>
              <a:gd name="connsiteY2" fmla="*/ 140081 h 1489065"/>
              <a:gd name="connsiteX3" fmla="*/ 270468 w 904699"/>
              <a:gd name="connsiteY3" fmla="*/ 0 h 148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699" h="1489065">
                <a:moveTo>
                  <a:pt x="904699" y="1489065"/>
                </a:moveTo>
                <a:lnTo>
                  <a:pt x="0" y="1489065"/>
                </a:lnTo>
                <a:lnTo>
                  <a:pt x="0" y="140081"/>
                </a:lnTo>
                <a:lnTo>
                  <a:pt x="270468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  <p:sp>
        <p:nvSpPr>
          <p:cNvPr id="14" name="任意多边形 13"/>
          <p:cNvSpPr/>
          <p:nvPr userDrawn="1"/>
        </p:nvSpPr>
        <p:spPr>
          <a:xfrm flipH="1" flipV="1">
            <a:off x="8626476" y="0"/>
            <a:ext cx="517525" cy="781050"/>
          </a:xfrm>
          <a:custGeom>
            <a:avLst/>
            <a:gdLst>
              <a:gd name="connsiteX0" fmla="*/ 904699 w 904699"/>
              <a:gd name="connsiteY0" fmla="*/ 1489065 h 1489065"/>
              <a:gd name="connsiteX1" fmla="*/ 0 w 904699"/>
              <a:gd name="connsiteY1" fmla="*/ 1489065 h 1489065"/>
              <a:gd name="connsiteX2" fmla="*/ 0 w 904699"/>
              <a:gd name="connsiteY2" fmla="*/ 140081 h 1489065"/>
              <a:gd name="connsiteX3" fmla="*/ 270468 w 904699"/>
              <a:gd name="connsiteY3" fmla="*/ 0 h 1489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699" h="1489065">
                <a:moveTo>
                  <a:pt x="904699" y="1489065"/>
                </a:moveTo>
                <a:lnTo>
                  <a:pt x="0" y="1489065"/>
                </a:lnTo>
                <a:lnTo>
                  <a:pt x="0" y="140081"/>
                </a:lnTo>
                <a:lnTo>
                  <a:pt x="270468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16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4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112502"/>
            <a:ext cx="7886700" cy="98045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092958"/>
            <a:ext cx="7886700" cy="114528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CE23-231B-4CFE-A76F-252AEF0EE01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36A5-DAEE-4F65-B2D5-30A7A77F84C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300" b="1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6.wmf"/><Relationship Id="rId22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3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52.bin"/><Relationship Id="rId4" Type="http://schemas.openxmlformats.org/officeDocument/2006/relationships/oleObject" Target="../embeddings/oleObject49.bin"/><Relationship Id="rId9" Type="http://schemas.openxmlformats.org/officeDocument/2006/relationships/image" Target="../media/image52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-1" y="1345642"/>
            <a:ext cx="5931725" cy="235449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第一章  整式的乘除</a:t>
            </a:r>
            <a:endParaRPr lang="zh-CN" altLang="en-US" sz="3000" b="1" dirty="0"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45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整式的除法</a:t>
            </a:r>
            <a:endParaRPr lang="en-US" altLang="zh-CN" sz="45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 fontAlgn="auto">
              <a:lnSpc>
                <a:spcPct val="150000"/>
              </a:lnSpc>
            </a:pP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第</a:t>
            </a:r>
            <a:r>
              <a:rPr lang="en-US" altLang="zh-CN" sz="27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</a:t>
            </a:r>
            <a:r>
              <a:rPr lang="zh-CN" altLang="en-US" sz="27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课时</a:t>
            </a:r>
          </a:p>
        </p:txBody>
      </p:sp>
      <p:sp>
        <p:nvSpPr>
          <p:cNvPr id="5" name="矩形 4"/>
          <p:cNvSpPr/>
          <p:nvPr/>
        </p:nvSpPr>
        <p:spPr>
          <a:xfrm>
            <a:off x="1575897" y="425475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0281" y="1478679"/>
            <a:ext cx="7750016" cy="2096929"/>
          </a:xfrm>
        </p:spPr>
        <p:txBody>
          <a:bodyPr>
            <a:noAutofit/>
          </a:bodyPr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例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．若</a:t>
            </a:r>
            <a:r>
              <a:rPr lang="en-US" b="1" i="1" dirty="0" smtClean="0">
                <a:solidFill>
                  <a:schemeClr val="tx1"/>
                </a:solidFill>
              </a:rPr>
              <a:t>a</a:t>
            </a:r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i="1" dirty="0" smtClean="0">
                <a:solidFill>
                  <a:schemeClr val="tx1"/>
                </a:solidFill>
              </a:rPr>
              <a:t>x</a:t>
            </a:r>
            <a:r>
              <a:rPr lang="en-US" b="1" i="1" baseline="30000" dirty="0" smtClean="0">
                <a:solidFill>
                  <a:schemeClr val="tx1"/>
                </a:solidFill>
              </a:rPr>
              <a:t>m</a:t>
            </a:r>
            <a:r>
              <a:rPr lang="en-US" b="1" i="1" dirty="0" smtClean="0">
                <a:solidFill>
                  <a:schemeClr val="tx1"/>
                </a:solidFill>
              </a:rPr>
              <a:t>y</a:t>
            </a:r>
            <a:r>
              <a:rPr lang="en-US" b="1" baseline="30000" dirty="0" smtClean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b="1" baseline="30000" dirty="0" smtClean="0">
                <a:solidFill>
                  <a:schemeClr val="tx1"/>
                </a:solidFill>
              </a:rPr>
              <a:t>3</a:t>
            </a:r>
            <a:r>
              <a:rPr lang="en-US" altLang="zh-CN" b="1" dirty="0" smtClean="0">
                <a:solidFill>
                  <a:schemeClr val="tx1"/>
                </a:solidFill>
              </a:rPr>
              <a:t>÷</a:t>
            </a:r>
            <a:r>
              <a:rPr lang="en-US" b="1" dirty="0" smtClean="0">
                <a:solidFill>
                  <a:schemeClr val="tx1"/>
                </a:solidFill>
              </a:rPr>
              <a:t>(3</a:t>
            </a:r>
            <a:r>
              <a:rPr lang="en-US" b="1" i="1" dirty="0" smtClean="0">
                <a:solidFill>
                  <a:schemeClr val="tx1"/>
                </a:solidFill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</a:rPr>
              <a:t>2</a:t>
            </a:r>
            <a:r>
              <a:rPr lang="en-US" b="1" i="1" dirty="0" smtClean="0">
                <a:solidFill>
                  <a:schemeClr val="tx1"/>
                </a:solidFill>
              </a:rPr>
              <a:t>y</a:t>
            </a:r>
            <a:r>
              <a:rPr lang="en-US" b="1" i="1" baseline="30000" dirty="0" smtClean="0">
                <a:solidFill>
                  <a:schemeClr val="tx1"/>
                </a:solidFill>
              </a:rPr>
              <a:t>n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r>
              <a:rPr lang="en-US" b="1" baseline="30000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＝</a:t>
            </a:r>
            <a:r>
              <a:rPr lang="en-US" b="1" dirty="0" smtClean="0">
                <a:solidFill>
                  <a:schemeClr val="tx1"/>
                </a:solidFill>
              </a:rPr>
              <a:t>4</a:t>
            </a:r>
            <a:r>
              <a:rPr lang="en-US" b="1" i="1" dirty="0" smtClean="0">
                <a:solidFill>
                  <a:schemeClr val="tx1"/>
                </a:solidFill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</a:rPr>
              <a:t>2</a:t>
            </a:r>
            <a:r>
              <a:rPr lang="en-US" b="1" i="1" dirty="0" smtClean="0">
                <a:solidFill>
                  <a:schemeClr val="tx1"/>
                </a:solidFill>
              </a:rPr>
              <a:t>y</a:t>
            </a:r>
            <a:r>
              <a:rPr lang="en-US" b="1" baseline="30000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，求</a:t>
            </a:r>
            <a:r>
              <a:rPr lang="en-US" b="1" i="1" dirty="0" smtClean="0">
                <a:solidFill>
                  <a:schemeClr val="tx1"/>
                </a:solidFill>
              </a:rPr>
              <a:t>a</a:t>
            </a:r>
            <a:r>
              <a:rPr lang="zh-CN" altLang="en-US" b="1" dirty="0" smtClean="0">
                <a:solidFill>
                  <a:schemeClr val="tx1"/>
                </a:solidFill>
              </a:rPr>
              <a:t>、</a:t>
            </a:r>
            <a:r>
              <a:rPr lang="en-US" b="1" i="1" dirty="0" smtClean="0">
                <a:solidFill>
                  <a:schemeClr val="tx1"/>
                </a:solidFill>
              </a:rPr>
              <a:t>m</a:t>
            </a:r>
            <a:r>
              <a:rPr lang="zh-CN" altLang="en-US" b="1" dirty="0" smtClean="0">
                <a:solidFill>
                  <a:schemeClr val="tx1"/>
                </a:solidFill>
              </a:rPr>
              <a:t>、</a:t>
            </a:r>
            <a:r>
              <a:rPr lang="en-US" b="1" i="1" dirty="0" smtClean="0">
                <a:solidFill>
                  <a:schemeClr val="tx1"/>
                </a:solidFill>
              </a:rPr>
              <a:t>n</a:t>
            </a:r>
            <a:r>
              <a:rPr lang="zh-CN" altLang="en-US" b="1" dirty="0" smtClean="0">
                <a:solidFill>
                  <a:schemeClr val="tx1"/>
                </a:solidFill>
              </a:rPr>
              <a:t>的值．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解：</a:t>
            </a:r>
            <a:r>
              <a:rPr lang="en-US" b="1" dirty="0" smtClean="0">
                <a:solidFill>
                  <a:srgbClr val="FF0000"/>
                </a:solidFill>
              </a:rPr>
              <a:t>∵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en-US" b="1" i="1" baseline="30000" dirty="0" smtClean="0">
                <a:solidFill>
                  <a:srgbClr val="FF0000"/>
                </a:solidFill>
              </a:rPr>
              <a:t>m</a:t>
            </a:r>
            <a:r>
              <a:rPr lang="en-US" b="1" i="1" dirty="0" smtClean="0">
                <a:solidFill>
                  <a:srgbClr val="FF0000"/>
                </a:solidFill>
              </a:rPr>
              <a:t>y</a:t>
            </a:r>
            <a:r>
              <a:rPr lang="en-US" b="1" baseline="30000" dirty="0" smtClean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altLang="zh-CN" b="1" dirty="0" smtClean="0">
                <a:solidFill>
                  <a:srgbClr val="FF0000"/>
                </a:solidFill>
              </a:rPr>
              <a:t>÷</a:t>
            </a:r>
            <a:r>
              <a:rPr lang="en-US" b="1" dirty="0" smtClean="0">
                <a:solidFill>
                  <a:srgbClr val="FF0000"/>
                </a:solidFill>
              </a:rPr>
              <a:t>(3</a:t>
            </a:r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y</a:t>
            </a:r>
            <a:r>
              <a:rPr lang="en-US" b="1" i="1" baseline="30000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y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，∴</a:t>
            </a:r>
            <a:r>
              <a:rPr lang="en-US" b="1" i="1" dirty="0" smtClean="0">
                <a:solidFill>
                  <a:srgbClr val="FF0000"/>
                </a:solidFill>
              </a:rPr>
              <a:t>ax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i="1" baseline="30000" dirty="0" smtClean="0">
                <a:solidFill>
                  <a:srgbClr val="FF0000"/>
                </a:solidFill>
              </a:rPr>
              <a:t>m</a:t>
            </a:r>
            <a:r>
              <a:rPr lang="en-US" b="1" i="1" dirty="0" smtClean="0">
                <a:solidFill>
                  <a:srgbClr val="FF0000"/>
                </a:solidFill>
              </a:rPr>
              <a:t>y</a:t>
            </a:r>
            <a:r>
              <a:rPr lang="en-US" b="1" baseline="30000" dirty="0" smtClean="0">
                <a:solidFill>
                  <a:srgbClr val="FF0000"/>
                </a:solidFill>
              </a:rPr>
              <a:t>12</a:t>
            </a:r>
            <a:r>
              <a:rPr lang="en-US" altLang="zh-CN" b="1" dirty="0" smtClean="0">
                <a:solidFill>
                  <a:srgbClr val="FF0000"/>
                </a:solidFill>
              </a:rPr>
              <a:t>÷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4</a:t>
            </a:r>
            <a:r>
              <a:rPr lang="en-US" b="1" i="1" dirty="0" smtClean="0">
                <a:solidFill>
                  <a:srgbClr val="FF0000"/>
                </a:solidFill>
              </a:rPr>
              <a:t>y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i="1" baseline="30000" dirty="0" smtClean="0">
                <a:solidFill>
                  <a:srgbClr val="FF0000"/>
                </a:solidFill>
              </a:rPr>
              <a:t>n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y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，∴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altLang="zh-CN" b="1" dirty="0" smtClean="0">
                <a:solidFill>
                  <a:srgbClr val="FF0000"/>
                </a:solidFill>
              </a:rPr>
              <a:t>÷</a:t>
            </a:r>
            <a:r>
              <a:rPr lang="en-US" b="1" dirty="0" smtClean="0">
                <a:solidFill>
                  <a:srgbClr val="FF0000"/>
                </a:solidFill>
              </a:rPr>
              <a:t>9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，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zh-CN" altLang="en-US" b="1" dirty="0" smtClean="0">
                <a:solidFill>
                  <a:srgbClr val="FF0000"/>
                </a:solidFill>
              </a:rPr>
              <a:t>－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，</a:t>
            </a:r>
            <a:r>
              <a:rPr lang="en-US" b="1" dirty="0" smtClean="0">
                <a:solidFill>
                  <a:srgbClr val="FF0000"/>
                </a:solidFill>
              </a:rPr>
              <a:t>12</a:t>
            </a:r>
            <a:r>
              <a:rPr lang="zh-CN" altLang="en-US" b="1" dirty="0" smtClean="0">
                <a:solidFill>
                  <a:srgbClr val="FF0000"/>
                </a:solidFill>
              </a:rPr>
              <a:t>－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，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解得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36</a:t>
            </a:r>
            <a:r>
              <a:rPr lang="zh-CN" altLang="en-US" b="1" dirty="0" smtClean="0">
                <a:solidFill>
                  <a:srgbClr val="FF0000"/>
                </a:solidFill>
              </a:rPr>
              <a:t>，</a:t>
            </a:r>
            <a:r>
              <a:rPr lang="en-US" b="1" i="1" dirty="0" smtClean="0">
                <a:solidFill>
                  <a:srgbClr val="FF0000"/>
                </a:solidFill>
              </a:rPr>
              <a:t>m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zh-CN" altLang="en-US" b="1" dirty="0" smtClean="0">
                <a:solidFill>
                  <a:srgbClr val="FF0000"/>
                </a:solidFill>
              </a:rPr>
              <a:t>，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5</a:t>
            </a:r>
            <a:r>
              <a:rPr lang="zh-CN" altLang="en-US" b="1" dirty="0" smtClean="0">
                <a:solidFill>
                  <a:srgbClr val="FF0000"/>
                </a:solidFill>
              </a:rPr>
              <a:t>．</a:t>
            </a:r>
          </a:p>
          <a:p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6704" y="1129666"/>
            <a:ext cx="8509635" cy="286178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</a:rPr>
              <a:t>例</a:t>
            </a:r>
            <a:r>
              <a:rPr lang="en-US" b="1" dirty="0" smtClean="0">
                <a:solidFill>
                  <a:schemeClr val="tx1"/>
                </a:solidFill>
              </a:rPr>
              <a:t>4.</a:t>
            </a:r>
            <a:r>
              <a:rPr lang="zh-CN" altLang="en-US" b="1" dirty="0" smtClean="0">
                <a:solidFill>
                  <a:schemeClr val="tx1"/>
                </a:solidFill>
              </a:rPr>
              <a:t>光的速度约为</a:t>
            </a:r>
            <a:r>
              <a:rPr lang="en-US" b="1" dirty="0" smtClean="0">
                <a:solidFill>
                  <a:schemeClr val="tx1"/>
                </a:solidFill>
              </a:rPr>
              <a:t>3×10</a:t>
            </a:r>
            <a:r>
              <a:rPr lang="en-US" b="1" baseline="30000" dirty="0" smtClean="0">
                <a:solidFill>
                  <a:schemeClr val="tx1"/>
                </a:solidFill>
              </a:rPr>
              <a:t>8</a:t>
            </a:r>
            <a:r>
              <a:rPr lang="zh-CN" altLang="en-US" b="1" dirty="0" smtClean="0">
                <a:solidFill>
                  <a:schemeClr val="tx1"/>
                </a:solidFill>
              </a:rPr>
              <a:t>米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zh-CN" altLang="en-US" b="1" dirty="0" smtClean="0">
                <a:solidFill>
                  <a:schemeClr val="tx1"/>
                </a:solidFill>
              </a:rPr>
              <a:t>秒，一颗人造地球卫星的速度是</a:t>
            </a:r>
            <a:r>
              <a:rPr lang="en-US" b="1" dirty="0" smtClean="0">
                <a:solidFill>
                  <a:schemeClr val="tx1"/>
                </a:solidFill>
              </a:rPr>
              <a:t>8×10</a:t>
            </a:r>
            <a:r>
              <a:rPr lang="en-US" b="1" baseline="30000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米</a:t>
            </a:r>
            <a:r>
              <a:rPr lang="en-US" b="1" dirty="0" smtClean="0">
                <a:solidFill>
                  <a:schemeClr val="tx1"/>
                </a:solidFill>
              </a:rPr>
              <a:t>/</a:t>
            </a:r>
            <a:r>
              <a:rPr lang="zh-CN" altLang="en-US" b="1" dirty="0" smtClean="0">
                <a:solidFill>
                  <a:schemeClr val="tx1"/>
                </a:solidFill>
              </a:rPr>
              <a:t>秒，则光的速度是这颗人造地球卫星速度的多少倍？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解：</a:t>
            </a:r>
            <a:r>
              <a:rPr lang="en-US" b="1" dirty="0" smtClean="0">
                <a:solidFill>
                  <a:srgbClr val="FF0000"/>
                </a:solidFill>
              </a:rPr>
              <a:t>(3×10</a:t>
            </a:r>
            <a:r>
              <a:rPr lang="en-US" b="1" baseline="30000" dirty="0" smtClean="0">
                <a:solidFill>
                  <a:srgbClr val="FF0000"/>
                </a:solidFill>
              </a:rPr>
              <a:t>8</a:t>
            </a:r>
            <a:r>
              <a:rPr lang="en-US" b="1" dirty="0" smtClean="0">
                <a:solidFill>
                  <a:srgbClr val="FF0000"/>
                </a:solidFill>
              </a:rPr>
              <a:t>)÷(8×10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(3÷8)·(10</a:t>
            </a:r>
            <a:r>
              <a:rPr lang="en-US" b="1" baseline="30000" dirty="0" smtClean="0">
                <a:solidFill>
                  <a:srgbClr val="FF0000"/>
                </a:solidFill>
              </a:rPr>
              <a:t>8</a:t>
            </a:r>
            <a:r>
              <a:rPr lang="en-US" altLang="zh-CN" b="1" dirty="0" smtClean="0">
                <a:solidFill>
                  <a:srgbClr val="FF0000"/>
                </a:solidFill>
              </a:rPr>
              <a:t>÷</a:t>
            </a:r>
            <a:r>
              <a:rPr lang="en-US" b="1" dirty="0" smtClean="0">
                <a:solidFill>
                  <a:srgbClr val="FF0000"/>
                </a:solidFill>
              </a:rPr>
              <a:t>10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zh-CN" altLang="en-US" b="1" dirty="0" smtClean="0">
                <a:solidFill>
                  <a:srgbClr val="FF0000"/>
                </a:solidFill>
              </a:rPr>
              <a:t>＝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zh-CN" altLang="en-US" b="1" dirty="0" smtClean="0">
                <a:solidFill>
                  <a:srgbClr val="FF0000"/>
                </a:solidFill>
              </a:rPr>
              <a:t>．</a:t>
            </a:r>
            <a:r>
              <a:rPr lang="en-US" b="1" dirty="0" smtClean="0">
                <a:solidFill>
                  <a:srgbClr val="FF0000"/>
                </a:solidFill>
              </a:rPr>
              <a:t>75×10</a:t>
            </a:r>
            <a:r>
              <a:rPr lang="en-US" b="1" baseline="30000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FF0000"/>
                </a:solidFill>
              </a:rPr>
              <a:t>答：光速是这颗人造地球卫星速度的</a:t>
            </a:r>
            <a:r>
              <a:rPr lang="en-US" b="1" dirty="0" smtClean="0">
                <a:solidFill>
                  <a:srgbClr val="FF0000"/>
                </a:solidFill>
              </a:rPr>
              <a:t>3.75×10</a:t>
            </a:r>
            <a:r>
              <a:rPr lang="en-US" b="1" baseline="30000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倍．</a:t>
            </a:r>
          </a:p>
          <a:p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．下列计算是否正确？如果不正确，加以改正．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 ÷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（－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xy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）＝           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10 ÷2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altLang="zh-CN" b="1" dirty="0" smtClean="0">
                <a:solidFill>
                  <a:schemeClr val="tx1"/>
                </a:solidFill>
                <a:uFillTx/>
              </a:rPr>
              <a:t>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4 ÷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；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4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15×         ÷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（－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5×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）＝－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3×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endParaRPr lang="zh-CN" altLang="en-US" b="1" dirty="0" smtClean="0">
              <a:solidFill>
                <a:schemeClr val="tx1"/>
              </a:solidFill>
              <a:latin typeface="+mj-lt"/>
            </a:endParaRPr>
          </a:p>
          <a:p>
            <a:endParaRPr lang="zh-CN" altLang="en-US" b="1" dirty="0">
              <a:solidFill>
                <a:schemeClr val="tx1"/>
              </a:solidFill>
              <a:latin typeface="黑体" panose="02010609060101010101" pitchFamily="49" charset="-122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410809" y="1264932"/>
          <a:ext cx="625652" cy="6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5" name="Equation" r:id="rId3" imgW="8839200" imgH="9448800" progId="Equation.DSMT4">
                  <p:embed/>
                </p:oleObj>
              </mc:Choice>
              <mc:Fallback>
                <p:oleObj name="Equation" r:id="rId3" imgW="8839200" imgH="9448800" progId="Equation.DSMT4">
                  <p:embed/>
                  <p:pic>
                    <p:nvPicPr>
                      <p:cNvPr id="0" name="Picture 10" descr="image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809" y="1264932"/>
                        <a:ext cx="625652" cy="66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2912699" y="1967674"/>
          <a:ext cx="561273" cy="40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name="Equation" r:id="rId5" imgW="7620000" imgH="5486400" progId="Equation.DSMT4">
                  <p:embed/>
                </p:oleObj>
              </mc:Choice>
              <mc:Fallback>
                <p:oleObj name="Equation" r:id="rId5" imgW="7620000" imgH="5486400" progId="Equation.DSMT4">
                  <p:embed/>
                  <p:pic>
                    <p:nvPicPr>
                      <p:cNvPr id="0" name="Picture 9" descr="image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2699" y="1967674"/>
                        <a:ext cx="561273" cy="4041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904296" y="2400440"/>
          <a:ext cx="659022" cy="704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name="Equation" r:id="rId7" imgW="8839200" imgH="9448800" progId="Equation.DSMT4">
                  <p:embed/>
                </p:oleObj>
              </mc:Choice>
              <mc:Fallback>
                <p:oleObj name="Equation" r:id="rId7" imgW="8839200" imgH="9448800" progId="Equation.DSMT4">
                  <p:embed/>
                  <p:pic>
                    <p:nvPicPr>
                      <p:cNvPr id="0" name="Picture 8" descr="image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296" y="2400440"/>
                        <a:ext cx="659022" cy="7044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102839" y="3090219"/>
          <a:ext cx="419073" cy="37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name="Equation" r:id="rId9" imgW="5486400" imgH="4876800" progId="Equation.DSMT4">
                  <p:embed/>
                </p:oleObj>
              </mc:Choice>
              <mc:Fallback>
                <p:oleObj name="Equation" r:id="rId9" imgW="5486400" imgH="4876800" progId="Equation.DSMT4">
                  <p:embed/>
                  <p:pic>
                    <p:nvPicPr>
                      <p:cNvPr id="0" name="Picture 7" descr="image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839" y="3090219"/>
                        <a:ext cx="419073" cy="372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3800475" y="3090218"/>
          <a:ext cx="457018" cy="40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name="Equation" r:id="rId11" imgW="5486400" imgH="4876800" progId="Equation.DSMT4">
                  <p:embed/>
                </p:oleObj>
              </mc:Choice>
              <mc:Fallback>
                <p:oleObj name="Equation" r:id="rId11" imgW="5486400" imgH="4876800" progId="Equation.DSMT4">
                  <p:embed/>
                  <p:pic>
                    <p:nvPicPr>
                      <p:cNvPr id="0" name="Picture 6" descr="image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3090218"/>
                        <a:ext cx="457018" cy="40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5486869" y="3123946"/>
          <a:ext cx="415508" cy="369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name="Equation" r:id="rId13" imgW="5486400" imgH="4876800" progId="Equation.DSMT4">
                  <p:embed/>
                </p:oleObj>
              </mc:Choice>
              <mc:Fallback>
                <p:oleObj name="Equation" r:id="rId13" imgW="5486400" imgH="4876800" progId="Equation.DSMT4">
                  <p:embed/>
                  <p:pic>
                    <p:nvPicPr>
                      <p:cNvPr id="0" name="Picture 5" descr="image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869" y="3123946"/>
                        <a:ext cx="415508" cy="369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2156007" y="1956431"/>
          <a:ext cx="429796" cy="368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15" imgW="6400800" imgH="5486400" progId="Equation.DSMT4">
                  <p:embed/>
                </p:oleObj>
              </mc:Choice>
              <mc:Fallback>
                <p:oleObj name="Equation" r:id="rId15" imgW="6400800" imgH="5486400" progId="Equation.DSMT4">
                  <p:embed/>
                  <p:pic>
                    <p:nvPicPr>
                      <p:cNvPr id="0" name="Picture 4" descr="image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6007" y="1956431"/>
                        <a:ext cx="429796" cy="368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4594486" y="1359233"/>
            <a:ext cx="1131195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错误</a:t>
            </a:r>
          </a:p>
        </p:txBody>
      </p:sp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5677447" y="1163749"/>
          <a:ext cx="865760" cy="725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name="Equation" r:id="rId17" imgW="11277600" imgH="9448800" progId="Equation.DSMT4">
                  <p:embed/>
                </p:oleObj>
              </mc:Choice>
              <mc:Fallback>
                <p:oleObj name="Equation" r:id="rId17" imgW="11277600" imgH="9448800" progId="Equation.DSMT4">
                  <p:embed/>
                  <p:pic>
                    <p:nvPicPr>
                      <p:cNvPr id="0" name="Picture 3" descr="image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7447" y="1163749"/>
                        <a:ext cx="865760" cy="7253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4472692" y="1990694"/>
            <a:ext cx="1131195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错误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4382750" y="2597795"/>
            <a:ext cx="1131195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错误</a:t>
            </a:r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5706022" y="2023887"/>
          <a:ext cx="754761" cy="438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name="Equation" r:id="rId19" imgW="9448800" imgH="5486400" progId="Equation.DSMT4">
                  <p:embed/>
                </p:oleObj>
              </mc:Choice>
              <mc:Fallback>
                <p:oleObj name="Equation" r:id="rId19" imgW="9448800" imgH="5486400" progId="Equation.DSMT4">
                  <p:embed/>
                  <p:pic>
                    <p:nvPicPr>
                      <p:cNvPr id="0" name="Picture 2" descr="image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022" y="2023887"/>
                        <a:ext cx="754761" cy="4382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9" name="Object 11"/>
          <p:cNvGraphicFramePr>
            <a:graphicFrameLocks noChangeAspect="1"/>
          </p:cNvGraphicFramePr>
          <p:nvPr/>
        </p:nvGraphicFramePr>
        <p:xfrm>
          <a:off x="5883405" y="2672524"/>
          <a:ext cx="352777" cy="329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name="Equation" r:id="rId21" imgW="4572000" imgH="4267200" progId="Equation.DSMT4">
                  <p:embed/>
                </p:oleObj>
              </mc:Choice>
              <mc:Fallback>
                <p:oleObj name="Equation" r:id="rId21" imgW="4572000" imgH="4267200" progId="Equation.DSMT4">
                  <p:embed/>
                  <p:pic>
                    <p:nvPicPr>
                      <p:cNvPr id="0" name="Picture 1" descr="image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405" y="2672524"/>
                        <a:ext cx="352777" cy="3292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24"/>
          <p:cNvSpPr>
            <a:spLocks noChangeArrowheads="1"/>
          </p:cNvSpPr>
          <p:nvPr/>
        </p:nvSpPr>
        <p:spPr bwMode="auto">
          <a:xfrm>
            <a:off x="6756817" y="3038131"/>
            <a:ext cx="1131195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正确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altLang="zh-CN" b="1" dirty="0" smtClean="0">
                <a:solidFill>
                  <a:schemeClr val="tx1"/>
                </a:solidFill>
                <a:uFillTx/>
              </a:rPr>
              <a:t>.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）计算（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4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y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z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÷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（－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xy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）的结果是（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）．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A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           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B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C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D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）下列运算中正确的是（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）．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A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6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6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÷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B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8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8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÷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4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6</a:t>
            </a:r>
            <a:endParaRPr lang="zh-CN" altLang="en-US" b="1" dirty="0" smtClean="0">
              <a:solidFill>
                <a:schemeClr val="tx1"/>
              </a:solidFill>
              <a:uFillTx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C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xy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÷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）＝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y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D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．（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x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y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÷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i="1" dirty="0" err="1" smtClean="0">
                <a:solidFill>
                  <a:schemeClr val="tx1"/>
                </a:solidFill>
                <a:uFillTx/>
              </a:rPr>
              <a:t>xy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i="1" dirty="0" err="1" smtClean="0">
                <a:solidFill>
                  <a:schemeClr val="tx1"/>
                </a:solidFill>
                <a:uFillTx/>
              </a:rPr>
              <a:t>xy</a:t>
            </a:r>
            <a:endParaRPr lang="zh-CN" altLang="en-US" b="1" i="1" dirty="0" smtClean="0">
              <a:solidFill>
                <a:schemeClr val="tx1"/>
              </a:solidFill>
              <a:uFillTx/>
            </a:endParaRPr>
          </a:p>
          <a:p>
            <a:endParaRPr lang="zh-CN" altLang="en-US" b="1" dirty="0" smtClean="0">
              <a:solidFill>
                <a:schemeClr val="tx1"/>
              </a:solidFill>
              <a:uFillTx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auto">
          <a:xfrm>
            <a:off x="6139317" y="1018471"/>
            <a:ext cx="800099" cy="4039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C</a:t>
            </a:r>
            <a:endParaRPr lang="zh-CN" altLang="en-US" sz="2100" b="1" dirty="0">
              <a:solidFill>
                <a:srgbClr val="FF0000"/>
              </a:solidFill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3979890" y="2149963"/>
            <a:ext cx="800099" cy="40398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B</a:t>
            </a:r>
            <a:endParaRPr lang="zh-CN" altLang="en-US" sz="2100" b="1" dirty="0">
              <a:solidFill>
                <a:srgbClr val="FF0000"/>
              </a:solidFill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1119421" y="1422329"/>
          <a:ext cx="735611" cy="600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3" imgW="11582400" imgH="9448800" progId="Equation.DSMT4">
                  <p:embed/>
                </p:oleObj>
              </mc:Choice>
              <mc:Fallback>
                <p:oleObj name="Equation" r:id="rId3" imgW="11582400" imgH="9448800" progId="Equation.DSMT4">
                  <p:embed/>
                  <p:pic>
                    <p:nvPicPr>
                      <p:cNvPr id="0" name="Picture 4" descr="image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421" y="1422329"/>
                        <a:ext cx="735611" cy="600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2727116" y="1478541"/>
          <a:ext cx="626881" cy="590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5" imgW="11582400" imgH="9448800" progId="Equation.DSMT4">
                  <p:embed/>
                </p:oleObj>
              </mc:Choice>
              <mc:Fallback>
                <p:oleObj name="Equation" r:id="rId5" imgW="11582400" imgH="9448800" progId="Equation.DSMT4">
                  <p:embed/>
                  <p:pic>
                    <p:nvPicPr>
                      <p:cNvPr id="0" name="Picture 3" descr="image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116" y="1478541"/>
                        <a:ext cx="626881" cy="590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4318416" y="1489785"/>
          <a:ext cx="678767" cy="65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Equation" r:id="rId7" imgW="9753600" imgH="9448800" progId="Equation.DSMT4">
                  <p:embed/>
                </p:oleObj>
              </mc:Choice>
              <mc:Fallback>
                <p:oleObj name="Equation" r:id="rId7" imgW="9753600" imgH="9448800" progId="Equation.DSMT4">
                  <p:embed/>
                  <p:pic>
                    <p:nvPicPr>
                      <p:cNvPr id="0" name="Picture 2" descr="image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416" y="1489785"/>
                        <a:ext cx="678767" cy="657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5667530" y="1433570"/>
          <a:ext cx="695795" cy="674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0" name="Equation" r:id="rId9" imgW="9753600" imgH="9448800" progId="Equation.DSMT4">
                  <p:embed/>
                </p:oleObj>
              </mc:Choice>
              <mc:Fallback>
                <p:oleObj name="Equation" r:id="rId9" imgW="9753600" imgH="9448800" progId="Equation.DSMT4">
                  <p:embed/>
                  <p:pic>
                    <p:nvPicPr>
                      <p:cNvPr id="0" name="Picture 1" descr="image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530" y="1433570"/>
                        <a:ext cx="695795" cy="6740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                  ______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）若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                                                          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， 则</a:t>
            </a:r>
            <a:r>
              <a:rPr lang="en-US" b="1" i="1" dirty="0" err="1" smtClean="0">
                <a:solidFill>
                  <a:schemeClr val="tx1"/>
                </a:solidFill>
                <a:uFillTx/>
              </a:rPr>
              <a:t>m</a:t>
            </a:r>
            <a:r>
              <a:rPr lang="en-US" b="1" dirty="0" err="1" smtClean="0">
                <a:solidFill>
                  <a:schemeClr val="tx1"/>
                </a:solidFill>
                <a:uFillTx/>
              </a:rPr>
              <a:t>÷</a:t>
            </a:r>
            <a:r>
              <a:rPr lang="en-US" b="1" i="1" dirty="0" err="1" smtClean="0">
                <a:solidFill>
                  <a:schemeClr val="tx1"/>
                </a:solidFill>
                <a:uFillTx/>
              </a:rPr>
              <a:t>n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______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）若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n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为正整数，且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a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i="1" baseline="30000" dirty="0" smtClean="0">
                <a:solidFill>
                  <a:schemeClr val="tx1"/>
                </a:solidFill>
                <a:uFillTx/>
              </a:rPr>
              <a:t>n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＝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，则（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3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a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3</a:t>
            </a:r>
            <a:r>
              <a:rPr lang="en-US" b="1" i="1" baseline="30000" dirty="0" smtClean="0">
                <a:solidFill>
                  <a:schemeClr val="tx1"/>
                </a:solidFill>
                <a:uFillTx/>
              </a:rPr>
              <a:t>n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2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÷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（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27</a:t>
            </a:r>
            <a:r>
              <a:rPr lang="en-US" b="1" i="1" dirty="0" smtClean="0">
                <a:solidFill>
                  <a:schemeClr val="tx1"/>
                </a:solidFill>
                <a:uFillTx/>
              </a:rPr>
              <a:t>a</a:t>
            </a:r>
            <a:r>
              <a:rPr lang="en-US" b="1" baseline="30000" dirty="0" smtClean="0">
                <a:solidFill>
                  <a:schemeClr val="tx1"/>
                </a:solidFill>
                <a:uFillTx/>
              </a:rPr>
              <a:t>4</a:t>
            </a:r>
            <a:r>
              <a:rPr lang="en-US" b="1" i="1" baseline="30000" dirty="0" smtClean="0">
                <a:solidFill>
                  <a:schemeClr val="tx1"/>
                </a:solidFill>
                <a:uFillTx/>
              </a:rPr>
              <a:t>n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）的值</a:t>
            </a:r>
            <a:endParaRPr lang="en-US" altLang="zh-CN" b="1" dirty="0" smtClean="0">
              <a:solidFill>
                <a:schemeClr val="tx1"/>
              </a:solidFill>
              <a:uFillTx/>
            </a:endParaRPr>
          </a:p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  <a:uFillTx/>
              </a:rPr>
              <a:t>   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为</a:t>
            </a:r>
            <a:r>
              <a:rPr lang="en-US" b="1" dirty="0" smtClean="0">
                <a:solidFill>
                  <a:schemeClr val="tx1"/>
                </a:solidFill>
                <a:uFillTx/>
              </a:rPr>
              <a:t>______</a:t>
            </a:r>
            <a:r>
              <a:rPr lang="zh-CN" altLang="en-US" b="1" dirty="0" smtClean="0">
                <a:solidFill>
                  <a:schemeClr val="tx1"/>
                </a:solidFill>
                <a:uFillTx/>
              </a:rPr>
              <a:t>．</a:t>
            </a:r>
          </a:p>
          <a:p>
            <a:endParaRPr lang="zh-CN" altLang="en-US" b="1" dirty="0" smtClean="0">
              <a:solidFill>
                <a:schemeClr val="tx1"/>
              </a:solidFill>
              <a:uFillTx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50177" name="Object 1"/>
          <p:cNvGraphicFramePr>
            <a:graphicFrameLocks noChangeAspect="1"/>
          </p:cNvGraphicFramePr>
          <p:nvPr/>
        </p:nvGraphicFramePr>
        <p:xfrm>
          <a:off x="1911244" y="1000594"/>
          <a:ext cx="2228849" cy="43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3" imgW="27736800" imgH="5486400" progId="Equation.DSMT4">
                  <p:embed/>
                </p:oleObj>
              </mc:Choice>
              <mc:Fallback>
                <p:oleObj name="Equation" r:id="rId3" imgW="27736800" imgH="5486400" progId="Equation.DSMT4">
                  <p:embed/>
                  <p:pic>
                    <p:nvPicPr>
                      <p:cNvPr id="0" name="Picture 2" descr="image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244" y="1000594"/>
                        <a:ext cx="2228849" cy="43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765092" y="1450298"/>
          <a:ext cx="3833735" cy="65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5" imgW="55168800" imgH="9448800" progId="Equation.DSMT4">
                  <p:embed/>
                </p:oleObj>
              </mc:Choice>
              <mc:Fallback>
                <p:oleObj name="Equation" r:id="rId5" imgW="55168800" imgH="9448800" progId="Equation.DSMT4">
                  <p:embed/>
                  <p:pic>
                    <p:nvPicPr>
                      <p:cNvPr id="0" name="Picture 1" descr="image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092" y="1450298"/>
                        <a:ext cx="3833735" cy="652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4137286" y="969488"/>
            <a:ext cx="978108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i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a</a:t>
            </a:r>
            <a:r>
              <a:rPr lang="en-US" altLang="zh-CN" sz="2100" b="1" baseline="30000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r>
              <a:rPr lang="en-US" altLang="zh-CN" sz="2100" b="1" i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b</a:t>
            </a:r>
            <a:r>
              <a:rPr lang="en-US" altLang="zh-CN" sz="2100" b="1" baseline="30000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2</a:t>
            </a:r>
            <a:endParaRPr lang="zh-CN" altLang="en-US" sz="2100" b="1" baseline="30000" dirty="0">
              <a:solidFill>
                <a:srgbClr val="FF0000"/>
              </a:solidFill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auto">
          <a:xfrm>
            <a:off x="7140940" y="1533493"/>
            <a:ext cx="978108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3</a:t>
            </a:r>
            <a:endParaRPr lang="zh-CN" altLang="en-US" sz="2100" b="1" baseline="30000" dirty="0">
              <a:solidFill>
                <a:srgbClr val="FF0000"/>
              </a:solidFill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auto">
          <a:xfrm>
            <a:off x="1139253" y="2637143"/>
            <a:ext cx="978108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dirty="0">
                <a:solidFill>
                  <a:srgbClr val="FF0000"/>
                </a:solidFill>
                <a:latin typeface="+mj-lt"/>
                <a:ea typeface="黑体" panose="02010609060101010101" pitchFamily="49" charset="-122"/>
                <a:cs typeface="宋体" panose="02010600030101010101" pitchFamily="2" charset="-122"/>
              </a:rPr>
              <a:t>1</a:t>
            </a:r>
            <a:endParaRPr lang="zh-CN" altLang="en-US" sz="2100" b="1" baseline="30000" dirty="0">
              <a:solidFill>
                <a:srgbClr val="FF0000"/>
              </a:solidFill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334" y="779146"/>
            <a:ext cx="8586520" cy="396859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计算：</a:t>
            </a:r>
          </a:p>
          <a:p>
            <a:pPr indent="612140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13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 indent="612140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48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(24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)·(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－     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</a:p>
          <a:p>
            <a:pPr indent="612140">
              <a:lnSpc>
                <a:spcPct val="150000"/>
              </a:lnSpc>
            </a:pP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可直接运用单项式除以单项式的运算法则进行计算；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运算顺序与有理数的运算顺序相同．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3857469" y="1699737"/>
          <a:ext cx="177292" cy="571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Equation" r:id="rId4" imgW="5486400" imgH="17678400" progId="Equation.DSMT4">
                  <p:embed/>
                </p:oleObj>
              </mc:Choice>
              <mc:Fallback>
                <p:oleObj name="Equation" r:id="rId4" imgW="5486400" imgH="17678400" progId="Equation.DSMT4">
                  <p:embed/>
                  <p:pic>
                    <p:nvPicPr>
                      <p:cNvPr id="0" name="Picture 3" descr="image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469" y="1699737"/>
                        <a:ext cx="177292" cy="5712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337872" y="2349708"/>
          <a:ext cx="1772879" cy="460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Equation" r:id="rId6" imgW="20421600" imgH="5181600" progId="Equation.DSMT4">
                  <p:embed/>
                </p:oleObj>
              </mc:Choice>
              <mc:Fallback>
                <p:oleObj name="Equation" r:id="rId6" imgW="20421600" imgH="5181600" progId="Equation.DSMT4">
                  <p:embed/>
                  <p:pic>
                    <p:nvPicPr>
                      <p:cNvPr id="0" name="Picture 2" descr="image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872" y="2349708"/>
                        <a:ext cx="1772879" cy="460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807127" y="2365794"/>
            <a:ext cx="46328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2100" b="1" dirty="0">
                <a:latin typeface="+mj-lt"/>
                <a:ea typeface="黑体" panose="02010609060101010101" pitchFamily="49" charset="-122"/>
              </a:rPr>
              <a:t>(3)</a:t>
            </a:r>
            <a:endParaRPr lang="zh-CN" altLang="en-US" sz="2100" dirty="0">
              <a:latin typeface="+mj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31486" y="2873586"/>
            <a:ext cx="46328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2100" b="1" dirty="0">
                <a:latin typeface="+mj-lt"/>
                <a:ea typeface="黑体" panose="02010609060101010101" pitchFamily="49" charset="-122"/>
              </a:rPr>
              <a:t>(4)</a:t>
            </a:r>
            <a:endParaRPr lang="zh-CN" altLang="en-US" sz="2100" dirty="0">
              <a:latin typeface="+mj-lt"/>
            </a:endParaRPr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/>
        </p:nvGraphicFramePr>
        <p:xfrm>
          <a:off x="1367072" y="2892868"/>
          <a:ext cx="2174354" cy="353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8" name="Equation" r:id="rId8" imgW="61264800" imgH="9753600" progId="Equation.DSMT4">
                  <p:embed/>
                </p:oleObj>
              </mc:Choice>
              <mc:Fallback>
                <p:oleObj name="Equation" r:id="rId8" imgW="61264800" imgH="9753600" progId="Equation.DSMT4">
                  <p:embed/>
                  <p:pic>
                    <p:nvPicPr>
                      <p:cNvPr id="0" name="Picture 1" descr="image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072" y="2892868"/>
                        <a:ext cx="2174354" cy="3533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294" y="637168"/>
            <a:ext cx="3955466" cy="2236946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xy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13</a:t>
            </a:r>
            <a:r>
              <a:rPr lang="zh-CN" alt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8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endParaRPr lang="en-US" altLang="en-US" sz="2400" b="1" baseline="30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1942" y="2859171"/>
            <a:ext cx="8220117" cy="15444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48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÷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(24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)·(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    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[(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48)÷24×(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     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)]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－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·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     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sz="21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endParaRPr lang="en-US" altLang="en-US" sz="2100" b="1" i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433573" y="3294172"/>
          <a:ext cx="209320" cy="67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3" imgW="5486400" imgH="17678400" progId="Equation.DSMT4">
                  <p:embed/>
                </p:oleObj>
              </mc:Choice>
              <mc:Fallback>
                <p:oleObj name="Equation" r:id="rId3" imgW="5486400" imgH="17678400" progId="Equation.DSMT4">
                  <p:embed/>
                  <p:pic>
                    <p:nvPicPr>
                      <p:cNvPr id="0" name="Picture 3" descr="image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573" y="3294172"/>
                        <a:ext cx="209320" cy="67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491364" y="3807721"/>
          <a:ext cx="195218" cy="595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5" imgW="5791200" imgH="17678400" progId="Equation.DSMT4">
                  <p:embed/>
                </p:oleObj>
              </mc:Choice>
              <mc:Fallback>
                <p:oleObj name="Equation" r:id="rId5" imgW="5791200" imgH="17678400" progId="Equation.DSMT4">
                  <p:embed/>
                  <p:pic>
                    <p:nvPicPr>
                      <p:cNvPr id="0" name="Picture 2" descr="image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1364" y="3807721"/>
                        <a:ext cx="195218" cy="5959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097260" y="2779020"/>
          <a:ext cx="217196" cy="699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7" imgW="5486400" imgH="17678400" progId="Equation.DSMT4">
                  <p:embed/>
                </p:oleObj>
              </mc:Choice>
              <mc:Fallback>
                <p:oleObj name="Equation" r:id="rId7" imgW="5486400" imgH="17678400" progId="Equation.DSMT4">
                  <p:embed/>
                  <p:pic>
                    <p:nvPicPr>
                      <p:cNvPr id="0" name="Picture 1" descr="image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260" y="2779020"/>
                        <a:ext cx="217196" cy="6998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1265" name="Object 1"/>
          <p:cNvGraphicFramePr>
            <a:graphicFrameLocks noChangeAspect="1"/>
          </p:cNvGraphicFramePr>
          <p:nvPr/>
        </p:nvGraphicFramePr>
        <p:xfrm>
          <a:off x="928663" y="1071552"/>
          <a:ext cx="21050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7" name="Equation" r:id="rId4" imgW="45110400" imgH="9753600" progId="Equation.DSMT4">
                  <p:embed/>
                </p:oleObj>
              </mc:Choice>
              <mc:Fallback>
                <p:oleObj name="Equation" r:id="rId4" imgW="45110400" imgH="9753600" progId="Equation.DSMT4">
                  <p:embed/>
                  <p:pic>
                    <p:nvPicPr>
                      <p:cNvPr id="0" name="Picture 4" descr="image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3" y="1071552"/>
                        <a:ext cx="210502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4874770" y="1094038"/>
          <a:ext cx="2646545" cy="430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8" name="Equation" r:id="rId6" imgW="61264800" imgH="9753600" progId="Equation.DSMT4">
                  <p:embed/>
                </p:oleObj>
              </mc:Choice>
              <mc:Fallback>
                <p:oleObj name="Equation" r:id="rId6" imgW="61264800" imgH="9753600" progId="Equation.DSMT4">
                  <p:embed/>
                  <p:pic>
                    <p:nvPicPr>
                      <p:cNvPr id="0" name="Picture 3" descr="image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770" y="1094038"/>
                        <a:ext cx="2646545" cy="4301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81303" y="1663222"/>
          <a:ext cx="3567695" cy="97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9" name="Equation" r:id="rId8" imgW="79248000" imgH="21640800" progId="Equation.DSMT4">
                  <p:embed/>
                </p:oleObj>
              </mc:Choice>
              <mc:Fallback>
                <p:oleObj name="Equation" r:id="rId8" imgW="79248000" imgH="21640800" progId="Equation.DSMT4">
                  <p:embed/>
                  <p:pic>
                    <p:nvPicPr>
                      <p:cNvPr id="0" name="Picture 2" descr="image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303" y="1663222"/>
                        <a:ext cx="3567695" cy="9733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480734" y="1736981"/>
          <a:ext cx="4302826" cy="932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10" imgW="96012000" imgH="20726400" progId="Equation.DSMT4">
                  <p:embed/>
                </p:oleObj>
              </mc:Choice>
              <mc:Fallback>
                <p:oleObj name="Equation" r:id="rId10" imgW="96012000" imgH="20726400" progId="Equation.DSMT4">
                  <p:embed/>
                  <p:pic>
                    <p:nvPicPr>
                      <p:cNvPr id="0" name="Picture 1" descr="image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0734" y="1736981"/>
                        <a:ext cx="4302826" cy="932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492334" y="1095378"/>
            <a:ext cx="46328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2100" b="1" dirty="0">
                <a:latin typeface="+mj-lt"/>
                <a:ea typeface="黑体" panose="02010609060101010101" pitchFamily="49" charset="-122"/>
              </a:rPr>
              <a:t>(3)</a:t>
            </a:r>
            <a:endParaRPr lang="zh-CN" altLang="en-US" sz="2100" dirty="0">
              <a:latin typeface="+mj-lt"/>
            </a:endParaRPr>
          </a:p>
        </p:txBody>
      </p:sp>
      <p:sp>
        <p:nvSpPr>
          <p:cNvPr id="13" name="标题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随堂练习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361670" y="1086010"/>
            <a:ext cx="463289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2100" b="1" dirty="0">
                <a:latin typeface="+mj-lt"/>
                <a:ea typeface="黑体" panose="02010609060101010101" pitchFamily="49" charset="-122"/>
              </a:rPr>
              <a:t>(4)</a:t>
            </a:r>
            <a:endParaRPr lang="zh-CN" altLang="en-US" sz="2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92" y="1487431"/>
            <a:ext cx="8586520" cy="230647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单项式除以单项式法则：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一般地，单项式相除，把系数与同底数幂分别相除作为商的因式，对于只在被除式里含有的字母，则连同它的指数作为商的一个因式．</a:t>
            </a:r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课堂小结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学习目标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50865"/>
            <a:ext cx="7886700" cy="3761756"/>
          </a:xfrm>
        </p:spPr>
        <p:txBody>
          <a:bodyPr/>
          <a:lstStyle/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</a:rPr>
              <a:t>会进行简单的单项式除以单项式的运算（结果是整式）；</a:t>
            </a:r>
          </a:p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</a:rPr>
              <a:t>经历探索单项式除以单项式法则的过程，理解单项式除以单项式的算理；</a:t>
            </a:r>
          </a:p>
          <a:p>
            <a:pPr fontAlgn="auto">
              <a:lnSpc>
                <a:spcPct val="150000"/>
              </a:lnSpc>
            </a:pPr>
            <a:r>
              <a:rPr lang="en-US" sz="2400" b="1" dirty="0">
                <a:solidFill>
                  <a:schemeClr val="tx1"/>
                </a:solidFill>
              </a:rPr>
              <a:t>3.</a:t>
            </a:r>
            <a:r>
              <a:rPr lang="zh-CN" altLang="en-US" sz="2400" b="1" dirty="0">
                <a:solidFill>
                  <a:schemeClr val="tx1"/>
                </a:solidFill>
              </a:rPr>
              <a:t>在探索中体会类比方法的作用，发展有条理的思考与表达能力和运算能力．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062" y="543051"/>
            <a:ext cx="8586520" cy="396859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 fontAlgn="ctr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．单项式与单项式相乘法则：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一般地，单项式与单项式相乘，把它们的系数、同底数幂分别相乘，对于只在一个单项式里含有的字母，则连同它的指数作为积的一个因式．</a:t>
            </a:r>
          </a:p>
          <a:p>
            <a:pPr indent="612140" fontAlgn="ctr">
              <a:lnSpc>
                <a:spcPct val="150000"/>
              </a:lnSpc>
            </a:pP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．同底数幂的除法法则：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同底数幂相除，底数不变，指数相减．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即：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  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≠</a:t>
            </a:r>
            <a:r>
              <a:rPr 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都是正整数，并且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≥</a:t>
            </a:r>
            <a:r>
              <a:rPr lang="en-US" sz="21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n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）．</a:t>
            </a: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那么单项式与单项式如果相除呢？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497310" y="3546134"/>
          <a:ext cx="1809751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43281600" imgH="8229600" progId="Equation.DSMT4">
                  <p:embed/>
                </p:oleObj>
              </mc:Choice>
              <mc:Fallback>
                <p:oleObj name="Equation" r:id="rId4" imgW="43281600" imgH="8229600" progId="Equation.DSMT4">
                  <p:embed/>
                  <p:pic>
                    <p:nvPicPr>
                      <p:cNvPr id="0" name="Picture 1" descr="image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310" y="3546134"/>
                        <a:ext cx="1809751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复习回顾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4225" y="903189"/>
            <a:ext cx="8586520" cy="286035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想一想：                                  ，根据单项式与单项式相乘法则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可以考虑：</a:t>
            </a:r>
            <a:r>
              <a:rPr lang="en-US" altLang="zh-CN" sz="2400" b="1" dirty="0">
                <a:latin typeface="Times New Roman" panose="02020603050405020304" pitchFamily="18" charset="0"/>
              </a:rPr>
              <a:t>12÷3</a:t>
            </a:r>
            <a:r>
              <a:rPr lang="zh-CN" altLang="en-US" sz="2400" b="1" dirty="0">
                <a:latin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</a:rPr>
              <a:t>4</a:t>
            </a:r>
            <a:r>
              <a:rPr lang="zh-CN" altLang="en-US" sz="2400" b="1" dirty="0">
                <a:latin typeface="Times New Roman" panose="02020603050405020304" pitchFamily="18" charset="0"/>
              </a:rPr>
              <a:t>，                  ，                ，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即                                       </a:t>
            </a:r>
            <a:endParaRPr lang="en-US" altLang="zh-CN" sz="2400" b="1" dirty="0">
              <a:latin typeface="Times New Roman" panose="02020603050405020304" pitchFamily="18" charset="0"/>
            </a:endParaRP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所以 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177853" y="1039776"/>
          <a:ext cx="267892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4" imgW="67970400" imgH="9753600" progId="Equation.DSMT4">
                  <p:embed/>
                </p:oleObj>
              </mc:Choice>
              <mc:Fallback>
                <p:oleObj name="Equation" r:id="rId4" imgW="67970400" imgH="9753600" progId="Equation.DSMT4">
                  <p:embed/>
                  <p:pic>
                    <p:nvPicPr>
                      <p:cNvPr id="0" name="Picture 5" descr="image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7853" y="1039776"/>
                        <a:ext cx="2678928" cy="40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096153" y="2144443"/>
          <a:ext cx="1346200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6" imgW="32308800" imgH="8229600" progId="Equation.DSMT4">
                  <p:embed/>
                </p:oleObj>
              </mc:Choice>
              <mc:Fallback>
                <p:oleObj name="Equation" r:id="rId6" imgW="32308800" imgH="8229600" progId="Equation.DSMT4">
                  <p:embed/>
                  <p:pic>
                    <p:nvPicPr>
                      <p:cNvPr id="0" name="Picture 4" descr="image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6153" y="2144443"/>
                        <a:ext cx="1346200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5693569" y="2164080"/>
          <a:ext cx="134683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8" imgW="31394400" imgH="8229600" progId="Equation.DSMT4">
                  <p:embed/>
                </p:oleObj>
              </mc:Choice>
              <mc:Fallback>
                <p:oleObj name="Equation" r:id="rId8" imgW="31394400" imgH="8229600" progId="Equation.DSMT4">
                  <p:embed/>
                  <p:pic>
                    <p:nvPicPr>
                      <p:cNvPr id="0" name="Picture 3" descr="image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3569" y="2164080"/>
                        <a:ext cx="134683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509682" y="2724050"/>
          <a:ext cx="297815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10" imgW="71323200" imgH="8229600" progId="Equation.DSMT4">
                  <p:embed/>
                </p:oleObj>
              </mc:Choice>
              <mc:Fallback>
                <p:oleObj name="Equation" r:id="rId10" imgW="71323200" imgH="8229600" progId="Equation.DSMT4">
                  <p:embed/>
                  <p:pic>
                    <p:nvPicPr>
                      <p:cNvPr id="0" name="Picture 2" descr="image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682" y="2724050"/>
                        <a:ext cx="297815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12297" name="Object 9"/>
          <p:cNvGraphicFramePr>
            <a:graphicFrameLocks noChangeAspect="1"/>
          </p:cNvGraphicFramePr>
          <p:nvPr/>
        </p:nvGraphicFramePr>
        <p:xfrm>
          <a:off x="1824775" y="3267036"/>
          <a:ext cx="2019300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12" imgW="48463200" imgH="20116800" progId="Equation.DSMT4">
                  <p:embed/>
                </p:oleObj>
              </mc:Choice>
              <mc:Fallback>
                <p:oleObj name="Equation" r:id="rId12" imgW="48463200" imgH="20116800" progId="Equation.DSMT4">
                  <p:embed/>
                  <p:pic>
                    <p:nvPicPr>
                      <p:cNvPr id="0" name="Picture 1" descr="image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775" y="3267036"/>
                        <a:ext cx="2019300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4" name="标题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探究新知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探究新知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试一试：计算下列各题，并说明理由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endParaRPr lang="zh-CN" altLang="en-US" b="1" dirty="0" smtClean="0">
              <a:solidFill>
                <a:schemeClr val="tx1"/>
              </a:solidFill>
            </a:endParaRPr>
          </a:p>
          <a:p>
            <a:r>
              <a:rPr lang="zh-CN" altLang="en-US" b="1" dirty="0" smtClean="0">
                <a:solidFill>
                  <a:schemeClr val="tx1"/>
                </a:solidFill>
              </a:rPr>
              <a:t>（</a:t>
            </a:r>
            <a:r>
              <a:rPr lang="en-US" b="1" dirty="0" smtClean="0">
                <a:solidFill>
                  <a:schemeClr val="tx1"/>
                </a:solidFill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</a:rPr>
              <a:t>）</a:t>
            </a:r>
            <a:r>
              <a:rPr lang="en-US" b="1" dirty="0" smtClean="0">
                <a:solidFill>
                  <a:schemeClr val="tx1"/>
                </a:solidFill>
              </a:rPr>
              <a:t>                     </a:t>
            </a:r>
            <a:r>
              <a:rPr lang="zh-CN" altLang="en-US" b="1" dirty="0" smtClean="0">
                <a:solidFill>
                  <a:schemeClr val="tx1"/>
                </a:solidFill>
              </a:rPr>
              <a:t>（</a:t>
            </a:r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）</a:t>
            </a:r>
            <a:r>
              <a:rPr lang="en-US" b="1" dirty="0" smtClean="0">
                <a:solidFill>
                  <a:schemeClr val="tx1"/>
                </a:solidFill>
              </a:rPr>
              <a:t>                                   </a:t>
            </a:r>
            <a:r>
              <a:rPr lang="zh-CN" altLang="en-US" b="1" dirty="0" smtClean="0">
                <a:solidFill>
                  <a:schemeClr val="tx1"/>
                </a:solidFill>
              </a:rPr>
              <a:t>（</a:t>
            </a:r>
            <a:r>
              <a:rPr lang="en-US" b="1" dirty="0" smtClean="0">
                <a:solidFill>
                  <a:schemeClr val="tx1"/>
                </a:solidFill>
              </a:rPr>
              <a:t>3</a:t>
            </a:r>
            <a:r>
              <a:rPr lang="zh-CN" altLang="en-US" b="1" dirty="0" smtClean="0">
                <a:solidFill>
                  <a:schemeClr val="tx1"/>
                </a:solidFill>
              </a:rPr>
              <a:t>）                             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分析：可以用类似于分数约分的方法进行计算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zh-CN" altLang="en-US" b="1" dirty="0" smtClean="0">
              <a:solidFill>
                <a:schemeClr val="tx1"/>
              </a:solidFill>
            </a:endParaRPr>
          </a:p>
          <a:p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（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zh-CN" altLang="en-US" b="1" dirty="0" smtClean="0">
                <a:solidFill>
                  <a:schemeClr val="tx1"/>
                </a:solidFill>
                <a:latin typeface="+mj-lt"/>
              </a:rPr>
              <a:t>）</a:t>
            </a:r>
            <a:r>
              <a:rPr lang="en-US" b="1" dirty="0" smtClean="0">
                <a:latin typeface="+mj-lt"/>
              </a:rPr>
              <a:t> </a:t>
            </a:r>
            <a:endParaRPr lang="zh-CN" alt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1326629" y="1607695"/>
          <a:ext cx="1079292" cy="47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5" name="Equation" r:id="rId3" imgW="12496800" imgH="5486400" progId="Equation.DSMT4">
                  <p:embed/>
                </p:oleObj>
              </mc:Choice>
              <mc:Fallback>
                <p:oleObj name="Equation" r:id="rId3" imgW="12496800" imgH="5486400" progId="Equation.DSMT4">
                  <p:embed/>
                  <p:pic>
                    <p:nvPicPr>
                      <p:cNvPr id="0" name="Picture 6" descr="image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6629" y="1607695"/>
                        <a:ext cx="1079292" cy="47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5617" name="Object 17"/>
          <p:cNvGraphicFramePr>
            <a:graphicFrameLocks noChangeAspect="1"/>
          </p:cNvGraphicFramePr>
          <p:nvPr/>
        </p:nvGraphicFramePr>
        <p:xfrm>
          <a:off x="3462727" y="1686393"/>
          <a:ext cx="1607696" cy="404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5" imgW="21031200" imgH="4876800" progId="Equation.DSMT4">
                  <p:embed/>
                </p:oleObj>
              </mc:Choice>
              <mc:Fallback>
                <p:oleObj name="Equation" r:id="rId5" imgW="21031200" imgH="4876800" progId="Equation.DSMT4">
                  <p:embed/>
                  <p:pic>
                    <p:nvPicPr>
                      <p:cNvPr id="0" name="Picture 5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727" y="1686393"/>
                        <a:ext cx="1607696" cy="404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5619" name="Object 19"/>
          <p:cNvGraphicFramePr>
            <a:graphicFrameLocks noChangeAspect="1"/>
          </p:cNvGraphicFramePr>
          <p:nvPr/>
        </p:nvGraphicFramePr>
        <p:xfrm>
          <a:off x="6397052" y="1686393"/>
          <a:ext cx="1607696" cy="406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7" imgW="18897600" imgH="4876800" progId="Equation.DSMT4">
                  <p:embed/>
                </p:oleObj>
              </mc:Choice>
              <mc:Fallback>
                <p:oleObj name="Equation" r:id="rId7" imgW="18897600" imgH="4876800" progId="Equation.DSMT4">
                  <p:embed/>
                  <p:pic>
                    <p:nvPicPr>
                      <p:cNvPr id="0" name="Picture 4" descr="image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052" y="1686393"/>
                        <a:ext cx="1607696" cy="4067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5621" name="Object 21"/>
          <p:cNvGraphicFramePr>
            <a:graphicFrameLocks noChangeAspect="1"/>
          </p:cNvGraphicFramePr>
          <p:nvPr/>
        </p:nvGraphicFramePr>
        <p:xfrm>
          <a:off x="1417554" y="2538272"/>
          <a:ext cx="1708881" cy="42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9" imgW="21945600" imgH="5486400" progId="Equation.DSMT4">
                  <p:embed/>
                </p:oleObj>
              </mc:Choice>
              <mc:Fallback>
                <p:oleObj name="Equation" r:id="rId9" imgW="21945600" imgH="5486400" progId="Equation.DSMT4">
                  <p:embed/>
                  <p:pic>
                    <p:nvPicPr>
                      <p:cNvPr id="0" name="Picture 3" descr="image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554" y="2538272"/>
                        <a:ext cx="1708881" cy="427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412144" y="2965647"/>
            <a:ext cx="1131195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graphicFrame>
        <p:nvGraphicFramePr>
          <p:cNvPr id="25623" name="Object 23"/>
          <p:cNvGraphicFramePr>
            <a:graphicFrameLocks noChangeAspect="1"/>
          </p:cNvGraphicFramePr>
          <p:nvPr/>
        </p:nvGraphicFramePr>
        <p:xfrm>
          <a:off x="1417320" y="3026569"/>
          <a:ext cx="1973036" cy="3314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11" imgW="28651200" imgH="4876800" progId="Equation.DSMT4">
                  <p:embed/>
                </p:oleObj>
              </mc:Choice>
              <mc:Fallback>
                <p:oleObj name="Equation" r:id="rId11" imgW="28651200" imgH="4876800" progId="Equation.DSMT4">
                  <p:embed/>
                  <p:pic>
                    <p:nvPicPr>
                      <p:cNvPr id="0" name="Picture 2" descr="image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320" y="3026569"/>
                        <a:ext cx="1973036" cy="3314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12144" y="3425105"/>
            <a:ext cx="1131195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indent="20002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100" b="1" dirty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endParaRPr lang="zh-CN" altLang="en-US" sz="2100" b="1" dirty="0">
              <a:latin typeface="+mj-lt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0" y="-142346"/>
            <a:ext cx="138564" cy="28469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80" tIns="34290" rIns="68580" bIns="34290" numCol="1" anchor="ctr" anchorCtr="0" compatLnSpc="1">
            <a:spAutoFit/>
          </a:bodyPr>
          <a:lstStyle/>
          <a:p>
            <a:endParaRPr lang="zh-CN" altLang="en-US"/>
          </a:p>
        </p:txBody>
      </p:sp>
      <p:graphicFrame>
        <p:nvGraphicFramePr>
          <p:cNvPr id="25625" name="Object 25"/>
          <p:cNvGraphicFramePr>
            <a:graphicFrameLocks noChangeAspect="1"/>
          </p:cNvGraphicFramePr>
          <p:nvPr/>
        </p:nvGraphicFramePr>
        <p:xfrm>
          <a:off x="1326832" y="3358039"/>
          <a:ext cx="2441513" cy="400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13" imgW="29260800" imgH="4876800" progId="Equation.DSMT4">
                  <p:embed/>
                </p:oleObj>
              </mc:Choice>
              <mc:Fallback>
                <p:oleObj name="Equation" r:id="rId13" imgW="29260800" imgH="4876800" progId="Equation.DSMT4">
                  <p:embed/>
                  <p:pic>
                    <p:nvPicPr>
                      <p:cNvPr id="0" name="Picture 1" descr="image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6832" y="3358039"/>
                        <a:ext cx="2441513" cy="400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探究新知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13688" y="1157734"/>
            <a:ext cx="8315795" cy="228457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单项式除以单项式法则：</a:t>
            </a:r>
          </a:p>
          <a:p>
            <a:pPr indent="612140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一般地，单项式相除，把系数与同底数幂分别相除作为商的因式，对于只在被除式里含有的字母，则连同它的指数作为商的一个因式．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03" y="576777"/>
            <a:ext cx="8586520" cy="57483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．计算：</a:t>
            </a:r>
          </a:p>
        </p:txBody>
      </p:sp>
      <p:graphicFrame>
        <p:nvGraphicFramePr>
          <p:cNvPr id="10244" name="Object 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838723" y="1205761"/>
          <a:ext cx="2029961" cy="615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4" imgW="58521600" imgH="17678400" progId="Equation.DSMT4">
                  <p:embed/>
                </p:oleObj>
              </mc:Choice>
              <mc:Fallback>
                <p:oleObj name="Equation" r:id="rId4" imgW="58521600" imgH="17678400" progId="Equation.DSMT4">
                  <p:embed/>
                  <p:pic>
                    <p:nvPicPr>
                      <p:cNvPr id="0" name="Picture 4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723" y="1205761"/>
                        <a:ext cx="2029961" cy="615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226185" y="1161493"/>
          <a:ext cx="2193947" cy="358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6" imgW="61264800" imgH="9753600" progId="Equation.DSMT4">
                  <p:embed/>
                </p:oleObj>
              </mc:Choice>
              <mc:Fallback>
                <p:oleObj name="Equation" r:id="rId6" imgW="61264800" imgH="9753600" progId="Equation.DSMT4">
                  <p:embed/>
                  <p:pic>
                    <p:nvPicPr>
                      <p:cNvPr id="0" name="Picture 3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185" y="1161493"/>
                        <a:ext cx="2193947" cy="3581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2" name="Object 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860035" y="2070980"/>
          <a:ext cx="3400919" cy="37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8" imgW="90220800" imgH="9753600" progId="Equation.DSMT4">
                  <p:embed/>
                </p:oleObj>
              </mc:Choice>
              <mc:Fallback>
                <p:oleObj name="Equation" r:id="rId8" imgW="90220800" imgH="9753600" progId="Equation.DSMT4">
                  <p:embed/>
                  <p:pic>
                    <p:nvPicPr>
                      <p:cNvPr id="0" name="Picture 2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035" y="2070980"/>
                        <a:ext cx="3400919" cy="375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1" name="Object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214943" y="1992282"/>
          <a:ext cx="2641578" cy="37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10" imgW="69494400" imgH="9753600" progId="Equation.DSMT4">
                  <p:embed/>
                </p:oleObj>
              </mc:Choice>
              <mc:Fallback>
                <p:oleObj name="Equation" r:id="rId10" imgW="69494400" imgH="9753600" progId="Equation.DSMT4">
                  <p:embed/>
                  <p:pic>
                    <p:nvPicPr>
                      <p:cNvPr id="0" name="Picture 1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3" y="1992282"/>
                        <a:ext cx="2641578" cy="37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14283" y="2571751"/>
            <a:ext cx="8715436" cy="202930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分析：（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）（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）直接运用单项式除法的运算法则；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）要注意运算顺序：先乘方，再乘除；</a:t>
            </a:r>
            <a:endParaRPr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indent="612140">
              <a:lnSpc>
                <a:spcPct val="15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）鼓励学生悟出：将（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）视为一个整体来进行单项式除以单项式的运算．</a:t>
            </a:r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Object 4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135012" y="607788"/>
          <a:ext cx="2159077" cy="2159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Equation" r:id="rId3" imgW="59436000" imgH="59436000" progId="Equation.DSMT4">
                  <p:embed/>
                </p:oleObj>
              </mc:Choice>
              <mc:Fallback>
                <p:oleObj name="Equation" r:id="rId3" imgW="59436000" imgH="59436000" progId="Equation.DSMT4">
                  <p:embed/>
                  <p:pic>
                    <p:nvPicPr>
                      <p:cNvPr id="0" name="Picture 4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12" y="607788"/>
                        <a:ext cx="2159077" cy="21590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055299" y="716936"/>
          <a:ext cx="2581275" cy="135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Equation" r:id="rId5" imgW="63703200" imgH="32918400" progId="Equation.DSMT4">
                  <p:embed/>
                </p:oleObj>
              </mc:Choice>
              <mc:Fallback>
                <p:oleObj name="Equation" r:id="rId5" imgW="63703200" imgH="32918400" progId="Equation.DSMT4">
                  <p:embed/>
                  <p:pic>
                    <p:nvPicPr>
                      <p:cNvPr id="0" name="Picture 3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5299" y="716936"/>
                        <a:ext cx="2581275" cy="1350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" name="Object 2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1011343" y="2916994"/>
          <a:ext cx="3350786" cy="1894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Equation" r:id="rId7" imgW="92049600" imgH="51511200" progId="Equation.DSMT4">
                  <p:embed/>
                </p:oleObj>
              </mc:Choice>
              <mc:Fallback>
                <p:oleObj name="Equation" r:id="rId7" imgW="92049600" imgH="51511200" progId="Equation.DSMT4">
                  <p:embed/>
                  <p:pic>
                    <p:nvPicPr>
                      <p:cNvPr id="0" name="Picture 2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343" y="2916994"/>
                        <a:ext cx="3350786" cy="1894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" name="Object 1" descr="学科网(www.zxxk.com)--教育资源门户，提供试卷、教案、课件、论文、素材及各类教学资源下载，还有大量而丰富的教学相关资讯！"/>
          <p:cNvGraphicFramePr>
            <a:graphicFrameLocks noChangeAspect="1"/>
          </p:cNvGraphicFramePr>
          <p:nvPr/>
        </p:nvGraphicFramePr>
        <p:xfrm>
          <a:off x="5302636" y="2916994"/>
          <a:ext cx="2639678" cy="186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Equation" r:id="rId9" imgW="69494400" imgH="48158400" progId="Equation.DSMT4">
                  <p:embed/>
                </p:oleObj>
              </mc:Choice>
              <mc:Fallback>
                <p:oleObj name="Equation" r:id="rId9" imgW="69494400" imgH="48158400" progId="Equation.DSMT4">
                  <p:embed/>
                  <p:pic>
                    <p:nvPicPr>
                      <p:cNvPr id="0" name="Picture 1" descr="学科网(www.zxxk.com)--教育资源门户，提供试卷、教案、课件、论文、素材及各类教学资源下载，还有大量而丰富的教学相关资讯！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636" y="2916994"/>
                        <a:ext cx="2639678" cy="1861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-3848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4282414"/>
            <a:ext cx="184727" cy="307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38" tIns="45719" rIns="91438" bIns="45719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1584" y="677960"/>
            <a:ext cx="2089190" cy="57483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indent="612140">
              <a:lnSpc>
                <a:spcPct val="150000"/>
              </a:lnSpc>
            </a:pP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1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计算：</a:t>
            </a: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798140" y="1513996"/>
          <a:ext cx="2046244" cy="442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name="Equation" r:id="rId4" imgW="45110400" imgH="9753600" progId="Equation.DSMT4">
                  <p:embed/>
                </p:oleObj>
              </mc:Choice>
              <mc:Fallback>
                <p:oleObj name="Equation" r:id="rId4" imgW="45110400" imgH="9753600" progId="Equation.DSMT4">
                  <p:embed/>
                  <p:pic>
                    <p:nvPicPr>
                      <p:cNvPr id="0" name="Picture 6" descr="image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140" y="1513996"/>
                        <a:ext cx="2046244" cy="4424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41701" y="2215491"/>
          <a:ext cx="2754527" cy="441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6" name="Equation" r:id="rId6" imgW="60655200" imgH="9753600" progId="Equation.DSMT4">
                  <p:embed/>
                </p:oleObj>
              </mc:Choice>
              <mc:Fallback>
                <p:oleObj name="Equation" r:id="rId6" imgW="60655200" imgH="9753600" progId="Equation.DSMT4">
                  <p:embed/>
                  <p:pic>
                    <p:nvPicPr>
                      <p:cNvPr id="0" name="Picture 5" descr="image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701" y="2215491"/>
                        <a:ext cx="2754527" cy="441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41715" y="2929093"/>
          <a:ext cx="809555" cy="357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Equation" r:id="rId8" imgW="18288000" imgH="8229600" progId="Equation.DSMT4">
                  <p:embed/>
                </p:oleObj>
              </mc:Choice>
              <mc:Fallback>
                <p:oleObj name="Equation" r:id="rId8" imgW="18288000" imgH="8229600" progId="Equation.DSMT4">
                  <p:embed/>
                  <p:pic>
                    <p:nvPicPr>
                      <p:cNvPr id="0" name="Picture 4" descr="image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715" y="2929093"/>
                        <a:ext cx="809555" cy="357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4287658" y="1536483"/>
          <a:ext cx="1884543" cy="314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Equation" r:id="rId10" imgW="48768000" imgH="8229600" progId="Equation.DSMT4">
                  <p:embed/>
                </p:oleObj>
              </mc:Choice>
              <mc:Fallback>
                <p:oleObj name="Equation" r:id="rId10" imgW="48768000" imgH="8229600" progId="Equation.DSMT4">
                  <p:embed/>
                  <p:pic>
                    <p:nvPicPr>
                      <p:cNvPr id="0" name="Picture 3" descr="image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658" y="1536483"/>
                        <a:ext cx="1884543" cy="3145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098961" y="2250936"/>
          <a:ext cx="2738982" cy="371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Equation" r:id="rId12" imgW="71628000" imgH="9753600" progId="Equation.DSMT4">
                  <p:embed/>
                </p:oleObj>
              </mc:Choice>
              <mc:Fallback>
                <p:oleObj name="Equation" r:id="rId12" imgW="71628000" imgH="9753600" progId="Equation.DSMT4">
                  <p:embed/>
                  <p:pic>
                    <p:nvPicPr>
                      <p:cNvPr id="0" name="Picture 2" descr="image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961" y="2250936"/>
                        <a:ext cx="2738982" cy="371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4099233" y="2757544"/>
          <a:ext cx="1243714" cy="701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Equation" r:id="rId14" imgW="31089600" imgH="17678400" progId="Equation.DSMT4">
                  <p:embed/>
                </p:oleObj>
              </mc:Choice>
              <mc:Fallback>
                <p:oleObj name="Equation" r:id="rId14" imgW="31089600" imgH="17678400" progId="Equation.DSMT4">
                  <p:embed/>
                  <p:pic>
                    <p:nvPicPr>
                      <p:cNvPr id="0" name="Picture 1" descr="image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9233" y="2757544"/>
                        <a:ext cx="1243714" cy="701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标题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典型例题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875</Words>
  <Application>Microsoft Office PowerPoint</Application>
  <PresentationFormat>全屏显示(16:9)</PresentationFormat>
  <Paragraphs>105</Paragraphs>
  <Slides>18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Arial Unicode MS</vt:lpstr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PowerPoint 演示文稿</vt:lpstr>
      <vt:lpstr>学习目标</vt:lpstr>
      <vt:lpstr>复习回顾</vt:lpstr>
      <vt:lpstr>探究新知</vt:lpstr>
      <vt:lpstr>探究新知</vt:lpstr>
      <vt:lpstr>探究新知</vt:lpstr>
      <vt:lpstr>典型例题</vt:lpstr>
      <vt:lpstr>典型例题</vt:lpstr>
      <vt:lpstr>典型例题</vt:lpstr>
      <vt:lpstr>典型例题</vt:lpstr>
      <vt:lpstr>典型例题</vt:lpstr>
      <vt:lpstr>随堂练习</vt:lpstr>
      <vt:lpstr>随堂练习</vt:lpstr>
      <vt:lpstr>随堂练习</vt:lpstr>
      <vt:lpstr>随堂练习</vt:lpstr>
      <vt:lpstr>随堂练习</vt:lpstr>
      <vt:lpstr>随堂练习</vt:lpstr>
      <vt:lpstr>课堂小结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2018-12-13T05:08:00Z</dcterms:created>
  <dcterms:modified xsi:type="dcterms:W3CDTF">2023-01-16T21:36:37Z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AE24473A806D4207BAF7F1E764624B0B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