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57" r:id="rId3"/>
    <p:sldId id="293" r:id="rId4"/>
    <p:sldId id="273" r:id="rId5"/>
    <p:sldId id="277" r:id="rId6"/>
    <p:sldId id="276" r:id="rId7"/>
    <p:sldId id="278" r:id="rId8"/>
    <p:sldId id="279" r:id="rId9"/>
    <p:sldId id="280" r:id="rId10"/>
    <p:sldId id="282" r:id="rId11"/>
    <p:sldId id="284" r:id="rId12"/>
    <p:sldId id="285" r:id="rId13"/>
    <p:sldId id="283" r:id="rId14"/>
    <p:sldId id="286" r:id="rId15"/>
    <p:sldId id="311"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297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4AB6C1-A3EE-4558-9C89-E4EC83E5859F}"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12F604-A539-4BE8-A4A6-BDD13A3125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A8D9263F-D293-47DC-9E2E-C13F92185DC7}" type="slidenum">
              <a:rPr lang="zh-CN" altLang="en-US"/>
              <a:t>‹#›</a:t>
            </a:fld>
            <a:endParaRPr lang="fr-FR"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65814207-DA4F-4985-9B7C-A89E29383D4B}" type="slidenum">
              <a:rPr lang="zh-CN" altLang="en-US"/>
              <a:t>‹#›</a:t>
            </a:fld>
            <a:endParaRPr lang="fr-FR"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幻灯片">
    <p:spTree>
      <p:nvGrpSpPr>
        <p:cNvPr id="1" name=""/>
        <p:cNvGrpSpPr/>
        <p:nvPr/>
      </p:nvGrpSpPr>
      <p:grpSpPr>
        <a:xfrm>
          <a:off x="0" y="0"/>
          <a:ext cx="0" cy="0"/>
          <a:chOff x="0" y="0"/>
          <a:chExt cx="0" cy="0"/>
        </a:xfrm>
      </p:grpSpPr>
    </p:spTree>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4454E350-8B48-4771-95D9-8FFE717277EA}" type="slidenum">
              <a:rPr lang="zh-CN" altLang="en-US"/>
              <a:t>‹#›</a:t>
            </a:fld>
            <a:endParaRPr lang="fr-FR" alt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95A60CCB-DCF0-4B8D-BE8C-6CC51C121FEE}" type="slidenum">
              <a:rPr lang="zh-CN" altLang="en-US"/>
              <a:t>‹#›</a:t>
            </a:fld>
            <a:endParaRPr lang="fr-FR"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19D88672-DECB-489B-B1E3-DBCE1C0B7601}" type="slidenum">
              <a:rPr lang="zh-CN" altLang="en-US"/>
              <a:t>‹#›</a:t>
            </a:fld>
            <a:endParaRPr lang="fr-FR"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fr-FR" altLang="en-US"/>
          </a:p>
        </p:txBody>
      </p:sp>
      <p:sp>
        <p:nvSpPr>
          <p:cNvPr id="8" name="Rectangle 5"/>
          <p:cNvSpPr>
            <a:spLocks noGrp="1" noChangeArrowheads="1"/>
          </p:cNvSpPr>
          <p:nvPr>
            <p:ph type="ftr" sz="quarter" idx="11"/>
          </p:nvPr>
        </p:nvSpPr>
        <p:spPr/>
        <p:txBody>
          <a:bodyPr/>
          <a:lstStyle>
            <a:lvl1pPr>
              <a:defRPr/>
            </a:lvl1pPr>
          </a:lstStyle>
          <a:p>
            <a:pPr>
              <a:defRPr/>
            </a:pPr>
            <a:endParaRPr lang="fr-FR" altLang="en-US"/>
          </a:p>
        </p:txBody>
      </p:sp>
      <p:sp>
        <p:nvSpPr>
          <p:cNvPr id="9" name="Rectangle 6"/>
          <p:cNvSpPr>
            <a:spLocks noGrp="1" noChangeArrowheads="1"/>
          </p:cNvSpPr>
          <p:nvPr>
            <p:ph type="sldNum" sz="quarter" idx="12"/>
          </p:nvPr>
        </p:nvSpPr>
        <p:spPr/>
        <p:txBody>
          <a:bodyPr/>
          <a:lstStyle>
            <a:lvl1pPr>
              <a:defRPr/>
            </a:lvl1pPr>
          </a:lstStyle>
          <a:p>
            <a:pPr>
              <a:defRPr/>
            </a:pPr>
            <a:fld id="{DFBD21B6-1489-497B-B1E2-E4D59AF1C038}" type="slidenum">
              <a:rPr lang="zh-CN" altLang="en-US"/>
              <a:t>‹#›</a:t>
            </a:fld>
            <a:endParaRPr lang="fr-FR"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fr-FR" altLang="en-US"/>
          </a:p>
        </p:txBody>
      </p:sp>
      <p:sp>
        <p:nvSpPr>
          <p:cNvPr id="4" name="Rectangle 5"/>
          <p:cNvSpPr>
            <a:spLocks noGrp="1" noChangeArrowheads="1"/>
          </p:cNvSpPr>
          <p:nvPr>
            <p:ph type="ftr" sz="quarter" idx="11"/>
          </p:nvPr>
        </p:nvSpPr>
        <p:spPr/>
        <p:txBody>
          <a:bodyPr/>
          <a:lstStyle>
            <a:lvl1pPr>
              <a:defRPr/>
            </a:lvl1pPr>
          </a:lstStyle>
          <a:p>
            <a:pPr>
              <a:defRPr/>
            </a:pPr>
            <a:endParaRPr lang="fr-FR" altLang="en-US"/>
          </a:p>
        </p:txBody>
      </p:sp>
      <p:sp>
        <p:nvSpPr>
          <p:cNvPr id="5" name="Rectangle 6"/>
          <p:cNvSpPr>
            <a:spLocks noGrp="1" noChangeArrowheads="1"/>
          </p:cNvSpPr>
          <p:nvPr>
            <p:ph type="sldNum" sz="quarter" idx="12"/>
          </p:nvPr>
        </p:nvSpPr>
        <p:spPr/>
        <p:txBody>
          <a:bodyPr/>
          <a:lstStyle>
            <a:lvl1pPr>
              <a:defRPr/>
            </a:lvl1pPr>
          </a:lstStyle>
          <a:p>
            <a:pPr>
              <a:defRPr/>
            </a:pPr>
            <a:fld id="{78E695A2-D698-4D3D-94EF-EB1E5F78E78F}" type="slidenum">
              <a:rPr lang="zh-CN" altLang="en-US"/>
              <a:t>‹#›</a:t>
            </a:fld>
            <a:endParaRPr lang="fr-FR"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ltLang="en-US"/>
          </a:p>
        </p:txBody>
      </p:sp>
      <p:sp>
        <p:nvSpPr>
          <p:cNvPr id="3" name="Rectangle 5"/>
          <p:cNvSpPr>
            <a:spLocks noGrp="1" noChangeArrowheads="1"/>
          </p:cNvSpPr>
          <p:nvPr>
            <p:ph type="ftr" sz="quarter" idx="11"/>
          </p:nvPr>
        </p:nvSpPr>
        <p:spPr/>
        <p:txBody>
          <a:bodyPr/>
          <a:lstStyle>
            <a:lvl1pPr>
              <a:defRPr/>
            </a:lvl1pPr>
          </a:lstStyle>
          <a:p>
            <a:pPr>
              <a:defRPr/>
            </a:pPr>
            <a:endParaRPr lang="fr-FR" altLang="en-US"/>
          </a:p>
        </p:txBody>
      </p:sp>
      <p:sp>
        <p:nvSpPr>
          <p:cNvPr id="4" name="Rectangle 6"/>
          <p:cNvSpPr>
            <a:spLocks noGrp="1" noChangeArrowheads="1"/>
          </p:cNvSpPr>
          <p:nvPr>
            <p:ph type="sldNum" sz="quarter" idx="12"/>
          </p:nvPr>
        </p:nvSpPr>
        <p:spPr/>
        <p:txBody>
          <a:bodyPr/>
          <a:lstStyle>
            <a:lvl1pPr>
              <a:defRPr/>
            </a:lvl1pPr>
          </a:lstStyle>
          <a:p>
            <a:pPr>
              <a:defRPr/>
            </a:pPr>
            <a:fld id="{CE2EEF82-38F3-436B-BD66-6702DB721AC5}" type="slidenum">
              <a:rPr lang="zh-CN" altLang="en-US"/>
              <a:t>‹#›</a:t>
            </a:fld>
            <a:endParaRPr lang="fr-FR" altLang="en-US"/>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62B8DE28-6879-412D-853D-A5D331439A8D}" type="slidenum">
              <a:rPr lang="zh-CN" altLang="en-US"/>
              <a:t>‹#›</a:t>
            </a:fld>
            <a:endParaRPr lang="fr-FR" alt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F2B5AE88-CA2B-453A-8345-30FFEB81A3C1}" type="slidenum">
              <a:rPr lang="zh-CN" altLang="en-US"/>
              <a:t>‹#›</a:t>
            </a:fld>
            <a:endParaRPr lang="fr-FR"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296FA8F0-AA03-4295-A76C-ECED1D5A9522}" type="slidenum">
              <a:rPr lang="zh-CN" altLang="en-US"/>
              <a:t>‹#›</a:t>
            </a:fld>
            <a:endParaRPr lang="fr-F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random/>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61064"/>
            <a:ext cx="9144000" cy="3046988"/>
          </a:xfrm>
          <a:prstGeom prst="rect">
            <a:avLst/>
          </a:prstGeom>
          <a:noFill/>
          <a:ln>
            <a:noFill/>
          </a:ln>
        </p:spPr>
        <p:txBody>
          <a:bodyPr wrap="square" rtlCol="0" anchor="t">
            <a:spAutoFit/>
          </a:bodyPr>
          <a:lstStyle/>
          <a:p>
            <a:pPr algn="ctr">
              <a:lnSpc>
                <a:spcPct val="150000"/>
              </a:lnSpc>
            </a:pPr>
            <a:r>
              <a:rPr lang="zh-CN" altLang="en-US" sz="4800" b="1" dirty="0">
                <a:solidFill>
                  <a:srgbClr val="FF0000"/>
                </a:solidFill>
                <a:effectLst>
                  <a:reflection blurRad="6350" stA="53000" endA="300" endPos="35500" dir="5400000" sy="-90000" algn="bl" rotWithShape="0"/>
                </a:effectLst>
                <a:latin typeface="Times New Roman" panose="02020603050405020304" charset="0"/>
              </a:rPr>
              <a:t>Unit </a:t>
            </a:r>
            <a:r>
              <a:rPr lang="zh-CN" altLang="en-US" sz="4800" b="1" dirty="0" smtClean="0">
                <a:solidFill>
                  <a:srgbClr val="FF0000"/>
                </a:solidFill>
                <a:effectLst>
                  <a:reflection blurRad="6350" stA="53000" endA="300" endPos="35500" dir="5400000" sy="-90000" algn="bl" rotWithShape="0"/>
                </a:effectLst>
                <a:latin typeface="Times New Roman" panose="02020603050405020304" charset="0"/>
              </a:rPr>
              <a:t>6</a:t>
            </a:r>
            <a:endParaRPr lang="en-US" altLang="zh-CN" sz="4800" b="1" dirty="0" smtClean="0">
              <a:solidFill>
                <a:srgbClr val="FF0000"/>
              </a:solidFill>
              <a:effectLst>
                <a:reflection blurRad="6350" stA="53000" endA="300" endPos="35500" dir="5400000" sy="-90000" algn="bl" rotWithShape="0"/>
              </a:effectLst>
              <a:latin typeface="Times New Roman" panose="02020603050405020304" charset="0"/>
            </a:endParaRPr>
          </a:p>
          <a:p>
            <a:pPr algn="ctr">
              <a:lnSpc>
                <a:spcPct val="150000"/>
              </a:lnSpc>
            </a:pPr>
            <a:r>
              <a:rPr lang="zh-CN" altLang="en-US" sz="4800" b="1" dirty="0" smtClean="0">
                <a:solidFill>
                  <a:srgbClr val="FF0000"/>
                </a:solidFill>
                <a:effectLst>
                  <a:reflection blurRad="6350" stA="53000" endA="300" endPos="35500" dir="5400000" sy="-90000" algn="bl" rotWithShape="0"/>
                </a:effectLst>
                <a:latin typeface="Times New Roman" panose="02020603050405020304" charset="0"/>
              </a:rPr>
              <a:t>When </a:t>
            </a:r>
            <a:r>
              <a:rPr lang="zh-CN" altLang="en-US" sz="4800" b="1" dirty="0">
                <a:solidFill>
                  <a:srgbClr val="FF0000"/>
                </a:solidFill>
                <a:effectLst>
                  <a:reflection blurRad="6350" stA="53000" endA="300" endPos="35500" dir="5400000" sy="-90000" algn="bl" rotWithShape="0"/>
                </a:effectLst>
                <a:latin typeface="Times New Roman" panose="02020603050405020304" charset="0"/>
              </a:rPr>
              <a:t>was it invented?</a:t>
            </a:r>
          </a:p>
          <a:p>
            <a:pPr algn="ctr">
              <a:lnSpc>
                <a:spcPct val="150000"/>
              </a:lnSpc>
            </a:pPr>
            <a:r>
              <a:rPr lang="zh-CN" altLang="en-US" sz="3200" b="1" dirty="0" smtClean="0">
                <a:solidFill>
                  <a:srgbClr val="FF0000"/>
                </a:solidFill>
                <a:effectLst>
                  <a:reflection blurRad="6350" stA="53000" endA="300" endPos="35500" dir="5400000" sy="-90000" algn="bl" rotWithShape="0"/>
                </a:effectLst>
                <a:latin typeface="Times New Roman" panose="02020603050405020304" charset="0"/>
              </a:rPr>
              <a:t>Section A  (第</a:t>
            </a:r>
            <a:r>
              <a:rPr lang="en-US" altLang="zh-CN" sz="3200" b="1" dirty="0" smtClean="0">
                <a:solidFill>
                  <a:srgbClr val="FF0000"/>
                </a:solidFill>
                <a:effectLst>
                  <a:reflection blurRad="6350" stA="53000" endA="300" endPos="35500" dir="5400000" sy="-90000" algn="bl" rotWithShape="0"/>
                </a:effectLst>
                <a:latin typeface="Times New Roman" panose="02020603050405020304" charset="0"/>
              </a:rPr>
              <a:t>2</a:t>
            </a:r>
            <a:r>
              <a:rPr lang="zh-CN" altLang="en-US" sz="3200" b="1" dirty="0" smtClean="0">
                <a:solidFill>
                  <a:srgbClr val="FF0000"/>
                </a:solidFill>
                <a:effectLst>
                  <a:reflection blurRad="6350" stA="53000" endA="300" endPos="35500" dir="5400000" sy="-90000" algn="bl" rotWithShape="0"/>
                </a:effectLst>
                <a:latin typeface="Times New Roman" panose="02020603050405020304" charset="0"/>
              </a:rPr>
              <a:t>课时)</a:t>
            </a:r>
            <a:endParaRPr lang="zh-CN" altLang="en-US" sz="3200" b="1" dirty="0">
              <a:solidFill>
                <a:srgbClr val="FF0000"/>
              </a:solidFill>
              <a:effectLst>
                <a:reflection blurRad="6350" stA="53000" endA="300" endPos="35500" dir="5400000" sy="-90000" algn="bl" rotWithShape="0"/>
              </a:effectLst>
              <a:latin typeface="Times New Roman" panose="02020603050405020304" charset="0"/>
            </a:endParaRPr>
          </a:p>
        </p:txBody>
      </p:sp>
      <p:sp>
        <p:nvSpPr>
          <p:cNvPr id="3" name="矩形 2"/>
          <p:cNvSpPr/>
          <p:nvPr/>
        </p:nvSpPr>
        <p:spPr>
          <a:xfrm>
            <a:off x="0" y="5727572"/>
            <a:ext cx="8905103"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716692" y="1606121"/>
            <a:ext cx="7008813" cy="4757738"/>
          </a:xfrm>
        </p:spPr>
        <p:txBody>
          <a:bodyPr>
            <a:noAutofit/>
          </a:bodyPr>
          <a:lstStyle/>
          <a:p>
            <a:pPr marL="0" indent="0" fontAlgn="auto">
              <a:spcBef>
                <a:spcPts val="0"/>
              </a:spcBef>
              <a:buNone/>
            </a:pPr>
            <a:r>
              <a:rPr lang="zh-CN" altLang="en-US" b="1" dirty="0">
                <a:solidFill>
                  <a:schemeClr val="tx1">
                    <a:lumMod val="50000"/>
                  </a:schemeClr>
                </a:solidFill>
                <a:latin typeface="Times New Roman" panose="02020603050405020304" charset="0"/>
                <a:ea typeface="新宋体" panose="02010609030101010101" charset="-122"/>
              </a:rPr>
              <a:t>1.by accident </a:t>
            </a:r>
            <a:r>
              <a:rPr lang="zh-CN" altLang="en-US" b="1" dirty="0">
                <a:solidFill>
                  <a:schemeClr val="tx1">
                    <a:lumMod val="50000"/>
                  </a:schemeClr>
                </a:solidFill>
                <a:latin typeface="Times New Roman" panose="02020603050405020304" charset="0"/>
                <a:ea typeface="微软雅黑" panose="020B0503020204020204" pitchFamily="34" charset="-122"/>
              </a:rPr>
              <a:t>偶然地，意外地</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ea typeface="新宋体" panose="02010609030101010101" charset="-122"/>
              </a:rPr>
              <a:t>   </a:t>
            </a:r>
            <a:r>
              <a:rPr lang="en-US" altLang="zh-CN" dirty="0">
                <a:solidFill>
                  <a:schemeClr val="tx1">
                    <a:lumMod val="50000"/>
                  </a:schemeClr>
                </a:solidFill>
                <a:latin typeface="Times New Roman" panose="02020603050405020304" charset="0"/>
                <a:ea typeface="新宋体" panose="02010609030101010101" charset="-122"/>
              </a:rPr>
              <a:t>e.g.:</a:t>
            </a:r>
            <a:r>
              <a:rPr lang="zh-CN" altLang="en-US" dirty="0">
                <a:solidFill>
                  <a:schemeClr val="tx1">
                    <a:lumMod val="50000"/>
                  </a:schemeClr>
                </a:solidFill>
                <a:latin typeface="Times New Roman" panose="02020603050405020304" charset="0"/>
                <a:ea typeface="新宋体" panose="02010609030101010101" charset="-122"/>
              </a:rPr>
              <a:t>The scientist died by accident suddenly.</a:t>
            </a:r>
          </a:p>
          <a:p>
            <a:pPr marL="0" indent="0" fontAlgn="auto">
              <a:lnSpc>
                <a:spcPct val="150000"/>
              </a:lnSpc>
              <a:spcBef>
                <a:spcPts val="0"/>
              </a:spcBef>
              <a:buNone/>
            </a:pPr>
            <a:r>
              <a:rPr lang="zh-CN" altLang="en-US" b="1" dirty="0">
                <a:solidFill>
                  <a:schemeClr val="tx1">
                    <a:lumMod val="50000"/>
                  </a:schemeClr>
                </a:solidFill>
                <a:latin typeface="Times New Roman" panose="02020603050405020304" charset="0"/>
                <a:ea typeface="微软雅黑" panose="020B0503020204020204" pitchFamily="34" charset="-122"/>
              </a:rPr>
              <a:t>2.smell 和 taste的用法</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ea typeface="新宋体" panose="02010609030101010101" charset="-122"/>
              </a:rPr>
              <a:t>（1）</a:t>
            </a:r>
            <a:r>
              <a:rPr lang="zh-CN" altLang="en-US" i="1" dirty="0">
                <a:solidFill>
                  <a:schemeClr val="tx1">
                    <a:lumMod val="50000"/>
                  </a:schemeClr>
                </a:solidFill>
                <a:latin typeface="Times New Roman" panose="02020603050405020304" charset="0"/>
                <a:ea typeface="新宋体" panose="02010609030101010101" charset="-122"/>
              </a:rPr>
              <a:t>n.</a:t>
            </a:r>
            <a:r>
              <a:rPr lang="zh-CN" altLang="en-US" dirty="0">
                <a:solidFill>
                  <a:schemeClr val="tx1">
                    <a:lumMod val="50000"/>
                  </a:schemeClr>
                </a:solidFill>
                <a:latin typeface="Times New Roman" panose="02020603050405020304" charset="0"/>
                <a:ea typeface="新宋体" panose="02010609030101010101" charset="-122"/>
              </a:rPr>
              <a:t> smell</a:t>
            </a:r>
            <a:r>
              <a:rPr lang="zh-CN" altLang="en-US" dirty="0">
                <a:solidFill>
                  <a:schemeClr val="tx1">
                    <a:lumMod val="50000"/>
                  </a:schemeClr>
                </a:solidFill>
                <a:latin typeface="Times New Roman" panose="02020603050405020304" charset="0"/>
                <a:ea typeface="微软雅黑" panose="020B0503020204020204" pitchFamily="34" charset="-122"/>
              </a:rPr>
              <a:t>味道（闻到的）</a:t>
            </a:r>
            <a:r>
              <a:rPr lang="zh-CN" altLang="en-US" dirty="0">
                <a:solidFill>
                  <a:schemeClr val="tx1">
                    <a:lumMod val="50000"/>
                  </a:schemeClr>
                </a:solidFill>
                <a:latin typeface="Times New Roman" panose="02020603050405020304" charset="0"/>
                <a:ea typeface="新宋体" panose="02010609030101010101" charset="-122"/>
              </a:rPr>
              <a:t>；taste</a:t>
            </a:r>
            <a:r>
              <a:rPr lang="zh-CN" altLang="en-US" dirty="0">
                <a:solidFill>
                  <a:schemeClr val="tx1">
                    <a:lumMod val="50000"/>
                  </a:schemeClr>
                </a:solidFill>
                <a:latin typeface="Times New Roman" panose="02020603050405020304" charset="0"/>
                <a:ea typeface="微软雅黑" panose="020B0503020204020204" pitchFamily="34" charset="-122"/>
              </a:rPr>
              <a:t> 味道，品味（尝起来的）</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ea typeface="新宋体" panose="02010609030101010101" charset="-122"/>
              </a:rPr>
              <a:t>（2）</a:t>
            </a:r>
            <a:r>
              <a:rPr lang="zh-CN" altLang="en-US" i="1" dirty="0">
                <a:solidFill>
                  <a:schemeClr val="tx1">
                    <a:lumMod val="50000"/>
                  </a:schemeClr>
                </a:solidFill>
                <a:latin typeface="Times New Roman" panose="02020603050405020304" charset="0"/>
                <a:ea typeface="新宋体" panose="02010609030101010101" charset="-122"/>
              </a:rPr>
              <a:t>vt.</a:t>
            </a:r>
            <a:r>
              <a:rPr lang="zh-CN" altLang="en-US" dirty="0">
                <a:solidFill>
                  <a:schemeClr val="tx1">
                    <a:lumMod val="50000"/>
                  </a:schemeClr>
                </a:solidFill>
                <a:latin typeface="Times New Roman" panose="02020603050405020304" charset="0"/>
                <a:ea typeface="新宋体" panose="02010609030101010101" charset="-122"/>
              </a:rPr>
              <a:t> sm</a:t>
            </a:r>
            <a:r>
              <a:rPr lang="en-US" altLang="zh-CN" dirty="0">
                <a:solidFill>
                  <a:schemeClr val="tx1">
                    <a:lumMod val="50000"/>
                  </a:schemeClr>
                </a:solidFill>
                <a:latin typeface="Times New Roman" panose="02020603050405020304" charset="0"/>
                <a:ea typeface="新宋体" panose="02010609030101010101" charset="-122"/>
              </a:rPr>
              <a:t>e</a:t>
            </a:r>
            <a:r>
              <a:rPr lang="zh-CN" altLang="en-US" dirty="0">
                <a:solidFill>
                  <a:schemeClr val="tx1">
                    <a:lumMod val="50000"/>
                  </a:schemeClr>
                </a:solidFill>
                <a:latin typeface="Times New Roman" panose="02020603050405020304" charset="0"/>
                <a:ea typeface="新宋体" panose="02010609030101010101" charset="-122"/>
              </a:rPr>
              <a:t>ll</a:t>
            </a:r>
            <a:r>
              <a:rPr lang="zh-CN" altLang="en-US" dirty="0">
                <a:solidFill>
                  <a:schemeClr val="tx1">
                    <a:lumMod val="50000"/>
                  </a:schemeClr>
                </a:solidFill>
                <a:latin typeface="Times New Roman" panose="02020603050405020304" charset="0"/>
                <a:ea typeface="微软雅黑" panose="020B0503020204020204" pitchFamily="34" charset="-122"/>
              </a:rPr>
              <a:t>闻……</a:t>
            </a:r>
            <a:r>
              <a:rPr lang="zh-CN" altLang="en-US" dirty="0">
                <a:solidFill>
                  <a:schemeClr val="tx1">
                    <a:lumMod val="50000"/>
                  </a:schemeClr>
                </a:solidFill>
                <a:latin typeface="Times New Roman" panose="02020603050405020304" charset="0"/>
                <a:ea typeface="新宋体" panose="02010609030101010101" charset="-122"/>
              </a:rPr>
              <a:t>；taste </a:t>
            </a:r>
            <a:r>
              <a:rPr lang="zh-CN" altLang="en-US" dirty="0">
                <a:solidFill>
                  <a:schemeClr val="tx1">
                    <a:lumMod val="50000"/>
                  </a:schemeClr>
                </a:solidFill>
                <a:latin typeface="Times New Roman" panose="02020603050405020304" charset="0"/>
                <a:ea typeface="微软雅黑" panose="020B0503020204020204" pitchFamily="34" charset="-122"/>
              </a:rPr>
              <a:t>品尝……</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ea typeface="新宋体" panose="02010609030101010101" charset="-122"/>
              </a:rPr>
              <a:t>（3）</a:t>
            </a:r>
            <a:r>
              <a:rPr lang="zh-CN" altLang="en-US" dirty="0">
                <a:solidFill>
                  <a:schemeClr val="tx1">
                    <a:lumMod val="50000"/>
                  </a:schemeClr>
                </a:solidFill>
                <a:latin typeface="Times New Roman" panose="02020603050405020304" charset="0"/>
                <a:ea typeface="微软雅黑" panose="020B0503020204020204" pitchFamily="34" charset="-122"/>
              </a:rPr>
              <a:t>连系动词 ：</a:t>
            </a:r>
            <a:r>
              <a:rPr lang="zh-CN" altLang="en-US" dirty="0">
                <a:solidFill>
                  <a:schemeClr val="tx1">
                    <a:lumMod val="50000"/>
                  </a:schemeClr>
                </a:solidFill>
                <a:latin typeface="Times New Roman" panose="02020603050405020304" charset="0"/>
                <a:ea typeface="新宋体" panose="02010609030101010101" charset="-122"/>
              </a:rPr>
              <a:t>smell </a:t>
            </a:r>
            <a:r>
              <a:rPr lang="zh-CN" altLang="en-US" dirty="0">
                <a:solidFill>
                  <a:schemeClr val="tx1">
                    <a:lumMod val="50000"/>
                  </a:schemeClr>
                </a:solidFill>
                <a:latin typeface="Times New Roman" panose="02020603050405020304" charset="0"/>
                <a:ea typeface="微软雅黑" panose="020B0503020204020204" pitchFamily="34" charset="-122"/>
              </a:rPr>
              <a:t>闻起来；</a:t>
            </a:r>
            <a:r>
              <a:rPr lang="zh-CN" altLang="en-US" dirty="0">
                <a:solidFill>
                  <a:schemeClr val="tx1">
                    <a:lumMod val="50000"/>
                  </a:schemeClr>
                </a:solidFill>
                <a:latin typeface="Times New Roman" panose="02020603050405020304" charset="0"/>
                <a:ea typeface="新宋体" panose="02010609030101010101" charset="-122"/>
              </a:rPr>
              <a:t>taste</a:t>
            </a:r>
            <a:r>
              <a:rPr lang="zh-CN" altLang="en-US" dirty="0">
                <a:solidFill>
                  <a:schemeClr val="tx1">
                    <a:lumMod val="50000"/>
                  </a:schemeClr>
                </a:solidFill>
                <a:latin typeface="Times New Roman" panose="02020603050405020304" charset="0"/>
                <a:ea typeface="微软雅黑" panose="020B0503020204020204" pitchFamily="34" charset="-122"/>
              </a:rPr>
              <a:t>尝起来</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ea typeface="新宋体" panose="02010609030101010101" charset="-122"/>
              </a:rPr>
              <a:t>   </a:t>
            </a:r>
            <a:r>
              <a:rPr lang="en-US" altLang="zh-CN" dirty="0">
                <a:solidFill>
                  <a:schemeClr val="tx1">
                    <a:lumMod val="50000"/>
                  </a:schemeClr>
                </a:solidFill>
                <a:latin typeface="Times New Roman" panose="02020603050405020304" charset="0"/>
                <a:ea typeface="新宋体" panose="02010609030101010101" charset="-122"/>
                <a:sym typeface="+mn-ea"/>
              </a:rPr>
              <a:t>e.g.:</a:t>
            </a:r>
            <a:r>
              <a:rPr lang="zh-CN" altLang="en-US" dirty="0">
                <a:solidFill>
                  <a:schemeClr val="tx1">
                    <a:lumMod val="50000"/>
                  </a:schemeClr>
                </a:solidFill>
                <a:latin typeface="Times New Roman" panose="02020603050405020304" charset="0"/>
                <a:ea typeface="新宋体" panose="02010609030101010101" charset="-122"/>
              </a:rPr>
              <a:t>He smelt the fish.He felt the smell was bad,so he didn</a:t>
            </a:r>
            <a:r>
              <a:rPr lang="en-US" altLang="zh-CN" dirty="0">
                <a:solidFill>
                  <a:schemeClr val="tx1">
                    <a:lumMod val="50000"/>
                  </a:schemeClr>
                </a:solidFill>
                <a:latin typeface="Times New Roman" panose="02020603050405020304" charset="0"/>
                <a:ea typeface="新宋体" panose="02010609030101010101" charset="-122"/>
              </a:rPr>
              <a:t>'</a:t>
            </a:r>
            <a:r>
              <a:rPr lang="zh-CN" altLang="en-US" dirty="0">
                <a:solidFill>
                  <a:schemeClr val="tx1">
                    <a:lumMod val="50000"/>
                  </a:schemeClr>
                </a:solidFill>
                <a:latin typeface="Times New Roman" panose="02020603050405020304" charset="0"/>
                <a:ea typeface="新宋体" panose="02010609030101010101" charset="-122"/>
              </a:rPr>
              <a:t>t taste it.</a:t>
            </a:r>
          </a:p>
        </p:txBody>
      </p:sp>
      <p:sp>
        <p:nvSpPr>
          <p:cNvPr id="7" name="矩形 6"/>
          <p:cNvSpPr/>
          <p:nvPr/>
        </p:nvSpPr>
        <p:spPr>
          <a:xfrm>
            <a:off x="1760538" y="285115"/>
            <a:ext cx="5622925" cy="101473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lstStyle/>
          <a:p>
            <a:pPr algn="ctr"/>
            <a:r>
              <a:rPr lang="en-US" altLang="zh-CN" sz="6000" b="1"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Times New Roman" panose="02020603050405020304" charset="0"/>
              </a:rPr>
              <a:t>Language Points</a:t>
            </a:r>
          </a:p>
        </p:txBody>
      </p:sp>
    </p:spTree>
    <p:custDataLst>
      <p:tags r:id="rId1"/>
    </p:custData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987550" y="419100"/>
            <a:ext cx="7156450" cy="5510213"/>
          </a:xfrm>
        </p:spPr>
        <p:txBody>
          <a:bodyPr/>
          <a:lstStyle/>
          <a:p>
            <a:pPr marL="0" indent="0" fontAlgn="auto">
              <a:lnSpc>
                <a:spcPct val="150000"/>
              </a:lnSpc>
              <a:spcBef>
                <a:spcPts val="0"/>
              </a:spcBef>
              <a:buNone/>
            </a:pPr>
            <a:r>
              <a:rPr lang="zh-CN" altLang="en-US" b="1" dirty="0">
                <a:solidFill>
                  <a:schemeClr val="tx1">
                    <a:lumMod val="50000"/>
                  </a:schemeClr>
                </a:solidFill>
                <a:latin typeface="Times New Roman" panose="02020603050405020304" charset="0"/>
                <a:ea typeface="微软雅黑" panose="020B0503020204020204" pitchFamily="34" charset="-122"/>
              </a:rPr>
              <a:t>3.辨析happen和take place</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(1)happen </a:t>
            </a:r>
            <a:r>
              <a:rPr lang="zh-CN" altLang="en-US" dirty="0">
                <a:solidFill>
                  <a:schemeClr val="tx1">
                    <a:lumMod val="50000"/>
                  </a:schemeClr>
                </a:solidFill>
                <a:latin typeface="Times New Roman" panose="02020603050405020304" charset="0"/>
                <a:ea typeface="微软雅黑" panose="020B0503020204020204" pitchFamily="34" charset="-122"/>
              </a:rPr>
              <a:t>发生（指突然发生）</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a:t>
            </a:r>
            <a:r>
              <a:rPr lang="en-US" altLang="zh-CN" dirty="0">
                <a:solidFill>
                  <a:schemeClr val="tx1">
                    <a:lumMod val="50000"/>
                  </a:schemeClr>
                </a:solidFill>
                <a:latin typeface="Times New Roman" panose="02020603050405020304" charset="0"/>
                <a:ea typeface="新宋体" panose="02010609030101010101" charset="-122"/>
                <a:sym typeface="+mn-ea"/>
              </a:rPr>
              <a:t>e.g.:</a:t>
            </a:r>
            <a:r>
              <a:rPr lang="zh-CN" altLang="en-US" dirty="0">
                <a:solidFill>
                  <a:schemeClr val="tx1">
                    <a:lumMod val="50000"/>
                  </a:schemeClr>
                </a:solidFill>
                <a:latin typeface="Times New Roman" panose="02020603050405020304" charset="0"/>
              </a:rPr>
              <a:t>The earthquake happened suddenly.</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（2）take place</a:t>
            </a:r>
            <a:r>
              <a:rPr lang="zh-CN" altLang="en-US" dirty="0">
                <a:solidFill>
                  <a:schemeClr val="tx1">
                    <a:lumMod val="50000"/>
                  </a:schemeClr>
                </a:solidFill>
                <a:latin typeface="Times New Roman" panose="02020603050405020304" charset="0"/>
                <a:ea typeface="微软雅黑" panose="020B0503020204020204" pitchFamily="34" charset="-122"/>
              </a:rPr>
              <a:t>发生（指按计划发生）</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a:t>
            </a:r>
            <a:r>
              <a:rPr lang="en-US" altLang="zh-CN" dirty="0">
                <a:solidFill>
                  <a:schemeClr val="tx1">
                    <a:lumMod val="50000"/>
                  </a:schemeClr>
                </a:solidFill>
                <a:latin typeface="Times New Roman" panose="02020603050405020304" charset="0"/>
                <a:ea typeface="新宋体" panose="02010609030101010101" charset="-122"/>
                <a:sym typeface="+mn-ea"/>
              </a:rPr>
              <a:t>e.g.:</a:t>
            </a:r>
            <a:r>
              <a:rPr lang="zh-CN" altLang="en-US" dirty="0">
                <a:solidFill>
                  <a:schemeClr val="tx1">
                    <a:lumMod val="50000"/>
                  </a:schemeClr>
                </a:solidFill>
                <a:latin typeface="Times New Roman" panose="02020603050405020304" charset="0"/>
              </a:rPr>
              <a:t>Big change took place in our town.</a:t>
            </a:r>
          </a:p>
          <a:p>
            <a:pPr marL="0" indent="0" fontAlgn="auto">
              <a:lnSpc>
                <a:spcPct val="150000"/>
              </a:lnSpc>
              <a:spcBef>
                <a:spcPts val="0"/>
              </a:spcBef>
              <a:buNone/>
            </a:pPr>
            <a:r>
              <a:rPr lang="zh-CN" altLang="en-US" b="1" dirty="0">
                <a:solidFill>
                  <a:schemeClr val="tx1">
                    <a:lumMod val="50000"/>
                  </a:schemeClr>
                </a:solidFill>
                <a:latin typeface="Times New Roman" panose="02020603050405020304" charset="0"/>
              </a:rPr>
              <a:t>4.in the 19th century </a:t>
            </a:r>
            <a:r>
              <a:rPr lang="zh-CN" altLang="en-US" b="1" dirty="0">
                <a:solidFill>
                  <a:schemeClr val="tx1">
                    <a:lumMod val="50000"/>
                  </a:schemeClr>
                </a:solidFill>
                <a:latin typeface="Times New Roman" panose="02020603050405020304" charset="0"/>
                <a:ea typeface="微软雅黑" panose="020B0503020204020204" pitchFamily="34" charset="-122"/>
              </a:rPr>
              <a:t>在19世纪</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in the +</a:t>
            </a:r>
            <a:r>
              <a:rPr lang="zh-CN" altLang="en-US" dirty="0">
                <a:solidFill>
                  <a:schemeClr val="tx1">
                    <a:lumMod val="50000"/>
                  </a:schemeClr>
                </a:solidFill>
                <a:latin typeface="Times New Roman" panose="02020603050405020304" charset="0"/>
                <a:ea typeface="微软雅黑" panose="020B0503020204020204" pitchFamily="34" charset="-122"/>
              </a:rPr>
              <a:t>序数词</a:t>
            </a:r>
            <a:r>
              <a:rPr lang="zh-CN" altLang="en-US" dirty="0">
                <a:solidFill>
                  <a:schemeClr val="tx1">
                    <a:lumMod val="50000"/>
                  </a:schemeClr>
                </a:solidFill>
                <a:latin typeface="Times New Roman" panose="02020603050405020304" charset="0"/>
              </a:rPr>
              <a:t>+century</a:t>
            </a:r>
            <a:r>
              <a:rPr lang="zh-CN" altLang="en-US" dirty="0">
                <a:solidFill>
                  <a:schemeClr val="tx1">
                    <a:lumMod val="50000"/>
                  </a:schemeClr>
                </a:solidFill>
                <a:latin typeface="Times New Roman" panose="02020603050405020304" charset="0"/>
                <a:ea typeface="微软雅黑" panose="020B0503020204020204" pitchFamily="34" charset="-122"/>
              </a:rPr>
              <a:t>表示“……世纪”</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【拓展】in the 1980s </a:t>
            </a:r>
            <a:r>
              <a:rPr lang="zh-CN" altLang="en-US" dirty="0">
                <a:solidFill>
                  <a:schemeClr val="tx1">
                    <a:lumMod val="50000"/>
                  </a:schemeClr>
                </a:solidFill>
                <a:latin typeface="Times New Roman" panose="02020603050405020304" charset="0"/>
                <a:ea typeface="微软雅黑" panose="020B0503020204020204" pitchFamily="34" charset="-122"/>
              </a:rPr>
              <a:t>在20世纪80年代</a:t>
            </a:r>
          </a:p>
          <a:p>
            <a:pPr marL="0" indent="0" fontAlgn="auto">
              <a:lnSpc>
                <a:spcPct val="150000"/>
              </a:lnSpc>
              <a:spcBef>
                <a:spcPts val="0"/>
              </a:spcBef>
              <a:buNone/>
            </a:pPr>
            <a:r>
              <a:rPr lang="zh-CN" altLang="en-US" b="1" dirty="0">
                <a:solidFill>
                  <a:schemeClr val="tx1">
                    <a:lumMod val="50000"/>
                  </a:schemeClr>
                </a:solidFill>
                <a:latin typeface="Times New Roman" panose="02020603050405020304" charset="0"/>
                <a:ea typeface="微软雅黑" panose="020B0503020204020204" pitchFamily="34" charset="-122"/>
              </a:rPr>
              <a:t>5.without doubt毫无疑问</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   </a:t>
            </a:r>
            <a:r>
              <a:rPr lang="en-US" altLang="zh-CN" dirty="0">
                <a:solidFill>
                  <a:schemeClr val="tx1">
                    <a:lumMod val="50000"/>
                  </a:schemeClr>
                </a:solidFill>
                <a:latin typeface="Times New Roman" panose="02020603050405020304" charset="0"/>
                <a:ea typeface="新宋体" panose="02010609030101010101" charset="-122"/>
                <a:sym typeface="+mn-ea"/>
              </a:rPr>
              <a:t>e.g.:</a:t>
            </a:r>
            <a:r>
              <a:rPr lang="zh-CN" altLang="en-US" dirty="0">
                <a:solidFill>
                  <a:schemeClr val="tx1">
                    <a:lumMod val="50000"/>
                  </a:schemeClr>
                </a:solidFill>
                <a:latin typeface="Times New Roman" panose="02020603050405020304" charset="0"/>
              </a:rPr>
              <a:t>He knows the truth without doubt.</a:t>
            </a:r>
          </a:p>
        </p:txBody>
      </p:sp>
    </p:spTree>
    <p:custDataLst>
      <p:tags r:id="rId1"/>
    </p:custData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988541" y="1118630"/>
            <a:ext cx="6480175" cy="4446588"/>
          </a:xfrm>
        </p:spPr>
        <p:txBody>
          <a:bodyPr>
            <a:noAutofit/>
          </a:bodyPr>
          <a:lstStyle/>
          <a:p>
            <a:pPr marL="0" indent="0" fontAlgn="auto">
              <a:lnSpc>
                <a:spcPct val="150000"/>
              </a:lnSpc>
              <a:spcBef>
                <a:spcPts val="0"/>
              </a:spcBef>
              <a:buNone/>
            </a:pPr>
            <a:r>
              <a:rPr lang="zh-CN" altLang="en-US" b="1" dirty="0">
                <a:solidFill>
                  <a:schemeClr val="tx1">
                    <a:lumMod val="50000"/>
                  </a:schemeClr>
                </a:solidFill>
                <a:latin typeface="Times New Roman" panose="02020603050405020304" charset="0"/>
                <a:ea typeface="微软雅黑" panose="020B0503020204020204" pitchFamily="34" charset="-122"/>
              </a:rPr>
              <a:t>一、根据首字母提示补全单词填空。</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1.He is b_____ water to make tea now.</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2.Look! A few apples still r_</a:t>
            </a:r>
            <a:r>
              <a:rPr lang="en-US" altLang="zh-CN" dirty="0">
                <a:solidFill>
                  <a:schemeClr val="tx1">
                    <a:lumMod val="50000"/>
                  </a:schemeClr>
                </a:solidFill>
                <a:latin typeface="Times New Roman" panose="02020603050405020304" charset="0"/>
              </a:rPr>
              <a:t>_</a:t>
            </a:r>
            <a:r>
              <a:rPr lang="zh-CN" altLang="en-US" dirty="0">
                <a:solidFill>
                  <a:schemeClr val="tx1">
                    <a:lumMod val="50000"/>
                  </a:schemeClr>
                </a:solidFill>
                <a:latin typeface="Times New Roman" panose="02020603050405020304" charset="0"/>
              </a:rPr>
              <a:t>____ on the tree.Let</a:t>
            </a:r>
            <a:r>
              <a:rPr lang="en-US" altLang="zh-CN" dirty="0">
                <a:solidFill>
                  <a:schemeClr val="tx1">
                    <a:lumMod val="50000"/>
                  </a:schemeClr>
                </a:solidFill>
                <a:latin typeface="Times New Roman" panose="02020603050405020304" charset="0"/>
              </a:rPr>
              <a:t>'</a:t>
            </a:r>
            <a:r>
              <a:rPr lang="zh-CN" altLang="en-US" dirty="0">
                <a:solidFill>
                  <a:schemeClr val="tx1">
                    <a:lumMod val="50000"/>
                  </a:schemeClr>
                </a:solidFill>
                <a:latin typeface="Times New Roman" panose="02020603050405020304" charset="0"/>
              </a:rPr>
              <a:t>s pick them now.</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3.The chicken produces a nice s______.I want to eat it soon.</a:t>
            </a:r>
          </a:p>
          <a:p>
            <a:pPr marL="0" indent="0" fontAlgn="auto">
              <a:lnSpc>
                <a:spcPct val="150000"/>
              </a:lnSpc>
              <a:spcBef>
                <a:spcPts val="0"/>
              </a:spcBef>
              <a:buNone/>
            </a:pPr>
            <a:r>
              <a:rPr lang="zh-CN" altLang="en-US" dirty="0">
                <a:solidFill>
                  <a:schemeClr val="tx1">
                    <a:lumMod val="50000"/>
                  </a:schemeClr>
                </a:solidFill>
                <a:latin typeface="Times New Roman" panose="02020603050405020304" charset="0"/>
              </a:rPr>
              <a:t>4.The old man is n______ 90 years old,but he is very strong.</a:t>
            </a:r>
          </a:p>
        </p:txBody>
      </p:sp>
      <p:sp>
        <p:nvSpPr>
          <p:cNvPr id="5" name="文本框 4"/>
          <p:cNvSpPr txBox="1"/>
          <p:nvPr/>
        </p:nvSpPr>
        <p:spPr>
          <a:xfrm>
            <a:off x="2151380" y="1750060"/>
            <a:ext cx="100266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oiling</a:t>
            </a:r>
          </a:p>
        </p:txBody>
      </p:sp>
      <p:sp>
        <p:nvSpPr>
          <p:cNvPr id="7" name="文本框 6"/>
          <p:cNvSpPr txBox="1"/>
          <p:nvPr/>
        </p:nvSpPr>
        <p:spPr>
          <a:xfrm>
            <a:off x="4381976" y="2330133"/>
            <a:ext cx="927100" cy="460375"/>
          </a:xfrm>
          <a:prstGeom prst="rect">
            <a:avLst/>
          </a:prstGeom>
          <a:noFill/>
        </p:spPr>
        <p:txBody>
          <a:bodyPr wrap="none" rtlCol="0">
            <a:spAutoFit/>
          </a:bodyPr>
          <a:lstStyle/>
          <a:p>
            <a:r>
              <a:rPr lang="en-US" altLang="zh-CN" sz="2400">
                <a:solidFill>
                  <a:srgbClr val="FF0000"/>
                </a:solidFill>
                <a:latin typeface="Times New Roman" panose="02020603050405020304" charset="0"/>
              </a:rPr>
              <a:t>emain</a:t>
            </a:r>
          </a:p>
        </p:txBody>
      </p:sp>
      <p:sp>
        <p:nvSpPr>
          <p:cNvPr id="8" name="文本框 7"/>
          <p:cNvSpPr txBox="1"/>
          <p:nvPr/>
        </p:nvSpPr>
        <p:spPr>
          <a:xfrm>
            <a:off x="5196046" y="3416300"/>
            <a:ext cx="723900" cy="460375"/>
          </a:xfrm>
          <a:prstGeom prst="rect">
            <a:avLst/>
          </a:prstGeom>
          <a:noFill/>
        </p:spPr>
        <p:txBody>
          <a:bodyPr wrap="none" rtlCol="0">
            <a:spAutoFit/>
          </a:bodyPr>
          <a:lstStyle/>
          <a:p>
            <a:r>
              <a:rPr lang="en-US" altLang="zh-CN" sz="2400">
                <a:solidFill>
                  <a:srgbClr val="FF0000"/>
                </a:solidFill>
                <a:latin typeface="Times New Roman" panose="02020603050405020304" charset="0"/>
              </a:rPr>
              <a:t>mell</a:t>
            </a:r>
          </a:p>
        </p:txBody>
      </p:sp>
      <p:sp>
        <p:nvSpPr>
          <p:cNvPr id="9" name="文本框 8"/>
          <p:cNvSpPr txBox="1"/>
          <p:nvPr/>
        </p:nvSpPr>
        <p:spPr>
          <a:xfrm>
            <a:off x="3500914" y="4513580"/>
            <a:ext cx="791845" cy="460375"/>
          </a:xfrm>
          <a:prstGeom prst="rect">
            <a:avLst/>
          </a:prstGeom>
          <a:noFill/>
        </p:spPr>
        <p:txBody>
          <a:bodyPr wrap="none" rtlCol="0">
            <a:spAutoFit/>
          </a:bodyPr>
          <a:lstStyle/>
          <a:p>
            <a:r>
              <a:rPr lang="en-US" altLang="zh-CN" sz="2400">
                <a:solidFill>
                  <a:srgbClr val="FF0000"/>
                </a:solidFill>
                <a:latin typeface="Times New Roman" panose="02020603050405020304" charset="0"/>
                <a:ea typeface="微软雅黑" panose="020B0503020204020204" pitchFamily="34" charset="-122"/>
              </a:rPr>
              <a:t>early</a:t>
            </a:r>
          </a:p>
        </p:txBody>
      </p:sp>
      <p:sp>
        <p:nvSpPr>
          <p:cNvPr id="11" name="矩形 10"/>
          <p:cNvSpPr/>
          <p:nvPr/>
        </p:nvSpPr>
        <p:spPr>
          <a:xfrm>
            <a:off x="3539808" y="281305"/>
            <a:ext cx="2371725" cy="829945"/>
          </a:xfrm>
          <a:prstGeom prst="rect">
            <a:avLst/>
          </a:prstGeom>
          <a:noFill/>
          <a:ln>
            <a:noFill/>
          </a:ln>
        </p:spPr>
        <p:txBody>
          <a:bodyPr wrap="none" rtlCol="0" anchor="t">
            <a:spAutoFit/>
          </a:bodyPr>
          <a:lstStyle/>
          <a:p>
            <a:pPr algn="ctr"/>
            <a:r>
              <a:rPr lang="en-US" altLang="zh-CN" sz="4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71018" y="759555"/>
            <a:ext cx="7478712" cy="5443537"/>
          </a:xfrm>
        </p:spPr>
        <p:txBody>
          <a:bodyPr/>
          <a:lstStyle/>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二、单项选择。</a:t>
            </a:r>
          </a:p>
          <a:p>
            <a:pPr marL="0" indent="0" fontAlgn="auto">
              <a:lnSpc>
                <a:spcPct val="130000"/>
              </a:lnSpc>
              <a:spcBef>
                <a:spcPts val="0"/>
              </a:spcBef>
              <a:buNone/>
            </a:pPr>
            <a:r>
              <a:rPr lang="en-US" altLang="zh-CN" dirty="0">
                <a:solidFill>
                  <a:schemeClr val="tx1">
                    <a:lumMod val="50000"/>
                  </a:schemeClr>
                </a:solidFill>
                <a:latin typeface="Times New Roman" panose="02020603050405020304" charset="0"/>
              </a:rPr>
              <a:t>(    )</a:t>
            </a:r>
            <a:r>
              <a:rPr lang="zh-CN" altLang="en-US" dirty="0">
                <a:solidFill>
                  <a:schemeClr val="tx1">
                    <a:lumMod val="50000"/>
                  </a:schemeClr>
                </a:solidFill>
                <a:latin typeface="Times New Roman" panose="02020603050405020304" charset="0"/>
              </a:rPr>
              <a:t>1.Australian Open Tennis Championship（澳网公开赛）______ in January,2014.</a:t>
            </a:r>
          </a:p>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        A.happened                   B.took place          </a:t>
            </a:r>
          </a:p>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        C.held                            D.was helding</a:t>
            </a:r>
          </a:p>
          <a:p>
            <a:pPr marL="0" indent="0" fontAlgn="auto">
              <a:lnSpc>
                <a:spcPct val="130000"/>
              </a:lnSpc>
              <a:spcBef>
                <a:spcPts val="0"/>
              </a:spcBef>
              <a:buNone/>
            </a:pPr>
            <a:r>
              <a:rPr lang="en-US" altLang="zh-CN" dirty="0">
                <a:solidFill>
                  <a:schemeClr val="tx1">
                    <a:lumMod val="50000"/>
                  </a:schemeClr>
                </a:solidFill>
                <a:latin typeface="Times New Roman" panose="02020603050405020304" charset="0"/>
                <a:sym typeface="+mn-ea"/>
              </a:rPr>
              <a:t>(    )</a:t>
            </a:r>
            <a:r>
              <a:rPr lang="zh-CN" altLang="en-US" dirty="0">
                <a:solidFill>
                  <a:schemeClr val="tx1">
                    <a:lumMod val="50000"/>
                  </a:schemeClr>
                </a:solidFill>
                <a:latin typeface="Times New Roman" panose="02020603050405020304" charset="0"/>
              </a:rPr>
              <a:t>2.It</a:t>
            </a:r>
            <a:r>
              <a:rPr lang="en-US" altLang="zh-CN" dirty="0">
                <a:solidFill>
                  <a:schemeClr val="tx1">
                    <a:lumMod val="50000"/>
                  </a:schemeClr>
                </a:solidFill>
                <a:latin typeface="Times New Roman" panose="02020603050405020304" charset="0"/>
              </a:rPr>
              <a:t>’</a:t>
            </a:r>
            <a:r>
              <a:rPr lang="zh-CN" altLang="en-US" dirty="0">
                <a:solidFill>
                  <a:schemeClr val="tx1">
                    <a:lumMod val="50000"/>
                  </a:schemeClr>
                </a:solidFill>
                <a:latin typeface="Times New Roman" panose="02020603050405020304" charset="0"/>
              </a:rPr>
              <a:t>s said that tea was invented _____.</a:t>
            </a:r>
          </a:p>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      A.by accident    B.sudden  C.at last   D.for Chinese</a:t>
            </a:r>
          </a:p>
          <a:p>
            <a:pPr marL="0" indent="0" fontAlgn="auto">
              <a:lnSpc>
                <a:spcPct val="130000"/>
              </a:lnSpc>
              <a:spcBef>
                <a:spcPts val="0"/>
              </a:spcBef>
              <a:buNone/>
            </a:pPr>
            <a:r>
              <a:rPr lang="en-US" altLang="zh-CN" dirty="0">
                <a:solidFill>
                  <a:schemeClr val="tx1">
                    <a:lumMod val="50000"/>
                  </a:schemeClr>
                </a:solidFill>
                <a:latin typeface="Times New Roman" panose="02020603050405020304" charset="0"/>
                <a:sym typeface="+mn-ea"/>
              </a:rPr>
              <a:t>(    )</a:t>
            </a:r>
            <a:r>
              <a:rPr lang="zh-CN" altLang="en-US" dirty="0">
                <a:solidFill>
                  <a:schemeClr val="tx1">
                    <a:lumMod val="50000"/>
                  </a:schemeClr>
                </a:solidFill>
                <a:latin typeface="Times New Roman" panose="02020603050405020304" charset="0"/>
              </a:rPr>
              <a:t>3.A rabbit______ the hole and couldn</a:t>
            </a:r>
            <a:r>
              <a:rPr lang="en-US" altLang="zh-CN" dirty="0">
                <a:solidFill>
                  <a:schemeClr val="tx1">
                    <a:lumMod val="50000"/>
                  </a:schemeClr>
                </a:solidFill>
                <a:latin typeface="Times New Roman" panose="02020603050405020304" charset="0"/>
              </a:rPr>
              <a:t>'</a:t>
            </a:r>
            <a:r>
              <a:rPr lang="zh-CN" altLang="en-US" dirty="0">
                <a:solidFill>
                  <a:schemeClr val="tx1">
                    <a:lumMod val="50000"/>
                  </a:schemeClr>
                </a:solidFill>
                <a:latin typeface="Times New Roman" panose="02020603050405020304" charset="0"/>
              </a:rPr>
              <a:t>t come out.</a:t>
            </a:r>
          </a:p>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      A.fell into        B.fell off    C.fell down        D.fell</a:t>
            </a:r>
          </a:p>
          <a:p>
            <a:pPr marL="0" indent="0" fontAlgn="auto">
              <a:lnSpc>
                <a:spcPct val="130000"/>
              </a:lnSpc>
              <a:spcBef>
                <a:spcPts val="0"/>
              </a:spcBef>
              <a:buNone/>
            </a:pPr>
            <a:r>
              <a:rPr lang="en-US" altLang="zh-CN" dirty="0">
                <a:solidFill>
                  <a:schemeClr val="tx1">
                    <a:lumMod val="50000"/>
                  </a:schemeClr>
                </a:solidFill>
                <a:latin typeface="Times New Roman" panose="02020603050405020304" charset="0"/>
                <a:sym typeface="+mn-ea"/>
              </a:rPr>
              <a:t>(    )</a:t>
            </a:r>
            <a:r>
              <a:rPr lang="zh-CN" altLang="en-US" dirty="0">
                <a:solidFill>
                  <a:schemeClr val="tx1">
                    <a:lumMod val="50000"/>
                  </a:schemeClr>
                </a:solidFill>
                <a:latin typeface="Times New Roman" panose="02020603050405020304" charset="0"/>
              </a:rPr>
              <a:t>4.He won</a:t>
            </a:r>
            <a:r>
              <a:rPr lang="en-US" altLang="zh-CN" dirty="0">
                <a:solidFill>
                  <a:schemeClr val="tx1">
                    <a:lumMod val="50000"/>
                  </a:schemeClr>
                </a:solidFill>
                <a:latin typeface="Times New Roman" panose="02020603050405020304" charset="0"/>
              </a:rPr>
              <a:t>'</a:t>
            </a:r>
            <a:r>
              <a:rPr lang="zh-CN" altLang="en-US" dirty="0">
                <a:solidFill>
                  <a:schemeClr val="tx1">
                    <a:lumMod val="50000"/>
                  </a:schemeClr>
                </a:solidFill>
                <a:latin typeface="Times New Roman" panose="02020603050405020304" charset="0"/>
              </a:rPr>
              <a:t>t come back_____ midnight.</a:t>
            </a:r>
          </a:p>
          <a:p>
            <a:pPr marL="0" indent="0" fontAlgn="auto">
              <a:lnSpc>
                <a:spcPct val="130000"/>
              </a:lnSpc>
              <a:spcBef>
                <a:spcPts val="0"/>
              </a:spcBef>
              <a:buNone/>
            </a:pPr>
            <a:r>
              <a:rPr lang="zh-CN" altLang="en-US" dirty="0">
                <a:solidFill>
                  <a:schemeClr val="tx1">
                    <a:lumMod val="50000"/>
                  </a:schemeClr>
                </a:solidFill>
                <a:latin typeface="Times New Roman" panose="02020603050405020304" charset="0"/>
              </a:rPr>
              <a:t>      A.at             B.from                  C.until        D.since</a:t>
            </a:r>
          </a:p>
        </p:txBody>
      </p:sp>
      <p:sp>
        <p:nvSpPr>
          <p:cNvPr id="2" name="文本框 1"/>
          <p:cNvSpPr txBox="1"/>
          <p:nvPr/>
        </p:nvSpPr>
        <p:spPr>
          <a:xfrm>
            <a:off x="1284129" y="3130550"/>
            <a:ext cx="28956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A</a:t>
            </a:r>
          </a:p>
        </p:txBody>
      </p:sp>
      <p:sp>
        <p:nvSpPr>
          <p:cNvPr id="5" name="文本框 4"/>
          <p:cNvSpPr txBox="1"/>
          <p:nvPr/>
        </p:nvSpPr>
        <p:spPr>
          <a:xfrm>
            <a:off x="1284446" y="4061778"/>
            <a:ext cx="40322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A</a:t>
            </a:r>
          </a:p>
        </p:txBody>
      </p:sp>
      <p:sp>
        <p:nvSpPr>
          <p:cNvPr id="6" name="文本框 5"/>
          <p:cNvSpPr txBox="1"/>
          <p:nvPr/>
        </p:nvSpPr>
        <p:spPr>
          <a:xfrm>
            <a:off x="1288574" y="5038090"/>
            <a:ext cx="38608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C</a:t>
            </a:r>
          </a:p>
        </p:txBody>
      </p:sp>
      <p:sp>
        <p:nvSpPr>
          <p:cNvPr id="10" name="文本框 9"/>
          <p:cNvSpPr txBox="1"/>
          <p:nvPr/>
        </p:nvSpPr>
        <p:spPr>
          <a:xfrm>
            <a:off x="1311434" y="1170781"/>
            <a:ext cx="38608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B</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custDataLst>
              <p:tags r:id="rId2"/>
            </p:custDataLst>
          </p:nvPr>
        </p:nvSpPr>
        <p:spPr>
          <a:xfrm>
            <a:off x="1145059" y="2223659"/>
            <a:ext cx="7002463" cy="2082800"/>
          </a:xfrm>
        </p:spPr>
        <p:txBody>
          <a:bodyPr>
            <a:normAutofit/>
          </a:bodyPr>
          <a:lstStyle/>
          <a:p>
            <a:pPr marL="0" algn="just">
              <a:lnSpc>
                <a:spcPct val="150000"/>
              </a:lnSpc>
              <a:spcBef>
                <a:spcPts val="0"/>
              </a:spcBef>
              <a:buNone/>
            </a:pPr>
            <a:r>
              <a:rPr lang="zh-CN" altLang="en-US" sz="2800" b="1" kern="0" dirty="0" smtClean="0">
                <a:solidFill>
                  <a:srgbClr val="FF0000"/>
                </a:solidFill>
                <a:latin typeface="Times New Roman" panose="02020603050405020304" charset="0"/>
                <a:ea typeface="+mn-ea"/>
              </a:rPr>
              <a:t>1.Learn and remember the new words and useful phrases by heart.</a:t>
            </a:r>
          </a:p>
          <a:p>
            <a:pPr marL="0" algn="just">
              <a:lnSpc>
                <a:spcPct val="150000"/>
              </a:lnSpc>
              <a:spcBef>
                <a:spcPts val="0"/>
              </a:spcBef>
              <a:buNone/>
            </a:pPr>
            <a:r>
              <a:rPr lang="zh-CN" altLang="en-US" sz="2800" b="1" kern="0" dirty="0" smtClean="0">
                <a:solidFill>
                  <a:srgbClr val="FF0000"/>
                </a:solidFill>
                <a:latin typeface="Times New Roman" panose="02020603050405020304" charset="0"/>
                <a:ea typeface="+mn-ea"/>
              </a:rPr>
              <a:t>2.Retell the text according to the key words.</a:t>
            </a:r>
          </a:p>
        </p:txBody>
      </p:sp>
      <p:sp>
        <p:nvSpPr>
          <p:cNvPr id="8" name="矩形 7"/>
          <p:cNvSpPr/>
          <p:nvPr/>
        </p:nvSpPr>
        <p:spPr>
          <a:xfrm>
            <a:off x="1889760" y="721995"/>
            <a:ext cx="4857750" cy="1198880"/>
          </a:xfrm>
          <a:prstGeom prst="rect">
            <a:avLst/>
          </a:prstGeom>
          <a:noFill/>
          <a:ln>
            <a:noFill/>
          </a:ln>
        </p:spPr>
        <p:txBody>
          <a:bodyPr wrap="none" rtlCol="0" anchor="t">
            <a:spAutoFit/>
          </a:bodyPr>
          <a:lstStyle/>
          <a:p>
            <a:pPr algn="ctr"/>
            <a:r>
              <a:rPr lang="en-US" altLang="zh-CN" sz="7200" b="1">
                <a:ln w="25400" cmpd="sng">
                  <a:solidFill>
                    <a:srgbClr val="68C4A5">
                      <a:alpha val="94000"/>
                    </a:srgbClr>
                  </a:solidFill>
                  <a:prstDash val="solid"/>
                </a:ln>
                <a:blipFill>
                  <a:blip r:embed="rId4">
                    <a:alphaModFix amt="99000"/>
                  </a:blip>
                  <a:tile tx="139700" ty="0" sx="59000" sy="42000" flip="none" algn="b"/>
                </a:blipFill>
                <a:effectLst>
                  <a:glow rad="63500">
                    <a:srgbClr val="F1D66F">
                      <a:alpha val="37000"/>
                    </a:srgbClr>
                  </a:glow>
                </a:effectLst>
              </a:rPr>
              <a:t>Homework</a:t>
            </a:r>
          </a:p>
        </p:txBody>
      </p:sp>
    </p:spTree>
    <p:custDataLst>
      <p:tags r:id="rId1"/>
    </p:custData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 6"/>
          <p:cNvSpPr/>
          <p:nvPr/>
        </p:nvSpPr>
        <p:spPr>
          <a:xfrm>
            <a:off x="742791" y="2638743"/>
            <a:ext cx="824389" cy="389096"/>
          </a:xfrm>
          <a:prstGeom prst="cloud">
            <a:avLst/>
          </a:prstGeom>
          <a:no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35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 name="云形 7"/>
          <p:cNvSpPr/>
          <p:nvPr/>
        </p:nvSpPr>
        <p:spPr>
          <a:xfrm>
            <a:off x="7242493" y="2639060"/>
            <a:ext cx="824389" cy="389096"/>
          </a:xfrm>
          <a:prstGeom prst="cloud">
            <a:avLst/>
          </a:prstGeom>
          <a:no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35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 name="矩形 1"/>
          <p:cNvSpPr/>
          <p:nvPr/>
        </p:nvSpPr>
        <p:spPr>
          <a:xfrm>
            <a:off x="2018665" y="2234565"/>
            <a:ext cx="473202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25400" dir="5400000" algn="ctr" rotWithShape="0">
                    <a:srgbClr val="6E747A">
                      <a:alpha val="43000"/>
                    </a:srgbClr>
                  </a:outerShdw>
                </a:effectLst>
                <a:latin typeface="Times New Roman" panose="02020603050405020304" charset="0"/>
              </a:rPr>
              <a:t>Thank you!</a:t>
            </a:r>
          </a:p>
        </p:txBody>
      </p:sp>
    </p:spTree>
    <p:custDataLst>
      <p:tags r:id="rId1"/>
    </p:custData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800100"/>
            <a:ext cx="3340100" cy="995363"/>
          </a:xfrm>
        </p:spPr>
        <p:txBody>
          <a:bodyPr>
            <a:scene3d>
              <a:camera prst="orthographicFront"/>
              <a:lightRig rig="soft" dir="t">
                <a:rot lat="0" lon="0" rev="15600000"/>
              </a:lightRig>
            </a:scene3d>
            <a:sp3d extrusionH="57150" prstMaterial="softEdge">
              <a:bevelT w="25400" h="38100"/>
            </a:sp3d>
          </a:bodyPr>
          <a:lstStyle/>
          <a:p>
            <a:r>
              <a:rPr lang="en-US" altLang="zh-CN" sz="4400" dirty="0">
                <a:solidFill>
                  <a:schemeClr val="accent4"/>
                </a:solidFill>
                <a:effectLst/>
                <a:latin typeface="Times New Roman" panose="02020603050405020304" charset="0"/>
                <a:sym typeface="+mn-ea"/>
              </a:rPr>
              <a:t>Warming up</a:t>
            </a:r>
          </a:p>
          <a:p>
            <a:endParaRPr lang="en-US" altLang="zh-CN" sz="4400" dirty="0">
              <a:solidFill>
                <a:schemeClr val="accent4"/>
              </a:solidFill>
              <a:effectLst/>
              <a:latin typeface="Times New Roman" panose="02020603050405020304" charset="0"/>
              <a:sym typeface="+mn-ea"/>
            </a:endParaRPr>
          </a:p>
        </p:txBody>
      </p:sp>
      <p:sp>
        <p:nvSpPr>
          <p:cNvPr id="100" name="文本框 99"/>
          <p:cNvSpPr txBox="1"/>
          <p:nvPr/>
        </p:nvSpPr>
        <p:spPr>
          <a:xfrm>
            <a:off x="717709" y="2025491"/>
            <a:ext cx="5902166" cy="2306955"/>
          </a:xfrm>
          <a:prstGeom prst="rect">
            <a:avLst/>
          </a:prstGeom>
          <a:noFill/>
          <a:ln w="9525">
            <a:noFill/>
            <a:miter/>
          </a:ln>
        </p:spPr>
        <p:txBody>
          <a:bodyPr wrap="square">
            <a:spAutoFit/>
          </a:bodyPr>
          <a:lstStyle/>
          <a:p>
            <a:pPr marL="0" indent="0" algn="l">
              <a:lnSpc>
                <a:spcPct val="200000"/>
              </a:lnSpc>
            </a:pPr>
            <a:r>
              <a:rPr lang="en-US" altLang="zh-CN" sz="2400" b="0" u="none" dirty="0">
                <a:solidFill>
                  <a:schemeClr val="tx1">
                    <a:lumMod val="50000"/>
                  </a:schemeClr>
                </a:solidFill>
                <a:latin typeface="Times New Roman" panose="02020603050405020304" charset="0"/>
                <a:ea typeface="方正书宋_GBK" charset="0"/>
                <a:cs typeface="方正书宋_GBK" charset="0"/>
              </a:rPr>
              <a:t>Look at the pictures. Answer the questions.</a:t>
            </a:r>
          </a:p>
          <a:p>
            <a:pPr marL="0" indent="0" algn="l">
              <a:lnSpc>
                <a:spcPct val="200000"/>
              </a:lnSpc>
            </a:pPr>
            <a:r>
              <a:rPr lang="en-US" altLang="zh-CN" sz="2400" b="0" u="none" dirty="0">
                <a:solidFill>
                  <a:schemeClr val="tx1">
                    <a:lumMod val="50000"/>
                  </a:schemeClr>
                </a:solidFill>
                <a:latin typeface="Times New Roman" panose="02020603050405020304" charset="0"/>
                <a:ea typeface="方正书宋_GBK" charset="0"/>
                <a:cs typeface="方正书宋_GBK" charset="0"/>
              </a:rPr>
              <a:t>1.Do you like drinking tea?</a:t>
            </a:r>
          </a:p>
          <a:p>
            <a:pPr marL="0" indent="0" algn="l">
              <a:lnSpc>
                <a:spcPct val="200000"/>
              </a:lnSpc>
            </a:pPr>
            <a:r>
              <a:rPr lang="en-US" altLang="zh-CN" sz="2400" b="0" u="none" dirty="0">
                <a:solidFill>
                  <a:schemeClr val="tx1">
                    <a:lumMod val="50000"/>
                  </a:schemeClr>
                </a:solidFill>
                <a:latin typeface="Times New Roman" panose="02020603050405020304" charset="0"/>
                <a:ea typeface="方正书宋_GBK" charset="0"/>
                <a:cs typeface="方正书宋_GBK" charset="0"/>
              </a:rPr>
              <a:t>2.How was tea invented?</a:t>
            </a:r>
          </a:p>
        </p:txBody>
      </p:sp>
      <p:pic>
        <p:nvPicPr>
          <p:cNvPr id="7" name="图片 6"/>
          <p:cNvPicPr>
            <a:picLocks noChangeAspect="1"/>
          </p:cNvPicPr>
          <p:nvPr/>
        </p:nvPicPr>
        <p:blipFill>
          <a:blip r:embed="rId3"/>
          <a:stretch>
            <a:fillRect/>
          </a:stretch>
        </p:blipFill>
        <p:spPr>
          <a:xfrm>
            <a:off x="4866799" y="3275171"/>
            <a:ext cx="3935730" cy="2466975"/>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3" cstate="email"/>
          <a:srcRect t="262"/>
          <a:stretch>
            <a:fillRect/>
          </a:stretch>
        </p:blipFill>
        <p:spPr>
          <a:xfrm>
            <a:off x="0" y="1504950"/>
            <a:ext cx="6402388" cy="4356100"/>
          </a:xfrm>
          <a:prstGeom prst="rect">
            <a:avLst/>
          </a:prstGeom>
        </p:spPr>
      </p:pic>
    </p:spTree>
    <p:custDataLst>
      <p:tags r:id="rId1"/>
    </p:custData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3" cstate="email"/>
          <a:srcRect l="503" t="1723" r="340" b="4009"/>
          <a:stretch>
            <a:fillRect/>
          </a:stretch>
        </p:blipFill>
        <p:spPr>
          <a:xfrm>
            <a:off x="0" y="1876425"/>
            <a:ext cx="6605588" cy="3751263"/>
          </a:xfrm>
          <a:prstGeom prst="rect">
            <a:avLst/>
          </a:prstGeom>
        </p:spPr>
      </p:pic>
    </p:spTree>
    <p:custDataLst>
      <p:tags r:id="rId1"/>
    </p:custData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3" cstate="email"/>
          <a:stretch>
            <a:fillRect/>
          </a:stretch>
        </p:blipFill>
        <p:spPr>
          <a:xfrm>
            <a:off x="0" y="1703388"/>
            <a:ext cx="6573838" cy="3886200"/>
          </a:xfrm>
          <a:prstGeom prst="rect">
            <a:avLst/>
          </a:prstGeom>
        </p:spPr>
      </p:pic>
    </p:spTree>
    <p:custDataLst>
      <p:tags r:id="rId1"/>
    </p:custData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54443" y="2304665"/>
            <a:ext cx="7886700" cy="3825875"/>
          </a:xfrm>
        </p:spPr>
        <p:txBody>
          <a:bodyPr>
            <a:noAutofit/>
          </a:bodyPr>
          <a:lstStyle/>
          <a:p>
            <a:pPr marL="0" indent="0" algn="ctr" fontAlgn="auto">
              <a:spcBef>
                <a:spcPts val="0"/>
              </a:spcBef>
              <a:buNone/>
            </a:pPr>
            <a:r>
              <a:rPr lang="zh-CN" altLang="en-US" sz="2000" b="1" dirty="0">
                <a:solidFill>
                  <a:schemeClr val="tx1">
                    <a:lumMod val="50000"/>
                  </a:schemeClr>
                </a:solidFill>
                <a:latin typeface="Times New Roman" panose="02020603050405020304" charset="0"/>
                <a:ea typeface="Arial Unicode MS" charset="0"/>
              </a:rPr>
              <a:t>An Accidental Invention </a:t>
            </a:r>
          </a:p>
          <a:p>
            <a:pPr marL="0" indent="0" fontAlgn="auto">
              <a:lnSpc>
                <a:spcPct val="140000"/>
              </a:lnSpc>
              <a:spcBef>
                <a:spcPts val="0"/>
              </a:spcBef>
              <a:buNone/>
            </a:pPr>
            <a:r>
              <a:rPr lang="zh-CN" altLang="en-US" sz="2000" dirty="0">
                <a:solidFill>
                  <a:schemeClr val="tx1">
                    <a:lumMod val="50000"/>
                  </a:schemeClr>
                </a:solidFill>
                <a:latin typeface="Times New Roman" panose="02020603050405020304" charset="0"/>
                <a:ea typeface="Arial Unicode MS" charset="0"/>
                <a:cs typeface="+mj-cs"/>
              </a:rPr>
              <a:t>Did you know that tea,</a:t>
            </a:r>
            <a:r>
              <a:rPr lang="zh-CN" altLang="en-US" sz="2000" dirty="0">
                <a:solidFill>
                  <a:schemeClr val="tx1">
                    <a:lumMod val="50000"/>
                  </a:schemeClr>
                </a:solidFill>
                <a:latin typeface="Times New Roman" panose="02020603050405020304" charset="0"/>
                <a:ea typeface="Arial Unicode MS" charset="0"/>
              </a:rPr>
              <a:t> the most popular drink in the world (after water), was invented by accident? Many people believe that tea was first drunk </a:t>
            </a:r>
            <a:r>
              <a:rPr lang="en-US" altLang="zh-CN" sz="2000" dirty="0">
                <a:solidFill>
                  <a:schemeClr val="tx1">
                    <a:lumMod val="50000"/>
                  </a:schemeClr>
                </a:solidFill>
                <a:latin typeface="Times New Roman" panose="02020603050405020304" charset="0"/>
                <a:ea typeface="Arial Unicode MS" charset="0"/>
              </a:rPr>
              <a:t>about</a:t>
            </a:r>
            <a:r>
              <a:rPr lang="zh-CN" altLang="en-US" sz="2000" dirty="0">
                <a:solidFill>
                  <a:schemeClr val="tx1">
                    <a:lumMod val="50000"/>
                  </a:schemeClr>
                </a:solidFill>
                <a:latin typeface="Times New Roman" panose="02020603050405020304" charset="0"/>
                <a:ea typeface="Arial Unicode MS" charset="0"/>
              </a:rPr>
              <a:t> 5,000 years ago. It is said that a Chinese ruler called Shen Nong </a:t>
            </a:r>
            <a:r>
              <a:rPr lang="en-US" altLang="zh-CN" sz="2000" dirty="0">
                <a:solidFill>
                  <a:schemeClr val="tx1">
                    <a:lumMod val="50000"/>
                  </a:schemeClr>
                </a:solidFill>
                <a:latin typeface="Times New Roman" panose="02020603050405020304" charset="0"/>
                <a:ea typeface="Arial Unicode MS" charset="0"/>
              </a:rPr>
              <a:t>was the </a:t>
            </a:r>
            <a:r>
              <a:rPr lang="zh-CN" altLang="en-US" sz="2000" dirty="0">
                <a:solidFill>
                  <a:schemeClr val="tx1">
                    <a:lumMod val="50000"/>
                  </a:schemeClr>
                </a:solidFill>
                <a:latin typeface="Times New Roman" panose="02020603050405020304" charset="0"/>
                <a:ea typeface="Arial Unicode MS" charset="0"/>
              </a:rPr>
              <a:t>first </a:t>
            </a:r>
            <a:r>
              <a:rPr lang="en-US" altLang="zh-CN" sz="2000" dirty="0">
                <a:solidFill>
                  <a:schemeClr val="tx1">
                    <a:lumMod val="50000"/>
                  </a:schemeClr>
                </a:solidFill>
                <a:latin typeface="Times New Roman" panose="02020603050405020304" charset="0"/>
                <a:ea typeface="Arial Unicode MS" charset="0"/>
              </a:rPr>
              <a:t>to </a:t>
            </a:r>
            <a:r>
              <a:rPr lang="zh-CN" altLang="en-US" sz="2000" dirty="0">
                <a:solidFill>
                  <a:schemeClr val="tx1">
                    <a:lumMod val="50000"/>
                  </a:schemeClr>
                </a:solidFill>
                <a:latin typeface="Times New Roman" panose="02020603050405020304" charset="0"/>
                <a:ea typeface="Arial Unicode MS" charset="0"/>
              </a:rPr>
              <a:t>discover tea as a drink. One day Shen Nong was boiling drinking water over an open fire. Some leaves from a tea plant fell into the water and remained there for some time. It produced a nice smell so he tasted the brown water. It was quite delicious</a:t>
            </a:r>
            <a:r>
              <a:rPr lang="en-US" altLang="zh-CN" sz="2000" dirty="0">
                <a:solidFill>
                  <a:schemeClr val="tx1">
                    <a:lumMod val="50000"/>
                  </a:schemeClr>
                </a:solidFill>
                <a:latin typeface="Times New Roman" panose="02020603050405020304" charset="0"/>
                <a:ea typeface="Arial Unicode MS" charset="0"/>
              </a:rPr>
              <a:t>, and so</a:t>
            </a:r>
            <a:r>
              <a:rPr lang="zh-CN" altLang="en-US" sz="2000" dirty="0">
                <a:solidFill>
                  <a:schemeClr val="tx1">
                    <a:lumMod val="50000"/>
                  </a:schemeClr>
                </a:solidFill>
                <a:latin typeface="Times New Roman" panose="02020603050405020304" charset="0"/>
                <a:ea typeface="Arial Unicode MS" charset="0"/>
              </a:rPr>
              <a:t>, one of the world</a:t>
            </a:r>
            <a:r>
              <a:rPr lang="en-US" altLang="zh-CN" sz="2000" dirty="0">
                <a:solidFill>
                  <a:schemeClr val="tx1">
                    <a:lumMod val="50000"/>
                  </a:schemeClr>
                </a:solidFill>
                <a:latin typeface="Times New Roman" panose="02020603050405020304" charset="0"/>
                <a:ea typeface="Arial Unicode MS" charset="0"/>
              </a:rPr>
              <a:t>’</a:t>
            </a:r>
            <a:r>
              <a:rPr lang="zh-CN" altLang="en-US" sz="2000" dirty="0">
                <a:solidFill>
                  <a:schemeClr val="tx1">
                    <a:lumMod val="50000"/>
                  </a:schemeClr>
                </a:solidFill>
                <a:latin typeface="Times New Roman" panose="02020603050405020304" charset="0"/>
                <a:ea typeface="Arial Unicode MS" charset="0"/>
              </a:rPr>
              <a:t>s </a:t>
            </a:r>
          </a:p>
          <a:p>
            <a:pPr marL="0" indent="0" fontAlgn="auto">
              <a:lnSpc>
                <a:spcPct val="140000"/>
              </a:lnSpc>
              <a:spcBef>
                <a:spcPts val="0"/>
              </a:spcBef>
              <a:buNone/>
            </a:pPr>
            <a:r>
              <a:rPr lang="zh-CN" altLang="en-US" sz="2000" dirty="0">
                <a:solidFill>
                  <a:schemeClr val="tx1">
                    <a:lumMod val="50000"/>
                  </a:schemeClr>
                </a:solidFill>
                <a:latin typeface="Times New Roman" panose="02020603050405020304" charset="0"/>
                <a:ea typeface="Arial Unicode MS" charset="0"/>
              </a:rPr>
              <a:t>favorite drinks was invented. </a:t>
            </a:r>
          </a:p>
        </p:txBody>
      </p:sp>
      <p:sp>
        <p:nvSpPr>
          <p:cNvPr id="4" name="文本框 3"/>
          <p:cNvSpPr txBox="1"/>
          <p:nvPr/>
        </p:nvSpPr>
        <p:spPr>
          <a:xfrm>
            <a:off x="3038475" y="1266190"/>
            <a:ext cx="5798185" cy="922020"/>
          </a:xfrm>
          <a:prstGeom prst="rect">
            <a:avLst/>
          </a:prstGeom>
          <a:solidFill>
            <a:schemeClr val="accent2">
              <a:lumMod val="20000"/>
              <a:lumOff val="80000"/>
            </a:schemeClr>
          </a:solidFill>
        </p:spPr>
        <p:txBody>
          <a:bodyPr wrap="square" rtlCol="0">
            <a:spAutoFit/>
          </a:bodyPr>
          <a:lstStyle/>
          <a:p>
            <a:r>
              <a:rPr lang="zh-CN" altLang="en-US">
                <a:solidFill>
                  <a:schemeClr val="tx1">
                    <a:lumMod val="50000"/>
                  </a:schemeClr>
                </a:solidFill>
                <a:latin typeface="Times New Roman" panose="02020603050405020304" charset="0"/>
              </a:rPr>
              <a:t>Paragraph 1                    Lu Yu and his book </a:t>
            </a:r>
            <a:r>
              <a:rPr lang="zh-CN" altLang="en-US" i="1">
                <a:solidFill>
                  <a:schemeClr val="tx1">
                    <a:lumMod val="50000"/>
                  </a:schemeClr>
                </a:solidFill>
                <a:latin typeface="Times New Roman" panose="02020603050405020304" charset="0"/>
              </a:rPr>
              <a:t>Cha Jing </a:t>
            </a:r>
          </a:p>
          <a:p>
            <a:r>
              <a:rPr lang="zh-CN" altLang="en-US">
                <a:solidFill>
                  <a:schemeClr val="tx1">
                    <a:lumMod val="50000"/>
                  </a:schemeClr>
                </a:solidFill>
                <a:latin typeface="Times New Roman" panose="02020603050405020304" charset="0"/>
              </a:rPr>
              <a:t>Paragraph 2                   How tea spread to other countries </a:t>
            </a:r>
          </a:p>
          <a:p>
            <a:r>
              <a:rPr lang="zh-CN" altLang="en-US">
                <a:solidFill>
                  <a:schemeClr val="tx1">
                    <a:lumMod val="50000"/>
                  </a:schemeClr>
                </a:solidFill>
                <a:latin typeface="Times New Roman" panose="02020603050405020304" charset="0"/>
              </a:rPr>
              <a:t>Paragraph 3                   How tea was invented by accident</a:t>
            </a:r>
          </a:p>
        </p:txBody>
      </p:sp>
      <p:sp>
        <p:nvSpPr>
          <p:cNvPr id="7" name=" 7"/>
          <p:cNvSpPr/>
          <p:nvPr/>
        </p:nvSpPr>
        <p:spPr>
          <a:xfrm>
            <a:off x="840105" y="473710"/>
            <a:ext cx="5600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3a</a:t>
            </a:r>
          </a:p>
        </p:txBody>
      </p:sp>
      <p:sp>
        <p:nvSpPr>
          <p:cNvPr id="8" name="文本框 7"/>
          <p:cNvSpPr txBox="1"/>
          <p:nvPr/>
        </p:nvSpPr>
        <p:spPr>
          <a:xfrm>
            <a:off x="1400175" y="215900"/>
            <a:ext cx="7436485" cy="1050290"/>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Read the passage quickly and match each paragraph </a:t>
            </a:r>
            <a:br>
              <a:rPr lang="en-US" altLang="zh-CN" sz="2400" b="1" dirty="0" smtClean="0">
                <a:solidFill>
                  <a:srgbClr val="0070C0"/>
                </a:solidFill>
                <a:latin typeface="Times New Roman" panose="02020603050405020304" charset="0"/>
                <a:ea typeface="微软雅黑" panose="020B0503020204020204" pitchFamily="34" charset="-122"/>
              </a:rPr>
            </a:br>
            <a:r>
              <a:rPr lang="en-US" altLang="zh-CN" sz="2400" b="1" dirty="0" smtClean="0">
                <a:solidFill>
                  <a:srgbClr val="0070C0"/>
                </a:solidFill>
                <a:latin typeface="Times New Roman" panose="02020603050405020304" charset="0"/>
                <a:ea typeface="微软雅黑" panose="020B0503020204020204" pitchFamily="34" charset="-122"/>
              </a:rPr>
              <a:t>with its main idea.</a:t>
            </a:r>
          </a:p>
        </p:txBody>
      </p:sp>
      <p:cxnSp>
        <p:nvCxnSpPr>
          <p:cNvPr id="9" name="直接连接符 8"/>
          <p:cNvCxnSpPr/>
          <p:nvPr/>
        </p:nvCxnSpPr>
        <p:spPr>
          <a:xfrm>
            <a:off x="4190365" y="1426845"/>
            <a:ext cx="1160780" cy="573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163695" y="1426845"/>
            <a:ext cx="1147445" cy="346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190365" y="1733550"/>
            <a:ext cx="1094105" cy="2667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115" name="内容占位符 1073743114"/>
          <p:cNvPicPr>
            <a:picLocks noGrp="1" noChangeAspect="1"/>
          </p:cNvPicPr>
          <p:nvPr>
            <p:ph idx="4294967295"/>
          </p:nvPr>
        </p:nvPicPr>
        <p:blipFill>
          <a:blip r:embed="rId3" cstate="email"/>
          <a:srcRect/>
          <a:stretch>
            <a:fillRect/>
          </a:stretch>
        </p:blipFill>
        <p:spPr>
          <a:xfrm>
            <a:off x="0" y="3116263"/>
            <a:ext cx="1854200" cy="1839912"/>
          </a:xfrm>
          <a:prstGeom prst="rect">
            <a:avLst/>
          </a:prstGeom>
          <a:noFill/>
          <a:ln w="9525">
            <a:noFill/>
            <a:miter/>
          </a:ln>
        </p:spPr>
      </p:pic>
      <p:sp>
        <p:nvSpPr>
          <p:cNvPr id="100" name="文本框 99"/>
          <p:cNvSpPr txBox="1"/>
          <p:nvPr/>
        </p:nvSpPr>
        <p:spPr>
          <a:xfrm>
            <a:off x="2301240" y="2642711"/>
            <a:ext cx="5969794" cy="3476625"/>
          </a:xfrm>
          <a:prstGeom prst="rect">
            <a:avLst/>
          </a:prstGeom>
          <a:noFill/>
          <a:ln w="9525">
            <a:noFill/>
            <a:miter/>
          </a:ln>
        </p:spPr>
        <p:txBody>
          <a:bodyPr wrap="square">
            <a:spAutoFit/>
          </a:bodyPr>
          <a:lstStyle/>
          <a:p>
            <a:pPr marL="0" indent="0" algn="l"/>
            <a:endParaRPr lang="en-US" altLang="zh-CN" sz="2000" b="0" u="none">
              <a:solidFill>
                <a:srgbClr val="000000"/>
              </a:solidFill>
              <a:latin typeface="Times New Roman" panose="02020603050405020304" charset="0"/>
              <a:ea typeface="Times New Roman" panose="02020603050405020304" charset="0"/>
              <a:cs typeface="Times New Roman" panose="02020603050405020304" charset="0"/>
            </a:endParaRPr>
          </a:p>
          <a:p>
            <a:pPr marL="0" indent="0" algn="l"/>
            <a:r>
              <a:rPr lang="en-US" altLang="zh-CN" sz="2000" b="0" u="none">
                <a:solidFill>
                  <a:srgbClr val="000000"/>
                </a:solidFill>
                <a:latin typeface="Times New Roman" panose="02020603050405020304" charset="0"/>
                <a:ea typeface="Times New Roman" panose="02020603050405020304" charset="0"/>
                <a:cs typeface="Times New Roman" panose="02020603050405020304" charset="0"/>
              </a:rPr>
              <a:t>It is believed that tea was brought to Korea and Japan during the 6th and 7th centuries. In England, tea didn’t appear until around 1660, but in less than 100 years, it had become the national drink. The tea trade from </a:t>
            </a:r>
          </a:p>
          <a:p>
            <a:pPr marL="0" indent="0" algn="l"/>
            <a:r>
              <a:rPr lang="en-US" altLang="zh-CN" sz="2000" b="0" u="none">
                <a:solidFill>
                  <a:srgbClr val="000000"/>
                </a:solidFill>
                <a:latin typeface="Times New Roman" panose="02020603050405020304" charset="0"/>
                <a:ea typeface="Times New Roman" panose="02020603050405020304" charset="0"/>
                <a:cs typeface="Times New Roman" panose="02020603050405020304" charset="0"/>
              </a:rPr>
              <a:t>China to Western countries took place in the 19th century. This helped to spread the popularity of tea and the tea plant to more places around the world. Even though many people now know about tea culture, the Chinese are without doubt the ones who best understand the nature of tea. </a:t>
            </a:r>
          </a:p>
        </p:txBody>
      </p:sp>
      <p:sp>
        <p:nvSpPr>
          <p:cNvPr id="6" name="文本框 5"/>
          <p:cNvSpPr txBox="1"/>
          <p:nvPr/>
        </p:nvSpPr>
        <p:spPr>
          <a:xfrm>
            <a:off x="1026795" y="1663065"/>
            <a:ext cx="7343299" cy="1322070"/>
          </a:xfrm>
          <a:prstGeom prst="rect">
            <a:avLst/>
          </a:prstGeom>
          <a:noFill/>
        </p:spPr>
        <p:txBody>
          <a:bodyPr wrap="square" rtlCol="0">
            <a:spAutoFit/>
          </a:bodyPr>
          <a:lstStyle/>
          <a:p>
            <a:r>
              <a:rPr lang="en-US" altLang="zh-CN" sz="2000">
                <a:solidFill>
                  <a:srgbClr val="000000"/>
                </a:solidFill>
                <a:latin typeface="Times New Roman" panose="02020603050405020304" charset="0"/>
                <a:ea typeface="Times New Roman" panose="02020603050405020304" charset="0"/>
                <a:cs typeface="Times New Roman" panose="02020603050405020304" charset="0"/>
                <a:sym typeface="+mn-ea"/>
              </a:rPr>
              <a:t>A few thousand years later, Lu Yu, “the saint of tea”, mentioned Shen Nong in his book </a:t>
            </a:r>
            <a:r>
              <a:rPr lang="en-US" altLang="zh-CN" sz="2000" i="1">
                <a:solidFill>
                  <a:srgbClr val="000000"/>
                </a:solidFill>
                <a:latin typeface="Times New Roman" panose="02020603050405020304" charset="0"/>
                <a:ea typeface="Times New Roman Italic" charset="0"/>
                <a:cs typeface="Times New Roman Italic" charset="0"/>
                <a:sym typeface="+mn-ea"/>
              </a:rPr>
              <a:t>Cha Jing</a:t>
            </a:r>
            <a:r>
              <a:rPr lang="en-US" altLang="zh-CN" sz="2000">
                <a:solidFill>
                  <a:srgbClr val="000000"/>
                </a:solidFill>
                <a:latin typeface="Times New Roman" panose="02020603050405020304" charset="0"/>
                <a:ea typeface="Times New Roman" panose="02020603050405020304" charset="0"/>
                <a:cs typeface="Times New Roman" panose="02020603050405020304" charset="0"/>
                <a:sym typeface="+mn-ea"/>
              </a:rPr>
              <a:t>. The book describes how tea plants were grown and used to make tea. It also discusses where the finest tea leaves were produced and what kinds of water were used. </a:t>
            </a:r>
          </a:p>
        </p:txBody>
      </p:sp>
    </p:spTree>
    <p:custDataLst>
      <p:tags r:id="rId1"/>
    </p:custData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319213"/>
            <a:ext cx="6692900" cy="3625850"/>
          </a:xfrm>
        </p:spPr>
        <p:txBody>
          <a:bodyPr>
            <a:noAutofit/>
          </a:bodyPr>
          <a:lstStyle/>
          <a:p>
            <a:pPr marL="0" indent="0" fontAlgn="auto">
              <a:lnSpc>
                <a:spcPct val="120000"/>
              </a:lnSpc>
              <a:spcBef>
                <a:spcPts val="0"/>
              </a:spcBef>
              <a:buNone/>
            </a:pPr>
            <a:r>
              <a:rPr lang="zh-CN" altLang="en-US" dirty="0">
                <a:solidFill>
                  <a:schemeClr val="tx1">
                    <a:lumMod val="50000"/>
                  </a:schemeClr>
                </a:solidFill>
                <a:latin typeface="Times New Roman" panose="02020603050405020304" charset="0"/>
              </a:rPr>
              <a:t>1. When was tea first drunk? </a:t>
            </a:r>
          </a:p>
          <a:p>
            <a:pPr marL="0" indent="0" fontAlgn="auto">
              <a:lnSpc>
                <a:spcPct val="120000"/>
              </a:lnSpc>
              <a:spcBef>
                <a:spcPts val="0"/>
              </a:spcBef>
              <a:buNone/>
            </a:pPr>
            <a:endParaRPr lang="zh-CN" altLang="en-US" dirty="0">
              <a:solidFill>
                <a:schemeClr val="tx1">
                  <a:lumMod val="50000"/>
                </a:schemeClr>
              </a:solidFill>
              <a:latin typeface="Times New Roman" panose="02020603050405020304" charset="0"/>
            </a:endParaRPr>
          </a:p>
          <a:p>
            <a:pPr marL="0" indent="0" fontAlgn="auto">
              <a:lnSpc>
                <a:spcPct val="120000"/>
              </a:lnSpc>
              <a:spcBef>
                <a:spcPts val="0"/>
              </a:spcBef>
              <a:buNone/>
            </a:pPr>
            <a:r>
              <a:rPr lang="zh-CN" altLang="en-US" dirty="0">
                <a:solidFill>
                  <a:schemeClr val="tx1">
                    <a:lumMod val="50000"/>
                  </a:schemeClr>
                </a:solidFill>
                <a:latin typeface="Times New Roman" panose="02020603050405020304" charset="0"/>
              </a:rPr>
              <a:t>2. How was tea invented?</a:t>
            </a:r>
          </a:p>
          <a:p>
            <a:pPr marL="0" indent="0" fontAlgn="auto">
              <a:lnSpc>
                <a:spcPct val="120000"/>
              </a:lnSpc>
              <a:spcBef>
                <a:spcPts val="0"/>
              </a:spcBef>
              <a:buNone/>
            </a:pPr>
            <a:endParaRPr lang="zh-CN" altLang="en-US" dirty="0">
              <a:solidFill>
                <a:schemeClr val="tx1">
                  <a:lumMod val="50000"/>
                </a:schemeClr>
              </a:solidFill>
              <a:latin typeface="Times New Roman" panose="02020603050405020304" charset="0"/>
            </a:endParaRPr>
          </a:p>
          <a:p>
            <a:pPr marL="0" indent="0" fontAlgn="auto">
              <a:lnSpc>
                <a:spcPct val="120000"/>
              </a:lnSpc>
              <a:spcBef>
                <a:spcPts val="0"/>
              </a:spcBef>
              <a:buNone/>
            </a:pPr>
            <a:endParaRPr lang="zh-CN" altLang="en-US" dirty="0">
              <a:solidFill>
                <a:schemeClr val="tx1">
                  <a:lumMod val="50000"/>
                </a:schemeClr>
              </a:solidFill>
              <a:latin typeface="Times New Roman" panose="02020603050405020304" charset="0"/>
            </a:endParaRPr>
          </a:p>
          <a:p>
            <a:pPr marL="0" indent="0" fontAlgn="auto">
              <a:lnSpc>
                <a:spcPct val="120000"/>
              </a:lnSpc>
              <a:spcBef>
                <a:spcPts val="0"/>
              </a:spcBef>
              <a:buNone/>
            </a:pPr>
            <a:r>
              <a:rPr lang="zh-CN" altLang="en-US" dirty="0">
                <a:solidFill>
                  <a:schemeClr val="tx1">
                    <a:lumMod val="50000"/>
                  </a:schemeClr>
                </a:solidFill>
                <a:latin typeface="Times New Roman" panose="02020603050405020304" charset="0"/>
              </a:rPr>
              <a:t>3. Who is called “the saint of tea”?</a:t>
            </a:r>
          </a:p>
          <a:p>
            <a:pPr marL="0" indent="0" fontAlgn="auto">
              <a:lnSpc>
                <a:spcPct val="120000"/>
              </a:lnSpc>
              <a:spcBef>
                <a:spcPts val="0"/>
              </a:spcBef>
              <a:buNone/>
            </a:pPr>
            <a:endParaRPr lang="zh-CN" altLang="en-US" dirty="0">
              <a:solidFill>
                <a:schemeClr val="tx1">
                  <a:lumMod val="50000"/>
                </a:schemeClr>
              </a:solidFill>
              <a:latin typeface="Times New Roman" panose="02020603050405020304" charset="0"/>
            </a:endParaRPr>
          </a:p>
          <a:p>
            <a:pPr marL="0" indent="0" fontAlgn="auto">
              <a:lnSpc>
                <a:spcPct val="120000"/>
              </a:lnSpc>
              <a:spcBef>
                <a:spcPts val="0"/>
              </a:spcBef>
              <a:buNone/>
            </a:pPr>
            <a:r>
              <a:rPr lang="zh-CN" altLang="en-US" dirty="0">
                <a:solidFill>
                  <a:schemeClr val="tx1">
                    <a:lumMod val="50000"/>
                  </a:schemeClr>
                </a:solidFill>
                <a:latin typeface="Times New Roman" panose="02020603050405020304" charset="0"/>
              </a:rPr>
              <a:t>4. What is </a:t>
            </a:r>
            <a:r>
              <a:rPr lang="zh-CN" altLang="en-US" i="1" dirty="0">
                <a:solidFill>
                  <a:schemeClr val="tx1">
                    <a:lumMod val="50000"/>
                  </a:schemeClr>
                </a:solidFill>
                <a:latin typeface="Times New Roman" panose="02020603050405020304" charset="0"/>
              </a:rPr>
              <a:t>Cha Jing</a:t>
            </a:r>
            <a:r>
              <a:rPr lang="zh-CN" altLang="en-US" dirty="0">
                <a:solidFill>
                  <a:schemeClr val="tx1">
                    <a:lumMod val="50000"/>
                  </a:schemeClr>
                </a:solidFill>
                <a:latin typeface="Times New Roman" panose="02020603050405020304" charset="0"/>
              </a:rPr>
              <a:t> about?</a:t>
            </a:r>
          </a:p>
          <a:p>
            <a:pPr marL="0" indent="0" fontAlgn="auto">
              <a:lnSpc>
                <a:spcPct val="120000"/>
              </a:lnSpc>
              <a:spcBef>
                <a:spcPts val="0"/>
              </a:spcBef>
              <a:buNone/>
            </a:pPr>
            <a:endParaRPr lang="zh-CN" altLang="en-US" dirty="0">
              <a:solidFill>
                <a:schemeClr val="tx1">
                  <a:lumMod val="50000"/>
                </a:schemeClr>
              </a:solidFill>
              <a:latin typeface="Times New Roman" panose="02020603050405020304" charset="0"/>
            </a:endParaRPr>
          </a:p>
          <a:p>
            <a:pPr marL="0" indent="0" fontAlgn="auto">
              <a:lnSpc>
                <a:spcPct val="120000"/>
              </a:lnSpc>
              <a:spcBef>
                <a:spcPts val="0"/>
              </a:spcBef>
              <a:buNone/>
            </a:pPr>
            <a:r>
              <a:rPr lang="zh-CN" altLang="en-US" dirty="0">
                <a:solidFill>
                  <a:schemeClr val="tx1">
                    <a:lumMod val="50000"/>
                  </a:schemeClr>
                </a:solidFill>
                <a:latin typeface="Times New Roman" panose="02020603050405020304" charset="0"/>
              </a:rPr>
              <a:t>5. When was tea brought to other countries?</a:t>
            </a:r>
          </a:p>
        </p:txBody>
      </p:sp>
      <p:pic>
        <p:nvPicPr>
          <p:cNvPr id="5" name="图片 4"/>
          <p:cNvPicPr>
            <a:picLocks noChangeAspect="1"/>
          </p:cNvPicPr>
          <p:nvPr/>
        </p:nvPicPr>
        <p:blipFill>
          <a:blip r:embed="rId3" cstate="email"/>
          <a:srcRect/>
          <a:stretch>
            <a:fillRect/>
          </a:stretch>
        </p:blipFill>
        <p:spPr>
          <a:xfrm>
            <a:off x="6797040" y="3393123"/>
            <a:ext cx="2097405" cy="2348389"/>
          </a:xfrm>
          <a:prstGeom prst="rect">
            <a:avLst/>
          </a:prstGeom>
        </p:spPr>
      </p:pic>
      <p:sp>
        <p:nvSpPr>
          <p:cNvPr id="7" name="文本框 6"/>
          <p:cNvSpPr txBox="1"/>
          <p:nvPr/>
        </p:nvSpPr>
        <p:spPr>
          <a:xfrm>
            <a:off x="850900" y="1892300"/>
            <a:ext cx="506412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It was first drunk about 5,000 years ago.</a:t>
            </a:r>
          </a:p>
        </p:txBody>
      </p:sp>
      <p:sp>
        <p:nvSpPr>
          <p:cNvPr id="8" name="文本框 7"/>
          <p:cNvSpPr txBox="1"/>
          <p:nvPr/>
        </p:nvSpPr>
        <p:spPr>
          <a:xfrm>
            <a:off x="786765" y="2578735"/>
            <a:ext cx="6497320" cy="1198880"/>
          </a:xfrm>
          <a:prstGeom prst="rect">
            <a:avLst/>
          </a:prstGeom>
          <a:noFill/>
        </p:spPr>
        <p:txBody>
          <a:bodyPr wrap="square" rtlCol="0">
            <a:spAutoFit/>
          </a:bodyPr>
          <a:lstStyle/>
          <a:p>
            <a:r>
              <a:rPr lang="en-US" altLang="zh-CN" sz="2400">
                <a:solidFill>
                  <a:srgbClr val="FF0000"/>
                </a:solidFill>
                <a:latin typeface="Times New Roman" panose="02020603050405020304" charset="0"/>
              </a:rPr>
              <a:t>While Shen Nong was boiling drinking water over an open fire,some leaves fell into the water,so tea was invented.</a:t>
            </a:r>
          </a:p>
        </p:txBody>
      </p:sp>
      <p:sp>
        <p:nvSpPr>
          <p:cNvPr id="9" name="文本框 8"/>
          <p:cNvSpPr txBox="1"/>
          <p:nvPr/>
        </p:nvSpPr>
        <p:spPr>
          <a:xfrm>
            <a:off x="1049338" y="4088765"/>
            <a:ext cx="123444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Lu Yu.</a:t>
            </a:r>
          </a:p>
        </p:txBody>
      </p:sp>
      <p:sp>
        <p:nvSpPr>
          <p:cNvPr id="10" name="文本框 9"/>
          <p:cNvSpPr txBox="1"/>
          <p:nvPr/>
        </p:nvSpPr>
        <p:spPr>
          <a:xfrm>
            <a:off x="982980" y="4824730"/>
            <a:ext cx="331025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It's a book about tea.</a:t>
            </a:r>
          </a:p>
        </p:txBody>
      </p:sp>
      <p:sp>
        <p:nvSpPr>
          <p:cNvPr id="11" name="文本框 10"/>
          <p:cNvSpPr txBox="1"/>
          <p:nvPr/>
        </p:nvSpPr>
        <p:spPr>
          <a:xfrm>
            <a:off x="889635" y="5741670"/>
            <a:ext cx="452501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During the 6th and 7th centuries</a:t>
            </a:r>
            <a:r>
              <a:rPr lang="en-US" altLang="zh-CN" sz="2400">
                <a:latin typeface="Times New Roman" panose="02020603050405020304" charset="0"/>
              </a:rPr>
              <a:t>.</a:t>
            </a:r>
          </a:p>
        </p:txBody>
      </p:sp>
      <p:sp>
        <p:nvSpPr>
          <p:cNvPr id="12" name=" 7"/>
          <p:cNvSpPr/>
          <p:nvPr/>
        </p:nvSpPr>
        <p:spPr>
          <a:xfrm>
            <a:off x="826770" y="713740"/>
            <a:ext cx="5600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dirty="0">
                <a:solidFill>
                  <a:srgbClr val="0070C0"/>
                </a:solidFill>
                <a:latin typeface="Times New Roman" panose="02020603050405020304" charset="0"/>
              </a:rPr>
              <a:t>3b</a:t>
            </a:r>
          </a:p>
        </p:txBody>
      </p:sp>
      <p:sp>
        <p:nvSpPr>
          <p:cNvPr id="13" name="文本框 12"/>
          <p:cNvSpPr txBox="1"/>
          <p:nvPr/>
        </p:nvSpPr>
        <p:spPr>
          <a:xfrm>
            <a:off x="1440180" y="676910"/>
            <a:ext cx="6630670" cy="570865"/>
          </a:xfrm>
          <a:prstGeom prst="rect">
            <a:avLst/>
          </a:prstGeom>
          <a:noFill/>
          <a:ln>
            <a:noFill/>
          </a:ln>
        </p:spPr>
        <p:txBody>
          <a:bodyPr wrap="non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Read the passage again and answer the questions.</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94836" y="1522095"/>
            <a:ext cx="6365081" cy="4965065"/>
          </a:xfrm>
          <a:prstGeom prst="rect">
            <a:avLst/>
          </a:prstGeom>
          <a:noFill/>
          <a:ln>
            <a:solidFill>
              <a:schemeClr val="accent1"/>
            </a:solidFill>
          </a:ln>
        </p:spPr>
        <p:txBody>
          <a:bodyPr wrap="square" rtlCol="0">
            <a:spAutoFit/>
          </a:bodyPr>
          <a:lstStyle/>
          <a:p>
            <a:pPr fontAlgn="auto">
              <a:lnSpc>
                <a:spcPct val="120000"/>
              </a:lnSpc>
            </a:pPr>
            <a:r>
              <a:rPr lang="zh-CN" altLang="en-US" sz="2400">
                <a:solidFill>
                  <a:schemeClr val="accent1">
                    <a:lumMod val="50000"/>
                  </a:schemeClr>
                </a:solidFill>
                <a:latin typeface="Times New Roman" panose="02020603050405020304" charset="0"/>
              </a:rPr>
              <a:t>1. One of the world</a:t>
            </a:r>
            <a:r>
              <a:rPr lang="en-US" altLang="zh-CN" sz="2400">
                <a:solidFill>
                  <a:schemeClr val="accent1">
                    <a:lumMod val="50000"/>
                  </a:schemeClr>
                </a:solidFill>
                <a:latin typeface="Times New Roman" panose="02020603050405020304" charset="0"/>
              </a:rPr>
              <a:t>'</a:t>
            </a:r>
            <a:r>
              <a:rPr lang="zh-CN" altLang="en-US" sz="2400">
                <a:solidFill>
                  <a:schemeClr val="accent1">
                    <a:lumMod val="50000"/>
                  </a:schemeClr>
                </a:solidFill>
                <a:latin typeface="Times New Roman" panose="02020603050405020304" charset="0"/>
              </a:rPr>
              <a:t>s favorite drinks was </a:t>
            </a:r>
            <a:r>
              <a:rPr lang="en-US" altLang="zh-CN" sz="2400">
                <a:solidFill>
                  <a:schemeClr val="accent1">
                    <a:lumMod val="50000"/>
                  </a:schemeClr>
                </a:solidFill>
                <a:latin typeface="Times New Roman" panose="02020603050405020304" charset="0"/>
              </a:rPr>
              <a:t>_______</a:t>
            </a:r>
            <a:r>
              <a:rPr lang="zh-CN" altLang="en-US" sz="2400">
                <a:solidFill>
                  <a:schemeClr val="accent1">
                    <a:lumMod val="50000"/>
                  </a:schemeClr>
                </a:solidFill>
                <a:latin typeface="Times New Roman" panose="02020603050405020304" charset="0"/>
              </a:rPr>
              <a:t>      </a:t>
            </a:r>
          </a:p>
          <a:p>
            <a:pPr fontAlgn="auto">
              <a:lnSpc>
                <a:spcPct val="120000"/>
              </a:lnSpc>
            </a:pPr>
            <a:r>
              <a:rPr lang="zh-CN" altLang="en-US" sz="2400">
                <a:solidFill>
                  <a:schemeClr val="accent1">
                    <a:lumMod val="50000"/>
                  </a:schemeClr>
                </a:solidFill>
                <a:latin typeface="Times New Roman" panose="02020603050405020304" charset="0"/>
              </a:rPr>
              <a:t>    by accident.</a:t>
            </a:r>
          </a:p>
          <a:p>
            <a:pPr fontAlgn="auto">
              <a:lnSpc>
                <a:spcPct val="120000"/>
              </a:lnSpc>
            </a:pPr>
            <a:r>
              <a:rPr lang="zh-CN" altLang="en-US" sz="2400">
                <a:solidFill>
                  <a:schemeClr val="accent1">
                    <a:lumMod val="50000"/>
                  </a:schemeClr>
                </a:solidFill>
                <a:latin typeface="Times New Roman" panose="02020603050405020304" charset="0"/>
              </a:rPr>
              <a:t>2. Tea was first </a:t>
            </a:r>
            <a:r>
              <a:rPr lang="en-US" altLang="zh-CN" sz="2400">
                <a:solidFill>
                  <a:schemeClr val="accent1">
                    <a:lumMod val="50000"/>
                  </a:schemeClr>
                </a:solidFill>
                <a:latin typeface="Times New Roman" panose="02020603050405020304" charset="0"/>
              </a:rPr>
              <a:t>______</a:t>
            </a:r>
            <a:r>
              <a:rPr lang="zh-CN" altLang="en-US" sz="2400">
                <a:solidFill>
                  <a:schemeClr val="accent1">
                    <a:lumMod val="50000"/>
                  </a:schemeClr>
                </a:solidFill>
                <a:latin typeface="Times New Roman" panose="02020603050405020304" charset="0"/>
              </a:rPr>
              <a:t> by Shen Nong 5, 000  </a:t>
            </a:r>
          </a:p>
          <a:p>
            <a:pPr fontAlgn="auto">
              <a:lnSpc>
                <a:spcPct val="120000"/>
              </a:lnSpc>
            </a:pPr>
            <a:r>
              <a:rPr lang="zh-CN" altLang="en-US" sz="2400">
                <a:solidFill>
                  <a:schemeClr val="accent1">
                    <a:lumMod val="50000"/>
                  </a:schemeClr>
                </a:solidFill>
                <a:latin typeface="Times New Roman" panose="02020603050405020304" charset="0"/>
              </a:rPr>
              <a:t>    years ago.</a:t>
            </a:r>
          </a:p>
          <a:p>
            <a:pPr fontAlgn="auto">
              <a:lnSpc>
                <a:spcPct val="120000"/>
              </a:lnSpc>
            </a:pPr>
            <a:r>
              <a:rPr lang="zh-CN" altLang="en-US" sz="2400">
                <a:solidFill>
                  <a:schemeClr val="accent1">
                    <a:lumMod val="50000"/>
                  </a:schemeClr>
                </a:solidFill>
                <a:latin typeface="Times New Roman" panose="02020603050405020304" charset="0"/>
              </a:rPr>
              <a:t>3. A nice smell was </a:t>
            </a:r>
            <a:r>
              <a:rPr lang="en-US" altLang="zh-CN" sz="2400">
                <a:solidFill>
                  <a:schemeClr val="accent1">
                    <a:lumMod val="50000"/>
                  </a:schemeClr>
                </a:solidFill>
                <a:latin typeface="Times New Roman" panose="02020603050405020304" charset="0"/>
              </a:rPr>
              <a:t>________</a:t>
            </a:r>
            <a:r>
              <a:rPr lang="zh-CN" altLang="en-US" sz="2400">
                <a:solidFill>
                  <a:schemeClr val="accent1">
                    <a:lumMod val="50000"/>
                  </a:schemeClr>
                </a:solidFill>
                <a:latin typeface="Times New Roman" panose="02020603050405020304" charset="0"/>
              </a:rPr>
              <a:t> when the tea leaves </a:t>
            </a:r>
          </a:p>
          <a:p>
            <a:pPr fontAlgn="auto">
              <a:lnSpc>
                <a:spcPct val="120000"/>
              </a:lnSpc>
            </a:pPr>
            <a:r>
              <a:rPr lang="zh-CN" altLang="en-US" sz="2400">
                <a:solidFill>
                  <a:schemeClr val="accent1">
                    <a:lumMod val="50000"/>
                  </a:schemeClr>
                </a:solidFill>
                <a:latin typeface="Times New Roman" panose="02020603050405020304" charset="0"/>
              </a:rPr>
              <a:t>   dropped into the hot water.</a:t>
            </a:r>
          </a:p>
          <a:p>
            <a:pPr fontAlgn="auto">
              <a:lnSpc>
                <a:spcPct val="120000"/>
              </a:lnSpc>
            </a:pPr>
            <a:r>
              <a:rPr lang="zh-CN" altLang="en-US" sz="2400">
                <a:solidFill>
                  <a:schemeClr val="accent1">
                    <a:lumMod val="50000"/>
                  </a:schemeClr>
                </a:solidFill>
                <a:latin typeface="Times New Roman" panose="02020603050405020304" charset="0"/>
              </a:rPr>
              <a:t>4. Tea was </a:t>
            </a:r>
            <a:r>
              <a:rPr lang="en-US" altLang="zh-CN" sz="2400">
                <a:solidFill>
                  <a:schemeClr val="accent1">
                    <a:lumMod val="50000"/>
                  </a:schemeClr>
                </a:solidFill>
                <a:latin typeface="Times New Roman" panose="02020603050405020304" charset="0"/>
              </a:rPr>
              <a:t>________</a:t>
            </a:r>
            <a:r>
              <a:rPr lang="zh-CN" altLang="en-US" sz="2400">
                <a:solidFill>
                  <a:schemeClr val="accent1">
                    <a:lumMod val="50000"/>
                  </a:schemeClr>
                </a:solidFill>
                <a:latin typeface="Times New Roman" panose="02020603050405020304" charset="0"/>
              </a:rPr>
              <a:t> to Korea and Japan during </a:t>
            </a:r>
          </a:p>
          <a:p>
            <a:pPr fontAlgn="auto">
              <a:lnSpc>
                <a:spcPct val="120000"/>
              </a:lnSpc>
            </a:pPr>
            <a:r>
              <a:rPr lang="zh-CN" altLang="en-US" sz="2400">
                <a:solidFill>
                  <a:schemeClr val="accent1">
                    <a:lumMod val="50000"/>
                  </a:schemeClr>
                </a:solidFill>
                <a:latin typeface="Times New Roman" panose="02020603050405020304" charset="0"/>
              </a:rPr>
              <a:t>    the 6th and 7th centuries.</a:t>
            </a:r>
          </a:p>
          <a:p>
            <a:pPr fontAlgn="auto">
              <a:lnSpc>
                <a:spcPct val="120000"/>
              </a:lnSpc>
            </a:pPr>
            <a:r>
              <a:rPr lang="zh-CN" altLang="en-US" sz="2400">
                <a:solidFill>
                  <a:schemeClr val="accent1">
                    <a:lumMod val="50000"/>
                  </a:schemeClr>
                </a:solidFill>
                <a:latin typeface="Times New Roman" panose="02020603050405020304" charset="0"/>
              </a:rPr>
              <a:t>5. Tea is now </a:t>
            </a:r>
            <a:r>
              <a:rPr lang="en-US" altLang="zh-CN" sz="2400">
                <a:solidFill>
                  <a:schemeClr val="accent1">
                    <a:lumMod val="50000"/>
                  </a:schemeClr>
                </a:solidFill>
                <a:latin typeface="Times New Roman" panose="02020603050405020304" charset="0"/>
              </a:rPr>
              <a:t>_______</a:t>
            </a:r>
            <a:r>
              <a:rPr lang="zh-CN" altLang="en-US" sz="2400">
                <a:solidFill>
                  <a:schemeClr val="accent1">
                    <a:lumMod val="50000"/>
                  </a:schemeClr>
                </a:solidFill>
                <a:latin typeface="Times New Roman" panose="02020603050405020304" charset="0"/>
              </a:rPr>
              <a:t> between many different  </a:t>
            </a:r>
          </a:p>
          <a:p>
            <a:pPr fontAlgn="auto">
              <a:lnSpc>
                <a:spcPct val="120000"/>
              </a:lnSpc>
            </a:pPr>
            <a:r>
              <a:rPr lang="zh-CN" altLang="en-US" sz="2400">
                <a:solidFill>
                  <a:schemeClr val="accent1">
                    <a:lumMod val="50000"/>
                  </a:schemeClr>
                </a:solidFill>
                <a:latin typeface="Times New Roman" panose="02020603050405020304" charset="0"/>
              </a:rPr>
              <a:t>    countries.</a:t>
            </a:r>
          </a:p>
          <a:p>
            <a:pPr fontAlgn="auto">
              <a:lnSpc>
                <a:spcPct val="120000"/>
              </a:lnSpc>
            </a:pPr>
            <a:endParaRPr lang="zh-CN" altLang="en-US" sz="2400">
              <a:solidFill>
                <a:schemeClr val="accent1">
                  <a:lumMod val="50000"/>
                </a:schemeClr>
              </a:solidFill>
              <a:latin typeface="Times New Roman" panose="02020603050405020304" charset="0"/>
            </a:endParaRPr>
          </a:p>
        </p:txBody>
      </p:sp>
      <p:sp>
        <p:nvSpPr>
          <p:cNvPr id="3" name="内容占位符 2"/>
          <p:cNvSpPr>
            <a:spLocks noGrp="1"/>
          </p:cNvSpPr>
          <p:nvPr>
            <p:ph idx="4294967295"/>
          </p:nvPr>
        </p:nvSpPr>
        <p:spPr>
          <a:xfrm>
            <a:off x="7572375" y="1435100"/>
            <a:ext cx="1571625" cy="3081338"/>
          </a:xfrm>
          <a:solidFill>
            <a:schemeClr val="accent1">
              <a:lumMod val="20000"/>
              <a:lumOff val="80000"/>
            </a:schemeClr>
          </a:solidFill>
        </p:spPr>
        <p:txBody>
          <a:bodyPr>
            <a:noAutofit/>
          </a:bodyPr>
          <a:lstStyle/>
          <a:p>
            <a:pPr marL="0" indent="0">
              <a:buNone/>
            </a:pPr>
            <a:r>
              <a:rPr lang="en-US" altLang="zh-CN">
                <a:solidFill>
                  <a:schemeClr val="tx1">
                    <a:lumMod val="50000"/>
                  </a:schemeClr>
                </a:solidFill>
                <a:latin typeface="Times New Roman" panose="02020603050405020304" charset="0"/>
              </a:rPr>
              <a:t>invent</a:t>
            </a:r>
          </a:p>
          <a:p>
            <a:pPr marL="0" indent="0">
              <a:buNone/>
            </a:pPr>
            <a:r>
              <a:rPr lang="en-US" altLang="zh-CN">
                <a:solidFill>
                  <a:schemeClr val="tx1">
                    <a:lumMod val="50000"/>
                  </a:schemeClr>
                </a:solidFill>
                <a:latin typeface="Times New Roman" panose="02020603050405020304" charset="0"/>
              </a:rPr>
              <a:t>drink</a:t>
            </a:r>
          </a:p>
          <a:p>
            <a:pPr marL="0" indent="0">
              <a:buNone/>
            </a:pPr>
            <a:r>
              <a:rPr lang="en-US" altLang="zh-CN">
                <a:solidFill>
                  <a:schemeClr val="tx1">
                    <a:lumMod val="50000"/>
                  </a:schemeClr>
                </a:solidFill>
                <a:latin typeface="Times New Roman" panose="02020603050405020304" charset="0"/>
              </a:rPr>
              <a:t>bring</a:t>
            </a:r>
          </a:p>
          <a:p>
            <a:pPr marL="0" indent="0">
              <a:buNone/>
            </a:pPr>
            <a:r>
              <a:rPr lang="en-US" altLang="zh-CN">
                <a:solidFill>
                  <a:schemeClr val="tx1">
                    <a:lumMod val="50000"/>
                  </a:schemeClr>
                </a:solidFill>
                <a:latin typeface="Times New Roman" panose="02020603050405020304" charset="0"/>
              </a:rPr>
              <a:t>produce</a:t>
            </a:r>
          </a:p>
          <a:p>
            <a:pPr marL="0" indent="0">
              <a:buNone/>
            </a:pPr>
            <a:r>
              <a:rPr lang="en-US" altLang="zh-CN">
                <a:solidFill>
                  <a:schemeClr val="tx1">
                    <a:lumMod val="50000"/>
                  </a:schemeClr>
                </a:solidFill>
                <a:latin typeface="Times New Roman" panose="02020603050405020304" charset="0"/>
              </a:rPr>
              <a:t>trade</a:t>
            </a:r>
          </a:p>
        </p:txBody>
      </p:sp>
      <p:pic>
        <p:nvPicPr>
          <p:cNvPr id="7" name="图片 6"/>
          <p:cNvPicPr>
            <a:picLocks noChangeAspect="1"/>
          </p:cNvPicPr>
          <p:nvPr/>
        </p:nvPicPr>
        <p:blipFill>
          <a:blip r:embed="rId3" cstate="email"/>
          <a:srcRect l="-10861"/>
          <a:stretch>
            <a:fillRect/>
          </a:stretch>
        </p:blipFill>
        <p:spPr>
          <a:xfrm>
            <a:off x="6960235" y="4517390"/>
            <a:ext cx="2206943" cy="1571625"/>
          </a:xfrm>
          <a:prstGeom prst="rect">
            <a:avLst/>
          </a:prstGeom>
        </p:spPr>
      </p:pic>
      <p:sp>
        <p:nvSpPr>
          <p:cNvPr id="8" name="文本框 7"/>
          <p:cNvSpPr txBox="1"/>
          <p:nvPr/>
        </p:nvSpPr>
        <p:spPr>
          <a:xfrm>
            <a:off x="5641340" y="1535430"/>
            <a:ext cx="131889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invented</a:t>
            </a:r>
          </a:p>
        </p:txBody>
      </p:sp>
      <p:sp>
        <p:nvSpPr>
          <p:cNvPr id="11" name="文本框 10"/>
          <p:cNvSpPr txBox="1"/>
          <p:nvPr/>
        </p:nvSpPr>
        <p:spPr>
          <a:xfrm>
            <a:off x="2630805" y="2453005"/>
            <a:ext cx="96393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drunk</a:t>
            </a:r>
          </a:p>
        </p:txBody>
      </p:sp>
      <p:sp>
        <p:nvSpPr>
          <p:cNvPr id="13" name="文本框 12"/>
          <p:cNvSpPr txBox="1"/>
          <p:nvPr/>
        </p:nvSpPr>
        <p:spPr>
          <a:xfrm>
            <a:off x="3100705" y="3314700"/>
            <a:ext cx="135064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produced</a:t>
            </a:r>
          </a:p>
        </p:txBody>
      </p:sp>
      <p:sp>
        <p:nvSpPr>
          <p:cNvPr id="15" name="文本框 14"/>
          <p:cNvSpPr txBox="1"/>
          <p:nvPr/>
        </p:nvSpPr>
        <p:spPr>
          <a:xfrm>
            <a:off x="2084705" y="4177030"/>
            <a:ext cx="124587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brought</a:t>
            </a:r>
          </a:p>
        </p:txBody>
      </p:sp>
      <p:sp>
        <p:nvSpPr>
          <p:cNvPr id="17" name="文本框 16"/>
          <p:cNvSpPr txBox="1"/>
          <p:nvPr/>
        </p:nvSpPr>
        <p:spPr>
          <a:xfrm>
            <a:off x="2428240" y="5073015"/>
            <a:ext cx="1078706"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traded</a:t>
            </a:r>
          </a:p>
        </p:txBody>
      </p:sp>
      <p:sp>
        <p:nvSpPr>
          <p:cNvPr id="18" name=" 7"/>
          <p:cNvSpPr/>
          <p:nvPr/>
        </p:nvSpPr>
        <p:spPr>
          <a:xfrm>
            <a:off x="826770" y="700405"/>
            <a:ext cx="5600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b="1" dirty="0">
                <a:solidFill>
                  <a:srgbClr val="0070C0"/>
                </a:solidFill>
                <a:latin typeface="Times New Roman" panose="02020603050405020304" charset="0"/>
              </a:rPr>
              <a:t>3c</a:t>
            </a:r>
          </a:p>
        </p:txBody>
      </p:sp>
      <p:sp>
        <p:nvSpPr>
          <p:cNvPr id="19" name="文本框 18"/>
          <p:cNvSpPr txBox="1"/>
          <p:nvPr/>
        </p:nvSpPr>
        <p:spPr>
          <a:xfrm>
            <a:off x="1470025" y="384175"/>
            <a:ext cx="6593840" cy="1050290"/>
          </a:xfrm>
          <a:prstGeom prst="rect">
            <a:avLst/>
          </a:prstGeom>
          <a:noFill/>
          <a:ln>
            <a:noFill/>
          </a:ln>
        </p:spPr>
        <p:txBody>
          <a:bodyPr wrap="non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Complete the sentences with the correct forms of </a:t>
            </a:r>
            <a:br>
              <a:rPr lang="en-US" altLang="zh-CN" sz="2400" b="1" dirty="0" smtClean="0">
                <a:solidFill>
                  <a:srgbClr val="0070C0"/>
                </a:solidFill>
                <a:latin typeface="Times New Roman" panose="02020603050405020304" charset="0"/>
                <a:ea typeface="微软雅黑" panose="020B0503020204020204" pitchFamily="34" charset="-122"/>
              </a:rPr>
            </a:br>
            <a:r>
              <a:rPr lang="en-US" altLang="zh-CN" sz="2400" b="1" dirty="0" smtClean="0">
                <a:solidFill>
                  <a:srgbClr val="0070C0"/>
                </a:solidFill>
                <a:latin typeface="Times New Roman" panose="02020603050405020304" charset="0"/>
                <a:ea typeface="微软雅黑" panose="020B0503020204020204" pitchFamily="34" charset="-122"/>
              </a:rPr>
              <a:t>the verbs in the box.</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 name="KSO_WM_TAG_VERSION" val="1.0"/>
  <p:tag name="KSO_WM_SLIDE_ID" val="custom123_27"/>
  <p:tag name="KSO_WM_SLIDE_INDEX" val="27"/>
  <p:tag name="KSO_WM_SLIDE_ITEM_CNT" val="1"/>
  <p:tag name="KSO_WM_SLIDE_LAYOUT" val="a_f"/>
  <p:tag name="KSO_WM_SLIDE_LAYOUT_CNT" val="1_1"/>
  <p:tag name="KSO_WM_SLIDE_TYPE" val="text"/>
  <p:tag name="KSO_WM_BEAUTIFY_FLAG" val="#wm#"/>
  <p:tag name="KSO_WM_SLIDE_POSITION" val="84*161"/>
  <p:tag name="KSO_WM_SLIDE_SIZE" val="551*238"/>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3"/>
  <p:tag name="KSO_WM_UNIT_TYPE" val="f"/>
  <p:tag name="KSO_WM_UNIT_INDEX" val="1"/>
  <p:tag name="KSO_WM_UNIT_ID" val="custom123_27*f*1"/>
  <p:tag name="KSO_WM_UNIT_CLEAR" val="1"/>
  <p:tag name="KSO_WM_UNIT_LAYERLEVEL" val="1"/>
  <p:tag name="KSO_WM_UNIT_VALUE" val="176"/>
  <p:tag name="KSO_WM_UNIT_HIGHLIGHT" val="0"/>
  <p:tag name="KSO_WM_UNIT_COMPATIBLE" val="0"/>
  <p:tag name="KSO_WM_UNIT_PRESET_TEXT_INDEX" val="5"/>
  <p:tag name="KSO_WM_UNIT_PRESET_TEXT_LEN" val="232"/>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heme/theme1.xml><?xml version="1.0" encoding="utf-8"?>
<a:theme xmlns:a="http://schemas.openxmlformats.org/drawingml/2006/main" name="WWW.2PPT.COM">
  <a:themeElements>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C模板">
      <a:majorFont>
        <a:latin typeface="Arial"/>
        <a:ea typeface="微软雅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C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C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C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C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C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C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C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C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C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C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C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主题38</Template>
  <TotalTime>0</TotalTime>
  <Words>981</Words>
  <Application>Microsoft Office PowerPoint</Application>
  <PresentationFormat>全屏显示(4:3)</PresentationFormat>
  <Paragraphs>105</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 Unicode MS</vt:lpstr>
      <vt:lpstr>方正书宋_GBK</vt:lpstr>
      <vt:lpstr>黑体</vt:lpstr>
      <vt:lpstr>宋体</vt:lpstr>
      <vt:lpstr>微软雅黑</vt:lpstr>
      <vt:lpstr>新宋体</vt:lpstr>
      <vt:lpstr>Arial</vt:lpstr>
      <vt:lpstr>Calibri</vt:lpstr>
      <vt:lpstr>Times New Roman</vt:lpstr>
      <vt:lpstr>Times New Roman Italic</vt:lpstr>
      <vt:lpstr>WWW.2PPT.COM</vt:lpstr>
      <vt:lpstr>PowerPoint 演示文稿</vt:lpstr>
      <vt:lpstr>Warming up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2016-03-31T13:29:00Z</dcterms:created>
  <dcterms:modified xsi:type="dcterms:W3CDTF">2023-01-16T21:36:43Z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4C942270FF014A77B4F03187CDE646B1</vt:lpwstr>
  </property>
  <property fmtid="{A09F084E-AD41-489F-8076-AA5BE3082BCA}" pid="100">
    <vt:ui4>5</vt:ui4>
  </property>
  <property fmtid="{64440492-4C8B-11D1-8B70-080036B11A03}" pid="11">
    <vt:lpwstr>www.2ppt.com-爱PPT提供资源下载</vt:lpwstr>
  </property>
</Properties>
</file>