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63" r:id="rId3"/>
    <p:sldId id="482" r:id="rId4"/>
    <p:sldId id="425" r:id="rId5"/>
    <p:sldId id="423" r:id="rId6"/>
    <p:sldId id="455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491" r:id="rId17"/>
    <p:sldId id="514" r:id="rId18"/>
    <p:sldId id="515" r:id="rId19"/>
    <p:sldId id="546" r:id="rId20"/>
    <p:sldId id="591" r:id="rId21"/>
    <p:sldId id="415" r:id="rId22"/>
    <p:sldId id="417" r:id="rId23"/>
    <p:sldId id="418" r:id="rId24"/>
    <p:sldId id="512" r:id="rId25"/>
    <p:sldId id="422" r:id="rId26"/>
    <p:sldId id="421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E2240AE8-E86C-4B99-875B-00D89EFB64A0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0AE8-E86C-4B99-875B-00D89EFB64A0}" type="slidenum">
              <a:rPr lang="zh-CN" altLang="en-US" smtClean="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2D95-2A08-4146-AFFC-682FCE0EE8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093E-872A-4F9D-8320-5B988ADB810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40DF-A298-48C0-B66B-9BD55626847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41288-7B10-42F2-BEBB-57D61B5B77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37D9-7AD0-49D3-B525-A0BDB7F588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CEB19-7491-4B2A-87D4-7128D8F250A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DDDAA-4757-4A34-8487-BB7C506E43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716B-4662-4D8C-9F6A-7741EF7D37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D284A-D898-4C10-970A-D4767856518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45BFF-2561-4E07-B17C-CFFD956B3F6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6252-7089-45CE-A73B-04C4C0C9C9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1082-4ECF-485A-889E-895C19569D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6E15E-6248-425F-9B88-134D6BDEFD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CF53B-7F06-4943-B0C8-4FE7DBC5C2D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F01D7-1BE5-4BD9-B671-6E0CDEBA6E0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7D87-7F4D-4DBE-BE1D-8D07A49095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B1904-2857-4C05-BA6C-7AD242909CC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79E86-312C-44B2-AD1E-C1323691E6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8B6D8-57EB-4C3A-93BC-A0B72CD2CB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B5D9-22E1-408F-A686-196BF62D4C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4BB34-9CD1-427E-8BFD-6920D07F15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5E7A3-0E15-4BF2-8522-F9F18CDDDA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9B0F06-ACB8-48CC-A0F6-2490CD8F49E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54E37D-3ABC-4745-BD28-41428662491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385779" y="2590824"/>
            <a:ext cx="82407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22</a:t>
            </a:r>
            <a:r>
              <a:rPr 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Christmas Gifts</a:t>
            </a:r>
            <a:endParaRPr lang="zh-CN" altLang="en-US" sz="44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333560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 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Christmas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8889" y="545459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4347" name="图片 14346" descr="2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8900" y="1752600"/>
            <a:ext cx="65659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文本框 14347"/>
          <p:cNvSpPr txBox="1">
            <a:spLocks noChangeArrowheads="1"/>
          </p:cNvSpPr>
          <p:nvPr/>
        </p:nvSpPr>
        <p:spPr bwMode="auto">
          <a:xfrm>
            <a:off x="1708150" y="5314950"/>
            <a:ext cx="579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—一辆新车!呵!呵!呵!太滑稽了!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D494A82-62A8-494D-8FD8-69278B0993F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1708150" y="5454650"/>
            <a:ext cx="5797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—你圣诞节想要什么?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—我不知道。</a:t>
            </a:r>
          </a:p>
        </p:txBody>
      </p:sp>
      <p:pic>
        <p:nvPicPr>
          <p:cNvPr id="15372" name="图片 15371" descr="2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2525" y="1612900"/>
            <a:ext cx="761206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1E843E0-E567-46CA-812E-D094607ADE7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639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395" name="文本框 16394"/>
          <p:cNvSpPr txBox="1">
            <a:spLocks noChangeArrowheads="1"/>
          </p:cNvSpPr>
          <p:nvPr/>
        </p:nvSpPr>
        <p:spPr bwMode="auto">
          <a:xfrm>
            <a:off x="1568450" y="5314950"/>
            <a:ext cx="6635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—哦!呵!呵!呵!你想要一件新毛衣吗?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—不……</a:t>
            </a:r>
          </a:p>
        </p:txBody>
      </p:sp>
      <p:pic>
        <p:nvPicPr>
          <p:cNvPr id="16396" name="图片 1639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9050" y="1544638"/>
            <a:ext cx="71247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E093BB3-10F1-45E7-A1A4-E45B8305557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741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7419" name="文本框 17418"/>
          <p:cNvSpPr txBox="1">
            <a:spLocks noChangeArrowheads="1"/>
          </p:cNvSpPr>
          <p:nvPr/>
        </p:nvSpPr>
        <p:spPr bwMode="auto">
          <a:xfrm>
            <a:off x="1568450" y="5314950"/>
            <a:ext cx="6635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—一些玩具?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—不……我知道我想要什么!</a:t>
            </a:r>
          </a:p>
        </p:txBody>
      </p:sp>
      <p:pic>
        <p:nvPicPr>
          <p:cNvPr id="17420" name="图片 17419" descr="2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1088" y="1612900"/>
            <a:ext cx="74041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BACC8BB-DD1A-4E51-900C-484C032DF89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844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8443" name="文本框 18442"/>
          <p:cNvSpPr txBox="1">
            <a:spLocks noChangeArrowheads="1"/>
          </p:cNvSpPr>
          <p:nvPr/>
        </p:nvSpPr>
        <p:spPr bwMode="auto">
          <a:xfrm>
            <a:off x="2406650" y="5314950"/>
            <a:ext cx="516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—哦!呵!呵!呵!简直太棒了!</a:t>
            </a:r>
          </a:p>
        </p:txBody>
      </p:sp>
      <p:pic>
        <p:nvPicPr>
          <p:cNvPr id="18444" name="图片 18443" descr="2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0338" y="1612900"/>
            <a:ext cx="62865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D3FD10C-8535-4135-BB77-7CC4C9D083E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2476500" y="984250"/>
            <a:ext cx="663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fun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乐趣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玩笑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有趣的人或事</a:t>
            </a:r>
          </a:p>
        </p:txBody>
      </p:sp>
      <p:sp>
        <p:nvSpPr>
          <p:cNvPr id="19461" name="矩形 7"/>
          <p:cNvSpPr>
            <a:spLocks noChangeArrowheads="1"/>
          </p:cNvSpPr>
          <p:nvPr/>
        </p:nvSpPr>
        <p:spPr bwMode="auto">
          <a:xfrm>
            <a:off x="2057400" y="1752600"/>
            <a:ext cx="5168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We have fun today.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我们今天过得很开心。</a:t>
            </a: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2057400" y="3079233"/>
            <a:ext cx="363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have fun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玩儿得开心</a:t>
            </a:r>
          </a:p>
        </p:txBody>
      </p:sp>
      <p:sp>
        <p:nvSpPr>
          <p:cNvPr id="19463" name="矩形 9"/>
          <p:cNvSpPr>
            <a:spLocks noChangeArrowheads="1"/>
          </p:cNvSpPr>
          <p:nvPr/>
        </p:nvSpPr>
        <p:spPr bwMode="auto">
          <a:xfrm>
            <a:off x="2476500" y="3917950"/>
            <a:ext cx="202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sun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太阳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19467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9468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9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</a:p>
          </p:txBody>
        </p:sp>
      </p:grpSp>
      <p:grpSp>
        <p:nvGrpSpPr>
          <p:cNvPr id="19471" name="组合 19470"/>
          <p:cNvGrpSpPr/>
          <p:nvPr/>
        </p:nvGrpSpPr>
        <p:grpSpPr bwMode="auto">
          <a:xfrm>
            <a:off x="660400" y="182245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947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4" name="组合 19473"/>
          <p:cNvGrpSpPr/>
          <p:nvPr/>
        </p:nvGrpSpPr>
        <p:grpSpPr bwMode="auto">
          <a:xfrm>
            <a:off x="660400" y="300990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947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7" name="Text Box 23"/>
          <p:cNvSpPr txBox="1">
            <a:spLocks noChangeArrowheads="1"/>
          </p:cNvSpPr>
          <p:nvPr/>
        </p:nvSpPr>
        <p:spPr bwMode="auto">
          <a:xfrm>
            <a:off x="2127250" y="4826000"/>
            <a:ext cx="39814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833634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fun (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形容词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供娱乐的</a:t>
            </a:r>
            <a:endParaRPr lang="en-US" sz="2800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19478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9479" name="组合 19478"/>
          <p:cNvGrpSpPr/>
          <p:nvPr/>
        </p:nvGrpSpPr>
        <p:grpSpPr bwMode="auto">
          <a:xfrm>
            <a:off x="660400" y="4965700"/>
            <a:ext cx="1516063" cy="522288"/>
            <a:chOff x="0" y="0"/>
            <a:chExt cx="1515554" cy="521317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1948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2" name="组合 19481"/>
          <p:cNvGrpSpPr/>
          <p:nvPr/>
        </p:nvGrpSpPr>
        <p:grpSpPr bwMode="auto">
          <a:xfrm>
            <a:off x="660400" y="3987800"/>
            <a:ext cx="1676400" cy="522288"/>
            <a:chOff x="0" y="0"/>
            <a:chExt cx="1515554" cy="521317"/>
          </a:xfrm>
        </p:grpSpPr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形似词</a:t>
              </a:r>
            </a:p>
          </p:txBody>
        </p:sp>
        <p:pic>
          <p:nvPicPr>
            <p:cNvPr id="19483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4D85954-BE8B-4FE6-80D4-D67A0540EA8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3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61" grpId="0" bldLvl="0"/>
      <p:bldP spid="19462" grpId="0" bldLvl="0"/>
      <p:bldP spid="19463" grpId="0" bldLvl="0"/>
      <p:bldP spid="1947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12"/>
          <p:cNvSpPr>
            <a:spLocks noChangeArrowheads="1"/>
          </p:cNvSpPr>
          <p:nvPr/>
        </p:nvSpPr>
        <p:spPr bwMode="auto">
          <a:xfrm>
            <a:off x="2457450" y="1050925"/>
            <a:ext cx="609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funny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形容词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有趣的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好笑的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滑稽的</a:t>
            </a:r>
          </a:p>
        </p:txBody>
      </p:sp>
      <p:sp>
        <p:nvSpPr>
          <p:cNvPr id="20485" name="矩形 20"/>
          <p:cNvSpPr>
            <a:spLocks noChangeArrowheads="1"/>
          </p:cNvSpPr>
          <p:nvPr/>
        </p:nvSpPr>
        <p:spPr bwMode="auto">
          <a:xfrm>
            <a:off x="2266950" y="2032000"/>
            <a:ext cx="69246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Look,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funny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dog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看,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一只滑稽的小狗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0486" name="矩形 23"/>
          <p:cNvSpPr>
            <a:spLocks noChangeArrowheads="1"/>
          </p:cNvSpPr>
          <p:nvPr/>
        </p:nvSpPr>
        <p:spPr bwMode="auto">
          <a:xfrm>
            <a:off x="2546350" y="4476750"/>
            <a:ext cx="219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sunny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晴朗的</a:t>
            </a:r>
          </a:p>
        </p:txBody>
      </p:sp>
      <p:sp>
        <p:nvSpPr>
          <p:cNvPr id="20487" name="矩形 24"/>
          <p:cNvSpPr>
            <a:spLocks noChangeArrowheads="1"/>
          </p:cNvSpPr>
          <p:nvPr/>
        </p:nvSpPr>
        <p:spPr bwMode="auto">
          <a:xfrm>
            <a:off x="2482850" y="3416300"/>
            <a:ext cx="3697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funny story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幽默故事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合 20491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20492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3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0495" name="组合 20494"/>
          <p:cNvGrpSpPr/>
          <p:nvPr/>
        </p:nvGrpSpPr>
        <p:grpSpPr bwMode="auto">
          <a:xfrm>
            <a:off x="730250" y="2101850"/>
            <a:ext cx="1812925" cy="522288"/>
            <a:chOff x="0" y="0"/>
            <a:chExt cx="1813524" cy="523220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dirty="0"/>
            </a:p>
          </p:txBody>
        </p:sp>
        <p:pic>
          <p:nvPicPr>
            <p:cNvPr id="2049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8" name="组合 20497"/>
          <p:cNvGrpSpPr/>
          <p:nvPr/>
        </p:nvGrpSpPr>
        <p:grpSpPr bwMode="auto">
          <a:xfrm>
            <a:off x="800100" y="4546600"/>
            <a:ext cx="1892300" cy="522288"/>
            <a:chOff x="0" y="0"/>
            <a:chExt cx="1891664" cy="523220"/>
          </a:xfrm>
        </p:grpSpPr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形似词</a:t>
              </a:r>
              <a:endParaRPr lang="zh-CN" altLang="en-US" dirty="0"/>
            </a:p>
          </p:txBody>
        </p:sp>
        <p:pic>
          <p:nvPicPr>
            <p:cNvPr id="2049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1" name="组合 20500"/>
          <p:cNvGrpSpPr/>
          <p:nvPr/>
        </p:nvGrpSpPr>
        <p:grpSpPr bwMode="auto">
          <a:xfrm>
            <a:off x="730250" y="3429000"/>
            <a:ext cx="2028825" cy="523875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  <a:endParaRPr lang="en-US" sz="2800" b="1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050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5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79181C8-A105-42F8-81D0-2F3160B727C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  <p:bldP spid="20485" grpId="0" bldLvl="0"/>
      <p:bldP spid="20486" grpId="0" bldLvl="0"/>
      <p:bldP spid="2048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矩形 13"/>
          <p:cNvSpPr>
            <a:spLocks noChangeArrowheads="1"/>
          </p:cNvSpPr>
          <p:nvPr/>
        </p:nvSpPr>
        <p:spPr bwMode="auto">
          <a:xfrm>
            <a:off x="2266950" y="3429000"/>
            <a:ext cx="45402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It's fun to sing a song.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唱歌很有趣。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That monkey is too funny.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那只猴子太滑稽了。</a:t>
            </a:r>
          </a:p>
        </p:txBody>
      </p:sp>
      <p:sp>
        <p:nvSpPr>
          <p:cNvPr id="21513" name="文本框 19"/>
          <p:cNvSpPr>
            <a:spLocks noChangeArrowheads="1"/>
          </p:cNvSpPr>
          <p:nvPr/>
        </p:nvSpPr>
        <p:spPr bwMode="auto">
          <a:xfrm>
            <a:off x="2406650" y="914400"/>
            <a:ext cx="5170488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楷体" panose="02010609060101010101" pitchFamily="1" charset="-122"/>
                <a:sym typeface="华文楷体" panose="02010600040101010101" pitchFamily="2" charset="-122"/>
              </a:rPr>
              <a:t>辨析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：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funny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楷体" panose="02010609060101010101" pitchFamily="1" charset="-122"/>
                <a:sym typeface="华文楷体" panose="02010600040101010101" pitchFamily="2" charset="-122"/>
              </a:rPr>
              <a:t>和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fun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楷体" panose="02010609060101010101" pitchFamily="1" charset="-122"/>
                <a:sym typeface="华文楷体" panose="02010600040101010101" pitchFamily="2" charset="-122"/>
              </a:rPr>
              <a:t>的区别</a:t>
            </a:r>
          </a:p>
        </p:txBody>
      </p:sp>
      <p:sp>
        <p:nvSpPr>
          <p:cNvPr id="21514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1515" name="矩形 13"/>
          <p:cNvSpPr>
            <a:spLocks noChangeArrowheads="1"/>
          </p:cNvSpPr>
          <p:nvPr/>
        </p:nvSpPr>
        <p:spPr bwMode="auto">
          <a:xfrm>
            <a:off x="246063" y="1574800"/>
            <a:ext cx="864711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funny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表示“有趣的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滑稽的”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它指的是一种滑稽可笑的“有趣”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侧重点是让人觉得好玩或发笑。而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fun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则主要指“有趣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好玩”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不像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funny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那样强调“滑稽”。</a:t>
            </a:r>
          </a:p>
        </p:txBody>
      </p:sp>
      <p:grpSp>
        <p:nvGrpSpPr>
          <p:cNvPr id="21516" name="组合 21515"/>
          <p:cNvGrpSpPr/>
          <p:nvPr/>
        </p:nvGrpSpPr>
        <p:grpSpPr bwMode="auto">
          <a:xfrm>
            <a:off x="590550" y="3568700"/>
            <a:ext cx="1812925" cy="522288"/>
            <a:chOff x="0" y="0"/>
            <a:chExt cx="1813524" cy="523220"/>
          </a:xfrm>
        </p:grpSpPr>
        <p:sp>
          <p:nvSpPr>
            <p:cNvPr id="2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151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7252412-006F-47C3-9271-B52C370CE3F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ldLvl="0"/>
      <p:bldP spid="21513" grpId="0" bldLvl="0" animBg="1"/>
      <p:bldP spid="2151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2537" name="组合 22536"/>
          <p:cNvGrpSpPr/>
          <p:nvPr/>
        </p:nvGrpSpPr>
        <p:grpSpPr bwMode="auto">
          <a:xfrm>
            <a:off x="450850" y="1543050"/>
            <a:ext cx="1812925" cy="522288"/>
            <a:chOff x="0" y="0"/>
            <a:chExt cx="1813524" cy="522902"/>
          </a:xfrm>
        </p:grpSpPr>
        <p:sp>
          <p:nvSpPr>
            <p:cNvPr id="2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易错</a:t>
              </a:r>
              <a:endParaRPr lang="zh-CN" altLang="en-US"/>
            </a:p>
          </p:txBody>
        </p:sp>
        <p:pic>
          <p:nvPicPr>
            <p:cNvPr id="2253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0" name="Text Box 23"/>
          <p:cNvSpPr txBox="1">
            <a:spLocks noChangeArrowheads="1"/>
          </p:cNvSpPr>
          <p:nvPr/>
        </p:nvSpPr>
        <p:spPr bwMode="auto">
          <a:xfrm>
            <a:off x="1638300" y="1473200"/>
            <a:ext cx="747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>
                <a:solidFill>
                  <a:srgbClr val="833634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The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monkey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looks very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______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(fun/funny).</a:t>
            </a:r>
          </a:p>
        </p:txBody>
      </p:sp>
      <p:sp>
        <p:nvSpPr>
          <p:cNvPr id="22541" name="矩形 24"/>
          <p:cNvSpPr>
            <a:spLocks noChangeArrowheads="1"/>
          </p:cNvSpPr>
          <p:nvPr/>
        </p:nvSpPr>
        <p:spPr bwMode="auto">
          <a:xfrm>
            <a:off x="5410200" y="1612900"/>
            <a:ext cx="139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funny</a:t>
            </a:r>
          </a:p>
        </p:txBody>
      </p:sp>
      <p:sp>
        <p:nvSpPr>
          <p:cNvPr id="22542" name="矩形 13"/>
          <p:cNvSpPr>
            <a:spLocks noChangeArrowheads="1"/>
          </p:cNvSpPr>
          <p:nvPr/>
        </p:nvSpPr>
        <p:spPr bwMode="auto">
          <a:xfrm>
            <a:off x="660400" y="2730500"/>
            <a:ext cx="73390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解析：funny表示“有趣的;滑稽的”,侧重点是让人觉得好玩儿或发笑。而fun 则主要指“有趣;好玩”,没有“滑稽”的意思。</a:t>
            </a:r>
          </a:p>
        </p:txBody>
      </p:sp>
      <p:sp>
        <p:nvSpPr>
          <p:cNvPr id="2254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F2985B3-C24B-48A4-800D-C42ED8D9945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bldLvl="0"/>
      <p:bldP spid="22541" grpId="0"/>
      <p:bldP spid="225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3560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3563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请同学们分角色表演这部分内容。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61CFD4E-F977-4F3C-8756-E78EB02064B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5121" descr="u=3262310510,2611599731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250"/>
            <a:ext cx="90805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131" name="矩形 5130"/>
          <p:cNvSpPr>
            <a:spLocks noChangeArrowheads="1" noChangeShapeType="1" noTextEdit="1"/>
          </p:cNvSpPr>
          <p:nvPr/>
        </p:nvSpPr>
        <p:spPr bwMode="auto">
          <a:xfrm>
            <a:off x="590550" y="1263650"/>
            <a:ext cx="8382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 do you want at </a:t>
            </a:r>
            <a:r>
              <a:rPr lang="en-US" altLang="zh-CN" sz="40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Chritmas</a:t>
            </a:r>
            <a:r>
              <a:rPr lang="en-US" altLang="zh-CN" sz="40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Day?</a:t>
            </a:r>
            <a:endParaRPr lang="zh-CN" altLang="en-US" sz="40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FCE266D-D12E-4F68-A15E-39B51FBCDBA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24584" descr="2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5" y="844550"/>
            <a:ext cx="7524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文本框 24585"/>
          <p:cNvSpPr txBox="1">
            <a:spLocks noChangeArrowheads="1"/>
          </p:cNvSpPr>
          <p:nvPr/>
        </p:nvSpPr>
        <p:spPr bwMode="auto">
          <a:xfrm>
            <a:off x="1009650" y="2241550"/>
            <a:ext cx="7097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They are shopping for Christmas gifts in a shop.</a:t>
            </a:r>
          </a:p>
        </p:txBody>
      </p:sp>
      <p:sp>
        <p:nvSpPr>
          <p:cNvPr id="24587" name="文本框 24586"/>
          <p:cNvSpPr txBox="1">
            <a:spLocks noChangeArrowheads="1"/>
          </p:cNvSpPr>
          <p:nvPr/>
        </p:nvSpPr>
        <p:spPr bwMode="auto">
          <a:xfrm>
            <a:off x="1289050" y="5524500"/>
            <a:ext cx="2300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答案不固定</a:t>
            </a:r>
          </a:p>
        </p:txBody>
      </p:sp>
      <p:sp>
        <p:nvSpPr>
          <p:cNvPr id="24588" name="文本框 24587"/>
          <p:cNvSpPr txBox="1">
            <a:spLocks noChangeArrowheads="1"/>
          </p:cNvSpPr>
          <p:nvPr/>
        </p:nvSpPr>
        <p:spPr bwMode="auto">
          <a:xfrm>
            <a:off x="1219200" y="3009900"/>
            <a:ext cx="2370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At Christmas.</a:t>
            </a:r>
            <a:endParaRPr lang="en-US" altLang="zh-CN"/>
          </a:p>
        </p:txBody>
      </p:sp>
      <p:sp>
        <p:nvSpPr>
          <p:cNvPr id="24589" name="文本框 24588"/>
          <p:cNvSpPr txBox="1">
            <a:spLocks noChangeArrowheads="1"/>
          </p:cNvSpPr>
          <p:nvPr/>
        </p:nvSpPr>
        <p:spPr bwMode="auto">
          <a:xfrm>
            <a:off x="1149350" y="4686300"/>
            <a:ext cx="3989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He wants a big new car.</a:t>
            </a:r>
          </a:p>
        </p:txBody>
      </p:sp>
      <p:sp>
        <p:nvSpPr>
          <p:cNvPr id="24590" name="文本框 24589"/>
          <p:cNvSpPr txBox="1">
            <a:spLocks noChangeArrowheads="1"/>
          </p:cNvSpPr>
          <p:nvPr/>
        </p:nvSpPr>
        <p:spPr bwMode="auto">
          <a:xfrm>
            <a:off x="1219200" y="3848100"/>
            <a:ext cx="146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China.</a:t>
            </a:r>
            <a:endParaRPr lang="en-US" altLang="zh-CN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72E117F-9DFD-402C-8510-6629958D5EF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ldLvl="0"/>
      <p:bldP spid="24587" grpId="0" bldLvl="0"/>
      <p:bldP spid="24588" grpId="0" bldLvl="0"/>
      <p:bldP spid="24589" grpId="0" bldLvl="0"/>
      <p:bldP spid="24590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5601" descr="u=1888316356,2306859344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914400"/>
            <a:ext cx="8382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1778000" y="1682750"/>
            <a:ext cx="3228975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Make a new dialogue</a:t>
            </a:r>
          </a:p>
        </p:txBody>
      </p:sp>
      <p:sp>
        <p:nvSpPr>
          <p:cNvPr id="25611" name="矩形 25610"/>
          <p:cNvSpPr>
            <a:spLocks noChangeArrowheads="1" noChangeShapeType="1" noTextEdit="1"/>
          </p:cNvSpPr>
          <p:nvPr/>
        </p:nvSpPr>
        <p:spPr bwMode="auto">
          <a:xfrm>
            <a:off x="1600200" y="3168650"/>
            <a:ext cx="5943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猜猜李明买到了什么圣诞礼物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45043A1-7B37-4A34-BCCE-1CA9AEFAEA1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bldLvl="0" animBg="1"/>
      <p:bldP spid="256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4" name="文本框 26633"/>
          <p:cNvSpPr txBox="1">
            <a:spLocks noChangeArrowheads="1"/>
          </p:cNvSpPr>
          <p:nvPr/>
        </p:nvSpPr>
        <p:spPr bwMode="auto">
          <a:xfrm>
            <a:off x="450850" y="635000"/>
            <a:ext cx="78232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一、选词填空。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want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bring/brought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him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book.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buy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pen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of/for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Lucy.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3.This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gift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from/at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China.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4.The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monkey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so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fun/funny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5.We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shop/shopping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shop.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5" name="文本框 26634"/>
          <p:cNvSpPr txBox="1">
            <a:spLocks noChangeArrowheads="1"/>
          </p:cNvSpPr>
          <p:nvPr/>
        </p:nvSpPr>
        <p:spPr bwMode="auto">
          <a:xfrm>
            <a:off x="450850" y="4057650"/>
            <a:ext cx="74041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二、连词成句。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1.to  want  what you buy do( ?)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____________________________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2.what Chritmas  you would for like(?)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679406A-C7E9-49D8-B80F-0583BE0F3C1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bldLvl="0"/>
      <p:bldP spid="2663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58" name="文本框 27657"/>
          <p:cNvSpPr txBox="1">
            <a:spLocks noChangeArrowheads="1"/>
          </p:cNvSpPr>
          <p:nvPr/>
        </p:nvSpPr>
        <p:spPr bwMode="auto">
          <a:xfrm>
            <a:off x="520700" y="774700"/>
            <a:ext cx="7756525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三、英汉互译。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1. What do you want to buy?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____________________________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2.Are you going to give a book to Jenny?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______________________________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3.What would you like for Chritmas?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_________________________________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4.Would you like a new sweater?</a:t>
            </a:r>
          </a:p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1" charset="-122"/>
              </a:rPr>
              <a:t>__________________________________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B9FA1C4-7426-4A26-A0F0-357B1BBE380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0" y="1822450"/>
            <a:ext cx="91154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3"/>
          <p:cNvSpPr>
            <a:spLocks noChangeArrowheads="1"/>
          </p:cNvSpPr>
          <p:nvPr/>
        </p:nvSpPr>
        <p:spPr bwMode="auto">
          <a:xfrm>
            <a:off x="590550" y="1473200"/>
            <a:ext cx="70723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    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fun </a:t>
            </a:r>
            <a:r>
              <a:rPr lang="zh-CN" altLang="en-US" sz="32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（乐趣;玩笑;有趣的人或事）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funny </a:t>
            </a:r>
            <a:r>
              <a:rPr lang="zh-CN" altLang="en-US" sz="3200" dirty="0">
                <a:latin typeface="楷体" panose="02010609060101010101" pitchFamily="1" charset="-122"/>
                <a:ea typeface="楷体" panose="02010609060101010101" pitchFamily="1" charset="-122"/>
              </a:rPr>
              <a:t>（有趣的;好笑的;滑稽的</a:t>
            </a:r>
            <a:r>
              <a:rPr lang="zh-CN" altLang="en-US" sz="3200" dirty="0" smtClean="0">
                <a:latin typeface="楷体" panose="02010609060101010101" pitchFamily="1" charset="-122"/>
                <a:ea typeface="楷体" panose="02010609060101010101" pitchFamily="1" charset="-122"/>
              </a:rPr>
              <a:t>） 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华文楷体" panose="02010600040101010101" pitchFamily="2" charset="-122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3EED6B3-AF0B-4A1B-86DC-79F388668E0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B52CBD25-4F8D-4751-AFB7-E918D1E53DB6}" type="slidenum">
              <a:rPr lang="zh-CN" altLang="en-US" sz="1200">
                <a:solidFill>
                  <a:srgbClr val="898989"/>
                </a:solidFill>
              </a:rPr>
              <a:t>25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2970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4" descr="homewor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755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矩形 29707"/>
          <p:cNvSpPr>
            <a:spLocks noChangeArrowheads="1" noChangeShapeType="1" noTextEdit="1"/>
          </p:cNvSpPr>
          <p:nvPr/>
        </p:nvSpPr>
        <p:spPr bwMode="auto">
          <a:xfrm>
            <a:off x="311150" y="3219450"/>
            <a:ext cx="6738938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Talk about </a:t>
            </a:r>
            <a:r>
              <a:rPr lang="en-US" altLang="zh-CN" sz="48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Chritmas</a:t>
            </a:r>
            <a:r>
              <a:rPr lang="en-US" altLang="zh-CN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Gifts with your classmates.</a:t>
            </a:r>
            <a:endParaRPr lang="zh-CN" altLang="en-US" sz="48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C682993-686E-451C-9A7F-B4EC478661A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917700" y="2101850"/>
            <a:ext cx="3981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send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方正书宋_GBK" charset="0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035300" y="2800350"/>
            <a:ext cx="5099050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Are you going to send a card, Li Ming?</a:t>
            </a:r>
            <a:r>
              <a:rPr lang="zh-CN" altLang="en-US" sz="2400" noProof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594D47E-EC8E-4A1A-AC6C-3CDC83B3B2D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973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7177" descr="u=3572895232,3773799999&amp;fm=27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9950" y="1054100"/>
            <a:ext cx="42862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7178" descr="u=1721326152,474232192&amp;fm=27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92600" y="2870200"/>
            <a:ext cx="3632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5472D76-7CBA-4DB3-9440-59986910753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922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9226" descr="2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9550" y="1543050"/>
            <a:ext cx="87249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510CF4A-45F1-494B-BD12-D986DDD0D76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025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文本框 10250"/>
          <p:cNvSpPr txBox="1">
            <a:spLocks noChangeArrowheads="1"/>
          </p:cNvSpPr>
          <p:nvPr/>
        </p:nvSpPr>
        <p:spPr bwMode="auto">
          <a:xfrm>
            <a:off x="590550" y="1543050"/>
            <a:ext cx="82423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丹尼和李明正在一家商店买圣诞礼物。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在圣诞节期间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商店里经常有圣诞老人。圣诞老人很有趣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我想给我的家人买一些礼物。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李明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你想买什么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我不知道。你想给詹妮的家人送礼物吗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李明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我要送给他们一个特殊的来自中国的礼物挂在圣诞树上。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太棒了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哦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看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是圣诞老人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快来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endParaRPr lang="en-US" altLang="zh-CN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025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087B72F-44D1-4896-9635-992A3C6915C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127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1275" name="图片 11274" descr="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950" y="1543050"/>
            <a:ext cx="76136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文本框 11275"/>
          <p:cNvSpPr txBox="1">
            <a:spLocks noChangeArrowheads="1"/>
          </p:cNvSpPr>
          <p:nvPr/>
        </p:nvSpPr>
        <p:spPr bwMode="auto">
          <a:xfrm>
            <a:off x="1638300" y="51054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—你好,圣诞老人!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1637973-01DD-43DA-8310-78F3FF840C8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2299" name="图片 12298" descr="2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9350" y="1543050"/>
            <a:ext cx="75438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1568450" y="5175250"/>
            <a:ext cx="572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—圣诞快乐!呵!呵!呵!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—圣诞老人总是说:“呵!呵!呵!”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8782756-5AD4-438E-BBB1-4E039D60CF1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2825750" y="774700"/>
            <a:ext cx="30353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1.In the shop</a:t>
            </a: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3323" name="图片 13322" descr="2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1612900"/>
            <a:ext cx="71945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文本框 13323"/>
          <p:cNvSpPr txBox="1">
            <a:spLocks noChangeArrowheads="1"/>
          </p:cNvSpPr>
          <p:nvPr/>
        </p:nvSpPr>
        <p:spPr bwMode="auto">
          <a:xfrm>
            <a:off x="1289050" y="5175250"/>
            <a:ext cx="642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—年轻人,你圣诞节想要什么?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—嗯……圣诞老人,我想要一辆大的新车!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E8E969F-4B65-4837-A295-522ED33AEFA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全屏显示(4:3)</PresentationFormat>
  <Paragraphs>153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Kozuka Gothic Pro H</vt:lpstr>
      <vt:lpstr>NEU-FZ-S92</vt:lpstr>
      <vt:lpstr>方正大黑简体</vt:lpstr>
      <vt:lpstr>方正书宋_GBK</vt:lpstr>
      <vt:lpstr>黑体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2023-01-16T21:36:57Z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7AE7DB8E7FC14D70960E93D324188EBC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