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35" r:id="rId2"/>
    <p:sldId id="557" r:id="rId3"/>
    <p:sldId id="607" r:id="rId4"/>
    <p:sldId id="696" r:id="rId5"/>
    <p:sldId id="698" r:id="rId6"/>
    <p:sldId id="699" r:id="rId7"/>
    <p:sldId id="632" r:id="rId8"/>
    <p:sldId id="653" r:id="rId9"/>
    <p:sldId id="692" r:id="rId10"/>
    <p:sldId id="703" r:id="rId11"/>
    <p:sldId id="528" r:id="rId12"/>
    <p:sldId id="709" r:id="rId13"/>
    <p:sldId id="707" r:id="rId14"/>
    <p:sldId id="708" r:id="rId15"/>
    <p:sldId id="705" r:id="rId16"/>
    <p:sldId id="704" r:id="rId17"/>
    <p:sldId id="711" r:id="rId18"/>
    <p:sldId id="660" r:id="rId19"/>
    <p:sldId id="695" r:id="rId20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F"/>
    <a:srgbClr val="DE00AE"/>
    <a:srgbClr val="FF00FF"/>
    <a:srgbClr val="A1C450"/>
    <a:srgbClr val="CDCDCD"/>
    <a:srgbClr val="0000FF"/>
    <a:srgbClr val="F1F8EC"/>
    <a:srgbClr val="DF1FCB"/>
    <a:srgbClr val="2B09BB"/>
    <a:srgbClr val="30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>
        <p:scale>
          <a:sx n="100" d="100"/>
          <a:sy n="100" d="100"/>
        </p:scale>
        <p:origin x="-816" y="-432"/>
      </p:cViewPr>
      <p:guideLst>
        <p:guide orient="horz" pos="2198"/>
        <p:guide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2A92-4C64-4F29-9F38-BEB9D228204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3F01-9379-4D94-9B7A-4A5CBF3F26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" y="243615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扇形的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认识</a:t>
            </a:r>
            <a:endParaRPr lang="zh-CN" altLang="en-US" sz="6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-1" y="93479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第六单元   圆</a:t>
            </a:r>
            <a:endParaRPr lang="zh-CN" altLang="en-US" sz="3600" b="1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7584" y="4275120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五年级  下册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776999"/>
            <a:ext cx="1219199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  <p:pic>
        <p:nvPicPr>
          <p:cNvPr id="16" name="图片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278" y="1204384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528" y="681920"/>
            <a:ext cx="7071784" cy="1513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一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个圆被分成了三部分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（如右图）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。你能比较这三个扇形的大小吗？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8276879" y="2609851"/>
            <a:ext cx="1602316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最大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9405061" y="1358900"/>
            <a:ext cx="1602317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最小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5865" y="1070610"/>
            <a:ext cx="71755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扇形是由两条半径和弧围成的图形。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7625" y="1822450"/>
            <a:ext cx="71755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顶点在圆心上的角叫作圆心角。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17625" y="2591435"/>
            <a:ext cx="96139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同一个圆中的扇形，圆心角大扇形就大，圆心角小扇形就小，所以圆心角的大小决定扇形的大小。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6127" y="2230878"/>
            <a:ext cx="289840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669290"/>
            <a:ext cx="10927080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在钟面上分别表示分针从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起，走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分钟、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分钟和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30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分钟所经过的部分。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4764" y="2343742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8709" y="2513101"/>
            <a:ext cx="289840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669290"/>
            <a:ext cx="10927080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在钟面上分别表示分针从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起，走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分钟、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分钟和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30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分钟所经过的部分。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3519" y="2630141"/>
            <a:ext cx="29146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0666" y="2355055"/>
            <a:ext cx="289840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669290"/>
            <a:ext cx="10927080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在钟面上分别表示分针从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起，走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分钟、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分钟和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30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分钟所经过的部分。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2058" y="2456037"/>
            <a:ext cx="2971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77240" y="669290"/>
            <a:ext cx="10927080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在钟面上分别表示分针从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12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起，走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分钟、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15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分钟和</a:t>
            </a:r>
            <a:r>
              <a:rPr lang="en-US" altLang="zh-CN" sz="3200" b="1" dirty="0" smtClean="0">
                <a:latin typeface="+mn-ea"/>
                <a:sym typeface="宋体" panose="02010600030101010101" pitchFamily="2" charset="-122"/>
              </a:rPr>
              <a:t>30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分钟所经过的部分。</a:t>
            </a:r>
            <a:endParaRPr lang="zh-CN" altLang="en-US" sz="3200" b="1" dirty="0">
              <a:latin typeface="+mn-ea"/>
              <a:sym typeface="宋体" panose="02010600030101010101" pitchFamily="2" charset="-122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0416" y="2050876"/>
            <a:ext cx="6786739" cy="19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组合 13"/>
          <p:cNvGrpSpPr/>
          <p:nvPr/>
        </p:nvGrpSpPr>
        <p:grpSpPr bwMode="auto">
          <a:xfrm>
            <a:off x="1343660" y="4116070"/>
            <a:ext cx="9054465" cy="852170"/>
            <a:chOff x="-12308989" y="1013769"/>
            <a:chExt cx="19305077" cy="437116"/>
          </a:xfrm>
        </p:grpSpPr>
        <p:sp>
          <p:nvSpPr>
            <p:cNvPr id="23" name="圆角矩形标注 22"/>
            <p:cNvSpPr/>
            <p:nvPr/>
          </p:nvSpPr>
          <p:spPr>
            <a:xfrm>
              <a:off x="-12308989" y="1040152"/>
              <a:ext cx="19043776" cy="410733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-12308989" y="1013769"/>
              <a:ext cx="19305077" cy="42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分针从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12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起所经过的部分都可以看作什么图形？</a:t>
              </a:r>
            </a:p>
          </p:txBody>
        </p:sp>
      </p:grpSp>
      <p:grpSp>
        <p:nvGrpSpPr>
          <p:cNvPr id="26" name="组合 13"/>
          <p:cNvGrpSpPr/>
          <p:nvPr/>
        </p:nvGrpSpPr>
        <p:grpSpPr bwMode="auto">
          <a:xfrm>
            <a:off x="1682115" y="5252720"/>
            <a:ext cx="8641715" cy="1195705"/>
            <a:chOff x="-12751705" y="523985"/>
            <a:chExt cx="13980868" cy="2885254"/>
          </a:xfrm>
        </p:grpSpPr>
        <p:sp>
          <p:nvSpPr>
            <p:cNvPr id="28" name="圆角矩形标注 27"/>
            <p:cNvSpPr/>
            <p:nvPr/>
          </p:nvSpPr>
          <p:spPr>
            <a:xfrm>
              <a:off x="-12751705" y="523985"/>
              <a:ext cx="5514839" cy="157912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都可以看作扇形。</a:t>
              </a:r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816586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每个圆里的涂色部分和空白部分都可以看作什么图形？</a:t>
            </a:r>
            <a:endParaRPr lang="en-US" altLang="zh-CN" sz="3200" b="1" noProof="1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zh-CN" altLang="en-US" sz="3200" b="1" noProof="1">
              <a:latin typeface="+mn-ea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0362" y="2238555"/>
            <a:ext cx="8535106" cy="24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13"/>
          <p:cNvGrpSpPr/>
          <p:nvPr/>
        </p:nvGrpSpPr>
        <p:grpSpPr bwMode="auto">
          <a:xfrm>
            <a:off x="1766570" y="4768215"/>
            <a:ext cx="9386570" cy="1261110"/>
            <a:chOff x="-13347037" y="810057"/>
            <a:chExt cx="15185977" cy="3042594"/>
          </a:xfrm>
        </p:grpSpPr>
        <p:sp>
          <p:nvSpPr>
            <p:cNvPr id="9" name="圆角矩形标注 8"/>
            <p:cNvSpPr/>
            <p:nvPr/>
          </p:nvSpPr>
          <p:spPr>
            <a:xfrm>
              <a:off x="-13347037" y="2299807"/>
              <a:ext cx="15185977" cy="1552844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每个圆里的涂色部分和空白部分都可以看作是扇形。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248" y="816586"/>
            <a:ext cx="10803362" cy="156550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每个圆里的涂色部分和空白部分都可以看作什么图形？</a:t>
            </a:r>
            <a:endParaRPr lang="en-US" altLang="zh-CN" sz="3200" b="1" noProof="1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zh-CN" altLang="en-US" sz="3200" b="1" noProof="1">
              <a:latin typeface="+mn-ea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0362" y="2238555"/>
            <a:ext cx="8535106" cy="24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3"/>
          <p:cNvGrpSpPr/>
          <p:nvPr/>
        </p:nvGrpSpPr>
        <p:grpSpPr bwMode="auto">
          <a:xfrm>
            <a:off x="4693920" y="1664970"/>
            <a:ext cx="5792470" cy="831215"/>
            <a:chOff x="-5354013" y="973237"/>
            <a:chExt cx="12350101" cy="426256"/>
          </a:xfrm>
        </p:grpSpPr>
        <p:sp>
          <p:nvSpPr>
            <p:cNvPr id="14" name="圆角矩形标注 13"/>
            <p:cNvSpPr/>
            <p:nvPr/>
          </p:nvSpPr>
          <p:spPr>
            <a:xfrm>
              <a:off x="-5354013" y="1040153"/>
              <a:ext cx="12088801" cy="311666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5257736" y="973237"/>
              <a:ext cx="12253824" cy="42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noProof="1" smtClean="0">
                  <a:solidFill>
                    <a:schemeClr val="bg1"/>
                  </a:solidFill>
                  <a:latin typeface="+mn-ea"/>
                  <a:ea typeface="+mn-ea"/>
                </a:rPr>
                <a:t>这些图形各占圆的几分之几？ </a:t>
              </a: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00337" y="4527420"/>
            <a:ext cx="596545" cy="1275520"/>
            <a:chOff x="2700337" y="4527420"/>
            <a:chExt cx="596545" cy="1275520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704051" y="4527420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1</a:t>
              </a:r>
              <a:endParaRPr lang="zh-CN" altLang="en-US" sz="3200" dirty="0">
                <a:latin typeface="+mn-ea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700337" y="5058954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3</a:t>
              </a:r>
              <a:endParaRPr lang="zh-CN" altLang="en-US" sz="3200" dirty="0">
                <a:latin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726549" y="5228250"/>
              <a:ext cx="376517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849936" y="4482265"/>
            <a:ext cx="596545" cy="1275520"/>
            <a:chOff x="5849936" y="4482265"/>
            <a:chExt cx="596545" cy="1275520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853650" y="4482265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3</a:t>
              </a:r>
              <a:endParaRPr lang="zh-CN" altLang="en-US" sz="3200" dirty="0">
                <a:latin typeface="+mn-ea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849936" y="5013799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5</a:t>
              </a:r>
              <a:endParaRPr lang="zh-CN" altLang="en-US" sz="3200" dirty="0">
                <a:latin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76148" y="5183095"/>
              <a:ext cx="376517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9022115" y="4437109"/>
            <a:ext cx="596545" cy="1275520"/>
            <a:chOff x="8954381" y="4493554"/>
            <a:chExt cx="596545" cy="1275520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8958095" y="4493554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5</a:t>
              </a:r>
              <a:endParaRPr lang="zh-CN" altLang="en-US" sz="3200" dirty="0">
                <a:latin typeface="+mn-ea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8954381" y="5025088"/>
              <a:ext cx="592831" cy="743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sz="3200" dirty="0" smtClean="0">
                  <a:latin typeface="+mn-ea"/>
                </a:rPr>
                <a:t>8</a:t>
              </a:r>
              <a:endParaRPr lang="zh-CN" altLang="en-US" sz="3200" dirty="0">
                <a:latin typeface="+mn-ea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8980593" y="5194384"/>
              <a:ext cx="376517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  <p:sp>
        <p:nvSpPr>
          <p:cNvPr id="34" name="Rectangle 14"/>
          <p:cNvSpPr/>
          <p:nvPr/>
        </p:nvSpPr>
        <p:spPr>
          <a:xfrm>
            <a:off x="928655" y="3906161"/>
            <a:ext cx="2336800" cy="1565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圆的直径是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（     ）</a:t>
            </a:r>
            <a:r>
              <a:rPr lang="en-US" altLang="zh-CN" sz="3200" b="1" noProof="1" smtClean="0">
                <a:latin typeface="+mn-ea"/>
              </a:rPr>
              <a:t>cm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2" name="Rectangle 14"/>
          <p:cNvSpPr/>
          <p:nvPr/>
        </p:nvSpPr>
        <p:spPr>
          <a:xfrm>
            <a:off x="4691665" y="3899952"/>
            <a:ext cx="2837815" cy="1565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半圆的直径是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（     ）</a:t>
            </a:r>
            <a:r>
              <a:rPr lang="en-US" altLang="zh-CN" sz="3200" b="1" noProof="1" smtClean="0">
                <a:latin typeface="+mn-ea"/>
              </a:rPr>
              <a:t>cm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8657875" y="3899952"/>
            <a:ext cx="2837815" cy="15652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扇形的半径是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（     ）</a:t>
            </a:r>
            <a:r>
              <a:rPr lang="en-US" altLang="zh-CN" sz="3200" b="1" noProof="1" smtClean="0">
                <a:latin typeface="+mn-ea"/>
              </a:rPr>
              <a:t>cm</a:t>
            </a:r>
            <a:endParaRPr lang="zh-CN" altLang="en-US" sz="3200" b="1" noProof="1">
              <a:latin typeface="+mn-ea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6600" y="1263471"/>
            <a:ext cx="2621668" cy="23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379" y="1065912"/>
            <a:ext cx="3397955" cy="23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760179" y="1105422"/>
            <a:ext cx="2758810" cy="23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447802" y="4834464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5223936" y="4862686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8</a:t>
            </a:r>
            <a:endParaRPr lang="zh-CN" altLang="en-US" sz="3200" b="1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9050869" y="4862687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10</a:t>
            </a:r>
            <a:endParaRPr lang="zh-CN" altLang="en-US" sz="3200" b="1" dirty="0">
              <a:solidFill>
                <a:srgbClr val="FF0000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34" name="Rectangle 14"/>
          <p:cNvSpPr/>
          <p:nvPr/>
        </p:nvSpPr>
        <p:spPr>
          <a:xfrm>
            <a:off x="698500" y="651510"/>
            <a:ext cx="10803255" cy="908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noProof="1" smtClean="0">
                <a:latin typeface="+mn-ea"/>
              </a:rPr>
              <a:t>按下面的步骤画一画、涂一涂，能得到一个美丽的图案。</a:t>
            </a:r>
            <a:endParaRPr lang="zh-CN" altLang="en-US" sz="3200" b="1" noProof="1">
              <a:latin typeface="+mn-ea"/>
            </a:endParaRPr>
          </a:p>
        </p:txBody>
      </p:sp>
      <p:sp>
        <p:nvSpPr>
          <p:cNvPr id="67" name="Rectangle 14"/>
          <p:cNvSpPr/>
          <p:nvPr/>
        </p:nvSpPr>
        <p:spPr>
          <a:xfrm>
            <a:off x="833757" y="1677315"/>
            <a:ext cx="2592070" cy="7658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noProof="1" smtClean="0">
                <a:latin typeface="+mn-ea"/>
              </a:rPr>
              <a:t>画</a:t>
            </a:r>
            <a:r>
              <a:rPr lang="en-US" altLang="zh-CN" sz="2400" noProof="1" smtClean="0">
                <a:latin typeface="+mn-ea"/>
              </a:rPr>
              <a:t>4</a:t>
            </a:r>
            <a:r>
              <a:rPr lang="zh-CN" altLang="en-US" sz="2400" noProof="1" smtClean="0">
                <a:latin typeface="+mn-ea"/>
              </a:rPr>
              <a:t>条直径，把圆平均分成</a:t>
            </a:r>
            <a:r>
              <a:rPr lang="en-US" altLang="zh-CN" sz="2400" noProof="1" smtClean="0">
                <a:latin typeface="+mn-ea"/>
              </a:rPr>
              <a:t>8</a:t>
            </a:r>
            <a:r>
              <a:rPr lang="zh-CN" altLang="en-US" sz="2400" noProof="1" smtClean="0">
                <a:latin typeface="+mn-ea"/>
              </a:rPr>
              <a:t>份</a:t>
            </a:r>
            <a:r>
              <a:rPr lang="zh-CN" altLang="en-US" sz="2400" b="1" noProof="1" smtClean="0">
                <a:latin typeface="+mn-ea"/>
              </a:rPr>
              <a:t>。</a:t>
            </a:r>
          </a:p>
        </p:txBody>
      </p:sp>
      <p:sp>
        <p:nvSpPr>
          <p:cNvPr id="2" name="Rectangle 14"/>
          <p:cNvSpPr/>
          <p:nvPr/>
        </p:nvSpPr>
        <p:spPr>
          <a:xfrm>
            <a:off x="4361182" y="1677315"/>
            <a:ext cx="2592070" cy="7658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noProof="1" smtClean="0">
                <a:latin typeface="+mn-ea"/>
              </a:rPr>
              <a:t>以圆中的</a:t>
            </a:r>
            <a:r>
              <a:rPr lang="en-US" altLang="zh-CN" sz="2400" noProof="1" smtClean="0">
                <a:latin typeface="+mn-ea"/>
              </a:rPr>
              <a:t>8</a:t>
            </a:r>
            <a:r>
              <a:rPr lang="zh-CN" altLang="en-US" sz="2400" noProof="1" smtClean="0">
                <a:latin typeface="+mn-ea"/>
              </a:rPr>
              <a:t>条半径为直径画</a:t>
            </a:r>
            <a:r>
              <a:rPr lang="en-US" altLang="zh-CN" sz="2400" noProof="1" smtClean="0">
                <a:latin typeface="+mn-ea"/>
              </a:rPr>
              <a:t>8</a:t>
            </a:r>
            <a:r>
              <a:rPr lang="zh-CN" altLang="en-US" sz="2400" noProof="1" smtClean="0">
                <a:latin typeface="+mn-ea"/>
              </a:rPr>
              <a:t>个小圆</a:t>
            </a:r>
            <a:r>
              <a:rPr lang="zh-CN" altLang="en-US" sz="2400" b="1" noProof="1" smtClean="0">
                <a:latin typeface="+mn-ea"/>
              </a:rPr>
              <a:t>。</a:t>
            </a:r>
          </a:p>
        </p:txBody>
      </p:sp>
      <p:sp>
        <p:nvSpPr>
          <p:cNvPr id="3" name="Rectangle 14"/>
          <p:cNvSpPr/>
          <p:nvPr/>
        </p:nvSpPr>
        <p:spPr>
          <a:xfrm>
            <a:off x="8374661" y="1666026"/>
            <a:ext cx="2592070" cy="7658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noProof="1" smtClean="0">
                <a:latin typeface="+mn-ea"/>
              </a:rPr>
              <a:t>涂上自己喜欢的颜色。</a:t>
            </a:r>
          </a:p>
        </p:txBody>
      </p:sp>
      <p:sp>
        <p:nvSpPr>
          <p:cNvPr id="4" name="Rectangle 14"/>
          <p:cNvSpPr/>
          <p:nvPr/>
        </p:nvSpPr>
        <p:spPr>
          <a:xfrm>
            <a:off x="698500" y="5299710"/>
            <a:ext cx="10568940" cy="7658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b="1" noProof="1" smtClean="0">
                <a:latin typeface="+mn-ea"/>
              </a:rPr>
              <a:t>       </a:t>
            </a:r>
            <a:r>
              <a:rPr lang="zh-CN" altLang="en-US" sz="3200" b="1" noProof="1" smtClean="0">
                <a:latin typeface="+mn-ea"/>
              </a:rPr>
              <a:t>先照样子试着画一画，再想想你还能设计出怎样的图案，画好后与同学交流。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E6DB"/>
              </a:clrFrom>
              <a:clrTo>
                <a:srgbClr val="FCE6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77" y="2356334"/>
            <a:ext cx="2619023" cy="27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E6DB"/>
              </a:clrFrom>
              <a:clrTo>
                <a:srgbClr val="FCE6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5912" y="2361979"/>
            <a:ext cx="2596444" cy="27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E6DB"/>
              </a:clrFrom>
              <a:clrTo>
                <a:srgbClr val="FCE6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866" y="2356335"/>
            <a:ext cx="2685521" cy="27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7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432" y="682185"/>
            <a:ext cx="11460667" cy="297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500"/>
              </a:lnSpc>
            </a:pPr>
            <a:r>
              <a:rPr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认识扇形和扇形的特征，知道扇形各部分的名称，了解圆心角决定同一圆中扇形的大小。</a:t>
            </a:r>
          </a:p>
          <a:p>
            <a:pPr fontAlgn="auto">
              <a:lnSpc>
                <a:spcPts val="45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2.通过观察、比较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体会扇形是圆形的一部分；积累学习图形特征的基本经验，培养观察、比较、综合等能力，进一步发展空间观念。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57505" y="3949700"/>
            <a:ext cx="11528425" cy="2531110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130" y="4246094"/>
            <a:ext cx="10895887" cy="6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【</a:t>
            </a:r>
            <a:r>
              <a:rPr lang="zh-CN" altLang="en-US" sz="2800" dirty="0" smtClean="0"/>
              <a:t>重点</a:t>
            </a:r>
            <a:r>
              <a:rPr lang="en-US" altLang="zh-CN" sz="2800" dirty="0" smtClean="0"/>
              <a:t>】</a:t>
            </a:r>
            <a:r>
              <a:rPr lang="zh-CN" altLang="en-US" sz="2800" dirty="0" smtClean="0">
                <a:sym typeface="+mn-ea"/>
              </a:rPr>
              <a:t>认识扇形和扇形的特征</a:t>
            </a:r>
            <a:r>
              <a:rPr lang="zh-CN" altLang="en-US" sz="2800" dirty="0" smtClean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415290" y="5331259"/>
            <a:ext cx="11243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【</a:t>
            </a:r>
            <a:r>
              <a:rPr lang="zh-CN" altLang="en-US" sz="2800" dirty="0" smtClean="0"/>
              <a:t>难点</a:t>
            </a:r>
            <a:r>
              <a:rPr lang="en-US" altLang="zh-CN" sz="2800" dirty="0" smtClean="0"/>
              <a:t>】</a:t>
            </a:r>
            <a:r>
              <a:rPr lang="zh-CN" altLang="zh-CN" sz="2800" dirty="0" smtClean="0"/>
              <a:t>理解扇形和圆之间的关系</a:t>
            </a:r>
            <a:r>
              <a:rPr lang="zh-CN" altLang="en-US" sz="2800" dirty="0" smtClean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1791970" y="1002030"/>
            <a:ext cx="7722870" cy="852170"/>
            <a:chOff x="-9469887" y="1013769"/>
            <a:chExt cx="16465874" cy="437116"/>
          </a:xfrm>
        </p:grpSpPr>
        <p:sp>
          <p:nvSpPr>
            <p:cNvPr id="15" name="圆角矩形标注 14"/>
            <p:cNvSpPr/>
            <p:nvPr/>
          </p:nvSpPr>
          <p:spPr>
            <a:xfrm>
              <a:off x="-9469887" y="1040152"/>
              <a:ext cx="16204675" cy="410733"/>
            </a:xfrm>
            <a:prstGeom prst="wedgeRoundRectCallout">
              <a:avLst>
                <a:gd name="adj1" fmla="val 53953"/>
                <a:gd name="adj2" fmla="val -18104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-9164529" y="1013769"/>
              <a:ext cx="16160516" cy="425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</a:rPr>
                <a:t>你知道这是什么形状吗？</a:t>
              </a:r>
            </a:p>
          </p:txBody>
        </p:sp>
      </p:grpSp>
      <p:graphicFrame>
        <p:nvGraphicFramePr>
          <p:cNvPr id="2" name="对象 1"/>
          <p:cNvGraphicFramePr/>
          <p:nvPr/>
        </p:nvGraphicFramePr>
        <p:xfrm>
          <a:off x="2860040" y="2772410"/>
          <a:ext cx="617347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9753600" imgH="5505450" progId="PBrush">
                  <p:embed/>
                </p:oleObj>
              </mc:Choice>
              <mc:Fallback>
                <p:oleObj r:id="rId3" imgW="9753600" imgH="5505450" progId="PBrush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040" y="2772410"/>
                        <a:ext cx="6173470" cy="322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393711" y="780998"/>
            <a:ext cx="1035473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观察各圆中的涂色部分，说说它们的共同特点。</a:t>
            </a:r>
          </a:p>
        </p:txBody>
      </p:sp>
      <p:pic>
        <p:nvPicPr>
          <p:cNvPr id="16" name="图片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797" y="1568707"/>
            <a:ext cx="9713383" cy="21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3"/>
          <p:cNvGrpSpPr/>
          <p:nvPr/>
        </p:nvGrpSpPr>
        <p:grpSpPr bwMode="auto">
          <a:xfrm>
            <a:off x="2219325" y="3955415"/>
            <a:ext cx="9010015" cy="1261110"/>
            <a:chOff x="-13347037" y="810057"/>
            <a:chExt cx="14576200" cy="3042594"/>
          </a:xfrm>
        </p:grpSpPr>
        <p:sp>
          <p:nvSpPr>
            <p:cNvPr id="22" name="圆角矩形标注 21"/>
            <p:cNvSpPr/>
            <p:nvPr/>
          </p:nvSpPr>
          <p:spPr>
            <a:xfrm>
              <a:off x="-13347037" y="2299807"/>
              <a:ext cx="14110216" cy="1552844"/>
            </a:xfrm>
            <a:prstGeom prst="wedgeRoundRectCallout">
              <a:avLst>
                <a:gd name="adj1" fmla="val -52361"/>
                <a:gd name="adj2" fmla="val -87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它们都是由圆的两条半径和一段曲线围成的。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393711" y="780998"/>
            <a:ext cx="1035473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观察各圆中的涂色部分，说说它们的共同特点。</a:t>
            </a:r>
          </a:p>
        </p:txBody>
      </p:sp>
      <p:pic>
        <p:nvPicPr>
          <p:cNvPr id="16" name="图片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797" y="1568707"/>
            <a:ext cx="9713383" cy="21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3"/>
          <p:cNvGrpSpPr/>
          <p:nvPr/>
        </p:nvGrpSpPr>
        <p:grpSpPr bwMode="auto">
          <a:xfrm>
            <a:off x="2065020" y="4188460"/>
            <a:ext cx="8641715" cy="1195705"/>
            <a:chOff x="-12751705" y="523985"/>
            <a:chExt cx="13980868" cy="2885254"/>
          </a:xfrm>
        </p:grpSpPr>
        <p:sp>
          <p:nvSpPr>
            <p:cNvPr id="17" name="圆角矩形标注 16"/>
            <p:cNvSpPr/>
            <p:nvPr/>
          </p:nvSpPr>
          <p:spPr>
            <a:xfrm>
              <a:off x="-12751705" y="523985"/>
              <a:ext cx="10861741" cy="1579121"/>
            </a:xfrm>
            <a:prstGeom prst="wedgeRoundRectCallout">
              <a:avLst>
                <a:gd name="adj1" fmla="val -55014"/>
                <a:gd name="adj2" fmla="val -386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3200" b="1" dirty="0" smtClean="0">
                  <a:solidFill>
                    <a:schemeClr val="tx1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它们都有一个角，角的顶点在圆心。</a:t>
              </a: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-12512138" y="810057"/>
              <a:ext cx="13741301" cy="259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endParaRPr lang="zh-CN" altLang="en-US" sz="3200" dirty="0" smtClean="0">
                <a:latin typeface="+mn-ea"/>
                <a:ea typeface="+mn-ea"/>
              </a:endParaRPr>
            </a:p>
            <a:p>
              <a:pPr eaLnBrk="1" hangingPunct="1"/>
              <a:endPara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393711" y="780998"/>
            <a:ext cx="1035473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观察各圆中的涂色部分，说说它们的共同特点。</a:t>
            </a:r>
          </a:p>
        </p:txBody>
      </p:sp>
      <p:pic>
        <p:nvPicPr>
          <p:cNvPr id="16" name="图片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797" y="1568707"/>
            <a:ext cx="9713383" cy="21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3"/>
          <p:cNvGrpSpPr/>
          <p:nvPr/>
        </p:nvGrpSpPr>
        <p:grpSpPr bwMode="auto">
          <a:xfrm>
            <a:off x="2821940" y="4469765"/>
            <a:ext cx="6956425" cy="950595"/>
            <a:chOff x="-7485834" y="1040009"/>
            <a:chExt cx="14221127" cy="487492"/>
          </a:xfrm>
        </p:grpSpPr>
        <p:sp>
          <p:nvSpPr>
            <p:cNvPr id="20" name="圆角矩形标注 19"/>
            <p:cNvSpPr/>
            <p:nvPr/>
          </p:nvSpPr>
          <p:spPr>
            <a:xfrm>
              <a:off x="-7485834" y="1040009"/>
              <a:ext cx="14221127" cy="487492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-7193053" y="1065246"/>
              <a:ext cx="13535589" cy="38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上面各圆中的涂色部分都是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扇形</a:t>
              </a: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4"/>
          <p:cNvGrpSpPr/>
          <p:nvPr/>
        </p:nvGrpSpPr>
        <p:grpSpPr bwMode="auto">
          <a:xfrm>
            <a:off x="514246" y="600433"/>
            <a:ext cx="793773" cy="886464"/>
            <a:chOff x="357158" y="928670"/>
            <a:chExt cx="596952" cy="652451"/>
          </a:xfrm>
        </p:grpSpPr>
        <p:pic>
          <p:nvPicPr>
            <p:cNvPr id="84" name="图片 2" descr="例题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7158" y="928670"/>
              <a:ext cx="596952" cy="65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484101" y="1025252"/>
              <a:ext cx="357190" cy="475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426760" y="814052"/>
            <a:ext cx="10096880" cy="615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右图中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两点之间的曲线是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弧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，它是圆的一部分。</a:t>
            </a:r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0349" y="1523848"/>
            <a:ext cx="31115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1368104" y="1488169"/>
            <a:ext cx="626658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像图中</a:t>
            </a:r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∠1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那样，顶点在圆心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的角叫做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圆心角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。</a:t>
            </a:r>
          </a:p>
          <a:p>
            <a:endParaRPr lang="zh-CN" altLang="en-US" sz="32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" name="组合 13"/>
          <p:cNvGrpSpPr/>
          <p:nvPr/>
        </p:nvGrpSpPr>
        <p:grpSpPr bwMode="auto">
          <a:xfrm>
            <a:off x="1526540" y="3719830"/>
            <a:ext cx="7722870" cy="2308225"/>
            <a:chOff x="-9469887" y="1013770"/>
            <a:chExt cx="16465872" cy="1184044"/>
          </a:xfrm>
        </p:grpSpPr>
        <p:sp>
          <p:nvSpPr>
            <p:cNvPr id="17" name="圆角矩形标注 16"/>
            <p:cNvSpPr/>
            <p:nvPr/>
          </p:nvSpPr>
          <p:spPr>
            <a:xfrm>
              <a:off x="-9469887" y="1040011"/>
              <a:ext cx="15469846" cy="461099"/>
            </a:xfrm>
            <a:prstGeom prst="wedgeRoundRectCallout">
              <a:avLst>
                <a:gd name="adj1" fmla="val -53744"/>
                <a:gd name="adj2" fmla="val -8299"/>
                <a:gd name="adj3" fmla="val 16667"/>
              </a:avLst>
            </a:prstGeom>
            <a:solidFill>
              <a:srgbClr val="A1C450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-9164529" y="1013770"/>
              <a:ext cx="16160514" cy="11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 smtClean="0">
                  <a:solidFill>
                    <a:schemeClr val="bg1"/>
                  </a:solidFill>
                  <a:latin typeface="+mn-ea"/>
                  <a:ea typeface="+mn-ea"/>
                  <a:sym typeface="宋体" panose="02010600030101010101" pitchFamily="2" charset="-122"/>
                </a:rPr>
                <a:t>同一个圆中，扇形的大小与什么有关？</a:t>
              </a:r>
            </a:p>
            <a:p>
              <a:pPr>
                <a:lnSpc>
                  <a:spcPct val="150000"/>
                </a:lnSpc>
              </a:pP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32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组合 13"/>
          <p:cNvGrpSpPr/>
          <p:nvPr/>
        </p:nvGrpSpPr>
        <p:grpSpPr bwMode="auto">
          <a:xfrm>
            <a:off x="3536315" y="4754245"/>
            <a:ext cx="5843905" cy="1569720"/>
            <a:chOff x="-5211134" y="1037234"/>
            <a:chExt cx="11946427" cy="805149"/>
          </a:xfrm>
        </p:grpSpPr>
        <p:sp>
          <p:nvSpPr>
            <p:cNvPr id="22" name="圆角矩形标注 21"/>
            <p:cNvSpPr/>
            <p:nvPr/>
          </p:nvSpPr>
          <p:spPr>
            <a:xfrm>
              <a:off x="-5211134" y="1040009"/>
              <a:ext cx="11946427" cy="802112"/>
            </a:xfrm>
            <a:prstGeom prst="wedgeRoundRectCallout">
              <a:avLst>
                <a:gd name="adj1" fmla="val 54091"/>
                <a:gd name="adj2" fmla="val -268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-4278717" y="1037234"/>
              <a:ext cx="10697843" cy="80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b="1" dirty="0" smtClean="0">
                  <a:latin typeface="+mn-ea"/>
                  <a:ea typeface="+mn-ea"/>
                  <a:sym typeface="宋体" panose="02010600030101010101" pitchFamily="2" charset="-122"/>
                </a:rPr>
                <a:t>在同一个圆中个，多画几个扇形比一比。</a:t>
              </a:r>
              <a:endParaRPr lang="en-US" altLang="zh-CN" sz="3200" b="1" noProof="1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33" y="1449918"/>
            <a:ext cx="10703984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43013" y="895402"/>
            <a:ext cx="1094316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下面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各圆中的涂色部分，哪些是扇形？为什么？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1176656" y="3525943"/>
            <a:ext cx="1602316" cy="774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扇形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716348" y="3525943"/>
            <a:ext cx="1602316" cy="774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扇形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7751" y="4677834"/>
            <a:ext cx="9694333" cy="1513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因为它们都是由圆的两条半径和弧围成，并且都是以圆心为顶点。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08211" y="91728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24367" y="906419"/>
            <a:ext cx="1094316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200" b="1" dirty="0" smtClean="0">
                <a:latin typeface="+mn-ea"/>
                <a:sym typeface="宋体" panose="02010600030101010101" pitchFamily="2" charset="-122"/>
              </a:rPr>
              <a:t>下面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扇形的圆心角各是什么角，分别是多少度？</a:t>
            </a:r>
          </a:p>
        </p:txBody>
      </p:sp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1" y="1905000"/>
            <a:ext cx="10011833" cy="25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023534" y="4834467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直角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1" y="3462868"/>
            <a:ext cx="690033" cy="4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5499100" y="4834467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平角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2264833"/>
            <a:ext cx="9419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8538634" y="2859617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120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C7EAFD"/>
              </a:clrFrom>
              <a:clrTo>
                <a:srgbClr val="C7EA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18084" y="2859618"/>
            <a:ext cx="218016" cy="2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9234170" y="4834467"/>
            <a:ext cx="1602317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钝角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宽屏</PresentationFormat>
  <Paragraphs>83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Calibri</vt:lpstr>
      <vt:lpstr>黑体</vt:lpstr>
      <vt:lpstr>楷体</vt:lpstr>
      <vt:lpstr>微软雅黑</vt:lpstr>
      <vt:lpstr>宋体</vt:lpstr>
      <vt:lpstr>楷体_GB2312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FAC5A619599C4053A86CD2FD5C50F2B7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