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05172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610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运算律 乘法分配律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58277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乘法分配律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56724" y="598680"/>
            <a:ext cx="136960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运算律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535984" y="437209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3647" y="2355726"/>
            <a:ext cx="590482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两个数的和同一个数相乘，可以把两个加数分别同这个数相乘，再把两个积相加，结果不变。这就是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乘法分配律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986367"/>
            <a:ext cx="6751296" cy="27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7584" y="3867894"/>
            <a:ext cx="482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四、五年级一共要领多少根跳绳？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1030575" y="1419622"/>
            <a:ext cx="1441450" cy="720725"/>
          </a:xfrm>
          <a:prstGeom prst="wedgeRoundRectCallout">
            <a:avLst>
              <a:gd name="adj1" fmla="val 63998"/>
              <a:gd name="adj2" fmla="val -5273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四年级有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个班。</a:t>
            </a:r>
          </a:p>
        </p:txBody>
      </p:sp>
      <p:sp>
        <p:nvSpPr>
          <p:cNvPr id="19" name="圆角矩形标注 18"/>
          <p:cNvSpPr/>
          <p:nvPr/>
        </p:nvSpPr>
        <p:spPr bwMode="auto">
          <a:xfrm>
            <a:off x="3131840" y="724225"/>
            <a:ext cx="1512168" cy="720725"/>
          </a:xfrm>
          <a:prstGeom prst="wedgeRoundRectCallout">
            <a:avLst>
              <a:gd name="adj1" fmla="val -19418"/>
              <a:gd name="adj2" fmla="val 725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五年级有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个班。</a:t>
            </a:r>
          </a:p>
        </p:txBody>
      </p:sp>
      <p:sp>
        <p:nvSpPr>
          <p:cNvPr id="20" name="圆角矩形标注 19"/>
          <p:cNvSpPr/>
          <p:nvPr/>
        </p:nvSpPr>
        <p:spPr bwMode="auto">
          <a:xfrm>
            <a:off x="5796136" y="948411"/>
            <a:ext cx="1873250" cy="720725"/>
          </a:xfrm>
          <a:prstGeom prst="wedgeRoundRectCallout">
            <a:avLst>
              <a:gd name="adj1" fmla="val -24032"/>
              <a:gd name="adj2" fmla="val 749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每个班领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根跳绳。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757064" y="1815353"/>
            <a:ext cx="929688" cy="11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4" cstate="email"/>
          <a:srcRect l="16013" t="20549" r="20790" b="7460"/>
          <a:stretch>
            <a:fillRect/>
          </a:stretch>
        </p:blipFill>
        <p:spPr bwMode="auto">
          <a:xfrm>
            <a:off x="7092280" y="2040382"/>
            <a:ext cx="1137687" cy="1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4284663" y="1352550"/>
            <a:ext cx="4103687" cy="19446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6×24+4×24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144+96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240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根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1" name="矩形 20"/>
          <p:cNvSpPr/>
          <p:nvPr/>
        </p:nvSpPr>
        <p:spPr>
          <a:xfrm>
            <a:off x="611188" y="1347788"/>
            <a:ext cx="3671887" cy="1944687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                 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6+4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×24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= 10×24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= 240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根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1619249" y="1420813"/>
            <a:ext cx="2564561" cy="719137"/>
          </a:xfrm>
          <a:prstGeom prst="wedgeRoundRectCallout">
            <a:avLst>
              <a:gd name="adj1" fmla="val -54446"/>
              <a:gd name="adj2" fmla="val 1921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先算出四、五年级一共有多少个班。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4500562" y="1419225"/>
            <a:ext cx="2663725" cy="719138"/>
          </a:xfrm>
          <a:prstGeom prst="wedgeRoundRectCallout">
            <a:avLst>
              <a:gd name="adj1" fmla="val 61437"/>
              <a:gd name="adj2" fmla="val 33637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先算出四、五年级各领多少根跳绳。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619672" y="3618781"/>
            <a:ext cx="5832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6+4</a:t>
            </a: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×24=           ×       +   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endParaRPr lang="zh-CN" altLang="en-US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9647" y="3991843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59759" y="3990256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04334" y="3991843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5986884" y="3621956"/>
            <a:ext cx="34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endParaRPr lang="zh-CN" altLang="en-US"/>
          </a:p>
        </p:txBody>
      </p:sp>
      <p:sp>
        <p:nvSpPr>
          <p:cNvPr id="29" name="矩形 18"/>
          <p:cNvSpPr>
            <a:spLocks noChangeArrowheads="1"/>
          </p:cNvSpPr>
          <p:nvPr/>
        </p:nvSpPr>
        <p:spPr bwMode="auto">
          <a:xfrm>
            <a:off x="3970759" y="3621956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875884" y="3990256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16"/>
          <p:cNvSpPr>
            <a:spLocks noChangeArrowheads="1"/>
          </p:cNvSpPr>
          <p:nvPr/>
        </p:nvSpPr>
        <p:spPr bwMode="auto">
          <a:xfrm>
            <a:off x="4907384" y="3621956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24</a:t>
            </a:r>
            <a:endParaRPr lang="zh-CN" altLang="en-US"/>
          </a:p>
        </p:txBody>
      </p:sp>
      <p:sp>
        <p:nvSpPr>
          <p:cNvPr id="46" name="矩形 16"/>
          <p:cNvSpPr>
            <a:spLocks noChangeArrowheads="1"/>
          </p:cNvSpPr>
          <p:nvPr/>
        </p:nvSpPr>
        <p:spPr bwMode="auto">
          <a:xfrm>
            <a:off x="6923509" y="3621956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24</a:t>
            </a:r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  <p:bldP spid="28" grpId="0"/>
      <p:bldP spid="29" grpId="0"/>
      <p:bldP spid="38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750063" y="2674276"/>
            <a:ext cx="930977" cy="11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4" cstate="email"/>
          <a:srcRect l="16013" t="20549" r="20790" b="7460"/>
          <a:stretch>
            <a:fillRect/>
          </a:stretch>
        </p:blipFill>
        <p:spPr bwMode="auto">
          <a:xfrm>
            <a:off x="7384339" y="2947070"/>
            <a:ext cx="932077" cy="8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4710875" y="1923678"/>
            <a:ext cx="3600450" cy="20157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8625" y="1923678"/>
            <a:ext cx="4032250" cy="20157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圆角矩形标注 21"/>
          <p:cNvSpPr/>
          <p:nvPr/>
        </p:nvSpPr>
        <p:spPr bwMode="auto">
          <a:xfrm>
            <a:off x="4926775" y="2066553"/>
            <a:ext cx="2520404" cy="1136947"/>
          </a:xfrm>
          <a:prstGeom prst="wedgeRoundRectCallout">
            <a:avLst>
              <a:gd name="adj1" fmla="val 50396"/>
              <a:gd name="adj2" fmla="val 59802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等号右边先算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各是多少，再求和。</a:t>
            </a:r>
          </a:p>
        </p:txBody>
      </p:sp>
      <p:sp>
        <p:nvSpPr>
          <p:cNvPr id="23" name="圆角矩形标注 22"/>
          <p:cNvSpPr/>
          <p:nvPr/>
        </p:nvSpPr>
        <p:spPr bwMode="auto">
          <a:xfrm>
            <a:off x="1758125" y="1995116"/>
            <a:ext cx="2879725" cy="1079500"/>
          </a:xfrm>
          <a:prstGeom prst="wedgeRoundRectCallout">
            <a:avLst>
              <a:gd name="adj1" fmla="val -54169"/>
              <a:gd name="adj2" fmla="val 2838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等号左边先算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的和，再算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是多少。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699542"/>
            <a:ext cx="7188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比一比，等号两边的算式有什么联系？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 flipH="1">
            <a:off x="2627784" y="4025711"/>
            <a:ext cx="686720" cy="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662725" y="1292403"/>
            <a:ext cx="840192" cy="10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4" cstate="email"/>
          <a:srcRect l="16013" t="20549" r="20790" b="7460"/>
          <a:stretch>
            <a:fillRect/>
          </a:stretch>
        </p:blipFill>
        <p:spPr bwMode="auto">
          <a:xfrm>
            <a:off x="7316310" y="1816539"/>
            <a:ext cx="1000106" cy="9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5214" y="483518"/>
            <a:ext cx="797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写几组这样的算式，算一算，再和同学说说有什么发现。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284737" y="1077510"/>
            <a:ext cx="4103687" cy="172343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1262" y="1072748"/>
            <a:ext cx="3671887" cy="172819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                 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1619324" y="1145773"/>
            <a:ext cx="2520950" cy="1223382"/>
          </a:xfrm>
          <a:prstGeom prst="wedgeRoundRectCallout">
            <a:avLst>
              <a:gd name="adj1" fmla="val -54446"/>
              <a:gd name="adj2" fmla="val 1921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每组两个算式中的三个数相同，计算结果也相同。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4500636" y="1144185"/>
            <a:ext cx="2739549" cy="1512739"/>
          </a:xfrm>
          <a:prstGeom prst="wedgeRoundRectCallout">
            <a:avLst>
              <a:gd name="adj1" fmla="val 60142"/>
              <a:gd name="adj2" fmla="val -1150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两个数的和与一个数相乘，可以先把这两个数分别与这个数相乘，再相加。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5214" y="2931790"/>
            <a:ext cx="81152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分别表示三个数，上面的规律可以写成：</a:t>
            </a:r>
          </a:p>
        </p:txBody>
      </p:sp>
      <p:sp>
        <p:nvSpPr>
          <p:cNvPr id="36" name="矩形 35"/>
          <p:cNvSpPr/>
          <p:nvPr/>
        </p:nvSpPr>
        <p:spPr>
          <a:xfrm>
            <a:off x="2267744" y="3507854"/>
            <a:ext cx="4679950" cy="433387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c = a × c +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× c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3491880" y="4230033"/>
            <a:ext cx="2736304" cy="504825"/>
          </a:xfrm>
          <a:prstGeom prst="wedgeRoundRectCallout">
            <a:avLst>
              <a:gd name="adj1" fmla="val -56694"/>
              <a:gd name="adj2" fmla="val 9451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这就是乘法分配律。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5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2721" y="957263"/>
            <a:ext cx="5605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   里填数，在   里填运算符号。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89484" y="1039813"/>
            <a:ext cx="360362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46871" y="987425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9"/>
          <p:cNvGrpSpPr/>
          <p:nvPr/>
        </p:nvGrpSpPr>
        <p:grpSpPr bwMode="auto">
          <a:xfrm>
            <a:off x="789438" y="1661869"/>
            <a:ext cx="4572000" cy="461590"/>
            <a:chOff x="755650" y="1924050"/>
            <a:chExt cx="4572000" cy="461665"/>
          </a:xfrm>
        </p:grpSpPr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755650" y="1924050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42+35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×2=42×  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35×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529777" y="1984093"/>
              <a:ext cx="360363" cy="360421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97930" y="1981757"/>
              <a:ext cx="360362" cy="360421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17"/>
          <p:cNvGrpSpPr/>
          <p:nvPr/>
        </p:nvGrpSpPr>
        <p:grpSpPr bwMode="auto">
          <a:xfrm>
            <a:off x="935673" y="2260596"/>
            <a:ext cx="5080951" cy="830997"/>
            <a:chOff x="1115616" y="2571748"/>
            <a:chExt cx="4572000" cy="833326"/>
          </a:xfrm>
        </p:grpSpPr>
        <p:sp>
          <p:nvSpPr>
            <p:cNvPr id="23" name="矩形 10"/>
            <p:cNvSpPr>
              <a:spLocks noChangeArrowheads="1"/>
            </p:cNvSpPr>
            <p:nvPr/>
          </p:nvSpPr>
          <p:spPr bwMode="auto">
            <a:xfrm>
              <a:off x="1115616" y="2571748"/>
              <a:ext cx="4572000" cy="83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27×12+43×12=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27+   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×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34132" y="2622691"/>
              <a:ext cx="360328" cy="359780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93681" y="2626357"/>
              <a:ext cx="360328" cy="359780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4"/>
          <p:cNvGrpSpPr/>
          <p:nvPr/>
        </p:nvGrpSpPr>
        <p:grpSpPr bwMode="auto">
          <a:xfrm>
            <a:off x="935037" y="2847971"/>
            <a:ext cx="7309371" cy="461665"/>
            <a:chOff x="1150996" y="3183817"/>
            <a:chExt cx="7309729" cy="462391"/>
          </a:xfrm>
        </p:grpSpPr>
        <p:sp>
          <p:nvSpPr>
            <p:cNvPr id="27" name="矩形 26"/>
            <p:cNvSpPr/>
            <p:nvPr/>
          </p:nvSpPr>
          <p:spPr>
            <a:xfrm>
              <a:off x="1150996" y="3183817"/>
              <a:ext cx="7309729" cy="462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15×26+15×14=        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  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492674" y="3220388"/>
              <a:ext cx="358793" cy="35933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59422" y="3183818"/>
              <a:ext cx="431821" cy="43247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632555" y="3220388"/>
              <a:ext cx="360381" cy="35933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496197" y="3183818"/>
              <a:ext cx="431821" cy="43247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588103" y="3269035"/>
              <a:ext cx="360380" cy="35933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3"/>
          <p:cNvGrpSpPr/>
          <p:nvPr/>
        </p:nvGrpSpPr>
        <p:grpSpPr bwMode="auto">
          <a:xfrm>
            <a:off x="839828" y="3471863"/>
            <a:ext cx="5532397" cy="468312"/>
            <a:chOff x="551722" y="3867894"/>
            <a:chExt cx="5532446" cy="468052"/>
          </a:xfrm>
        </p:grpSpPr>
        <p:sp>
          <p:nvSpPr>
            <p:cNvPr id="34" name="矩形 25"/>
            <p:cNvSpPr>
              <a:spLocks noChangeArrowheads="1"/>
            </p:cNvSpPr>
            <p:nvPr/>
          </p:nvSpPr>
          <p:spPr bwMode="auto">
            <a:xfrm>
              <a:off x="551722" y="3867894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72×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30+6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844053" y="3939291"/>
              <a:ext cx="360365" cy="36016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288557" y="3904386"/>
              <a:ext cx="431804" cy="431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804498" y="3939291"/>
              <a:ext cx="358778" cy="36016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247415" y="3904386"/>
              <a:ext cx="431804" cy="431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63356" y="3939291"/>
              <a:ext cx="360366" cy="36016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07860" y="3904386"/>
              <a:ext cx="431804" cy="431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723803" y="3939291"/>
              <a:ext cx="360365" cy="36016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583770" y="1671102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4932040" y="1661497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004343" y="2263626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43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372495" y="2263626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3168650" y="2838450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3708400" y="283845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884779" y="2816722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4322763" y="2838450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5220072" y="2830165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3059113" y="3508375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4052242" y="3486270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4532313" y="350837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6016625" y="350837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4979928" y="3494477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5454650" y="3508375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3563938" y="3508375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6300192" y="290217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0" name="图片 6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4213" y="867607"/>
            <a:ext cx="7399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横着看，在得数相同的算式后面画“</a:t>
            </a:r>
            <a:r>
              <a:rPr lang="zh-CN" altLang="en-US" sz="28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”。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84213" y="1708150"/>
            <a:ext cx="587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28+16</a:t>
            </a:r>
            <a:r>
              <a:rPr lang="zh-CN" altLang="en-US" sz="2400" b="1" dirty="0">
                <a:cs typeface="Arial" panose="020B0604020202020204" pitchFamily="34" charset="0"/>
              </a:rPr>
              <a:t>） </a:t>
            </a:r>
            <a:r>
              <a:rPr lang="en-US" altLang="zh-CN" sz="2400" b="1" dirty="0">
                <a:cs typeface="Arial" panose="020B0604020202020204" pitchFamily="34" charset="0"/>
              </a:rPr>
              <a:t>×7		28 ×7+16 ×7</a:t>
            </a:r>
            <a:endParaRPr lang="zh-CN" altLang="en-US" sz="2400" b="1" dirty="0"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684213" y="2211388"/>
            <a:ext cx="609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cs typeface="Arial" panose="020B0604020202020204" pitchFamily="34" charset="0"/>
              </a:rPr>
              <a:t>15 ×39+45 ×39		</a:t>
            </a:r>
            <a:r>
              <a:rPr lang="zh-CN" altLang="en-US" sz="2400" b="1">
                <a:cs typeface="Arial" panose="020B0604020202020204" pitchFamily="34" charset="0"/>
              </a:rPr>
              <a:t>（</a:t>
            </a:r>
            <a:r>
              <a:rPr lang="en-US" altLang="zh-CN" sz="2400" b="1">
                <a:cs typeface="Arial" panose="020B0604020202020204" pitchFamily="34" charset="0"/>
              </a:rPr>
              <a:t>15+45</a:t>
            </a:r>
            <a:r>
              <a:rPr lang="zh-CN" altLang="en-US" sz="2400" b="1">
                <a:cs typeface="Arial" panose="020B0604020202020204" pitchFamily="34" charset="0"/>
              </a:rPr>
              <a:t>）</a:t>
            </a:r>
            <a:r>
              <a:rPr lang="en-US" altLang="zh-CN" sz="2400" b="1">
                <a:cs typeface="Arial" panose="020B0604020202020204" pitchFamily="34" charset="0"/>
              </a:rPr>
              <a:t> ×39</a:t>
            </a:r>
            <a:endParaRPr lang="zh-CN" altLang="en-US" sz="2400" b="1"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84213" y="2716213"/>
            <a:ext cx="548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cs typeface="Arial" panose="020B0604020202020204" pitchFamily="34" charset="0"/>
              </a:rPr>
              <a:t>74 ×</a:t>
            </a:r>
            <a:r>
              <a:rPr lang="zh-CN" altLang="en-US" sz="2400" b="1">
                <a:cs typeface="Arial" panose="020B0604020202020204" pitchFamily="34" charset="0"/>
              </a:rPr>
              <a:t>（</a:t>
            </a:r>
            <a:r>
              <a:rPr lang="en-US" altLang="zh-CN" sz="2400" b="1">
                <a:cs typeface="Arial" panose="020B0604020202020204" pitchFamily="34" charset="0"/>
              </a:rPr>
              <a:t>20+1</a:t>
            </a:r>
            <a:r>
              <a:rPr lang="zh-CN" altLang="en-US" sz="2400" b="1">
                <a:cs typeface="Arial" panose="020B0604020202020204" pitchFamily="34" charset="0"/>
              </a:rPr>
              <a:t>）</a:t>
            </a:r>
            <a:r>
              <a:rPr lang="en-US" altLang="zh-CN" sz="2400" b="1">
                <a:cs typeface="Arial" panose="020B0604020202020204" pitchFamily="34" charset="0"/>
              </a:rPr>
              <a:t>		74 ×20+74</a:t>
            </a:r>
            <a:endParaRPr lang="zh-CN" altLang="en-US" sz="2400" b="1">
              <a:cs typeface="Arial" panose="020B0604020202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84213" y="3219450"/>
            <a:ext cx="609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cs typeface="Arial" panose="020B0604020202020204" pitchFamily="34" charset="0"/>
              </a:rPr>
              <a:t>40 ×50+50 ×90		40 ×</a:t>
            </a:r>
            <a:r>
              <a:rPr lang="zh-CN" altLang="en-US" sz="2400" b="1">
                <a:cs typeface="Arial" panose="020B0604020202020204" pitchFamily="34" charset="0"/>
              </a:rPr>
              <a:t>（</a:t>
            </a:r>
            <a:r>
              <a:rPr lang="en-US" altLang="zh-CN" sz="2400" b="1">
                <a:cs typeface="Arial" panose="020B0604020202020204" pitchFamily="34" charset="0"/>
              </a:rPr>
              <a:t>50+90</a:t>
            </a:r>
            <a:r>
              <a:rPr lang="zh-CN" altLang="en-US" sz="2400" b="1"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9" name="矩形 28"/>
          <p:cNvSpPr/>
          <p:nvPr/>
        </p:nvSpPr>
        <p:spPr>
          <a:xfrm>
            <a:off x="7308850" y="1708150"/>
            <a:ext cx="358775" cy="35877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308850" y="2235200"/>
            <a:ext cx="358775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308850" y="2763838"/>
            <a:ext cx="358775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308850" y="3292475"/>
            <a:ext cx="358775" cy="35877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235825" y="1635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√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235825" y="221138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√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245350" y="271938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√</a:t>
            </a:r>
            <a:endParaRPr lang="zh-CN" altLang="en-US"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Rectangle 2"/>
          <p:cNvSpPr/>
          <p:nvPr/>
        </p:nvSpPr>
        <p:spPr>
          <a:xfrm>
            <a:off x="339690" y="2715766"/>
            <a:ext cx="855279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问题：根据题意，你能列式计算吗？说一说你这样计算的理由。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2135237" y="3291830"/>
            <a:ext cx="3444875" cy="142192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×60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＝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120×60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＝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7200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（元）</a:t>
            </a:r>
            <a:endParaRPr lang="zh-CN" altLang="en-US" sz="24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251520" y="3291830"/>
            <a:ext cx="1831670" cy="128979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可以凑整</a:t>
            </a:r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，计算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比较简便。</a:t>
            </a:r>
            <a:endParaRPr lang="zh-CN" altLang="en-US" sz="24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433194" y="411510"/>
            <a:ext cx="7632700" cy="565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李阿姨购进了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套这种运动服，花了多少钱？</a:t>
            </a:r>
          </a:p>
        </p:txBody>
      </p:sp>
      <p:pic>
        <p:nvPicPr>
          <p:cNvPr id="21" name="Picture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7109" y="987574"/>
            <a:ext cx="5183163" cy="184500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2" name="Text Box 7"/>
          <p:cNvSpPr txBox="1"/>
          <p:nvPr/>
        </p:nvSpPr>
        <p:spPr>
          <a:xfrm>
            <a:off x="4932040" y="3291830"/>
            <a:ext cx="3444875" cy="142192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75 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×60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×60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＝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4500×2700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＝</a:t>
            </a:r>
            <a:r>
              <a:rPr lang="en-US" altLang="zh-CN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7200</a:t>
            </a:r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23" name="文本框 1510408"/>
          <p:cNvSpPr txBox="1"/>
          <p:nvPr/>
        </p:nvSpPr>
        <p:spPr>
          <a:xfrm>
            <a:off x="2332036" y="4581622"/>
            <a:ext cx="4343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答：李阿姨花了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元钱。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7991475" y="6797675"/>
            <a:ext cx="1152525" cy="288925"/>
            <a:chOff x="476" y="73"/>
            <a:chExt cx="726" cy="182"/>
          </a:xfrm>
        </p:grpSpPr>
        <p:sp>
          <p:nvSpPr>
            <p:cNvPr id="23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65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65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Text Box 7"/>
          <p:cNvSpPr txBox="1"/>
          <p:nvPr/>
        </p:nvSpPr>
        <p:spPr>
          <a:xfrm>
            <a:off x="907110" y="843558"/>
            <a:ext cx="29521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(100+5) × 12</a:t>
            </a:r>
          </a:p>
        </p:txBody>
      </p:sp>
      <p:sp>
        <p:nvSpPr>
          <p:cNvPr id="26" name="Text Box 8"/>
          <p:cNvSpPr txBox="1"/>
          <p:nvPr/>
        </p:nvSpPr>
        <p:spPr>
          <a:xfrm>
            <a:off x="5147469" y="2810341"/>
            <a:ext cx="23050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 × 22</a:t>
            </a:r>
          </a:p>
        </p:txBody>
      </p:sp>
      <p:sp>
        <p:nvSpPr>
          <p:cNvPr id="27" name="Text Box 9"/>
          <p:cNvSpPr txBox="1"/>
          <p:nvPr/>
        </p:nvSpPr>
        <p:spPr>
          <a:xfrm>
            <a:off x="860682" y="2778471"/>
            <a:ext cx="223361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24 × 205</a:t>
            </a:r>
          </a:p>
        </p:txBody>
      </p:sp>
      <p:sp>
        <p:nvSpPr>
          <p:cNvPr id="28" name="Text Box 10"/>
          <p:cNvSpPr txBox="1"/>
          <p:nvPr/>
        </p:nvSpPr>
        <p:spPr>
          <a:xfrm>
            <a:off x="5003800" y="965131"/>
            <a:ext cx="25209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(40+4 )× 25</a:t>
            </a:r>
          </a:p>
        </p:txBody>
      </p:sp>
      <p:sp>
        <p:nvSpPr>
          <p:cNvPr id="29" name="文本框 1540104"/>
          <p:cNvSpPr txBox="1"/>
          <p:nvPr/>
        </p:nvSpPr>
        <p:spPr>
          <a:xfrm>
            <a:off x="691210" y="1348383"/>
            <a:ext cx="2952750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× 12+</a:t>
            </a:r>
            <a:r>
              <a:rPr lang="en-US" altLang="zh-CN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 12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1200+60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1260</a:t>
            </a:r>
          </a:p>
        </p:txBody>
      </p:sp>
      <p:sp>
        <p:nvSpPr>
          <p:cNvPr id="30" name="文本框 1540105"/>
          <p:cNvSpPr txBox="1"/>
          <p:nvPr/>
        </p:nvSpPr>
        <p:spPr>
          <a:xfrm>
            <a:off x="4787900" y="1366778"/>
            <a:ext cx="3024188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 25+</a:t>
            </a:r>
            <a:r>
              <a:rPr lang="en-US" altLang="zh-CN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× 25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1000+100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1100</a:t>
            </a:r>
          </a:p>
        </p:txBody>
      </p:sp>
      <p:sp>
        <p:nvSpPr>
          <p:cNvPr id="31" name="文本框 1540106"/>
          <p:cNvSpPr txBox="1"/>
          <p:nvPr/>
        </p:nvSpPr>
        <p:spPr>
          <a:xfrm>
            <a:off x="467544" y="346336"/>
            <a:ext cx="66960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乘法分配律计算下面各题。</a:t>
            </a:r>
          </a:p>
        </p:txBody>
      </p:sp>
      <p:sp>
        <p:nvSpPr>
          <p:cNvPr id="32" name="文本框 1540107"/>
          <p:cNvSpPr txBox="1"/>
          <p:nvPr/>
        </p:nvSpPr>
        <p:spPr>
          <a:xfrm>
            <a:off x="571757" y="3281709"/>
            <a:ext cx="3095625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24 ×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200+5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24× 200+24 × 5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4800+120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4920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540108"/>
          <p:cNvSpPr txBox="1"/>
          <p:nvPr/>
        </p:nvSpPr>
        <p:spPr>
          <a:xfrm>
            <a:off x="4860132" y="3313579"/>
            <a:ext cx="3097212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35 ×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20+2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35× 20+35 ×2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700+70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770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全屏显示(16:9)</PresentationFormat>
  <Paragraphs>133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B64D4879A2A7473CB6CA958C700C6F11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