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70F6B-F5A8-471C-AD80-E3544E5A9FE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CC5C-E192-4836-8AFB-20B2C9C632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01EF17-A49A-4EDE-B338-18D32311F22D}" type="slidenum">
              <a:rPr lang="en-US" altLang="zh-CN" smtClean="0">
                <a:ea typeface="宋体" panose="02010600030101010101" pitchFamily="2" charset="-122"/>
              </a:rPr>
              <a:t>1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313C-D5E1-4F37-BEFA-EA4D275764E2}" type="slidenum">
              <a:rPr lang="en-US" altLang="zh-CN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313C-D5E1-4F37-BEFA-EA4D275764E2}" type="slidenum">
              <a:rPr lang="en-US" altLang="zh-CN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313C-D5E1-4F37-BEFA-EA4D275764E2}" type="slidenum">
              <a:rPr lang="en-US" altLang="zh-CN" smtClean="0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313C-D5E1-4F37-BEFA-EA4D275764E2}" type="slidenum">
              <a:rPr lang="en-US" altLang="zh-CN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313C-D5E1-4F37-BEFA-EA4D275764E2}" type="slidenum">
              <a:rPr lang="en-US" altLang="zh-CN" smtClean="0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224E3-A819-4C79-A3F1-4857D8AD6C3A}" type="slidenum">
              <a:rPr lang="en-US" altLang="zh-CN" smtClean="0">
                <a:ea typeface="宋体" panose="02010600030101010101" pitchFamily="2" charset="-122"/>
              </a:rPr>
              <a:t>15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313C-D5E1-4F37-BEFA-EA4D275764E2}" type="slidenum">
              <a:rPr lang="en-US" altLang="zh-CN" smtClean="0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EBA08-21AD-4AB9-A1E8-EBA8140B52C7}" type="slidenum">
              <a:rPr lang="en-US" altLang="zh-CN" smtClean="0">
                <a:ea typeface="宋体" panose="02010600030101010101" pitchFamily="2" charset="-122"/>
              </a:rPr>
              <a:t>17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13D31-1D09-48F1-9878-6D3987ABF0B5}" type="slidenum">
              <a:rPr lang="en-US" altLang="zh-CN" smtClean="0">
                <a:ea typeface="宋体" panose="02010600030101010101" pitchFamily="2" charset="-122"/>
              </a:rPr>
              <a:t>2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313C-D5E1-4F37-BEFA-EA4D275764E2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D0D4F-1F6C-4DE9-B683-3D29A831A94C}" type="slidenum">
              <a:rPr lang="en-US" altLang="zh-CN" smtClean="0">
                <a:ea typeface="宋体" panose="02010600030101010101" pitchFamily="2" charset="-122"/>
              </a:rPr>
              <a:t>4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3F5F6-4A60-4BCE-BDBD-03558B718C8E}" type="slidenum">
              <a:rPr lang="en-US" altLang="zh-CN" smtClean="0">
                <a:ea typeface="宋体" panose="02010600030101010101" pitchFamily="2" charset="-122"/>
              </a:rPr>
              <a:t>5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21765-AA92-47FB-9DA8-26C5B6E01DD8}" type="slidenum">
              <a:rPr lang="en-US" altLang="zh-CN" smtClean="0">
                <a:ea typeface="宋体" panose="02010600030101010101" pitchFamily="2" charset="-122"/>
              </a:rPr>
              <a:t>6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313C-D5E1-4F37-BEFA-EA4D275764E2}" type="slidenum">
              <a:rPr lang="en-US" altLang="zh-CN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313C-D5E1-4F37-BEFA-EA4D275764E2}" type="slidenum">
              <a:rPr lang="en-US" altLang="zh-CN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B313C-D5E1-4F37-BEFA-EA4D275764E2}" type="slidenum">
              <a:rPr lang="en-US" altLang="zh-CN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7.wmf"/><Relationship Id="rId18" Type="http://schemas.openxmlformats.org/officeDocument/2006/relationships/image" Target="../media/image20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5.wmf"/><Relationship Id="rId18" Type="http://schemas.openxmlformats.org/officeDocument/2006/relationships/image" Target="../media/image28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325880"/>
          </a:xfrm>
        </p:spPr>
        <p:txBody>
          <a:bodyPr/>
          <a:lstStyle/>
          <a:p>
            <a:r>
              <a:rPr lang="zh-CN" altLang="en-US" sz="4800" dirty="0" smtClean="0"/>
              <a:t>平行四边形及其性质</a:t>
            </a:r>
            <a:endParaRPr lang="zh-CN" altLang="en-US" sz="4800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403648" y="3140968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2089" y="5024024"/>
            <a:ext cx="913256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00100" y="1207868"/>
            <a:ext cx="7453313" cy="9887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kumimoji="1" lang="en-US" altLang="zh-CN" sz="2600" b="0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kumimoji="1" lang="zh-CN" altLang="en-US" sz="2600" b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用</a:t>
            </a:r>
            <a:r>
              <a:rPr kumimoji="1"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</a:rPr>
              <a:t>两个全等的三角形纸片可以拼出几种形状不同的平行四边形？</a:t>
            </a: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 rot="20229135">
            <a:off x="464972" y="689183"/>
            <a:ext cx="1822450" cy="555625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PerspectiveFront">
                <a:rot lat="2051997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720000" scaled="1"/>
                </a:gra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拼一拼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10799372">
            <a:off x="1808063" y="2792413"/>
            <a:ext cx="2192338" cy="1039812"/>
          </a:xfrm>
          <a:prstGeom prst="triangle">
            <a:avLst>
              <a:gd name="adj" fmla="val 68907"/>
            </a:avLst>
          </a:prstGeom>
          <a:solidFill>
            <a:srgbClr val="41F771"/>
          </a:soli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96763" y="2786063"/>
            <a:ext cx="2192338" cy="1039812"/>
          </a:xfrm>
          <a:prstGeom prst="triangle">
            <a:avLst>
              <a:gd name="adj" fmla="val 68907"/>
            </a:avLst>
          </a:prstGeom>
          <a:solidFill>
            <a:srgbClr val="3366FF"/>
          </a:soli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 rot="10799372">
            <a:off x="5929417" y="2786259"/>
            <a:ext cx="2192337" cy="1038225"/>
          </a:xfrm>
          <a:prstGeom prst="triangle">
            <a:avLst>
              <a:gd name="adj" fmla="val 68907"/>
            </a:avLst>
          </a:prstGeom>
          <a:solidFill>
            <a:srgbClr val="41F771"/>
          </a:soli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6589817" y="2786259"/>
            <a:ext cx="2192337" cy="1039812"/>
          </a:xfrm>
          <a:prstGeom prst="triangle">
            <a:avLst>
              <a:gd name="adj" fmla="val 68907"/>
            </a:avLst>
          </a:prstGeom>
          <a:solidFill>
            <a:srgbClr val="3366FF"/>
          </a:soli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714480" y="2252663"/>
            <a:ext cx="3929063" cy="461962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从拼图可以得到什么启示？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57213" y="4286256"/>
            <a:ext cx="8015287" cy="2124075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kumimoji="1" lang="zh-CN" altLang="en-US" sz="3600" b="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小结：</a:t>
            </a:r>
            <a:endParaRPr kumimoji="1" lang="en-US" altLang="zh-CN" sz="2400" b="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kumimoji="1" lang="en-US" altLang="zh-CN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kumimoji="1" lang="zh-CN" altLang="en-US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平行四边形</a:t>
            </a:r>
            <a:r>
              <a:rPr kumimoji="1" lang="zh-CN" altLang="en-US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可以是由两个全等的三角形</a:t>
            </a:r>
            <a:r>
              <a:rPr kumimoji="1" lang="zh-CN" altLang="en-US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组成，因此</a:t>
            </a:r>
            <a:r>
              <a:rPr kumimoji="1" lang="zh-CN" altLang="en-US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在解决平行四边形的问题</a:t>
            </a:r>
            <a:r>
              <a:rPr kumimoji="1" lang="zh-CN" altLang="en-US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时，通常</a:t>
            </a:r>
            <a:r>
              <a:rPr kumimoji="1" lang="zh-CN" altLang="en-US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可以连接对角线转化为两个全等的三角形进行</a:t>
            </a:r>
            <a:r>
              <a:rPr kumimoji="1" lang="zh-CN" altLang="en-US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解题。</a:t>
            </a:r>
            <a:endParaRPr kumimoji="1" lang="zh-CN" altLang="en-US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 rot="10799372">
            <a:off x="3713163" y="3835400"/>
            <a:ext cx="2419350" cy="1038225"/>
          </a:xfrm>
          <a:prstGeom prst="triangle">
            <a:avLst>
              <a:gd name="adj" fmla="val 68907"/>
            </a:avLst>
          </a:prstGeom>
          <a:solidFill>
            <a:srgbClr val="41F771"/>
          </a:soli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703638" y="2786063"/>
            <a:ext cx="2419350" cy="1039812"/>
          </a:xfrm>
          <a:prstGeom prst="triangle">
            <a:avLst>
              <a:gd name="adj" fmla="val 68907"/>
            </a:avLst>
          </a:prstGeom>
          <a:solidFill>
            <a:srgbClr val="3366FF"/>
          </a:soli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nimBg="1"/>
      <p:bldP spid="4" grpId="0" animBg="1" autoUpdateAnimBg="0"/>
      <p:bldP spid="5" grpId="0" animBg="1" autoUpdateAnimBg="0"/>
      <p:bldP spid="8" grpId="0" animBg="1" autoUpdateAnimBg="0"/>
      <p:bldP spid="9" grpId="0" animBg="1" autoUpdateAnimBg="0"/>
      <p:bldP spid="10" grpId="0" autoUpdateAnimBg="0"/>
      <p:bldP spid="11" grpId="0" autoUpdateAnimBg="0"/>
      <p:bldP spid="13" grpId="0" animBg="1" autoUpdateAnimBg="0"/>
      <p:bldP spid="1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447705" y="442891"/>
            <a:ext cx="4800600" cy="1349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已知：   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求证：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AB=CD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BC=DA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；</a:t>
            </a:r>
          </a:p>
          <a:p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B=∠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A=∠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4579" name="Group 15"/>
          <p:cNvGrpSpPr/>
          <p:nvPr/>
        </p:nvGrpSpPr>
        <p:grpSpPr bwMode="auto">
          <a:xfrm>
            <a:off x="790605" y="428604"/>
            <a:ext cx="5286375" cy="457200"/>
            <a:chOff x="480" y="336"/>
            <a:chExt cx="4704" cy="288"/>
          </a:xfrm>
        </p:grpSpPr>
        <p:sp>
          <p:nvSpPr>
            <p:cNvPr id="24608" name="Text Box 16"/>
            <p:cNvSpPr txBox="1">
              <a:spLocks noChangeArrowheads="1"/>
            </p:cNvSpPr>
            <p:nvPr/>
          </p:nvSpPr>
          <p:spPr bwMode="auto">
            <a:xfrm>
              <a:off x="480" y="336"/>
              <a:ext cx="470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zh-CN" sz="2400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4609" name="AutoShape 17"/>
            <p:cNvSpPr>
              <a:spLocks noChangeArrowheads="1"/>
            </p:cNvSpPr>
            <p:nvPr/>
          </p:nvSpPr>
          <p:spPr bwMode="auto">
            <a:xfrm>
              <a:off x="1104" y="432"/>
              <a:ext cx="288" cy="144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marL="342900" indent="-342900" algn="ctr"/>
              <a:endParaRPr lang="zh-CN" altLang="zh-CN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580" name="Group 53"/>
          <p:cNvGrpSpPr/>
          <p:nvPr/>
        </p:nvGrpSpPr>
        <p:grpSpPr bwMode="auto">
          <a:xfrm>
            <a:off x="4953030" y="509566"/>
            <a:ext cx="3600450" cy="1800225"/>
            <a:chOff x="2640" y="144"/>
            <a:chExt cx="2268" cy="1134"/>
          </a:xfrm>
        </p:grpSpPr>
        <p:sp>
          <p:nvSpPr>
            <p:cNvPr id="24603" name="AutoShape 54"/>
            <p:cNvSpPr>
              <a:spLocks noChangeArrowheads="1"/>
            </p:cNvSpPr>
            <p:nvPr/>
          </p:nvSpPr>
          <p:spPr bwMode="auto">
            <a:xfrm>
              <a:off x="2832" y="240"/>
              <a:ext cx="1877" cy="887"/>
            </a:xfrm>
            <a:prstGeom prst="parallelogram">
              <a:avLst>
                <a:gd name="adj" fmla="val 52903"/>
              </a:avLst>
            </a:prstGeom>
            <a:noFill/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4604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3113" y="144"/>
              <a:ext cx="141" cy="14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200" kern="10" dirty="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cs typeface="Times New Roman" panose="02020603050405020304"/>
                </a:rPr>
                <a:t>A</a:t>
              </a:r>
              <a:endParaRPr lang="zh-CN" altLang="en-US" sz="3200" kern="10" dirty="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cs typeface="Times New Roman" panose="02020603050405020304"/>
              </a:endParaRPr>
            </a:p>
          </p:txBody>
        </p:sp>
        <p:sp>
          <p:nvSpPr>
            <p:cNvPr id="24605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2640" y="1081"/>
              <a:ext cx="141" cy="14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200" kern="10" dirty="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cs typeface="Times New Roman" panose="02020603050405020304"/>
                </a:rPr>
                <a:t>B</a:t>
              </a:r>
              <a:endParaRPr lang="zh-CN" altLang="en-US" sz="3200" kern="10" dirty="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cs typeface="Times New Roman" panose="02020603050405020304"/>
              </a:endParaRPr>
            </a:p>
          </p:txBody>
        </p:sp>
        <p:sp>
          <p:nvSpPr>
            <p:cNvPr id="24606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4345" y="1130"/>
              <a:ext cx="141" cy="14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200" kern="10" dirty="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cs typeface="Times New Roman" panose="02020603050405020304"/>
                </a:rPr>
                <a:t>C</a:t>
              </a:r>
              <a:endParaRPr lang="zh-CN" altLang="en-US" sz="3200" kern="10" dirty="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cs typeface="Times New Roman" panose="02020603050405020304"/>
              </a:endParaRPr>
            </a:p>
          </p:txBody>
        </p:sp>
        <p:sp>
          <p:nvSpPr>
            <p:cNvPr id="24607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4767" y="194"/>
              <a:ext cx="141" cy="14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200" kern="10" dirty="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cs typeface="Times New Roman" panose="02020603050405020304"/>
                </a:rPr>
                <a:t>D</a:t>
              </a:r>
              <a:endParaRPr lang="zh-CN" altLang="en-US" sz="3200" kern="10" dirty="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cs typeface="Times New Roman" panose="02020603050405020304"/>
              </a:endParaRPr>
            </a:p>
          </p:txBody>
        </p:sp>
      </p:grpSp>
      <p:grpSp>
        <p:nvGrpSpPr>
          <p:cNvPr id="4" name="Group 64"/>
          <p:cNvGrpSpPr/>
          <p:nvPr/>
        </p:nvGrpSpPr>
        <p:grpSpPr bwMode="auto">
          <a:xfrm>
            <a:off x="5862667" y="642918"/>
            <a:ext cx="1774825" cy="1462088"/>
            <a:chOff x="5726" y="2898"/>
            <a:chExt cx="1118" cy="921"/>
          </a:xfrm>
        </p:grpSpPr>
        <p:sp>
          <p:nvSpPr>
            <p:cNvPr id="24596" name="Text Box 39"/>
            <p:cNvSpPr txBox="1">
              <a:spLocks noChangeArrowheads="1"/>
            </p:cNvSpPr>
            <p:nvPr/>
          </p:nvSpPr>
          <p:spPr bwMode="auto">
            <a:xfrm>
              <a:off x="5996" y="2898"/>
              <a:ext cx="212" cy="288"/>
            </a:xfrm>
            <a:prstGeom prst="rect">
              <a:avLst/>
            </a:prstGeom>
            <a:noFill/>
            <a:ln w="12700" cap="sq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4597" name="Text Box 40"/>
            <p:cNvSpPr txBox="1">
              <a:spLocks noChangeArrowheads="1"/>
            </p:cNvSpPr>
            <p:nvPr/>
          </p:nvSpPr>
          <p:spPr bwMode="auto">
            <a:xfrm>
              <a:off x="6311" y="3528"/>
              <a:ext cx="214" cy="291"/>
            </a:xfrm>
            <a:prstGeom prst="rect">
              <a:avLst/>
            </a:prstGeom>
            <a:noFill/>
            <a:ln w="12700" cap="sq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598" name="Text Box 42"/>
            <p:cNvSpPr txBox="1">
              <a:spLocks noChangeArrowheads="1"/>
            </p:cNvSpPr>
            <p:nvPr/>
          </p:nvSpPr>
          <p:spPr bwMode="auto">
            <a:xfrm>
              <a:off x="6626" y="3393"/>
              <a:ext cx="192" cy="288"/>
            </a:xfrm>
            <a:prstGeom prst="rect">
              <a:avLst/>
            </a:prstGeom>
            <a:noFill/>
            <a:ln w="12700" cap="sq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599" name="Text Box 43"/>
            <p:cNvSpPr txBox="1">
              <a:spLocks noChangeArrowheads="1"/>
            </p:cNvSpPr>
            <p:nvPr/>
          </p:nvSpPr>
          <p:spPr bwMode="auto">
            <a:xfrm>
              <a:off x="5726" y="2988"/>
              <a:ext cx="225" cy="291"/>
            </a:xfrm>
            <a:prstGeom prst="rect">
              <a:avLst/>
            </a:prstGeom>
            <a:noFill/>
            <a:ln w="12700" cap="sq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600" name="Arc 61"/>
            <p:cNvSpPr/>
            <p:nvPr/>
          </p:nvSpPr>
          <p:spPr bwMode="auto">
            <a:xfrm rot="20086030" flipH="1">
              <a:off x="6427" y="3715"/>
              <a:ext cx="261" cy="29"/>
            </a:xfrm>
            <a:custGeom>
              <a:avLst/>
              <a:gdLst>
                <a:gd name="T0" fmla="*/ 0 w 24198"/>
                <a:gd name="T1" fmla="*/ 0 h 21600"/>
                <a:gd name="T2" fmla="*/ 0 w 24198"/>
                <a:gd name="T3" fmla="*/ 0 h 21600"/>
                <a:gd name="T4" fmla="*/ 0 w 24198"/>
                <a:gd name="T5" fmla="*/ 0 h 21600"/>
                <a:gd name="T6" fmla="*/ 0 60000 65536"/>
                <a:gd name="T7" fmla="*/ 0 60000 65536"/>
                <a:gd name="T8" fmla="*/ 0 60000 65536"/>
                <a:gd name="T9" fmla="*/ 0 w 24198"/>
                <a:gd name="T10" fmla="*/ 0 h 21600"/>
                <a:gd name="T11" fmla="*/ 24198 w 241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98" h="21600" fill="none" extrusionOk="0">
                  <a:moveTo>
                    <a:pt x="-1" y="168"/>
                  </a:moveTo>
                  <a:cubicBezTo>
                    <a:pt x="893" y="56"/>
                    <a:pt x="1792" y="-1"/>
                    <a:pt x="2693" y="0"/>
                  </a:cubicBezTo>
                  <a:cubicBezTo>
                    <a:pt x="13839" y="0"/>
                    <a:pt x="23154" y="8480"/>
                    <a:pt x="24198" y="19577"/>
                  </a:cubicBezTo>
                </a:path>
                <a:path w="24198" h="21600" stroke="0" extrusionOk="0">
                  <a:moveTo>
                    <a:pt x="-1" y="168"/>
                  </a:moveTo>
                  <a:cubicBezTo>
                    <a:pt x="893" y="56"/>
                    <a:pt x="1792" y="-1"/>
                    <a:pt x="2693" y="0"/>
                  </a:cubicBezTo>
                  <a:cubicBezTo>
                    <a:pt x="13839" y="0"/>
                    <a:pt x="23154" y="8480"/>
                    <a:pt x="24198" y="19577"/>
                  </a:cubicBezTo>
                  <a:lnTo>
                    <a:pt x="2693" y="21600"/>
                  </a:lnTo>
                  <a:lnTo>
                    <a:pt x="-1" y="168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24601" name="Arc 62"/>
            <p:cNvSpPr/>
            <p:nvPr/>
          </p:nvSpPr>
          <p:spPr bwMode="auto">
            <a:xfrm rot="10800000" flipH="1">
              <a:off x="5726" y="2988"/>
              <a:ext cx="190" cy="96"/>
            </a:xfrm>
            <a:custGeom>
              <a:avLst/>
              <a:gdLst>
                <a:gd name="T0" fmla="*/ 0 w 24198"/>
                <a:gd name="T1" fmla="*/ 0 h 21600"/>
                <a:gd name="T2" fmla="*/ 0 w 24198"/>
                <a:gd name="T3" fmla="*/ 0 h 21600"/>
                <a:gd name="T4" fmla="*/ 0 w 24198"/>
                <a:gd name="T5" fmla="*/ 0 h 21600"/>
                <a:gd name="T6" fmla="*/ 0 60000 65536"/>
                <a:gd name="T7" fmla="*/ 0 60000 65536"/>
                <a:gd name="T8" fmla="*/ 0 60000 65536"/>
                <a:gd name="T9" fmla="*/ 0 w 24198"/>
                <a:gd name="T10" fmla="*/ 0 h 21600"/>
                <a:gd name="T11" fmla="*/ 24198 w 241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98" h="21600" fill="none" extrusionOk="0">
                  <a:moveTo>
                    <a:pt x="-1" y="168"/>
                  </a:moveTo>
                  <a:cubicBezTo>
                    <a:pt x="893" y="56"/>
                    <a:pt x="1792" y="-1"/>
                    <a:pt x="2693" y="0"/>
                  </a:cubicBezTo>
                  <a:cubicBezTo>
                    <a:pt x="13839" y="0"/>
                    <a:pt x="23154" y="8480"/>
                    <a:pt x="24198" y="19577"/>
                  </a:cubicBezTo>
                </a:path>
                <a:path w="24198" h="21600" stroke="0" extrusionOk="0">
                  <a:moveTo>
                    <a:pt x="-1" y="168"/>
                  </a:moveTo>
                  <a:cubicBezTo>
                    <a:pt x="893" y="56"/>
                    <a:pt x="1792" y="-1"/>
                    <a:pt x="2693" y="0"/>
                  </a:cubicBezTo>
                  <a:cubicBezTo>
                    <a:pt x="13839" y="0"/>
                    <a:pt x="23154" y="8480"/>
                    <a:pt x="24198" y="19577"/>
                  </a:cubicBezTo>
                  <a:lnTo>
                    <a:pt x="2693" y="21600"/>
                  </a:lnTo>
                  <a:lnTo>
                    <a:pt x="-1" y="168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24602" name="Arc 63"/>
            <p:cNvSpPr/>
            <p:nvPr/>
          </p:nvSpPr>
          <p:spPr bwMode="auto">
            <a:xfrm rot="21239257" flipH="1">
              <a:off x="6629" y="3629"/>
              <a:ext cx="215" cy="70"/>
            </a:xfrm>
            <a:custGeom>
              <a:avLst/>
              <a:gdLst>
                <a:gd name="T0" fmla="*/ 0 w 23953"/>
                <a:gd name="T1" fmla="*/ 0 h 21600"/>
                <a:gd name="T2" fmla="*/ 0 w 23953"/>
                <a:gd name="T3" fmla="*/ 0 h 21600"/>
                <a:gd name="T4" fmla="*/ 0 w 2395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953"/>
                <a:gd name="T10" fmla="*/ 0 h 21600"/>
                <a:gd name="T11" fmla="*/ 23953 w 239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953" h="21600" fill="none" extrusionOk="0">
                  <a:moveTo>
                    <a:pt x="0" y="139"/>
                  </a:moveTo>
                  <a:cubicBezTo>
                    <a:pt x="812" y="46"/>
                    <a:pt x="1630" y="-1"/>
                    <a:pt x="2448" y="0"/>
                  </a:cubicBezTo>
                  <a:cubicBezTo>
                    <a:pt x="13594" y="0"/>
                    <a:pt x="22909" y="8480"/>
                    <a:pt x="23953" y="19577"/>
                  </a:cubicBezTo>
                </a:path>
                <a:path w="23953" h="21600" stroke="0" extrusionOk="0">
                  <a:moveTo>
                    <a:pt x="0" y="139"/>
                  </a:moveTo>
                  <a:cubicBezTo>
                    <a:pt x="812" y="46"/>
                    <a:pt x="1630" y="-1"/>
                    <a:pt x="2448" y="0"/>
                  </a:cubicBezTo>
                  <a:cubicBezTo>
                    <a:pt x="13594" y="0"/>
                    <a:pt x="22909" y="8480"/>
                    <a:pt x="23953" y="19577"/>
                  </a:cubicBezTo>
                  <a:lnTo>
                    <a:pt x="2448" y="21600"/>
                  </a:lnTo>
                  <a:lnTo>
                    <a:pt x="0" y="139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505480" y="5494316"/>
            <a:ext cx="31432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即∠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BAD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DCB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1295430" y="2544741"/>
            <a:ext cx="4814887" cy="908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四边形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是平行四边形</a:t>
            </a:r>
          </a:p>
          <a:p>
            <a:pPr>
              <a:spcBef>
                <a:spcPts val="60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AB∥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zh-CN" altLang="en-US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∥BC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271617" y="3454379"/>
            <a:ext cx="3733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∴∠1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1516092" y="4310041"/>
            <a:ext cx="1838325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∠1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CA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∠3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617567" y="5808641"/>
            <a:ext cx="4724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∴△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ABC≌△CDA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ASA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5124480" y="3433741"/>
            <a:ext cx="3452812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∴AB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zh-CN" altLang="en-US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DA</a:t>
            </a:r>
            <a:r>
              <a:rPr lang="zh-CN" altLang="en-US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zh-CN" altLang="en-US" sz="2400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endParaRPr lang="en-US" altLang="zh-CN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4895880" y="4503716"/>
            <a:ext cx="3962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又∵∠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5200680" y="4960916"/>
            <a:ext cx="3505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∴∠1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1257330" y="3909991"/>
            <a:ext cx="3962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在△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和△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CDA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中</a:t>
            </a:r>
            <a:endParaRPr lang="zh-CN" altLang="en-US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433417" y="2047854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证明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：连接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AC</a:t>
            </a:r>
          </a:p>
        </p:txBody>
      </p:sp>
      <p:sp>
        <p:nvSpPr>
          <p:cNvPr id="31" name="Line 69"/>
          <p:cNvSpPr>
            <a:spLocks noChangeShapeType="1"/>
          </p:cNvSpPr>
          <p:nvPr/>
        </p:nvSpPr>
        <p:spPr bwMode="auto">
          <a:xfrm>
            <a:off x="4743480" y="3376591"/>
            <a:ext cx="0" cy="2819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32" name="AutoShape 70"/>
          <p:cNvSpPr/>
          <p:nvPr/>
        </p:nvSpPr>
        <p:spPr bwMode="auto">
          <a:xfrm>
            <a:off x="1374805" y="4367191"/>
            <a:ext cx="76200" cy="1295400"/>
          </a:xfrm>
          <a:prstGeom prst="leftBrace">
            <a:avLst>
              <a:gd name="adj1" fmla="val 14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</a:ln>
        </p:spPr>
        <p:txBody>
          <a:bodyPr wrap="none" anchor="ctr"/>
          <a:lstStyle/>
          <a:p>
            <a:endParaRPr lang="zh-CN" altLang="en-US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6005542" y="642916"/>
            <a:ext cx="1500188" cy="142875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62"/>
          <p:cNvSpPr/>
          <p:nvPr/>
        </p:nvSpPr>
        <p:spPr bwMode="auto">
          <a:xfrm rot="10800000" flipH="1">
            <a:off x="6148417" y="642916"/>
            <a:ext cx="301625" cy="152400"/>
          </a:xfrm>
          <a:custGeom>
            <a:avLst/>
            <a:gdLst>
              <a:gd name="T0" fmla="*/ 0 w 24198"/>
              <a:gd name="T1" fmla="*/ 2124691847 h 21600"/>
              <a:gd name="T2" fmla="*/ 2147483647 w 24198"/>
              <a:gd name="T3" fmla="*/ 2147483647 h 21600"/>
              <a:gd name="T4" fmla="*/ 2147483647 w 24198"/>
              <a:gd name="T5" fmla="*/ 2147483647 h 21600"/>
              <a:gd name="T6" fmla="*/ 0 60000 65536"/>
              <a:gd name="T7" fmla="*/ 0 60000 65536"/>
              <a:gd name="T8" fmla="*/ 0 60000 65536"/>
              <a:gd name="T9" fmla="*/ 0 w 24198"/>
              <a:gd name="T10" fmla="*/ 0 h 21600"/>
              <a:gd name="T11" fmla="*/ 24198 w 241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98" h="21600" fill="none" extrusionOk="0">
                <a:moveTo>
                  <a:pt x="-1" y="168"/>
                </a:moveTo>
                <a:cubicBezTo>
                  <a:pt x="893" y="56"/>
                  <a:pt x="1792" y="-1"/>
                  <a:pt x="2693" y="0"/>
                </a:cubicBezTo>
                <a:cubicBezTo>
                  <a:pt x="13839" y="0"/>
                  <a:pt x="23154" y="8480"/>
                  <a:pt x="24198" y="19577"/>
                </a:cubicBezTo>
              </a:path>
              <a:path w="24198" h="21600" stroke="0" extrusionOk="0">
                <a:moveTo>
                  <a:pt x="-1" y="168"/>
                </a:moveTo>
                <a:cubicBezTo>
                  <a:pt x="893" y="56"/>
                  <a:pt x="1792" y="-1"/>
                  <a:pt x="2693" y="0"/>
                </a:cubicBezTo>
                <a:cubicBezTo>
                  <a:pt x="13839" y="0"/>
                  <a:pt x="23154" y="8480"/>
                  <a:pt x="24198" y="19577"/>
                </a:cubicBezTo>
                <a:lnTo>
                  <a:pt x="2693" y="21600"/>
                </a:lnTo>
                <a:lnTo>
                  <a:pt x="-1" y="16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</p:spPr>
        <p:txBody>
          <a:bodyPr rot="10800000" wrap="none" anchor="ctr"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8"/>
          <p:cNvSpPr>
            <a:spLocks noChangeArrowheads="1"/>
          </p:cNvSpPr>
          <p:nvPr/>
        </p:nvSpPr>
        <p:spPr bwMode="auto">
          <a:xfrm>
            <a:off x="2160588" y="500079"/>
            <a:ext cx="4802187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平行四边形的性质定理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66725" y="2189179"/>
            <a:ext cx="2819400" cy="493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几何</a:t>
            </a:r>
            <a:r>
              <a:rPr kumimoji="1" lang="zh-CN" altLang="en-US" sz="2600" b="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语言：</a:t>
            </a:r>
            <a:endParaRPr kumimoji="1" lang="en-US" altLang="zh-CN" sz="2600" b="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5604" name="Group 5"/>
          <p:cNvGrpSpPr/>
          <p:nvPr/>
        </p:nvGrpSpPr>
        <p:grpSpPr bwMode="auto">
          <a:xfrm>
            <a:off x="6143625" y="2513029"/>
            <a:ext cx="2787650" cy="1630362"/>
            <a:chOff x="2352" y="259"/>
            <a:chExt cx="1825" cy="1071"/>
          </a:xfrm>
        </p:grpSpPr>
        <p:grpSp>
          <p:nvGrpSpPr>
            <p:cNvPr id="25612" name="Group 6"/>
            <p:cNvGrpSpPr/>
            <p:nvPr/>
          </p:nvGrpSpPr>
          <p:grpSpPr bwMode="auto">
            <a:xfrm>
              <a:off x="2352" y="259"/>
              <a:ext cx="1825" cy="1071"/>
              <a:chOff x="192" y="1344"/>
              <a:chExt cx="2112" cy="1071"/>
            </a:xfrm>
          </p:grpSpPr>
          <p:sp>
            <p:nvSpPr>
              <p:cNvPr id="25618" name="Rectangle 7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256" cy="30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0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5619" name="Rectangle 8"/>
              <p:cNvSpPr>
                <a:spLocks noChangeArrowheads="1"/>
              </p:cNvSpPr>
              <p:nvPr/>
            </p:nvSpPr>
            <p:spPr bwMode="auto">
              <a:xfrm>
                <a:off x="1920" y="1350"/>
                <a:ext cx="384" cy="30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kumimoji="1" lang="en-US" altLang="zh-CN" sz="2400" b="0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5620" name="Rectangle 9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0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kumimoji="1" lang="en-US" altLang="zh-CN" sz="2400" b="0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5621" name="Rectangle 10"/>
              <p:cNvSpPr>
                <a:spLocks noChangeArrowheads="1"/>
              </p:cNvSpPr>
              <p:nvPr/>
            </p:nvSpPr>
            <p:spPr bwMode="auto">
              <a:xfrm>
                <a:off x="1588" y="2112"/>
                <a:ext cx="336" cy="30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kumimoji="1" lang="en-US" altLang="zh-CN" sz="2400" b="0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25613" name="Group 11"/>
            <p:cNvGrpSpPr/>
            <p:nvPr/>
          </p:nvGrpSpPr>
          <p:grpSpPr bwMode="auto">
            <a:xfrm>
              <a:off x="2602" y="547"/>
              <a:ext cx="1284" cy="624"/>
              <a:chOff x="432" y="1632"/>
              <a:chExt cx="1488" cy="624"/>
            </a:xfrm>
          </p:grpSpPr>
          <p:sp>
            <p:nvSpPr>
              <p:cNvPr id="25614" name="Line 12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5615" name="Line 13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5616" name="Line 14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5617" name="Line 15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124075" y="2208229"/>
            <a:ext cx="4185761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kumimoji="1"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四边形</a:t>
            </a:r>
            <a:r>
              <a:rPr kumimoji="1" lang="en-US" altLang="zh-CN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是平行四边形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106613" y="2786079"/>
            <a:ext cx="2852063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en-US" altLang="zh-CN" sz="26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AB=CD</a:t>
            </a:r>
            <a:r>
              <a:rPr kumimoji="1" lang="zh-CN" altLang="en-US" sz="26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6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AD=BC</a:t>
            </a:r>
            <a:r>
              <a:rPr kumimoji="1"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512763" y="1417654"/>
            <a:ext cx="60594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性质定理</a:t>
            </a:r>
            <a:r>
              <a:rPr kumimoji="1" lang="en-US" altLang="zh-CN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：平行四边形的对边</a:t>
            </a:r>
            <a:r>
              <a:rPr kumimoji="1" lang="zh-CN" altLang="en-US" b="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相等</a:t>
            </a:r>
            <a:r>
              <a:rPr kumimoji="1" lang="zh-CN" altLang="en-US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kumimoji="1" lang="en-US" altLang="zh-CN" b="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519113" y="4025916"/>
            <a:ext cx="6864350" cy="5238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性质定理</a:t>
            </a:r>
            <a:r>
              <a:rPr kumimoji="1" lang="en-US" altLang="zh-CN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：平行四边形的对角</a:t>
            </a:r>
            <a:r>
              <a:rPr kumimoji="1" lang="zh-CN" altLang="en-US" b="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相等。</a:t>
            </a:r>
            <a:endParaRPr kumimoji="1" lang="en-US" altLang="zh-CN" b="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2124075" y="4727591"/>
            <a:ext cx="4185761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kumimoji="1"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四边形</a:t>
            </a:r>
            <a:r>
              <a:rPr kumimoji="1" lang="en-US" altLang="zh-CN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是平行四边形</a:t>
            </a: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2162175" y="5294329"/>
            <a:ext cx="3926075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∴∠A</a:t>
            </a:r>
            <a:r>
              <a:rPr kumimoji="1"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kumimoji="1" lang="en-US" altLang="zh-CN" sz="26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zh-CN" altLang="en-US" sz="26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，∠</a:t>
            </a:r>
            <a:r>
              <a:rPr kumimoji="1" lang="en-US" altLang="zh-CN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＝∠</a:t>
            </a:r>
            <a:r>
              <a:rPr kumimoji="1" lang="en-US" altLang="zh-CN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kumimoji="1"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66725" y="4710129"/>
            <a:ext cx="1851025" cy="493712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5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几何语言：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3"/>
          <p:cNvSpPr txBox="1">
            <a:spLocks noChangeArrowheads="1"/>
          </p:cNvSpPr>
          <p:nvPr/>
        </p:nvSpPr>
        <p:spPr bwMode="auto">
          <a:xfrm>
            <a:off x="1692274" y="550842"/>
            <a:ext cx="7094567" cy="12772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求证:（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）夹在两平行直线间的平行线段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相等。</a:t>
            </a: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）如果两条直线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平行，那么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一条直线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上各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点到另一条直线的距离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相等。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612775" y="2279629"/>
            <a:ext cx="7920038" cy="1532890"/>
            <a:chOff x="0" y="0"/>
            <a:chExt cx="12474" cy="2413"/>
          </a:xfrm>
        </p:grpSpPr>
        <p:sp>
          <p:nvSpPr>
            <p:cNvPr id="2067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12474" cy="24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rPr>
                <a:t>（</a:t>
              </a:r>
              <a:r>
                <a: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rPr>
                <a:t>）已知：如</a:t>
              </a:r>
              <a:r>
                <a:rPr lang="zh-CN" altLang="en-US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图，     ，</a:t>
              </a:r>
              <a:r>
                <a:rPr lang="en-US" altLang="zh-CN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r>
                <a:rPr lang="zh-CN" altLang="en-US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、</a:t>
              </a:r>
              <a:r>
                <a:rPr lang="en-US" altLang="zh-CN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rPr>
                <a:t>是直线  </a:t>
              </a:r>
              <a:r>
                <a:rPr lang="zh-CN" altLang="en-US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上</a:t>
              </a: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rPr>
                <a:t>的任意两</a:t>
              </a:r>
              <a:r>
                <a:rPr lang="zh-CN" altLang="en-US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点，过点</a:t>
              </a:r>
              <a:r>
                <a:rPr lang="en-US" altLang="zh-CN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r>
                <a:rPr lang="zh-CN" altLang="en-US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，</a:t>
              </a:r>
              <a:r>
                <a:rPr lang="en-US" altLang="zh-CN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  <a:r>
                <a:rPr lang="zh-CN" altLang="en-US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作       ，分别</a:t>
              </a: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rPr>
                <a:t>交  </a:t>
              </a:r>
              <a:r>
                <a:rPr lang="zh-CN" altLang="en-US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于</a:t>
              </a: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rPr>
                <a:t>点</a:t>
              </a:r>
              <a:r>
                <a:rPr lang="en-US" altLang="zh-CN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en-US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、</a:t>
              </a:r>
              <a:r>
                <a:rPr lang="en-US" altLang="zh-CN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  <a:r>
                <a:rPr lang="zh-CN" altLang="en-US" sz="2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。</a:t>
              </a:r>
              <a:endPara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rPr>
                <a:t>求证：</a:t>
              </a:r>
              <a:r>
                <a: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</a:rPr>
                <a:t>AB=CD</a:t>
              </a:r>
              <a:endParaRPr lang="en-US" altLang="zh-CN" sz="2400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aphicFrame>
          <p:nvGraphicFramePr>
            <p:cNvPr id="2055" name="Object 2"/>
            <p:cNvGraphicFramePr>
              <a:graphicFrameLocks noChangeAspect="1"/>
            </p:cNvGraphicFramePr>
            <p:nvPr/>
          </p:nvGraphicFramePr>
          <p:xfrm>
            <a:off x="2544" y="837"/>
            <a:ext cx="1587" cy="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Equation" r:id="rId4" imgW="596900" imgH="177800" progId="">
                    <p:embed/>
                  </p:oleObj>
                </mc:Choice>
                <mc:Fallback>
                  <p:oleObj name="Equation" r:id="rId4" imgW="596900" imgH="177800" progId="">
                    <p:embed/>
                    <p:pic>
                      <p:nvPicPr>
                        <p:cNvPr id="0" name="图片 10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837"/>
                          <a:ext cx="1587" cy="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3"/>
            <p:cNvGraphicFramePr>
              <a:graphicFrameLocks noChangeAspect="1"/>
            </p:cNvGraphicFramePr>
            <p:nvPr/>
          </p:nvGraphicFramePr>
          <p:xfrm>
            <a:off x="8467" y="126"/>
            <a:ext cx="357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" r:id="rId6" imgW="114300" imgH="216535" progId="Equation.3">
                    <p:embed/>
                  </p:oleObj>
                </mc:Choice>
                <mc:Fallback>
                  <p:oleObj r:id="rId6" imgW="114300" imgH="216535" progId="Equation.3">
                    <p:embed/>
                    <p:pic>
                      <p:nvPicPr>
                        <p:cNvPr id="0" name="图片 10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7" y="126"/>
                          <a:ext cx="357" cy="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4"/>
            <p:cNvGraphicFramePr>
              <a:graphicFrameLocks noChangeAspect="1"/>
            </p:cNvGraphicFramePr>
            <p:nvPr/>
          </p:nvGraphicFramePr>
          <p:xfrm>
            <a:off x="4197" y="114"/>
            <a:ext cx="1383" cy="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" r:id="rId8" imgW="356235" imgH="216535" progId="Equation.3">
                    <p:embed/>
                  </p:oleObj>
                </mc:Choice>
                <mc:Fallback>
                  <p:oleObj r:id="rId8" imgW="356235" imgH="216535" progId="Equation.3">
                    <p:embed/>
                    <p:pic>
                      <p:nvPicPr>
                        <p:cNvPr id="0" name="图片 10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7" y="114"/>
                          <a:ext cx="1383" cy="7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5"/>
            <p:cNvGraphicFramePr>
              <a:graphicFrameLocks noChangeAspect="1"/>
            </p:cNvGraphicFramePr>
            <p:nvPr/>
          </p:nvGraphicFramePr>
          <p:xfrm>
            <a:off x="6331" y="742"/>
            <a:ext cx="467" cy="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" r:id="rId10" imgW="140335" imgH="216535" progId="Equation.3">
                    <p:embed/>
                  </p:oleObj>
                </mc:Choice>
                <mc:Fallback>
                  <p:oleObj r:id="rId10" imgW="140335" imgH="216535" progId="Equation.3">
                    <p:embed/>
                    <p:pic>
                      <p:nvPicPr>
                        <p:cNvPr id="0" name="图片 10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1" y="742"/>
                          <a:ext cx="467" cy="7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611188" y="4295754"/>
            <a:ext cx="9366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证明：</a:t>
            </a:r>
          </a:p>
        </p:txBody>
      </p:sp>
      <p:graphicFrame>
        <p:nvGraphicFramePr>
          <p:cNvPr id="31" name="Object 6"/>
          <p:cNvGraphicFramePr>
            <a:graphicFrameLocks noGrp="1" noChangeAspect="1"/>
          </p:cNvGraphicFramePr>
          <p:nvPr/>
        </p:nvGraphicFramePr>
        <p:xfrm>
          <a:off x="1406525" y="4370388"/>
          <a:ext cx="3101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公式" r:id="rId12" imgW="1511300" imgH="190500" progId="Equation.3">
                  <p:embed/>
                </p:oleObj>
              </mc:Choice>
              <mc:Fallback>
                <p:oleObj name="公式" r:id="rId12" imgW="1511300" imgH="190500" progId="Equation.3">
                  <p:embed/>
                  <p:pic>
                    <p:nvPicPr>
                      <p:cNvPr id="0" name="图片 10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4370388"/>
                        <a:ext cx="3101975" cy="4286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Grp="1" noChangeAspect="1"/>
          </p:cNvGraphicFramePr>
          <p:nvPr/>
        </p:nvGraphicFramePr>
        <p:xfrm>
          <a:off x="1517650" y="4933929"/>
          <a:ext cx="43735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14" imgW="1917065" imgH="203200" progId="">
                  <p:embed/>
                </p:oleObj>
              </mc:Choice>
              <mc:Fallback>
                <p:oleObj name="Equation" r:id="rId14" imgW="1917065" imgH="203200" progId="">
                  <p:embed/>
                  <p:pic>
                    <p:nvPicPr>
                      <p:cNvPr id="0" name="图片 104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4933929"/>
                        <a:ext cx="4373563" cy="4238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5621338" y="4860904"/>
            <a:ext cx="28082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（平行四边形定义）</a:t>
            </a:r>
            <a:endParaRPr 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34" name="Object 8"/>
          <p:cNvGraphicFramePr>
            <a:graphicFrameLocks noGrp="1" noChangeAspect="1"/>
          </p:cNvGraphicFramePr>
          <p:nvPr/>
        </p:nvGraphicFramePr>
        <p:xfrm>
          <a:off x="1544638" y="5524479"/>
          <a:ext cx="15255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16" imgW="711200" imgH="165100" progId="">
                  <p:embed/>
                </p:oleObj>
              </mc:Choice>
              <mc:Fallback>
                <p:oleObj name="Equation" r:id="rId16" imgW="711200" imgH="165100" progId="">
                  <p:embed/>
                  <p:pic>
                    <p:nvPicPr>
                      <p:cNvPr id="0" name="图片 104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5524479"/>
                        <a:ext cx="1525587" cy="3810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2857488" y="5472130"/>
            <a:ext cx="45354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（平行四边形的性质定理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" name="Group 16"/>
          <p:cNvGrpSpPr>
            <a:grpSpLocks noChangeAspect="1"/>
          </p:cNvGrpSpPr>
          <p:nvPr/>
        </p:nvGrpSpPr>
        <p:grpSpPr bwMode="auto">
          <a:xfrm>
            <a:off x="5940425" y="3071792"/>
            <a:ext cx="2895600" cy="1550987"/>
            <a:chOff x="0" y="0"/>
            <a:chExt cx="4560" cy="2442"/>
          </a:xfrm>
        </p:grpSpPr>
        <p:pic>
          <p:nvPicPr>
            <p:cNvPr id="2066" name="Picture 17"/>
            <p:cNvPicPr>
              <a:picLocks noChangeAspect="1" noChangeArrowheads="1"/>
            </p:cNvPicPr>
            <p:nvPr/>
          </p:nvPicPr>
          <p:blipFill>
            <a:blip r:embed="rId18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" y="0"/>
              <a:ext cx="4172" cy="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053" name="Object 9"/>
            <p:cNvGraphicFramePr>
              <a:graphicFrameLocks noChangeAspect="1"/>
            </p:cNvGraphicFramePr>
            <p:nvPr/>
          </p:nvGraphicFramePr>
          <p:xfrm>
            <a:off x="681" y="112"/>
            <a:ext cx="357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0" r:id="rId19" imgW="114300" imgH="216535" progId="Equation.3">
                    <p:embed/>
                  </p:oleObj>
                </mc:Choice>
                <mc:Fallback>
                  <p:oleObj r:id="rId19" imgW="114300" imgH="216535" progId="Equation.3">
                    <p:embed/>
                    <p:pic>
                      <p:nvPicPr>
                        <p:cNvPr id="0" name="图片 1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" y="112"/>
                          <a:ext cx="357" cy="6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10"/>
            <p:cNvGraphicFramePr>
              <a:graphicFrameLocks noChangeAspect="1"/>
            </p:cNvGraphicFramePr>
            <p:nvPr/>
          </p:nvGraphicFramePr>
          <p:xfrm>
            <a:off x="0" y="1359"/>
            <a:ext cx="467" cy="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r:id="rId20" imgW="140335" imgH="216535" progId="Equation.3">
                    <p:embed/>
                  </p:oleObj>
                </mc:Choice>
                <mc:Fallback>
                  <p:oleObj r:id="rId20" imgW="140335" imgH="216535" progId="Equation.3">
                    <p:embed/>
                    <p:pic>
                      <p:nvPicPr>
                        <p:cNvPr id="0" name="图片 1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359"/>
                          <a:ext cx="467" cy="7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65" name="矩形 39"/>
          <p:cNvSpPr>
            <a:spLocks noChangeArrowheads="1"/>
          </p:cNvSpPr>
          <p:nvPr/>
        </p:nvSpPr>
        <p:spPr bwMode="auto">
          <a:xfrm>
            <a:off x="784653" y="572618"/>
            <a:ext cx="90281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33" grpId="0" autoUpdateAnimBg="0"/>
      <p:bldP spid="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322297" y="1645295"/>
            <a:ext cx="9107487" cy="1569391"/>
            <a:chOff x="0" y="112"/>
            <a:chExt cx="14343" cy="2471"/>
          </a:xfrm>
        </p:grpSpPr>
        <p:sp>
          <p:nvSpPr>
            <p:cNvPr id="3088" name="Text Box 3"/>
            <p:cNvSpPr txBox="1">
              <a:spLocks noChangeArrowheads="1"/>
            </p:cNvSpPr>
            <p:nvPr/>
          </p:nvSpPr>
          <p:spPr bwMode="auto">
            <a:xfrm>
              <a:off x="0" y="112"/>
              <a:ext cx="14343" cy="24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dirty="0" smtClean="0">
                  <a:latin typeface="宋体" panose="02010600030101010101" pitchFamily="2" charset="-122"/>
                </a:rPr>
                <a:t>    已知</a:t>
              </a:r>
              <a:r>
                <a:rPr lang="zh-CN" altLang="en-US" sz="2400" dirty="0">
                  <a:latin typeface="宋体" panose="02010600030101010101" pitchFamily="2" charset="-122"/>
                </a:rPr>
                <a:t>：如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图，     ，</a:t>
              </a:r>
              <a:r>
                <a:rPr lang="en-US" altLang="zh-CN" sz="2400" dirty="0" smtClean="0">
                  <a:latin typeface="宋体" panose="02010600030101010101" pitchFamily="2" charset="-122"/>
                </a:rPr>
                <a:t>A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，</a:t>
              </a:r>
              <a:r>
                <a:rPr lang="en-US" altLang="zh-CN" sz="2400" dirty="0" smtClean="0">
                  <a:latin typeface="宋体" panose="02010600030101010101" pitchFamily="2" charset="-122"/>
                </a:rPr>
                <a:t>D</a:t>
              </a:r>
              <a:r>
                <a:rPr lang="zh-CN" altLang="en-US" sz="2400" dirty="0">
                  <a:latin typeface="宋体" panose="02010600030101010101" pitchFamily="2" charset="-122"/>
                </a:rPr>
                <a:t>是直线  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上</a:t>
              </a:r>
              <a:r>
                <a:rPr lang="zh-CN" altLang="en-US" sz="2400" dirty="0">
                  <a:latin typeface="宋体" panose="02010600030101010101" pitchFamily="2" charset="-122"/>
                </a:rPr>
                <a:t>的任意两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点，</a:t>
              </a:r>
              <a:r>
                <a:rPr lang="en-US" altLang="zh-CN" sz="2400" dirty="0" smtClean="0">
                  <a:latin typeface="宋体" panose="02010600030101010101" pitchFamily="2" charset="-122"/>
                </a:rPr>
                <a:t>AB    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，</a:t>
              </a:r>
              <a:endParaRPr lang="en-US" altLang="zh-CN" sz="2400" dirty="0">
                <a:latin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dirty="0" smtClean="0">
                  <a:latin typeface="宋体" panose="02010600030101010101" pitchFamily="2" charset="-122"/>
                </a:rPr>
                <a:t>垂足</a:t>
              </a:r>
              <a:r>
                <a:rPr lang="zh-CN" altLang="en-US" sz="2400" dirty="0">
                  <a:latin typeface="宋体" panose="02010600030101010101" pitchFamily="2" charset="-122"/>
                </a:rPr>
                <a:t>是</a:t>
              </a:r>
              <a:r>
                <a:rPr lang="en-US" altLang="zh-CN" sz="2400" dirty="0" smtClean="0">
                  <a:latin typeface="宋体" panose="02010600030101010101" pitchFamily="2" charset="-122"/>
                </a:rPr>
                <a:t>B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，</a:t>
              </a:r>
              <a:r>
                <a:rPr lang="en-US" altLang="zh-CN" sz="2400" dirty="0" smtClean="0">
                  <a:latin typeface="宋体" panose="02010600030101010101" pitchFamily="2" charset="-122"/>
                </a:rPr>
                <a:t> DC    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，垂足</a:t>
              </a:r>
              <a:r>
                <a:rPr lang="zh-CN" altLang="en-US" sz="2400" dirty="0">
                  <a:latin typeface="宋体" panose="02010600030101010101" pitchFamily="2" charset="-122"/>
                </a:rPr>
                <a:t>是</a:t>
              </a:r>
              <a:r>
                <a:rPr lang="en-US" altLang="zh-CN" sz="2400" dirty="0" smtClean="0">
                  <a:latin typeface="宋体" panose="02010600030101010101" pitchFamily="2" charset="-122"/>
                </a:rPr>
                <a:t>C</a:t>
              </a:r>
              <a:r>
                <a:rPr lang="zh-CN" altLang="en-US" sz="2400" dirty="0" smtClean="0">
                  <a:latin typeface="宋体" panose="02010600030101010101" pitchFamily="2" charset="-122"/>
                </a:rPr>
                <a:t>。</a:t>
              </a:r>
              <a:endParaRPr lang="zh-CN" altLang="en-US" sz="2400" dirty="0">
                <a:latin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dirty="0" smtClean="0">
                  <a:latin typeface="宋体" panose="02010600030101010101" pitchFamily="2" charset="-122"/>
                </a:rPr>
                <a:t>求证</a:t>
              </a:r>
              <a:r>
                <a:rPr lang="zh-CN" altLang="en-US" sz="2400" dirty="0">
                  <a:latin typeface="宋体" panose="02010600030101010101" pitchFamily="2" charset="-122"/>
                </a:rPr>
                <a:t>：</a:t>
              </a:r>
              <a:r>
                <a:rPr lang="en-US" altLang="zh-CN" sz="2400" dirty="0">
                  <a:latin typeface="宋体" panose="02010600030101010101" pitchFamily="2" charset="-122"/>
                </a:rPr>
                <a:t>AB=CD</a:t>
              </a:r>
              <a:endParaRPr lang="en-US" altLang="zh-CN" sz="2400" i="1" dirty="0">
                <a:latin typeface="宋体" panose="02010600030101010101" pitchFamily="2" charset="-122"/>
              </a:endParaRPr>
            </a:p>
          </p:txBody>
        </p:sp>
        <p:graphicFrame>
          <p:nvGraphicFramePr>
            <p:cNvPr id="3077" name="Object 2"/>
            <p:cNvGraphicFramePr>
              <a:graphicFrameLocks noChangeAspect="1"/>
            </p:cNvGraphicFramePr>
            <p:nvPr/>
          </p:nvGraphicFramePr>
          <p:xfrm>
            <a:off x="8268" y="122"/>
            <a:ext cx="474" cy="8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r:id="rId4" imgW="114300" imgH="216535" progId="Equation.3">
                    <p:embed/>
                  </p:oleObj>
                </mc:Choice>
                <mc:Fallback>
                  <p:oleObj r:id="rId4" imgW="114300" imgH="216535" progId="Equation.3">
                    <p:embed/>
                    <p:pic>
                      <p:nvPicPr>
                        <p:cNvPr id="0" name="图片 20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68" y="122"/>
                          <a:ext cx="474" cy="8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3"/>
            <p:cNvGraphicFramePr>
              <a:graphicFrameLocks noChangeAspect="1"/>
            </p:cNvGraphicFramePr>
            <p:nvPr/>
          </p:nvGraphicFramePr>
          <p:xfrm>
            <a:off x="4009" y="159"/>
            <a:ext cx="1221" cy="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r:id="rId6" imgW="356235" imgH="216535" progId="Equation.3">
                    <p:embed/>
                  </p:oleObj>
                </mc:Choice>
                <mc:Fallback>
                  <p:oleObj r:id="rId6" imgW="356235" imgH="216535" progId="Equation.3">
                    <p:embed/>
                    <p:pic>
                      <p:nvPicPr>
                        <p:cNvPr id="0" name="图片 20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9" y="159"/>
                          <a:ext cx="1221" cy="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4"/>
            <p:cNvGraphicFramePr>
              <a:graphicFrameLocks noChangeAspect="1"/>
            </p:cNvGraphicFramePr>
            <p:nvPr/>
          </p:nvGraphicFramePr>
          <p:xfrm>
            <a:off x="3543" y="904"/>
            <a:ext cx="578" cy="8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r:id="rId8" imgW="140335" imgH="216535" progId="Equation.3">
                    <p:embed/>
                  </p:oleObj>
                </mc:Choice>
                <mc:Fallback>
                  <p:oleObj r:id="rId8" imgW="140335" imgH="216535" progId="Equation.3">
                    <p:embed/>
                    <p:pic>
                      <p:nvPicPr>
                        <p:cNvPr id="0" name="图片 20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3" y="904"/>
                          <a:ext cx="578" cy="8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5"/>
            <p:cNvGraphicFramePr>
              <a:graphicFrameLocks noChangeAspect="1"/>
            </p:cNvGraphicFramePr>
            <p:nvPr/>
          </p:nvGraphicFramePr>
          <p:xfrm>
            <a:off x="12977" y="114"/>
            <a:ext cx="578" cy="8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0" r:id="rId10" imgW="140335" imgH="216535" progId="Equation.3">
                    <p:embed/>
                  </p:oleObj>
                </mc:Choice>
                <mc:Fallback>
                  <p:oleObj r:id="rId10" imgW="140335" imgH="216535" progId="Equation.3">
                    <p:embed/>
                    <p:pic>
                      <p:nvPicPr>
                        <p:cNvPr id="0" name="图片 20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77" y="114"/>
                          <a:ext cx="578" cy="8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6"/>
            <p:cNvGraphicFramePr>
              <a:graphicFrameLocks noChangeAspect="1"/>
            </p:cNvGraphicFramePr>
            <p:nvPr/>
          </p:nvGraphicFramePr>
          <p:xfrm>
            <a:off x="12430" y="175"/>
            <a:ext cx="675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Equation" r:id="rId12" imgW="153035" imgH="165735" progId="">
                    <p:embed/>
                  </p:oleObj>
                </mc:Choice>
                <mc:Fallback>
                  <p:oleObj name="Equation" r:id="rId12" imgW="153035" imgH="165735" progId="">
                    <p:embed/>
                    <p:pic>
                      <p:nvPicPr>
                        <p:cNvPr id="0" name="图片 20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30" y="175"/>
                          <a:ext cx="675" cy="6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" name="Object 7"/>
            <p:cNvGraphicFramePr>
              <a:graphicFrameLocks noChangeAspect="1"/>
            </p:cNvGraphicFramePr>
            <p:nvPr/>
          </p:nvGraphicFramePr>
          <p:xfrm>
            <a:off x="2976" y="1016"/>
            <a:ext cx="904" cy="6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公式" r:id="rId14" imgW="152400" imgH="165100" progId="Equation.3">
                    <p:embed/>
                  </p:oleObj>
                </mc:Choice>
                <mc:Fallback>
                  <p:oleObj name="公式" r:id="rId14" imgW="152400" imgH="165100" progId="Equation.3">
                    <p:embed/>
                    <p:pic>
                      <p:nvPicPr>
                        <p:cNvPr id="0" name="图片 20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1016"/>
                          <a:ext cx="904" cy="6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77803" y="3414226"/>
            <a:ext cx="11525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证明</a:t>
            </a:r>
            <a:r>
              <a:rPr lang="zh-CN" altLang="en-US" sz="24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：</a:t>
            </a:r>
            <a:endParaRPr lang="zh-CN" altLang="en-US" sz="24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1" name="Object 8"/>
          <p:cNvGraphicFramePr>
            <a:graphicFrameLocks noGrp="1" noChangeAspect="1"/>
          </p:cNvGraphicFramePr>
          <p:nvPr/>
        </p:nvGraphicFramePr>
        <p:xfrm>
          <a:off x="1941513" y="3460750"/>
          <a:ext cx="3686175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公式" r:id="rId16" imgW="1866900" imgH="1371600" progId="Equation.3">
                  <p:embed/>
                </p:oleObj>
              </mc:Choice>
              <mc:Fallback>
                <p:oleObj name="公式" r:id="rId16" imgW="1866900" imgH="1371600" progId="Equation.3">
                  <p:embed/>
                  <p:pic>
                    <p:nvPicPr>
                      <p:cNvPr id="0" name="图片 207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3460750"/>
                        <a:ext cx="3686175" cy="27082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357009" y="554778"/>
            <a:ext cx="8212138" cy="904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宋体" panose="02010600030101010101" pitchFamily="2" charset="-122"/>
              </a:rPr>
              <a:t>（</a:t>
            </a:r>
            <a:r>
              <a:rPr lang="zh-CN" altLang="en-US" sz="2400" dirty="0">
                <a:latin typeface="宋体" panose="02010600030101010101" pitchFamily="2" charset="-122"/>
              </a:rPr>
              <a:t>2）求证：如果两条直线</a:t>
            </a:r>
            <a:r>
              <a:rPr lang="zh-CN" altLang="en-US" sz="2400" dirty="0" smtClean="0">
                <a:latin typeface="宋体" panose="02010600030101010101" pitchFamily="2" charset="-122"/>
              </a:rPr>
              <a:t>平行，那么</a:t>
            </a:r>
            <a:r>
              <a:rPr lang="zh-CN" altLang="en-US" sz="2400" dirty="0">
                <a:latin typeface="宋体" panose="02010600030101010101" pitchFamily="2" charset="-122"/>
              </a:rPr>
              <a:t>一条直线上各点到另一条直线的距离</a:t>
            </a:r>
            <a:r>
              <a:rPr lang="zh-CN" altLang="en-US" sz="2400" dirty="0" smtClean="0">
                <a:latin typeface="宋体" panose="02010600030101010101" pitchFamily="2" charset="-122"/>
              </a:rPr>
              <a:t>相等。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  <p:grpSp>
        <p:nvGrpSpPr>
          <p:cNvPr id="3" name="Group 14"/>
          <p:cNvGrpSpPr>
            <a:grpSpLocks noChangeAspect="1"/>
          </p:cNvGrpSpPr>
          <p:nvPr/>
        </p:nvGrpSpPr>
        <p:grpSpPr bwMode="auto">
          <a:xfrm>
            <a:off x="5964205" y="2596643"/>
            <a:ext cx="2725737" cy="1914525"/>
            <a:chOff x="0" y="0"/>
            <a:chExt cx="4293" cy="3014"/>
          </a:xfrm>
        </p:grpSpPr>
        <p:pic>
          <p:nvPicPr>
            <p:cNvPr id="3087" name="Picture 15"/>
            <p:cNvPicPr>
              <a:picLocks noChangeAspect="1" noChangeArrowheads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3" y="0"/>
              <a:ext cx="3840" cy="3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075" name="Object 9"/>
            <p:cNvGraphicFramePr>
              <a:graphicFrameLocks noChangeAspect="1"/>
            </p:cNvGraphicFramePr>
            <p:nvPr/>
          </p:nvGraphicFramePr>
          <p:xfrm>
            <a:off x="114" y="0"/>
            <a:ext cx="474" cy="8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4" r:id="rId19" imgW="114300" imgH="216535" progId="Equation.3">
                    <p:embed/>
                  </p:oleObj>
                </mc:Choice>
                <mc:Fallback>
                  <p:oleObj r:id="rId19" imgW="114300" imgH="216535" progId="Equation.3">
                    <p:embed/>
                    <p:pic>
                      <p:nvPicPr>
                        <p:cNvPr id="0" name="图片 20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" y="0"/>
                          <a:ext cx="474" cy="8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10"/>
            <p:cNvGraphicFramePr>
              <a:graphicFrameLocks noChangeAspect="1"/>
            </p:cNvGraphicFramePr>
            <p:nvPr/>
          </p:nvGraphicFramePr>
          <p:xfrm>
            <a:off x="0" y="1814"/>
            <a:ext cx="578" cy="8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r:id="rId20" imgW="140335" imgH="216535" progId="Equation.3">
                    <p:embed/>
                  </p:oleObj>
                </mc:Choice>
                <mc:Fallback>
                  <p:oleObj r:id="rId20" imgW="140335" imgH="216535" progId="Equation.3">
                    <p:embed/>
                    <p:pic>
                      <p:nvPicPr>
                        <p:cNvPr id="0" name="图片 20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814"/>
                          <a:ext cx="578" cy="8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608013" y="582630"/>
            <a:ext cx="339248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图，在</a:t>
            </a:r>
            <a:endParaRPr lang="zh-CN" altLang="en-US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71472" y="3286124"/>
            <a:ext cx="82867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若∠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A=130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B=______ 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、∠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C=______ 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、∠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D=______</a:t>
            </a:r>
          </a:p>
        </p:txBody>
      </p:sp>
      <p:grpSp>
        <p:nvGrpSpPr>
          <p:cNvPr id="26628" name="Group 6"/>
          <p:cNvGrpSpPr/>
          <p:nvPr/>
        </p:nvGrpSpPr>
        <p:grpSpPr bwMode="auto">
          <a:xfrm>
            <a:off x="2357422" y="571480"/>
            <a:ext cx="2505075" cy="788988"/>
            <a:chOff x="2119" y="1525"/>
            <a:chExt cx="1578" cy="497"/>
          </a:xfrm>
        </p:grpSpPr>
        <p:sp>
          <p:nvSpPr>
            <p:cNvPr id="26646" name="AutoShape 7"/>
            <p:cNvSpPr>
              <a:spLocks noChangeArrowheads="1"/>
            </p:cNvSpPr>
            <p:nvPr/>
          </p:nvSpPr>
          <p:spPr bwMode="auto">
            <a:xfrm>
              <a:off x="2119" y="1636"/>
              <a:ext cx="272" cy="116"/>
            </a:xfrm>
            <a:prstGeom prst="parallelogram">
              <a:avLst>
                <a:gd name="adj" fmla="val 58621"/>
              </a:avLst>
            </a:prstGeom>
            <a:noFill/>
            <a:ln w="9525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47" name="Rectangle 8"/>
            <p:cNvSpPr>
              <a:spLocks noChangeArrowheads="1"/>
            </p:cNvSpPr>
            <p:nvPr/>
          </p:nvSpPr>
          <p:spPr bwMode="auto">
            <a:xfrm>
              <a:off x="2336" y="1525"/>
              <a:ext cx="1361" cy="4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marL="342900" indent="-342900"/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ABCD</a:t>
              </a:r>
              <a:r>
                <a:rPr lang="zh-CN" altLang="en-US" sz="2400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中：</a:t>
              </a:r>
              <a:endPara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88950" y="2587642"/>
            <a:ext cx="236855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基础知识：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76250" y="4079892"/>
            <a:ext cx="234791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变式训练：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503238" y="4787917"/>
            <a:ext cx="82121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）若∠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+∠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C= 200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A=______ 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、∠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B=______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03238" y="5373705"/>
            <a:ext cx="864076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）若∠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A:∠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B=5:4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C=______ 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、∠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D=______</a:t>
            </a:r>
          </a:p>
        </p:txBody>
      </p:sp>
      <p:grpSp>
        <p:nvGrpSpPr>
          <p:cNvPr id="26633" name="Group 14"/>
          <p:cNvGrpSpPr/>
          <p:nvPr/>
        </p:nvGrpSpPr>
        <p:grpSpPr bwMode="auto">
          <a:xfrm>
            <a:off x="4214813" y="854092"/>
            <a:ext cx="3275012" cy="1793875"/>
            <a:chOff x="3379" y="1026"/>
            <a:chExt cx="2063" cy="1130"/>
          </a:xfrm>
        </p:grpSpPr>
        <p:sp>
          <p:nvSpPr>
            <p:cNvPr id="26641" name="AutoShape 15"/>
            <p:cNvSpPr>
              <a:spLocks noChangeArrowheads="1"/>
            </p:cNvSpPr>
            <p:nvPr/>
          </p:nvSpPr>
          <p:spPr bwMode="auto">
            <a:xfrm>
              <a:off x="3637" y="1252"/>
              <a:ext cx="1515" cy="693"/>
            </a:xfrm>
            <a:prstGeom prst="parallelogram">
              <a:avLst>
                <a:gd name="adj" fmla="val 54654"/>
              </a:avLst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42" name="Text Box 16"/>
            <p:cNvSpPr txBox="1">
              <a:spLocks noChangeArrowheads="1"/>
            </p:cNvSpPr>
            <p:nvPr/>
          </p:nvSpPr>
          <p:spPr bwMode="auto">
            <a:xfrm>
              <a:off x="4802" y="1868"/>
              <a:ext cx="291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6643" name="Text Box 17"/>
            <p:cNvSpPr txBox="1">
              <a:spLocks noChangeArrowheads="1"/>
            </p:cNvSpPr>
            <p:nvPr/>
          </p:nvSpPr>
          <p:spPr bwMode="auto">
            <a:xfrm>
              <a:off x="5152" y="1174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6644" name="Text Box 18"/>
            <p:cNvSpPr txBox="1">
              <a:spLocks noChangeArrowheads="1"/>
            </p:cNvSpPr>
            <p:nvPr/>
          </p:nvSpPr>
          <p:spPr bwMode="auto">
            <a:xfrm>
              <a:off x="3787" y="102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6645" name="Text Box 19"/>
            <p:cNvSpPr txBox="1">
              <a:spLocks noChangeArrowheads="1"/>
            </p:cNvSpPr>
            <p:nvPr/>
          </p:nvSpPr>
          <p:spPr bwMode="auto">
            <a:xfrm>
              <a:off x="3379" y="1797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919538" y="3268680"/>
            <a:ext cx="801687" cy="4619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50°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5935663" y="3268680"/>
            <a:ext cx="1152525" cy="4619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130°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929563" y="3268680"/>
            <a:ext cx="801687" cy="4619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50°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5475288" y="4810142"/>
            <a:ext cx="955675" cy="4619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100°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7524750" y="4810142"/>
            <a:ext cx="801688" cy="4619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80°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4916488" y="5397517"/>
            <a:ext cx="955675" cy="4603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100°</a:t>
            </a: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6877050" y="5397517"/>
            <a:ext cx="801688" cy="4603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80°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0"/>
      <p:bldP spid="18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1071538" y="415945"/>
            <a:ext cx="2368550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hlin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C:</a:t>
            </a:r>
            <a:r>
              <a:rPr lang="zh-CN" altLang="en-US" dirty="0">
                <a:solidFill>
                  <a:schemeClr val="hlin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拓展延伸：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992188" y="1143020"/>
            <a:ext cx="16748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图，在</a:t>
            </a:r>
            <a:endParaRPr lang="zh-CN" altLang="en-US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7652" name="Group 6"/>
          <p:cNvGrpSpPr/>
          <p:nvPr/>
        </p:nvGrpSpPr>
        <p:grpSpPr bwMode="auto">
          <a:xfrm>
            <a:off x="2428860" y="1142984"/>
            <a:ext cx="2589212" cy="788987"/>
            <a:chOff x="2154" y="1525"/>
            <a:chExt cx="1631" cy="497"/>
          </a:xfrm>
        </p:grpSpPr>
        <p:sp>
          <p:nvSpPr>
            <p:cNvPr id="27660" name="AutoShape 7"/>
            <p:cNvSpPr>
              <a:spLocks noChangeArrowheads="1"/>
            </p:cNvSpPr>
            <p:nvPr/>
          </p:nvSpPr>
          <p:spPr bwMode="auto">
            <a:xfrm>
              <a:off x="2154" y="1636"/>
              <a:ext cx="272" cy="116"/>
            </a:xfrm>
            <a:prstGeom prst="parallelogram">
              <a:avLst>
                <a:gd name="adj" fmla="val 58621"/>
              </a:avLst>
            </a:prstGeom>
            <a:noFill/>
            <a:ln w="9525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661" name="Rectangle 8"/>
            <p:cNvSpPr>
              <a:spLocks noChangeArrowheads="1"/>
            </p:cNvSpPr>
            <p:nvPr/>
          </p:nvSpPr>
          <p:spPr bwMode="auto">
            <a:xfrm>
              <a:off x="2424" y="1525"/>
              <a:ext cx="1361" cy="4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marL="342900" indent="-342900"/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ABCD</a:t>
              </a:r>
              <a:r>
                <a:rPr lang="zh-CN" altLang="en-US" sz="2400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中：</a:t>
              </a:r>
              <a:endPara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111250" y="3602057"/>
            <a:ext cx="7604125" cy="1595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A:∠B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:∠C: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∠D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的度数可能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是（   ）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</a:pP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1:2:3:4            B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3:2:3:2      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</a:pP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2:3:3:2            D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2:2:3:3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" name="Group 10"/>
          <p:cNvGrpSpPr/>
          <p:nvPr/>
        </p:nvGrpSpPr>
        <p:grpSpPr bwMode="auto">
          <a:xfrm>
            <a:off x="2620024" y="1623572"/>
            <a:ext cx="3275013" cy="1793875"/>
            <a:chOff x="3379" y="1026"/>
            <a:chExt cx="2063" cy="1130"/>
          </a:xfrm>
          <a:noFill/>
        </p:grpSpPr>
        <p:sp>
          <p:nvSpPr>
            <p:cNvPr id="44" name="AutoShape 11"/>
            <p:cNvSpPr>
              <a:spLocks noChangeArrowheads="1"/>
            </p:cNvSpPr>
            <p:nvPr/>
          </p:nvSpPr>
          <p:spPr bwMode="auto">
            <a:xfrm>
              <a:off x="3637" y="1252"/>
              <a:ext cx="1515" cy="693"/>
            </a:xfrm>
            <a:prstGeom prst="parallelogram">
              <a:avLst>
                <a:gd name="adj" fmla="val 54654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12"/>
            <p:cNvSpPr txBox="1">
              <a:spLocks noChangeArrowheads="1"/>
            </p:cNvSpPr>
            <p:nvPr/>
          </p:nvSpPr>
          <p:spPr bwMode="auto">
            <a:xfrm>
              <a:off x="4802" y="1868"/>
              <a:ext cx="291" cy="288"/>
            </a:xfrm>
            <a:prstGeom prst="rect">
              <a:avLst/>
            </a:prstGeom>
            <a:grp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5152" y="1174"/>
              <a:ext cx="290" cy="288"/>
            </a:xfrm>
            <a:prstGeom prst="rect">
              <a:avLst/>
            </a:prstGeom>
            <a:grp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7" name="Text Box 14"/>
            <p:cNvSpPr txBox="1">
              <a:spLocks noChangeArrowheads="1"/>
            </p:cNvSpPr>
            <p:nvPr/>
          </p:nvSpPr>
          <p:spPr bwMode="auto">
            <a:xfrm>
              <a:off x="3787" y="1026"/>
              <a:ext cx="290" cy="288"/>
            </a:xfrm>
            <a:prstGeom prst="rect">
              <a:avLst/>
            </a:prstGeom>
            <a:grp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3379" y="1797"/>
              <a:ext cx="290" cy="288"/>
            </a:xfrm>
            <a:prstGeom prst="rect">
              <a:avLst/>
            </a:prstGeom>
            <a:grp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49" name="Line 16"/>
          <p:cNvSpPr>
            <a:spLocks noChangeShapeType="1"/>
          </p:cNvSpPr>
          <p:nvPr/>
        </p:nvSpPr>
        <p:spPr bwMode="auto">
          <a:xfrm>
            <a:off x="3627438" y="1982807"/>
            <a:ext cx="1223962" cy="107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1111250" y="5291157"/>
            <a:ext cx="8104188" cy="904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连接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，若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D=80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DAC=40°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则，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=_____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BAC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=______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6000760" y="3643314"/>
            <a:ext cx="365806" cy="52322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9" name="Text Box 36"/>
          <p:cNvSpPr txBox="1">
            <a:spLocks noChangeArrowheads="1"/>
          </p:cNvSpPr>
          <p:nvPr/>
        </p:nvSpPr>
        <p:spPr bwMode="auto">
          <a:xfrm>
            <a:off x="7429520" y="5214950"/>
            <a:ext cx="938212" cy="5222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80°</a:t>
            </a:r>
          </a:p>
        </p:txBody>
      </p:sp>
      <p:sp>
        <p:nvSpPr>
          <p:cNvPr id="70" name="Text Box 37"/>
          <p:cNvSpPr txBox="1">
            <a:spLocks noChangeArrowheads="1"/>
          </p:cNvSpPr>
          <p:nvPr/>
        </p:nvSpPr>
        <p:spPr bwMode="auto">
          <a:xfrm>
            <a:off x="2285984" y="5695970"/>
            <a:ext cx="938212" cy="5191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60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°</a:t>
            </a:r>
            <a:endParaRPr lang="en-US" altLang="zh-CN" dirty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9" grpId="0" animBg="1"/>
      <p:bldP spid="50" grpId="0"/>
      <p:bldP spid="68" grpId="0"/>
      <p:bldP spid="69" grpId="0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"/>
          <p:cNvGrpSpPr/>
          <p:nvPr/>
        </p:nvGrpSpPr>
        <p:grpSpPr bwMode="auto">
          <a:xfrm>
            <a:off x="585787" y="4968975"/>
            <a:ext cx="1357322" cy="676275"/>
            <a:chOff x="212685" y="5193447"/>
            <a:chExt cx="1358109" cy="675992"/>
          </a:xfrm>
        </p:grpSpPr>
        <p:pic>
          <p:nvPicPr>
            <p:cNvPr id="28680" name="Picture 2" descr="C:\Documents and Settings\Administrator\Local Settings\Temporary Internet Files\Content.IE5\UV41EZ01\MC900234083[1].wm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14283" y="5193447"/>
              <a:ext cx="1356511" cy="67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1" name="矩形 16"/>
            <p:cNvSpPr>
              <a:spLocks noChangeArrowheads="1"/>
            </p:cNvSpPr>
            <p:nvPr/>
          </p:nvSpPr>
          <p:spPr bwMode="auto">
            <a:xfrm>
              <a:off x="212685" y="5266526"/>
              <a:ext cx="959473" cy="46147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作 业</a:t>
              </a:r>
            </a:p>
          </p:txBody>
        </p:sp>
      </p:grpSp>
      <p:sp>
        <p:nvSpPr>
          <p:cNvPr id="28676" name="Rectangle 10"/>
          <p:cNvSpPr>
            <a:spLocks noChangeArrowheads="1"/>
          </p:cNvSpPr>
          <p:nvPr/>
        </p:nvSpPr>
        <p:spPr bwMode="auto">
          <a:xfrm>
            <a:off x="1370034" y="928688"/>
            <a:ext cx="5784850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本节课主要学习了哪些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知识？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41534" y="1789113"/>
            <a:ext cx="5630862" cy="1692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600" dirty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600" dirty="0" smtClean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本</a:t>
            </a:r>
            <a:r>
              <a:rPr lang="zh-CN" altLang="en-US" sz="2600" dirty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节课研究了什么图形的性质？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600" dirty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600" dirty="0" smtClean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什么</a:t>
            </a:r>
            <a:r>
              <a:rPr lang="zh-CN" altLang="en-US" sz="2600" dirty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是平行四边形？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600" dirty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600" dirty="0" smtClean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平行四边形</a:t>
            </a:r>
            <a:r>
              <a:rPr lang="zh-CN" altLang="en-US" sz="2600" dirty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有哪些性质？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981048" y="3750469"/>
            <a:ext cx="4779962" cy="430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性质定理</a:t>
            </a:r>
            <a:r>
              <a:rPr kumimoji="1" lang="en-US" altLang="zh-CN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：平行四边形的对边</a:t>
            </a:r>
            <a:r>
              <a:rPr kumimoji="1" lang="zh-CN" altLang="en-US" sz="22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相等</a:t>
            </a:r>
            <a:r>
              <a:rPr kumimoji="1"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  <a:endParaRPr kumimoji="1" lang="en-US" altLang="zh-CN" sz="2200" b="0" dirty="0">
              <a:solidFill>
                <a:srgbClr val="FF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1974698" y="4290219"/>
            <a:ext cx="4714875" cy="4302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性质定理</a:t>
            </a:r>
            <a:r>
              <a:rPr kumimoji="1" lang="en-US" altLang="zh-CN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：平行四边形的对角</a:t>
            </a:r>
            <a:r>
              <a:rPr kumimoji="1" lang="zh-CN" altLang="en-US" sz="22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相等。</a:t>
            </a:r>
            <a:endParaRPr kumimoji="1" lang="en-US" altLang="zh-CN" sz="2200" b="0" dirty="0">
              <a:solidFill>
                <a:srgbClr val="FF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3614" y="2338371"/>
            <a:ext cx="25146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771551" y="1000108"/>
            <a:ext cx="6786563" cy="5283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ts val="3400"/>
              </a:lnSpc>
              <a:spcBef>
                <a:spcPct val="0"/>
              </a:spcBef>
            </a:pP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四边形</a:t>
            </a:r>
            <a:r>
              <a:rPr lang="zh-CN" altLang="en-US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的内角和为</a:t>
            </a: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，外角</a:t>
            </a:r>
            <a:r>
              <a:rPr lang="zh-CN" altLang="en-US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和为</a:t>
            </a: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500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57262" y="4643421"/>
            <a:ext cx="5429250" cy="52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400"/>
              </a:lnSpc>
              <a:spcBef>
                <a:spcPct val="0"/>
              </a:spcBef>
            </a:pP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如何</a:t>
            </a:r>
            <a:r>
              <a:rPr lang="zh-CN" altLang="en-US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测得点</a:t>
            </a:r>
            <a:r>
              <a:rPr lang="en-US" altLang="zh-CN" sz="2500" b="0" i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到直线</a:t>
            </a:r>
            <a:r>
              <a:rPr lang="en-US" altLang="zh-CN" sz="2500" b="0" i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的距离？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85786" y="1714488"/>
            <a:ext cx="5143500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400"/>
              </a:lnSpc>
              <a:spcBef>
                <a:spcPct val="0"/>
              </a:spcBef>
            </a:pP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已知</a:t>
            </a:r>
            <a:r>
              <a:rPr lang="zh-CN" altLang="en-US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500" b="0" i="1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500" b="0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500" b="0" i="1" dirty="0" err="1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500" b="0" i="1" dirty="0" err="1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500" b="0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500" b="0" i="1" dirty="0" err="1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endParaRPr lang="zh-CN" altLang="en-US" sz="2500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ts val="3400"/>
              </a:lnSpc>
              <a:spcBef>
                <a:spcPct val="0"/>
              </a:spcBef>
            </a:pP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）∠</a:t>
            </a:r>
            <a:r>
              <a:rPr lang="en-US" altLang="zh-CN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1=∠2</a:t>
            </a:r>
            <a:r>
              <a:rPr lang="zh-CN" altLang="en-US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               ）</a:t>
            </a:r>
          </a:p>
          <a:p>
            <a:pPr eaLnBrk="0" hangingPunct="0">
              <a:lnSpc>
                <a:spcPts val="3400"/>
              </a:lnSpc>
              <a:spcBef>
                <a:spcPct val="0"/>
              </a:spcBef>
            </a:pP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∠</a:t>
            </a:r>
            <a:r>
              <a:rPr lang="en-US" altLang="zh-CN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2=∠3</a:t>
            </a:r>
            <a:r>
              <a:rPr lang="zh-CN" altLang="en-US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         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en-US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</a:p>
          <a:p>
            <a:pPr eaLnBrk="0" hangingPunct="0">
              <a:lnSpc>
                <a:spcPts val="3400"/>
              </a:lnSpc>
              <a:spcBef>
                <a:spcPct val="0"/>
              </a:spcBef>
            </a:pP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）∠</a:t>
            </a:r>
            <a:r>
              <a:rPr lang="en-US" altLang="zh-CN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1+∠4</a:t>
            </a: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=___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500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ts val="3400"/>
              </a:lnSpc>
              <a:spcBef>
                <a:spcPct val="0"/>
              </a:spcBef>
            </a:pP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∠</a:t>
            </a:r>
            <a:r>
              <a:rPr lang="en-US" altLang="zh-CN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3+∠4</a:t>
            </a: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=___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500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ts val="3400"/>
              </a:lnSpc>
              <a:spcBef>
                <a:spcPct val="0"/>
              </a:spcBef>
            </a:pP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∴∠</a:t>
            </a:r>
            <a:r>
              <a:rPr lang="en-US" altLang="zh-CN" sz="25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1=∠</a:t>
            </a: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    </a:t>
            </a:r>
            <a:r>
              <a:rPr lang="zh-CN" altLang="en-US" sz="25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500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1576368"/>
            <a:ext cx="1447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7575" y="1452543"/>
            <a:ext cx="18288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6513" y="1412855"/>
            <a:ext cx="1828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03275" y="3438505"/>
            <a:ext cx="1600200" cy="83185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两组对边都不平行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09950" y="3438505"/>
            <a:ext cx="2362200" cy="83185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一组对边</a:t>
            </a:r>
            <a:r>
              <a:rPr kumimoji="1"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平行，一</a:t>
            </a: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组对边不平行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58000" y="3438505"/>
            <a:ext cx="1600200" cy="83185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两组对边都平行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58000" y="5200630"/>
            <a:ext cx="1143000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四边形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412875" y="2728893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chemeClr val="tx2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</a:ln>
        </p:spPr>
        <p:txBody>
          <a:bodyPr vert="eaVert" wrap="none" anchor="ctr"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210050" y="2728893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chemeClr val="tx2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</a:ln>
        </p:spPr>
        <p:txBody>
          <a:bodyPr vert="eaVert" wrap="none" anchor="ctr"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973888" y="2666980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chemeClr val="tx2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</a:ln>
        </p:spPr>
        <p:txBody>
          <a:bodyPr vert="eaVert" wrap="none" anchor="ctr"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AutoShape 14"/>
          <p:cNvSpPr/>
          <p:nvPr/>
        </p:nvSpPr>
        <p:spPr bwMode="auto">
          <a:xfrm>
            <a:off x="6553200" y="4133830"/>
            <a:ext cx="304800" cy="1371600"/>
          </a:xfrm>
          <a:prstGeom prst="leftBrace">
            <a:avLst>
              <a:gd name="adj1" fmla="val 50979"/>
              <a:gd name="adj2" fmla="val 51431"/>
            </a:avLst>
          </a:prstGeom>
          <a:noFill/>
          <a:ln w="9525">
            <a:solidFill>
              <a:srgbClr val="A50021"/>
            </a:solidFill>
            <a:round/>
          </a:ln>
        </p:spPr>
        <p:txBody>
          <a:bodyPr wrap="none" anchor="ctr"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713288" y="4621193"/>
            <a:ext cx="1828800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平行四边形</a:t>
            </a:r>
            <a:endParaRPr kumimoji="1"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98" name="Rectangle 2"/>
          <p:cNvSpPr>
            <a:spLocks noChangeArrowheads="1"/>
          </p:cNvSpPr>
          <p:nvPr/>
        </p:nvSpPr>
        <p:spPr bwMode="auto">
          <a:xfrm>
            <a:off x="785813" y="642918"/>
            <a:ext cx="5880100" cy="49212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观察</a:t>
            </a:r>
            <a:r>
              <a:rPr lang="zh-CN" sz="26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图形</a:t>
            </a:r>
            <a:r>
              <a:rPr lang="zh-CN" altLang="en-US" sz="26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sz="26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说出</a:t>
            </a:r>
            <a:r>
              <a:rPr lang="zh-CN" sz="26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它们的边有什么特征？</a:t>
            </a:r>
            <a:endParaRPr lang="zh-CN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/>
      <p:bldP spid="11" grpId="0" animBg="1"/>
      <p:bldP spid="12" grpId="0" animBg="1"/>
      <p:bldP spid="13" grpId="0" animBg="1"/>
      <p:bldP spid="1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025525" y="1644653"/>
            <a:ext cx="7072313" cy="2212975"/>
          </a:xfrm>
          <a:prstGeom prst="roundRect">
            <a:avLst>
              <a:gd name="adj" fmla="val 7597"/>
            </a:avLst>
          </a:prstGeom>
          <a:noFill/>
          <a:ln>
            <a:solidFill>
              <a:schemeClr val="accent1">
                <a:lumMod val="6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en-US" altLang="zh-CN" sz="2400" b="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理解</a:t>
            </a:r>
            <a:r>
              <a:rPr lang="zh-CN" altLang="en-US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平行四边形的概念</a:t>
            </a:r>
            <a:r>
              <a:rPr lang="zh-CN" altLang="en-US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定义。</a:t>
            </a:r>
            <a:endParaRPr lang="zh-CN" altLang="en-US" sz="2400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2400" b="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探索</a:t>
            </a:r>
            <a:r>
              <a:rPr lang="zh-CN" altLang="en-US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并掌握平行四边形对边相等、对角相等等</a:t>
            </a:r>
            <a:r>
              <a:rPr lang="zh-CN" altLang="en-US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性质，并</a:t>
            </a:r>
            <a:r>
              <a:rPr lang="zh-CN" altLang="en-US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根据性质进行简单的</a:t>
            </a:r>
            <a:r>
              <a:rPr lang="zh-CN" altLang="en-US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推理</a:t>
            </a:r>
            <a:r>
              <a:rPr lang="zh-CN" altLang="en-US" sz="24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9"/>
          <p:cNvSpPr>
            <a:spLocks noChangeArrowheads="1"/>
          </p:cNvSpPr>
          <p:nvPr/>
        </p:nvSpPr>
        <p:spPr bwMode="auto">
          <a:xfrm>
            <a:off x="785813" y="571480"/>
            <a:ext cx="7500937" cy="10588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600" b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 你</a:t>
            </a:r>
            <a:r>
              <a:rPr lang="zh-CN" altLang="en-US" sz="2600" b="0" dirty="0">
                <a:latin typeface="宋体" panose="02010600030101010101" pitchFamily="2" charset="-122"/>
                <a:ea typeface="宋体" panose="02010600030101010101" pitchFamily="2" charset="-122"/>
              </a:rPr>
              <a:t>能举出生活中常见的一些含有平行四边形的事例吗？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143361"/>
            <a:ext cx="2633663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3923" y="1785907"/>
            <a:ext cx="3362325" cy="210185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</p:pic>
      <p:pic>
        <p:nvPicPr>
          <p:cNvPr id="10" name="Picture 2" descr="001018[1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8395" y="1576372"/>
            <a:ext cx="22002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tu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14942" y="4057658"/>
            <a:ext cx="2612345" cy="208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8" descr="8"/>
          <p:cNvPicPr>
            <a:picLocks noChangeAspect="1" noChangeArrowheads="1"/>
          </p:cNvPicPr>
          <p:nvPr/>
        </p:nvPicPr>
        <p:blipFill>
          <a:blip r:embed="rId3" cstate="email"/>
          <a:srcRect l="4445" r="13333"/>
          <a:stretch>
            <a:fillRect/>
          </a:stretch>
        </p:blipFill>
        <p:spPr bwMode="auto">
          <a:xfrm>
            <a:off x="5643570" y="1000108"/>
            <a:ext cx="2819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116013" y="2397140"/>
            <a:ext cx="73152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两组对边分别平行的四边形叫做</a:t>
            </a:r>
            <a:r>
              <a:rPr lang="zh-CN" altLang="en-US" b="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平行四边形。</a:t>
            </a:r>
            <a:endParaRPr lang="en-US" altLang="zh-CN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1227138" y="2930540"/>
            <a:ext cx="2819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468813" y="293054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357688" y="4370402"/>
            <a:ext cx="449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读作：平行四边形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ABCD</a:t>
            </a: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5314950" y="417514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9464" name="Group 68"/>
          <p:cNvGrpSpPr/>
          <p:nvPr/>
        </p:nvGrpSpPr>
        <p:grpSpPr bwMode="auto">
          <a:xfrm>
            <a:off x="963613" y="3311540"/>
            <a:ext cx="3352800" cy="1738312"/>
            <a:chOff x="336" y="1488"/>
            <a:chExt cx="2112" cy="1095"/>
          </a:xfrm>
        </p:grpSpPr>
        <p:grpSp>
          <p:nvGrpSpPr>
            <p:cNvPr id="19474" name="Group 43"/>
            <p:cNvGrpSpPr/>
            <p:nvPr/>
          </p:nvGrpSpPr>
          <p:grpSpPr bwMode="auto">
            <a:xfrm>
              <a:off x="576" y="1776"/>
              <a:ext cx="1488" cy="624"/>
              <a:chOff x="720" y="1296"/>
              <a:chExt cx="1488" cy="624"/>
            </a:xfrm>
          </p:grpSpPr>
          <p:sp>
            <p:nvSpPr>
              <p:cNvPr id="19480" name="Line 26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9481" name="Line 27"/>
              <p:cNvSpPr>
                <a:spLocks noChangeShapeType="1"/>
              </p:cNvSpPr>
              <p:nvPr/>
            </p:nvSpPr>
            <p:spPr bwMode="auto">
              <a:xfrm>
                <a:off x="720" y="1920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9482" name="Line 28"/>
              <p:cNvSpPr>
                <a:spLocks noChangeShapeType="1"/>
              </p:cNvSpPr>
              <p:nvPr/>
            </p:nvSpPr>
            <p:spPr bwMode="auto">
              <a:xfrm flipH="1">
                <a:off x="720" y="1296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9483" name="Line 29"/>
              <p:cNvSpPr>
                <a:spLocks noChangeShapeType="1"/>
              </p:cNvSpPr>
              <p:nvPr/>
            </p:nvSpPr>
            <p:spPr bwMode="auto">
              <a:xfrm flipH="1">
                <a:off x="1824" y="1296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475" name="Group 32"/>
            <p:cNvGrpSpPr/>
            <p:nvPr/>
          </p:nvGrpSpPr>
          <p:grpSpPr bwMode="auto">
            <a:xfrm>
              <a:off x="336" y="1488"/>
              <a:ext cx="2112" cy="1095"/>
              <a:chOff x="192" y="1344"/>
              <a:chExt cx="2112" cy="1095"/>
            </a:xfrm>
          </p:grpSpPr>
          <p:sp>
            <p:nvSpPr>
              <p:cNvPr id="23" name="Rectangle 33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229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4" name="Rectangle 34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6" name="Rectangle 35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7" name="Rectangle 36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</p:grp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4306888" y="3603640"/>
            <a:ext cx="31242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记作：   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ABCD</a:t>
            </a:r>
          </a:p>
        </p:txBody>
      </p:sp>
      <p:sp>
        <p:nvSpPr>
          <p:cNvPr id="33" name="AutoShape 63"/>
          <p:cNvSpPr>
            <a:spLocks noChangeArrowheads="1"/>
          </p:cNvSpPr>
          <p:nvPr/>
        </p:nvSpPr>
        <p:spPr bwMode="auto">
          <a:xfrm>
            <a:off x="5462588" y="3794140"/>
            <a:ext cx="457200" cy="228600"/>
          </a:xfrm>
          <a:prstGeom prst="parallelogram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469" name="TextBox 30"/>
          <p:cNvSpPr txBox="1">
            <a:spLocks noChangeArrowheads="1"/>
          </p:cNvSpPr>
          <p:nvPr/>
        </p:nvSpPr>
        <p:spPr bwMode="auto">
          <a:xfrm>
            <a:off x="1071538" y="1190613"/>
            <a:ext cx="207168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平行四边形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 autoUpdateAnimBg="0"/>
      <p:bldP spid="19" grpId="0" animBg="1"/>
      <p:bldP spid="32" grpId="0" autoUpdateAnimBg="0"/>
      <p:bldP spid="3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029108" y="2160606"/>
            <a:ext cx="4114800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几何语言：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957670" y="5037156"/>
            <a:ext cx="52578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kumimoji="1" lang="zh-CN" altLang="en-US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四边形</a:t>
            </a:r>
            <a:r>
              <a:rPr kumimoji="1" lang="en-US" altLang="zh-CN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是平行四边形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929088" y="3538541"/>
            <a:ext cx="5105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zh-CN" altLang="en-US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四边形</a:t>
            </a:r>
            <a:r>
              <a:rPr kumimoji="1" lang="en-US" altLang="zh-CN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是平行四边形</a:t>
            </a:r>
          </a:p>
        </p:txBody>
      </p:sp>
      <p:sp>
        <p:nvSpPr>
          <p:cNvPr id="20503" name="Rectangle 13"/>
          <p:cNvSpPr>
            <a:spLocks noChangeArrowheads="1"/>
          </p:cNvSpPr>
          <p:nvPr/>
        </p:nvSpPr>
        <p:spPr bwMode="auto">
          <a:xfrm>
            <a:off x="3929058" y="2857496"/>
            <a:ext cx="26468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∵AB</a:t>
            </a:r>
            <a:r>
              <a:rPr kumimoji="1" lang="en-US" altLang="zh-CN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kumimoji="1" lang="en-US" altLang="zh-CN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kumimoji="1" lang="zh-CN" altLang="en-US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AD∥BC</a:t>
            </a:r>
            <a:endParaRPr kumimoji="1" lang="zh-CN" altLang="en-US" sz="2400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3" name="Picture 16" descr="BD14710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29108" y="4605356"/>
            <a:ext cx="5029200" cy="8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7"/>
          <p:cNvGrpSpPr/>
          <p:nvPr/>
        </p:nvGrpSpPr>
        <p:grpSpPr bwMode="auto">
          <a:xfrm>
            <a:off x="827120" y="2309831"/>
            <a:ext cx="2897188" cy="1681163"/>
            <a:chOff x="2352" y="259"/>
            <a:chExt cx="1825" cy="1059"/>
          </a:xfrm>
        </p:grpSpPr>
        <p:grpSp>
          <p:nvGrpSpPr>
            <p:cNvPr id="20493" name="Group 18"/>
            <p:cNvGrpSpPr/>
            <p:nvPr/>
          </p:nvGrpSpPr>
          <p:grpSpPr bwMode="auto">
            <a:xfrm>
              <a:off x="2352" y="259"/>
              <a:ext cx="1825" cy="1059"/>
              <a:chOff x="192" y="1344"/>
              <a:chExt cx="2112" cy="1059"/>
            </a:xfrm>
          </p:grpSpPr>
          <p:sp>
            <p:nvSpPr>
              <p:cNvPr id="20499" name="Rectangle 19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247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0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0500" name="Rectangle 20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kumimoji="1" lang="en-US" altLang="zh-CN" sz="2400" b="0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0501" name="Rectangle 21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kumimoji="1" lang="en-US" altLang="zh-CN" sz="2400" b="0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0502" name="Rectangle 22"/>
              <p:cNvSpPr>
                <a:spLocks noChangeArrowheads="1"/>
              </p:cNvSpPr>
              <p:nvPr/>
            </p:nvSpPr>
            <p:spPr bwMode="auto">
              <a:xfrm>
                <a:off x="1649" y="2112"/>
                <a:ext cx="336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kumimoji="1" lang="en-US" altLang="zh-CN" sz="2400" b="0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20494" name="Group 23"/>
            <p:cNvGrpSpPr/>
            <p:nvPr/>
          </p:nvGrpSpPr>
          <p:grpSpPr bwMode="auto">
            <a:xfrm>
              <a:off x="2602" y="547"/>
              <a:ext cx="1284" cy="624"/>
              <a:chOff x="432" y="1632"/>
              <a:chExt cx="1488" cy="624"/>
            </a:xfrm>
          </p:grpSpPr>
          <p:sp>
            <p:nvSpPr>
              <p:cNvPr id="20495" name="Line 24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496" name="Line 25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497" name="Line 26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0498" name="Line 27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5" name="AutoShape 28"/>
          <p:cNvSpPr>
            <a:spLocks noChangeArrowheads="1"/>
          </p:cNvSpPr>
          <p:nvPr/>
        </p:nvSpPr>
        <p:spPr bwMode="auto">
          <a:xfrm>
            <a:off x="5183220" y="1649431"/>
            <a:ext cx="1295400" cy="228600"/>
          </a:xfrm>
          <a:prstGeom prst="leftRightArrow">
            <a:avLst>
              <a:gd name="adj1" fmla="val 50000"/>
              <a:gd name="adj2" fmla="val 113333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400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6596095" y="1443056"/>
            <a:ext cx="197961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b="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平行四边形</a:t>
            </a: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728695" y="1443056"/>
            <a:ext cx="37750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b="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对边分别平行的四边形</a:t>
            </a:r>
          </a:p>
        </p:txBody>
      </p:sp>
      <p:sp>
        <p:nvSpPr>
          <p:cNvPr id="20492" name="Rectangle 33"/>
          <p:cNvSpPr>
            <a:spLocks noChangeArrowheads="1"/>
          </p:cNvSpPr>
          <p:nvPr/>
        </p:nvSpPr>
        <p:spPr bwMode="auto">
          <a:xfrm>
            <a:off x="2857488" y="690586"/>
            <a:ext cx="35004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对平行四边形的理解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3929058" y="5643578"/>
            <a:ext cx="26468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∴AB</a:t>
            </a:r>
            <a:r>
              <a:rPr kumimoji="1" lang="en-US" altLang="zh-CN" sz="2400" b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kumimoji="1" lang="en-US" altLang="zh-CN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kumimoji="1" lang="zh-CN" altLang="en-US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b="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AD∥BC</a:t>
            </a:r>
            <a:endParaRPr kumimoji="1" lang="zh-CN" altLang="en-US" sz="2400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20503" grpId="0"/>
      <p:bldP spid="25" grpId="0" animBg="1"/>
      <p:bldP spid="25" grpId="1" animBg="1"/>
      <p:bldP spid="26" grpId="0"/>
      <p:bldP spid="27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2152650" y="1450974"/>
            <a:ext cx="4816475" cy="1789112"/>
          </a:xfrm>
          <a:prstGeom prst="parallelogram">
            <a:avLst>
              <a:gd name="adj" fmla="val 67303"/>
            </a:avLst>
          </a:prstGeom>
          <a:noFill/>
          <a:ln w="222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rot="10800000" flipH="1">
            <a:off x="5751513" y="1414461"/>
            <a:ext cx="1219200" cy="1828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rot="10800000">
            <a:off x="3319463" y="1450974"/>
            <a:ext cx="3657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2798763" y="1250949"/>
            <a:ext cx="90011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790700" y="3124199"/>
            <a:ext cx="900113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751513" y="3087686"/>
            <a:ext cx="90011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6904038" y="1250949"/>
            <a:ext cx="90011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rot="10800000">
            <a:off x="2130425" y="3214686"/>
            <a:ext cx="3657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rot="10800000" flipH="1">
            <a:off x="2157413" y="1422399"/>
            <a:ext cx="1219200" cy="1828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PubPieSlice"/>
          <p:cNvSpPr>
            <a:spLocks noEditPoints="1" noChangeArrowheads="1"/>
          </p:cNvSpPr>
          <p:nvPr/>
        </p:nvSpPr>
        <p:spPr bwMode="auto">
          <a:xfrm rot="19883372">
            <a:off x="1755775" y="2638424"/>
            <a:ext cx="887413" cy="10969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705" y="15104"/>
                </a:moveTo>
                <a:cubicBezTo>
                  <a:pt x="21295" y="13746"/>
                  <a:pt x="21600" y="12281"/>
                  <a:pt x="21600" y="10800"/>
                </a:cubicBezTo>
                <a:cubicBezTo>
                  <a:pt x="21600" y="9280"/>
                  <a:pt x="21279" y="7777"/>
                  <a:pt x="20658" y="6389"/>
                </a:cubicBezTo>
                <a:lnTo>
                  <a:pt x="10800" y="10800"/>
                </a:lnTo>
                <a:lnTo>
                  <a:pt x="20705" y="15104"/>
                </a:lnTo>
                <a:close/>
              </a:path>
            </a:pathLst>
          </a:custGeom>
          <a:solidFill>
            <a:srgbClr val="FFFF00">
              <a:alpha val="74117"/>
            </a:srgbClr>
          </a:solidFill>
          <a:ln w="22225">
            <a:solidFill>
              <a:srgbClr val="FFCC00"/>
            </a:solidFill>
            <a:miter lim="800000"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PubPieSlice"/>
          <p:cNvSpPr>
            <a:spLocks noEditPoints="1" noChangeArrowheads="1"/>
          </p:cNvSpPr>
          <p:nvPr/>
        </p:nvSpPr>
        <p:spPr bwMode="auto">
          <a:xfrm rot="19883372" flipH="1" flipV="1">
            <a:off x="6472238" y="911224"/>
            <a:ext cx="887412" cy="10969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705" y="15104"/>
                </a:moveTo>
                <a:cubicBezTo>
                  <a:pt x="21295" y="13746"/>
                  <a:pt x="21600" y="12281"/>
                  <a:pt x="21600" y="10800"/>
                </a:cubicBezTo>
                <a:cubicBezTo>
                  <a:pt x="21600" y="9280"/>
                  <a:pt x="21279" y="7777"/>
                  <a:pt x="20658" y="6389"/>
                </a:cubicBezTo>
                <a:lnTo>
                  <a:pt x="10800" y="10800"/>
                </a:lnTo>
                <a:lnTo>
                  <a:pt x="20705" y="15104"/>
                </a:lnTo>
                <a:close/>
              </a:path>
            </a:pathLst>
          </a:custGeom>
          <a:solidFill>
            <a:srgbClr val="FFFF00">
              <a:alpha val="74117"/>
            </a:srgbClr>
          </a:solidFill>
          <a:ln w="22225">
            <a:solidFill>
              <a:srgbClr val="FFCC00"/>
            </a:solidFill>
            <a:miter lim="800000"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PubPieSlice"/>
          <p:cNvSpPr>
            <a:spLocks noEditPoints="1" noChangeArrowheads="1"/>
          </p:cNvSpPr>
          <p:nvPr/>
        </p:nvSpPr>
        <p:spPr bwMode="auto">
          <a:xfrm>
            <a:off x="3051175" y="1127124"/>
            <a:ext cx="684213" cy="6477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4900" y="19846"/>
                </a:moveTo>
                <a:cubicBezTo>
                  <a:pt x="6655" y="20990"/>
                  <a:pt x="8705" y="21600"/>
                  <a:pt x="10800" y="21600"/>
                </a:cubicBezTo>
                <a:cubicBezTo>
                  <a:pt x="16699" y="21599"/>
                  <a:pt x="21508" y="16865"/>
                  <a:pt x="21598" y="10966"/>
                </a:cubicBezTo>
                <a:lnTo>
                  <a:pt x="10800" y="10800"/>
                </a:lnTo>
                <a:lnTo>
                  <a:pt x="4900" y="19846"/>
                </a:lnTo>
                <a:close/>
              </a:path>
            </a:pathLst>
          </a:custGeom>
          <a:solidFill>
            <a:srgbClr val="00FF00">
              <a:alpha val="74117"/>
            </a:srgbClr>
          </a:solidFill>
          <a:ln w="25400">
            <a:solidFill>
              <a:srgbClr val="008000"/>
            </a:solidFill>
            <a:miter lim="800000"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PubPieSlice"/>
          <p:cNvSpPr>
            <a:spLocks noEditPoints="1" noChangeArrowheads="1"/>
          </p:cNvSpPr>
          <p:nvPr/>
        </p:nvSpPr>
        <p:spPr bwMode="auto">
          <a:xfrm rot="18080323" flipV="1">
            <a:off x="5445919" y="2872580"/>
            <a:ext cx="684212" cy="6477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4900" y="19846"/>
                </a:moveTo>
                <a:cubicBezTo>
                  <a:pt x="6655" y="20990"/>
                  <a:pt x="8705" y="21600"/>
                  <a:pt x="10800" y="21600"/>
                </a:cubicBezTo>
                <a:cubicBezTo>
                  <a:pt x="16699" y="21599"/>
                  <a:pt x="21508" y="16865"/>
                  <a:pt x="21598" y="10966"/>
                </a:cubicBezTo>
                <a:lnTo>
                  <a:pt x="10800" y="10800"/>
                </a:lnTo>
                <a:lnTo>
                  <a:pt x="4900" y="19846"/>
                </a:lnTo>
                <a:close/>
              </a:path>
            </a:pathLst>
          </a:custGeom>
          <a:solidFill>
            <a:srgbClr val="00FF00">
              <a:alpha val="74117"/>
            </a:srgbClr>
          </a:solidFill>
          <a:ln w="25400">
            <a:solidFill>
              <a:srgbClr val="008000"/>
            </a:solidFill>
            <a:miter lim="800000"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19" name="矩形 18"/>
          <p:cNvSpPr>
            <a:spLocks noChangeArrowheads="1"/>
          </p:cNvSpPr>
          <p:nvPr/>
        </p:nvSpPr>
        <p:spPr bwMode="auto">
          <a:xfrm>
            <a:off x="2160588" y="439736"/>
            <a:ext cx="434022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平行四边形相关概念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85813" y="3876674"/>
            <a:ext cx="771525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/>
            <a:r>
              <a:rPr kumimoji="1" lang="zh-CN" altLang="en-US" sz="2600" dirty="0">
                <a:latin typeface="宋体" panose="02010600030101010101" pitchFamily="2" charset="-122"/>
                <a:ea typeface="宋体" panose="02010600030101010101" pitchFamily="2" charset="-122"/>
              </a:rPr>
              <a:t>平行四边形相对的边称为</a:t>
            </a:r>
            <a:r>
              <a:rPr kumimoji="1" lang="zh-CN" altLang="en-US" sz="26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对边，</a:t>
            </a:r>
            <a:r>
              <a:rPr kumimoji="1" lang="zh-CN" altLang="en-US" sz="2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相对</a:t>
            </a:r>
            <a:r>
              <a:rPr kumimoji="1" lang="zh-CN" altLang="en-US" sz="2600" dirty="0">
                <a:latin typeface="宋体" panose="02010600030101010101" pitchFamily="2" charset="-122"/>
                <a:ea typeface="宋体" panose="02010600030101010101" pitchFamily="2" charset="-122"/>
              </a:rPr>
              <a:t>的角称为</a:t>
            </a:r>
            <a:r>
              <a:rPr kumimoji="1" lang="zh-CN" altLang="en-US" sz="26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对角。</a:t>
            </a:r>
            <a:endParaRPr kumimoji="1" lang="zh-CN" altLang="en-US" sz="26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71625" y="4630736"/>
            <a:ext cx="6286500" cy="145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6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对边：</a:t>
            </a:r>
            <a:r>
              <a:rPr kumimoji="1"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kumimoji="1" lang="zh-CN" altLang="en-US" sz="26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kumimoji="1" lang="zh-CN" altLang="en-US" sz="26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kumimoji="1"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BC</a:t>
            </a:r>
            <a:r>
              <a:rPr kumimoji="1" lang="zh-CN" altLang="en-US" sz="26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DA</a:t>
            </a:r>
            <a:endParaRPr kumimoji="1" lang="en-US" altLang="zh-CN" sz="26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kumimoji="1" lang="zh-CN" altLang="en-US" sz="26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对角：</a:t>
            </a:r>
            <a:r>
              <a:rPr kumimoji="1"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6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ABC</a:t>
            </a:r>
            <a:r>
              <a:rPr kumimoji="1" lang="zh-CN" altLang="en-US" sz="26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6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CDA</a:t>
            </a:r>
            <a:endParaRPr kumimoji="1" lang="en-US" altLang="zh-CN" sz="26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kumimoji="1"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6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BAD</a:t>
            </a:r>
            <a:r>
              <a:rPr kumimoji="1" lang="zh-CN" altLang="en-US" sz="26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6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6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DCB</a:t>
            </a:r>
            <a:endParaRPr lang="zh-CN" altLang="en-US" sz="26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utoUpdateAnimBg="0"/>
      <p:bldP spid="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571500" y="1681163"/>
            <a:ext cx="8072438" cy="1041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1" lang="en-US" altLang="zh-CN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如图，</a:t>
            </a:r>
            <a:r>
              <a:rPr kumimoji="1" lang="en-US" altLang="zh-CN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kumimoji="1" lang="en-US" altLang="zh-CN" sz="2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∥BC∥</a:t>
            </a:r>
            <a:r>
              <a:rPr kumimoji="1" lang="en-US" altLang="zh-CN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kumimoji="1" lang="zh-CN" altLang="en-US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GH</a:t>
            </a:r>
            <a:r>
              <a:rPr kumimoji="1" lang="en-US" altLang="zh-CN" sz="2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∥AB∥</a:t>
            </a:r>
            <a:r>
              <a:rPr kumimoji="1" lang="en-US" altLang="zh-CN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kumimoji="1" lang="zh-CN" altLang="en-US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kumimoji="1" lang="zh-CN" altLang="en-US" sz="2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kumimoji="1" lang="en-US" altLang="zh-CN" sz="2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GH</a:t>
            </a:r>
            <a:r>
              <a:rPr kumimoji="1" lang="zh-CN" altLang="en-US" sz="2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相交于点</a:t>
            </a:r>
            <a:r>
              <a:rPr kumimoji="1" lang="en-US" altLang="zh-CN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kumimoji="1" lang="zh-CN" altLang="en-US" sz="2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图中共有＿＿＿个</a:t>
            </a:r>
            <a:r>
              <a:rPr kumimoji="1" lang="zh-CN" altLang="en-US" sz="26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平行四边形。</a:t>
            </a:r>
            <a:endParaRPr kumimoji="1" lang="en-US" altLang="zh-CN" sz="26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2531" name="Group 12"/>
          <p:cNvGrpSpPr/>
          <p:nvPr/>
        </p:nvGrpSpPr>
        <p:grpSpPr bwMode="auto">
          <a:xfrm>
            <a:off x="1752600" y="2967038"/>
            <a:ext cx="5105400" cy="2962275"/>
            <a:chOff x="960" y="2016"/>
            <a:chExt cx="3216" cy="1866"/>
          </a:xfrm>
        </p:grpSpPr>
        <p:grpSp>
          <p:nvGrpSpPr>
            <p:cNvPr id="22534" name="Group 13"/>
            <p:cNvGrpSpPr/>
            <p:nvPr/>
          </p:nvGrpSpPr>
          <p:grpSpPr bwMode="auto">
            <a:xfrm>
              <a:off x="1248" y="2352"/>
              <a:ext cx="2592" cy="1248"/>
              <a:chOff x="1248" y="2352"/>
              <a:chExt cx="2592" cy="1248"/>
            </a:xfrm>
          </p:grpSpPr>
          <p:sp>
            <p:nvSpPr>
              <p:cNvPr id="22545" name="Line 14"/>
              <p:cNvSpPr>
                <a:spLocks noChangeShapeType="1"/>
              </p:cNvSpPr>
              <p:nvPr/>
            </p:nvSpPr>
            <p:spPr bwMode="auto">
              <a:xfrm>
                <a:off x="1776" y="2352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546" name="Line 15"/>
              <p:cNvSpPr>
                <a:spLocks noChangeShapeType="1"/>
              </p:cNvSpPr>
              <p:nvPr/>
            </p:nvSpPr>
            <p:spPr bwMode="auto">
              <a:xfrm>
                <a:off x="1248" y="3600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547" name="Line 16"/>
              <p:cNvSpPr>
                <a:spLocks noChangeShapeType="1"/>
              </p:cNvSpPr>
              <p:nvPr/>
            </p:nvSpPr>
            <p:spPr bwMode="auto">
              <a:xfrm>
                <a:off x="1611" y="2736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548" name="Line 17"/>
              <p:cNvSpPr>
                <a:spLocks noChangeShapeType="1"/>
              </p:cNvSpPr>
              <p:nvPr/>
            </p:nvSpPr>
            <p:spPr bwMode="auto">
              <a:xfrm flipH="1">
                <a:off x="1248" y="2352"/>
                <a:ext cx="52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549" name="Line 18"/>
              <p:cNvSpPr>
                <a:spLocks noChangeShapeType="1"/>
              </p:cNvSpPr>
              <p:nvPr/>
            </p:nvSpPr>
            <p:spPr bwMode="auto">
              <a:xfrm flipH="1">
                <a:off x="1728" y="2352"/>
                <a:ext cx="52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550" name="Line 19"/>
              <p:cNvSpPr>
                <a:spLocks noChangeShapeType="1"/>
              </p:cNvSpPr>
              <p:nvPr/>
            </p:nvSpPr>
            <p:spPr bwMode="auto">
              <a:xfrm flipH="1">
                <a:off x="3312" y="2352"/>
                <a:ext cx="52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2535" name="Group 20"/>
            <p:cNvGrpSpPr/>
            <p:nvPr/>
          </p:nvGrpSpPr>
          <p:grpSpPr bwMode="auto">
            <a:xfrm>
              <a:off x="960" y="2016"/>
              <a:ext cx="3216" cy="1866"/>
              <a:chOff x="960" y="2016"/>
              <a:chExt cx="3216" cy="1866"/>
            </a:xfrm>
          </p:grpSpPr>
          <p:sp>
            <p:nvSpPr>
              <p:cNvPr id="6" name="Rectangle 21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230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zh-CN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7" name="Rectangle 22"/>
              <p:cNvSpPr>
                <a:spLocks noChangeArrowheads="1"/>
              </p:cNvSpPr>
              <p:nvPr/>
            </p:nvSpPr>
            <p:spPr bwMode="auto">
              <a:xfrm>
                <a:off x="2064" y="2688"/>
                <a:ext cx="288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zh-CN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8" name="Rectangle 23"/>
              <p:cNvSpPr>
                <a:spLocks noChangeArrowheads="1"/>
              </p:cNvSpPr>
              <p:nvPr/>
            </p:nvSpPr>
            <p:spPr bwMode="auto">
              <a:xfrm>
                <a:off x="1584" y="3552"/>
                <a:ext cx="230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zh-CN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H</a:t>
                </a:r>
              </a:p>
            </p:txBody>
          </p:sp>
          <p:sp>
            <p:nvSpPr>
              <p:cNvPr id="9" name="Rectangle 24"/>
              <p:cNvSpPr>
                <a:spLocks noChangeArrowheads="1"/>
              </p:cNvSpPr>
              <p:nvPr/>
            </p:nvSpPr>
            <p:spPr bwMode="auto">
              <a:xfrm>
                <a:off x="3756" y="2553"/>
                <a:ext cx="230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zh-CN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1344" y="2544"/>
                <a:ext cx="288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zh-CN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1" name="Rectangle 26"/>
              <p:cNvSpPr>
                <a:spLocks noChangeArrowheads="1"/>
              </p:cNvSpPr>
              <p:nvPr/>
            </p:nvSpPr>
            <p:spPr bwMode="auto">
              <a:xfrm>
                <a:off x="3888" y="2112"/>
                <a:ext cx="288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zh-CN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2" name="Rectangle 27"/>
              <p:cNvSpPr>
                <a:spLocks noChangeArrowheads="1"/>
              </p:cNvSpPr>
              <p:nvPr/>
            </p:nvSpPr>
            <p:spPr bwMode="auto">
              <a:xfrm>
                <a:off x="3360" y="3408"/>
                <a:ext cx="384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zh-CN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" name="Rectangle 28"/>
              <p:cNvSpPr>
                <a:spLocks noChangeArrowheads="1"/>
              </p:cNvSpPr>
              <p:nvPr/>
            </p:nvSpPr>
            <p:spPr bwMode="auto">
              <a:xfrm>
                <a:off x="960" y="3456"/>
                <a:ext cx="230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zh-CN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4" name="Rectangle 29"/>
              <p:cNvSpPr>
                <a:spLocks noChangeArrowheads="1"/>
              </p:cNvSpPr>
              <p:nvPr/>
            </p:nvSpPr>
            <p:spPr bwMode="auto">
              <a:xfrm>
                <a:off x="2160" y="2016"/>
                <a:ext cx="288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zh-CN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</a:p>
            </p:txBody>
          </p:sp>
        </p:grpSp>
      </p:grpSp>
      <p:sp>
        <p:nvSpPr>
          <p:cNvPr id="22532" name="WordArt 32"/>
          <p:cNvSpPr>
            <a:spLocks noChangeArrowheads="1" noChangeShapeType="1" noTextEdit="1"/>
          </p:cNvSpPr>
          <p:nvPr/>
        </p:nvSpPr>
        <p:spPr bwMode="auto">
          <a:xfrm>
            <a:off x="571472" y="571480"/>
            <a:ext cx="1800225" cy="7921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找一找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494083" y="2119298"/>
            <a:ext cx="363537" cy="5238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PLUGINVER]" val="1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平行四边形及其性质-第一课时_课件1</Template>
  <TotalTime>0</TotalTime>
  <Words>957</Words>
  <Application>Microsoft Office PowerPoint</Application>
  <PresentationFormat>全屏显示(4:3)</PresentationFormat>
  <Paragraphs>174</Paragraphs>
  <Slides>17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黑体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Wingdings 2</vt:lpstr>
      <vt:lpstr>WWW.2PPT.COM
</vt:lpstr>
      <vt:lpstr>Equation</vt:lpstr>
      <vt:lpstr>Equation.3</vt:lpstr>
      <vt:lpstr>公式</vt:lpstr>
      <vt:lpstr>平行四边形及其性质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2018-03-23T05:47:00Z</dcterms:created>
  <dcterms:modified xsi:type="dcterms:W3CDTF">2023-01-16T21:37:41Z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2C9871EAA2424004B18D524E219016C1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