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4" r:id="rId2"/>
    <p:sldId id="478" r:id="rId3"/>
    <p:sldId id="431" r:id="rId4"/>
    <p:sldId id="432" r:id="rId5"/>
    <p:sldId id="575" r:id="rId6"/>
    <p:sldId id="564" r:id="rId7"/>
    <p:sldId id="587" r:id="rId8"/>
    <p:sldId id="576" r:id="rId9"/>
    <p:sldId id="565" r:id="rId10"/>
    <p:sldId id="577" r:id="rId11"/>
    <p:sldId id="506" r:id="rId12"/>
    <p:sldId id="558" r:id="rId13"/>
    <p:sldId id="446" r:id="rId14"/>
    <p:sldId id="501" r:id="rId15"/>
    <p:sldId id="502" r:id="rId16"/>
    <p:sldId id="598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pos="30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28">
          <p15:clr>
            <a:srgbClr val="A4A3A4"/>
          </p15:clr>
        </p15:guide>
        <p15:guide id="2" pos="22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FF0000"/>
    <a:srgbClr val="FF3399"/>
    <a:srgbClr val="C8D927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534"/>
        <p:guide pos="30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728"/>
        <p:guide pos="22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8CA37-4DC7-4D5F-94CA-5BB6ADFB89C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1" cy="1790700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30"/>
            <a:ext cx="6858001" cy="124182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0670" indent="0" algn="ctr">
              <a:buNone/>
              <a:defRPr sz="1200"/>
            </a:lvl2pPr>
            <a:lvl3pPr marL="561975" indent="0" algn="ctr">
              <a:buNone/>
              <a:defRPr sz="1100"/>
            </a:lvl3pPr>
            <a:lvl4pPr marL="842645" indent="0" algn="ctr">
              <a:buNone/>
              <a:defRPr sz="1000"/>
            </a:lvl4pPr>
            <a:lvl5pPr marL="1123950" indent="0" algn="ctr">
              <a:buNone/>
              <a:defRPr sz="1000"/>
            </a:lvl5pPr>
            <a:lvl6pPr marL="1404620" indent="0" algn="ctr">
              <a:buNone/>
              <a:defRPr sz="1000"/>
            </a:lvl6pPr>
            <a:lvl7pPr marL="1685290" indent="0" algn="ctr">
              <a:buNone/>
              <a:defRPr sz="1000"/>
            </a:lvl7pPr>
            <a:lvl8pPr marL="1966595" indent="0" algn="ctr">
              <a:buNone/>
              <a:defRPr sz="1000"/>
            </a:lvl8pPr>
            <a:lvl9pPr marL="2247265" indent="0" algn="ctr">
              <a:buNone/>
              <a:defRPr sz="10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9.wmf"/><Relationship Id="rId26" Type="http://schemas.openxmlformats.org/officeDocument/2006/relationships/image" Target="../media/image43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42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7.wmf"/><Relationship Id="rId22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6"/>
          <p:cNvSpPr txBox="1">
            <a:spLocks noChangeArrowheads="1"/>
          </p:cNvSpPr>
          <p:nvPr/>
        </p:nvSpPr>
        <p:spPr bwMode="auto">
          <a:xfrm>
            <a:off x="1357310" y="799033"/>
            <a:ext cx="6429375" cy="6101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4914" tIns="37457" rIns="74914" bIns="37457">
            <a:spAutoFit/>
          </a:bodyPr>
          <a:lstStyle/>
          <a:p>
            <a:pPr algn="ctr"/>
            <a:r>
              <a:rPr lang="zh-CN" altLang="en-US" sz="35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五</a:t>
            </a:r>
            <a:r>
              <a:rPr lang="en-US" altLang="zh-CN" sz="35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	</a:t>
            </a:r>
            <a:r>
              <a:rPr lang="zh-CN" altLang="en-US" sz="35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分数的意义</a:t>
            </a:r>
          </a:p>
        </p:txBody>
      </p:sp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0" y="1788494"/>
            <a:ext cx="9144000" cy="1200993"/>
          </a:xfrm>
          <a:prstGeom prst="rect">
            <a:avLst/>
          </a:prstGeom>
        </p:spPr>
        <p:txBody>
          <a:bodyPr wrap="none" lIns="74914" tIns="37457" rIns="74914" bIns="37457" fromWordArt="1"/>
          <a:lstStyle/>
          <a:p>
            <a:pPr algn="ctr">
              <a:defRPr/>
            </a:pPr>
            <a:r>
              <a:rPr lang="zh-CN" altLang="en-US" sz="6400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约 分</a:t>
            </a:r>
          </a:p>
        </p:txBody>
      </p:sp>
      <p:sp>
        <p:nvSpPr>
          <p:cNvPr id="4" name="矩形 3"/>
          <p:cNvSpPr/>
          <p:nvPr/>
        </p:nvSpPr>
        <p:spPr>
          <a:xfrm>
            <a:off x="-1" y="4033828"/>
            <a:ext cx="9144001" cy="404495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 b="-996"/>
          <a:stretch>
            <a:fillRect/>
          </a:stretch>
        </p:blipFill>
        <p:spPr bwMode="auto">
          <a:xfrm>
            <a:off x="945042" y="956866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324717" y="868455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把下面的分数约成最简分数，并与同伴交流。</a:t>
            </a:r>
          </a:p>
        </p:txBody>
      </p:sp>
      <p:pic>
        <p:nvPicPr>
          <p:cNvPr id="1434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075" y="1690172"/>
            <a:ext cx="3443111" cy="62854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60981" y="2768833"/>
            <a:ext cx="1324256" cy="1402145"/>
          </a:xfrm>
          <a:prstGeom prst="rect">
            <a:avLst/>
          </a:prstGeom>
        </p:spPr>
      </p:pic>
      <p:sp>
        <p:nvSpPr>
          <p:cNvPr id="26" name="云形标注 25"/>
          <p:cNvSpPr/>
          <p:nvPr/>
        </p:nvSpPr>
        <p:spPr>
          <a:xfrm>
            <a:off x="1498427" y="2969140"/>
            <a:ext cx="4096254" cy="1001992"/>
          </a:xfrm>
          <a:prstGeom prst="cloudCallout">
            <a:avLst>
              <a:gd name="adj1" fmla="val 62967"/>
              <a:gd name="adj2" fmla="val -2734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可以先找分子、分母的最大公因数，再进行约分。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061" y="670883"/>
            <a:ext cx="146525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典型例题</a:t>
            </a:r>
          </a:p>
        </p:txBody>
      </p:sp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885371" y="1247886"/>
            <a:ext cx="6894286" cy="4719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例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</a:t>
            </a:r>
            <a:r>
              <a:rPr lang="zh-CN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】把下列各分数化成最简分数。</a:t>
            </a:r>
            <a:endParaRPr lang="zh-CN" altLang="en-US" b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285698" name="Object 2"/>
          <p:cNvGraphicFramePr>
            <a:graphicFrameLocks noChangeAspect="1"/>
          </p:cNvGraphicFramePr>
          <p:nvPr/>
        </p:nvGraphicFramePr>
        <p:xfrm>
          <a:off x="2326433" y="1971982"/>
          <a:ext cx="479202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3" imgW="5486400" imgH="9448800" progId="Equation.DSMT4">
                  <p:embed/>
                </p:oleObj>
              </mc:Choice>
              <mc:Fallback>
                <p:oleObj name="Equation" r:id="rId3" imgW="5486400" imgH="9448800" progId="Equation.DSMT4">
                  <p:embed/>
                  <p:pic>
                    <p:nvPicPr>
                      <p:cNvPr id="0" name="Object 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6433" y="1971982"/>
                        <a:ext cx="479202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699" name="Object 3"/>
          <p:cNvGraphicFramePr>
            <a:graphicFrameLocks noChangeAspect="1"/>
          </p:cNvGraphicFramePr>
          <p:nvPr/>
        </p:nvGraphicFramePr>
        <p:xfrm>
          <a:off x="4636048" y="1971982"/>
          <a:ext cx="2925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5" imgW="3352800" imgH="9448800" progId="Equation.DSMT4">
                  <p:embed/>
                </p:oleObj>
              </mc:Choice>
              <mc:Fallback>
                <p:oleObj name="Equation" r:id="rId5" imgW="3352800" imgH="9448800" progId="Equation.DSMT4">
                  <p:embed/>
                  <p:pic>
                    <p:nvPicPr>
                      <p:cNvPr id="0" name="图片 10241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36048" y="1971982"/>
                        <a:ext cx="2925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1" name="Object 5"/>
          <p:cNvGraphicFramePr>
            <a:graphicFrameLocks noChangeAspect="1"/>
          </p:cNvGraphicFramePr>
          <p:nvPr/>
        </p:nvGraphicFramePr>
        <p:xfrm>
          <a:off x="1726279" y="3526084"/>
          <a:ext cx="47805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7" imgW="5486400" imgH="9448800" progId="Equation.DSMT4">
                  <p:embed/>
                </p:oleObj>
              </mc:Choice>
              <mc:Fallback>
                <p:oleObj name="Equation" r:id="rId7" imgW="5486400" imgH="9448800" progId="Equation.DSMT4">
                  <p:embed/>
                  <p:pic>
                    <p:nvPicPr>
                      <p:cNvPr id="0" name="图片 10242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26279" y="3526084"/>
                        <a:ext cx="47805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2" name="Object 6"/>
          <p:cNvGraphicFramePr>
            <a:graphicFrameLocks noChangeAspect="1"/>
          </p:cNvGraphicFramePr>
          <p:nvPr/>
        </p:nvGraphicFramePr>
        <p:xfrm>
          <a:off x="3426523" y="3526084"/>
          <a:ext cx="451556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9" imgW="5181600" imgH="9448800" progId="Equation.DSMT4">
                  <p:embed/>
                </p:oleObj>
              </mc:Choice>
              <mc:Fallback>
                <p:oleObj name="Equation" r:id="rId9" imgW="5181600" imgH="9448800" progId="Equation.DSMT4">
                  <p:embed/>
                  <p:pic>
                    <p:nvPicPr>
                      <p:cNvPr id="0" name="图片 10243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26523" y="3526084"/>
                        <a:ext cx="451556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3" name="Object 7"/>
          <p:cNvGraphicFramePr>
            <a:graphicFrameLocks noChangeAspect="1"/>
          </p:cNvGraphicFramePr>
          <p:nvPr/>
        </p:nvGraphicFramePr>
        <p:xfrm>
          <a:off x="5254632" y="3526084"/>
          <a:ext cx="451556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1" imgW="5181600" imgH="9448800" progId="Equation.DSMT4">
                  <p:embed/>
                </p:oleObj>
              </mc:Choice>
              <mc:Fallback>
                <p:oleObj name="Equation" r:id="rId11" imgW="5181600" imgH="9448800" progId="Equation.DSMT4">
                  <p:embed/>
                  <p:pic>
                    <p:nvPicPr>
                      <p:cNvPr id="0" name="图片 10244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54632" y="3526084"/>
                        <a:ext cx="451556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4" name="Object 3"/>
          <p:cNvGraphicFramePr>
            <a:graphicFrameLocks noChangeAspect="1"/>
          </p:cNvGraphicFramePr>
          <p:nvPr/>
        </p:nvGraphicFramePr>
        <p:xfrm>
          <a:off x="2907005" y="2023785"/>
          <a:ext cx="5321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3" imgW="6096000" imgH="9448800" progId="Equation.DSMT4">
                  <p:embed/>
                </p:oleObj>
              </mc:Choice>
              <mc:Fallback>
                <p:oleObj name="Equation" r:id="rId13" imgW="6096000" imgH="94488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07005" y="2023785"/>
                        <a:ext cx="5321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5" name="Object 9"/>
          <p:cNvGraphicFramePr>
            <a:graphicFrameLocks noChangeAspect="1"/>
          </p:cNvGraphicFramePr>
          <p:nvPr/>
        </p:nvGraphicFramePr>
        <p:xfrm>
          <a:off x="4966651" y="2023785"/>
          <a:ext cx="5321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15" imgW="6096000" imgH="9448800" progId="Equation.DSMT4">
                  <p:embed/>
                </p:oleObj>
              </mc:Choice>
              <mc:Fallback>
                <p:oleObj name="Equation" r:id="rId15" imgW="6096000" imgH="9448800" progId="Equation.DSMT4">
                  <p:embed/>
                  <p:pic>
                    <p:nvPicPr>
                      <p:cNvPr id="0" name="图片 10246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66651" y="2023785"/>
                        <a:ext cx="5321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6" name="Object 10"/>
          <p:cNvGraphicFramePr>
            <a:graphicFrameLocks noChangeAspect="1"/>
          </p:cNvGraphicFramePr>
          <p:nvPr/>
        </p:nvGraphicFramePr>
        <p:xfrm>
          <a:off x="2181290" y="3577887"/>
          <a:ext cx="5321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17" imgW="6096000" imgH="9448800" progId="Equation.DSMT4">
                  <p:embed/>
                </p:oleObj>
              </mc:Choice>
              <mc:Fallback>
                <p:oleObj name="Equation" r:id="rId17" imgW="6096000" imgH="9448800" progId="Equation.DSMT4">
                  <p:embed/>
                  <p:pic>
                    <p:nvPicPr>
                      <p:cNvPr id="0" name="图片 10247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81290" y="3577887"/>
                        <a:ext cx="5321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7" name="Object 11"/>
          <p:cNvGraphicFramePr>
            <a:graphicFrameLocks noChangeAspect="1"/>
          </p:cNvGraphicFramePr>
          <p:nvPr/>
        </p:nvGraphicFramePr>
        <p:xfrm>
          <a:off x="3943739" y="3577887"/>
          <a:ext cx="5321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19" imgW="6096000" imgH="9448800" progId="Equation.DSMT4">
                  <p:embed/>
                </p:oleObj>
              </mc:Choice>
              <mc:Fallback>
                <p:oleObj name="Equation" r:id="rId19" imgW="6096000" imgH="9448800" progId="Equation.DSMT4">
                  <p:embed/>
                  <p:pic>
                    <p:nvPicPr>
                      <p:cNvPr id="0" name="图片 10248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943739" y="3577887"/>
                        <a:ext cx="5321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8" name="Object 12"/>
          <p:cNvGraphicFramePr>
            <a:graphicFrameLocks noChangeAspect="1"/>
          </p:cNvGraphicFramePr>
          <p:nvPr/>
        </p:nvGraphicFramePr>
        <p:xfrm>
          <a:off x="5808710" y="3577887"/>
          <a:ext cx="505696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21" imgW="5791200" imgH="9448800" progId="Equation.DSMT4">
                  <p:embed/>
                </p:oleObj>
              </mc:Choice>
              <mc:Fallback>
                <p:oleObj name="Equation" r:id="rId21" imgW="5791200" imgH="9448800" progId="Equation.DSMT4">
                  <p:embed/>
                  <p:pic>
                    <p:nvPicPr>
                      <p:cNvPr id="0" name="图片 10249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808710" y="3577887"/>
                        <a:ext cx="505696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椭圆 49"/>
          <p:cNvSpPr/>
          <p:nvPr/>
        </p:nvSpPr>
        <p:spPr>
          <a:xfrm>
            <a:off x="2390941" y="4042276"/>
            <a:ext cx="414694" cy="4144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2390941" y="2488174"/>
            <a:ext cx="414694" cy="4144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6123185" y="2488174"/>
            <a:ext cx="414694" cy="4144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576" name="Rectangle 68"/>
          <p:cNvSpPr>
            <a:spLocks noChangeArrowheads="1"/>
          </p:cNvSpPr>
          <p:nvPr/>
        </p:nvSpPr>
        <p:spPr bwMode="auto">
          <a:xfrm>
            <a:off x="1353745" y="867073"/>
            <a:ext cx="7134117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】下列分数中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是最简分数的，请把下面的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☺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涂上颜色。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305154" name="Object 2"/>
          <p:cNvGraphicFramePr>
            <a:graphicFrameLocks noChangeAspect="1"/>
          </p:cNvGraphicFramePr>
          <p:nvPr/>
        </p:nvGraphicFramePr>
        <p:xfrm>
          <a:off x="2365599" y="1607516"/>
          <a:ext cx="42621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3" imgW="4876800" imgH="9448800" progId="Equation.DSMT4">
                  <p:embed/>
                </p:oleObj>
              </mc:Choice>
              <mc:Fallback>
                <p:oleObj name="Equation" r:id="rId3" imgW="4876800" imgH="9448800" progId="Equation.DSMT4">
                  <p:embed/>
                  <p:pic>
                    <p:nvPicPr>
                      <p:cNvPr id="0" name="Object 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5599" y="1607516"/>
                        <a:ext cx="42621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5" name="Object 3"/>
          <p:cNvGraphicFramePr>
            <a:graphicFrameLocks noChangeAspect="1"/>
          </p:cNvGraphicFramePr>
          <p:nvPr/>
        </p:nvGraphicFramePr>
        <p:xfrm>
          <a:off x="3585490" y="1607516"/>
          <a:ext cx="452707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5" imgW="5181600" imgH="9448800" progId="Equation.DSMT4">
                  <p:embed/>
                </p:oleObj>
              </mc:Choice>
              <mc:Fallback>
                <p:oleObj name="Equation" r:id="rId5" imgW="5181600" imgH="9448800" progId="Equation.DSMT4">
                  <p:embed/>
                  <p:pic>
                    <p:nvPicPr>
                      <p:cNvPr id="0" name="图片 1638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5490" y="1607516"/>
                        <a:ext cx="452707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6" name="Object 4"/>
          <p:cNvGraphicFramePr>
            <a:graphicFrameLocks noChangeAspect="1"/>
          </p:cNvGraphicFramePr>
          <p:nvPr/>
        </p:nvGraphicFramePr>
        <p:xfrm>
          <a:off x="4804229" y="1607516"/>
          <a:ext cx="42621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7" imgW="4876800" imgH="9448800" progId="Equation.DSMT4">
                  <p:embed/>
                </p:oleObj>
              </mc:Choice>
              <mc:Fallback>
                <p:oleObj name="Equation" r:id="rId7" imgW="4876800" imgH="9448800" progId="Equation.DSMT4">
                  <p:embed/>
                  <p:pic>
                    <p:nvPicPr>
                      <p:cNvPr id="0" name="图片 16386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4229" y="1607516"/>
                        <a:ext cx="42621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7" name="Object 5"/>
          <p:cNvGraphicFramePr>
            <a:graphicFrameLocks noChangeAspect="1"/>
          </p:cNvGraphicFramePr>
          <p:nvPr/>
        </p:nvGraphicFramePr>
        <p:xfrm>
          <a:off x="6086324" y="1607516"/>
          <a:ext cx="399719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9" imgW="4572000" imgH="9448800" progId="Equation.DSMT4">
                  <p:embed/>
                </p:oleObj>
              </mc:Choice>
              <mc:Fallback>
                <p:oleObj name="Equation" r:id="rId9" imgW="4572000" imgH="9448800" progId="Equation.DSMT4">
                  <p:embed/>
                  <p:pic>
                    <p:nvPicPr>
                      <p:cNvPr id="0" name="图片 16387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86324" y="1607516"/>
                        <a:ext cx="399719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8" name="Object 6"/>
          <p:cNvGraphicFramePr>
            <a:graphicFrameLocks noChangeAspect="1"/>
          </p:cNvGraphicFramePr>
          <p:nvPr/>
        </p:nvGraphicFramePr>
        <p:xfrm>
          <a:off x="2352927" y="3213422"/>
          <a:ext cx="451556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11" imgW="5181600" imgH="9448800" progId="Equation.DSMT4">
                  <p:embed/>
                </p:oleObj>
              </mc:Choice>
              <mc:Fallback>
                <p:oleObj name="Equation" r:id="rId11" imgW="5181600" imgH="9448800" progId="Equation.DSMT4">
                  <p:embed/>
                  <p:pic>
                    <p:nvPicPr>
                      <p:cNvPr id="0" name="图片 16388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52927" y="3213422"/>
                        <a:ext cx="451556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9" name="Object 7"/>
          <p:cNvGraphicFramePr>
            <a:graphicFrameLocks noChangeAspect="1"/>
          </p:cNvGraphicFramePr>
          <p:nvPr/>
        </p:nvGraphicFramePr>
        <p:xfrm>
          <a:off x="3598160" y="3213422"/>
          <a:ext cx="451556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13" imgW="5181600" imgH="9448800" progId="Equation.DSMT4">
                  <p:embed/>
                </p:oleObj>
              </mc:Choice>
              <mc:Fallback>
                <p:oleObj name="Equation" r:id="rId13" imgW="5181600" imgH="9448800" progId="Equation.DSMT4">
                  <p:embed/>
                  <p:pic>
                    <p:nvPicPr>
                      <p:cNvPr id="0" name="图片 16389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98160" y="3213422"/>
                        <a:ext cx="451556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60" name="Object 8"/>
          <p:cNvGraphicFramePr>
            <a:graphicFrameLocks noChangeAspect="1"/>
          </p:cNvGraphicFramePr>
          <p:nvPr/>
        </p:nvGraphicFramePr>
        <p:xfrm>
          <a:off x="4854914" y="3213422"/>
          <a:ext cx="425061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15" imgW="4876800" imgH="9448800" progId="Equation.DSMT4">
                  <p:embed/>
                </p:oleObj>
              </mc:Choice>
              <mc:Fallback>
                <p:oleObj name="Equation" r:id="rId15" imgW="4876800" imgH="9448800" progId="Equation.DSMT4">
                  <p:embed/>
                  <p:pic>
                    <p:nvPicPr>
                      <p:cNvPr id="0" name="图片 16390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54914" y="3213422"/>
                        <a:ext cx="425061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2235661" y="2291782"/>
            <a:ext cx="621580" cy="8026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en-US" sz="48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☺</a:t>
            </a: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3504163" y="2333224"/>
            <a:ext cx="698215" cy="7440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44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☺</a:t>
            </a: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4724055" y="2333224"/>
            <a:ext cx="698215" cy="7440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44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☺</a:t>
            </a: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6019973" y="2333224"/>
            <a:ext cx="698215" cy="7440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44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☺</a:t>
            </a: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2287728" y="3887326"/>
            <a:ext cx="698215" cy="7440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44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☺</a:t>
            </a: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3531810" y="3887326"/>
            <a:ext cx="698215" cy="7440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44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☺</a:t>
            </a: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4800082" y="3887326"/>
            <a:ext cx="698215" cy="7440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44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ldLvl="0" animBg="1"/>
      <p:bldP spid="49" grpId="0" bldLvl="0" animBg="1"/>
      <p:bldP spid="48" grpId="0" bldLvl="0" animBg="1"/>
      <p:bldP spid="23576" grpId="0"/>
      <p:bldP spid="37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462748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12217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6149" y="1214271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约分的方法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5688" y="2281651"/>
            <a:ext cx="7169596" cy="16590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一找：找出分子与分母的公因数或最大公因数。</a:t>
            </a:r>
          </a:p>
          <a:p>
            <a:pPr>
              <a:lnSpc>
                <a:spcPct val="17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二除：用公因数（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除外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）或最大公因数同时去除分子与分母。</a:t>
            </a:r>
          </a:p>
          <a:p>
            <a:pPr>
              <a:lnSpc>
                <a:spcPct val="17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三止：一直除到分子与分母只有公因数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为止。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29045" y="623484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885371" y="1247886"/>
            <a:ext cx="6894286" cy="4719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请你来当小法官。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对的画“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√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”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错的画“✕”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196392" y="1920179"/>
            <a:ext cx="5753877" cy="682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(1)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约分的依据是分数的基本性质。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		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120882" y="1920179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96392" y="2765610"/>
            <a:ext cx="5753877" cy="682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(2)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最简分数的分子一定小于分母。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		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120882" y="2843430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127737" y="3498916"/>
            <a:ext cx="5753877" cy="13596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(3)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分子和分母是两个不同的质数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这个分数一定是最简分数。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      				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016747" y="4086251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1718215" y="674826"/>
            <a:ext cx="1084655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约分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1868657" y="1244202"/>
          <a:ext cx="692308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3" imgW="7924800" imgH="9448800" progId="Equation.DSMT4">
                  <p:embed/>
                </p:oleObj>
              </mc:Choice>
              <mc:Fallback>
                <p:oleObj name="Equation" r:id="rId3" imgW="7924800" imgH="9448800" progId="Equation.DSMT4">
                  <p:embed/>
                  <p:pic>
                    <p:nvPicPr>
                      <p:cNvPr id="0" name="Object 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8657" y="1244202"/>
                        <a:ext cx="692308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20"/>
          <p:cNvSpPr txBox="1">
            <a:spLocks noChangeArrowheads="1"/>
          </p:cNvSpPr>
          <p:nvPr/>
        </p:nvSpPr>
        <p:spPr bwMode="auto">
          <a:xfrm>
            <a:off x="2389328" y="1494240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528457" y="1244202"/>
          <a:ext cx="71880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5" imgW="8229600" imgH="9448800" progId="Equation.DSMT4">
                  <p:embed/>
                </p:oleObj>
              </mc:Choice>
              <mc:Fallback>
                <p:oleObj name="Equation" r:id="rId5" imgW="8229600" imgH="9448800" progId="Equation.DSMT4">
                  <p:embed/>
                  <p:pic>
                    <p:nvPicPr>
                      <p:cNvPr id="0" name="图片 17409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8457" y="1244202"/>
                        <a:ext cx="71880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5061800" y="1494240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858289" y="2435680"/>
          <a:ext cx="71880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7" imgW="8229600" imgH="9448800" progId="Equation.DSMT4">
                  <p:embed/>
                </p:oleObj>
              </mc:Choice>
              <mc:Fallback>
                <p:oleObj name="Equation" r:id="rId7" imgW="8229600" imgH="9448800" progId="Equation.DSMT4">
                  <p:embed/>
                  <p:pic>
                    <p:nvPicPr>
                      <p:cNvPr id="0" name="图片 1741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58289" y="2435680"/>
                        <a:ext cx="71880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391632" y="2685718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graphicFrame>
        <p:nvGraphicFramePr>
          <p:cNvPr id="26" name="Object 5"/>
          <p:cNvGraphicFramePr>
            <a:graphicFrameLocks noChangeAspect="1"/>
          </p:cNvGraphicFramePr>
          <p:nvPr/>
        </p:nvGraphicFramePr>
        <p:xfrm>
          <a:off x="4530761" y="2435680"/>
          <a:ext cx="71880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9" imgW="8229600" imgH="9448800" progId="Equation.DSMT4">
                  <p:embed/>
                </p:oleObj>
              </mc:Choice>
              <mc:Fallback>
                <p:oleObj name="Equation" r:id="rId9" imgW="8229600" imgH="9448800" progId="Equation.DSMT4">
                  <p:embed/>
                  <p:pic>
                    <p:nvPicPr>
                      <p:cNvPr id="0" name="图片 17411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0761" y="2435680"/>
                        <a:ext cx="71880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064104" y="2737751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1790326" y="3730764"/>
          <a:ext cx="85127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11" imgW="9753600" imgH="9448800" progId="Equation.DSMT4">
                  <p:embed/>
                </p:oleObj>
              </mc:Choice>
              <mc:Fallback>
                <p:oleObj name="Equation" r:id="rId11" imgW="9753600" imgH="9448800" progId="Equation.DSMT4">
                  <p:embed/>
                  <p:pic>
                    <p:nvPicPr>
                      <p:cNvPr id="0" name="图片 17412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90326" y="3730764"/>
                        <a:ext cx="85127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89328" y="3980802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4528457" y="3730764"/>
          <a:ext cx="718803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13" imgW="8229600" imgH="9448800" progId="Equation.DSMT4">
                  <p:embed/>
                </p:oleObj>
              </mc:Choice>
              <mc:Fallback>
                <p:oleObj name="Equation" r:id="rId13" imgW="8229600" imgH="9448800" progId="Equation.DSMT4">
                  <p:embed/>
                  <p:pic>
                    <p:nvPicPr>
                      <p:cNvPr id="0" name="图片 17413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28457" y="3730764"/>
                        <a:ext cx="718803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061800" y="3980802"/>
            <a:ext cx="129384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   ）</a:t>
            </a:r>
          </a:p>
        </p:txBody>
      </p:sp>
      <p:graphicFrame>
        <p:nvGraphicFramePr>
          <p:cNvPr id="304136" name="Object 3"/>
          <p:cNvGraphicFramePr>
            <a:graphicFrameLocks noChangeAspect="1"/>
          </p:cNvGraphicFramePr>
          <p:nvPr/>
        </p:nvGraphicFramePr>
        <p:xfrm>
          <a:off x="2857702" y="1244202"/>
          <a:ext cx="31908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15" imgW="3657600" imgH="9448800" progId="Equation.DSMT4">
                  <p:embed/>
                </p:oleObj>
              </mc:Choice>
              <mc:Fallback>
                <p:oleObj name="Equation" r:id="rId15" imgW="3657600" imgH="94488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57702" y="1244202"/>
                        <a:ext cx="31908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7" name="Object 9"/>
          <p:cNvGraphicFramePr>
            <a:graphicFrameLocks noChangeAspect="1"/>
          </p:cNvGraphicFramePr>
          <p:nvPr/>
        </p:nvGraphicFramePr>
        <p:xfrm>
          <a:off x="5499072" y="1192399"/>
          <a:ext cx="31908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17" imgW="3657600" imgH="9448800" progId="Equation.DSMT4">
                  <p:embed/>
                </p:oleObj>
              </mc:Choice>
              <mc:Fallback>
                <p:oleObj name="Equation" r:id="rId17" imgW="3657600" imgH="9448800" progId="Equation.DSMT4">
                  <p:embed/>
                  <p:pic>
                    <p:nvPicPr>
                      <p:cNvPr id="0" name="图片 17415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99072" y="1192399"/>
                        <a:ext cx="31908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8" name="Object 10"/>
          <p:cNvGraphicFramePr>
            <a:graphicFrameLocks noChangeAspect="1"/>
          </p:cNvGraphicFramePr>
          <p:nvPr/>
        </p:nvGraphicFramePr>
        <p:xfrm>
          <a:off x="2855398" y="2435680"/>
          <a:ext cx="31908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19" imgW="3657600" imgH="9448800" progId="Equation.DSMT4">
                  <p:embed/>
                </p:oleObj>
              </mc:Choice>
              <mc:Fallback>
                <p:oleObj name="Equation" r:id="rId19" imgW="3657600" imgH="9448800" progId="Equation.DSMT4">
                  <p:embed/>
                  <p:pic>
                    <p:nvPicPr>
                      <p:cNvPr id="0" name="图片 17416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55398" y="2435680"/>
                        <a:ext cx="31908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9" name="Object 11"/>
          <p:cNvGraphicFramePr>
            <a:graphicFrameLocks noChangeAspect="1"/>
          </p:cNvGraphicFramePr>
          <p:nvPr/>
        </p:nvGraphicFramePr>
        <p:xfrm>
          <a:off x="5550908" y="2487714"/>
          <a:ext cx="31908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21" imgW="3657600" imgH="9448800" progId="Equation.DSMT4">
                  <p:embed/>
                </p:oleObj>
              </mc:Choice>
              <mc:Fallback>
                <p:oleObj name="Equation" r:id="rId21" imgW="3657600" imgH="9448800" progId="Equation.DSMT4">
                  <p:embed/>
                  <p:pic>
                    <p:nvPicPr>
                      <p:cNvPr id="0" name="图片 17417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50908" y="2487714"/>
                        <a:ext cx="31908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0" name="Object 12"/>
          <p:cNvGraphicFramePr>
            <a:graphicFrameLocks noChangeAspect="1"/>
          </p:cNvGraphicFramePr>
          <p:nvPr/>
        </p:nvGraphicFramePr>
        <p:xfrm>
          <a:off x="2855398" y="3730764"/>
          <a:ext cx="319084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Equation" r:id="rId23" imgW="3657600" imgH="9448800" progId="Equation.DSMT4">
                  <p:embed/>
                </p:oleObj>
              </mc:Choice>
              <mc:Fallback>
                <p:oleObj name="Equation" r:id="rId23" imgW="3657600" imgH="9448800" progId="Equation.DSMT4">
                  <p:embed/>
                  <p:pic>
                    <p:nvPicPr>
                      <p:cNvPr id="0" name="图片 17418"/>
                      <p:cNvPicPr>
                        <a:picLocks noChangeAspect="1"/>
                      </p:cNvPicPr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855398" y="3730764"/>
                        <a:ext cx="319084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1" name="Object 13"/>
          <p:cNvGraphicFramePr>
            <a:graphicFrameLocks noChangeAspect="1"/>
          </p:cNvGraphicFramePr>
          <p:nvPr/>
        </p:nvGraphicFramePr>
        <p:xfrm>
          <a:off x="5555516" y="3678731"/>
          <a:ext cx="2925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Equation" r:id="rId25" imgW="3352800" imgH="9448800" progId="Equation.DSMT4">
                  <p:embed/>
                </p:oleObj>
              </mc:Choice>
              <mc:Fallback>
                <p:oleObj name="Equation" r:id="rId25" imgW="3352800" imgH="9448800" progId="Equation.DSMT4">
                  <p:embed/>
                  <p:pic>
                    <p:nvPicPr>
                      <p:cNvPr id="0" name="图片 17419"/>
                      <p:cNvPicPr>
                        <a:picLocks noChangeAspect="1"/>
                      </p:cNvPicPr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555516" y="3678731"/>
                        <a:ext cx="2925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0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5" grpId="0"/>
      <p:bldP spid="27" grpId="0"/>
      <p:bldP spid="32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16787" y="806039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ctr"/>
            <a:r>
              <a:rPr lang="zh-CN" altLang="en-US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32771" name="Rectangle 2"/>
          <p:cNvSpPr/>
          <p:nvPr/>
        </p:nvSpPr>
        <p:spPr>
          <a:xfrm>
            <a:off x="2518410" y="2044407"/>
            <a:ext cx="4099709" cy="96145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86400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4855" y="1370757"/>
            <a:ext cx="6831369" cy="998975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结合直观图，经历知识的形成过程，理解约分的含义。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探索并掌握约分的方法，能正确的进行约分。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456" y="2547005"/>
            <a:ext cx="6826588" cy="1915574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理解约分的含义和方法，能正确的进行约分。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探索并掌握约分的方法，能正确的进行约分。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32028" y="416269"/>
            <a:ext cx="146411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回顾复习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391760" y="1013044"/>
            <a:ext cx="5945097" cy="1128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找出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的分子与分母的最大公因数，分子和分母同时除以这个最大公因数后得到的分数是多少？</a:t>
            </a:r>
          </a:p>
        </p:txBody>
      </p:sp>
      <p:graphicFrame>
        <p:nvGraphicFramePr>
          <p:cNvPr id="235521" name="Object 1"/>
          <p:cNvGraphicFramePr>
            <a:graphicFrameLocks noChangeAspect="1"/>
          </p:cNvGraphicFramePr>
          <p:nvPr/>
        </p:nvGraphicFramePr>
        <p:xfrm>
          <a:off x="1970257" y="1013044"/>
          <a:ext cx="308256" cy="70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5181600" imgH="9448800" progId="Equation.DSMT4">
                  <p:embed/>
                </p:oleObj>
              </mc:Choice>
              <mc:Fallback>
                <p:oleObj name="Equation" r:id="rId4" imgW="5181600" imgH="9448800" progId="Equation.DSMT4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0257" y="1013044"/>
                        <a:ext cx="308256" cy="70406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1663614" y="2591550"/>
            <a:ext cx="318208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36</a:t>
            </a:r>
            <a:r>
              <a:rPr lang="zh-CN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72</a:t>
            </a:r>
            <a:r>
              <a:rPr lang="zh-CN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的最大公因数是</a:t>
            </a:r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：</a:t>
            </a:r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36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663844" y="3157013"/>
            <a:ext cx="5673012" cy="10033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分子和分母同时除以这个最大公因数得到的分数是</a:t>
            </a:r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</a:t>
            </a:r>
            <a:r>
              <a:rPr lang="zh-CN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/>
        </p:nvGraphicFramePr>
        <p:xfrm>
          <a:off x="2075773" y="3638670"/>
          <a:ext cx="202739" cy="658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3657600" imgH="9448800" progId="Equation.DSMT4">
                  <p:embed/>
                </p:oleObj>
              </mc:Choice>
              <mc:Fallback>
                <p:oleObj name="Equation" r:id="rId6" imgW="3657600" imgH="9448800" progId="Equation.DSMT4">
                  <p:embed/>
                  <p:pic>
                    <p:nvPicPr>
                      <p:cNvPr id="0" name="图片 1025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75773" y="3638670"/>
                        <a:ext cx="202739" cy="65801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69846" y="41387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 b="-996"/>
          <a:stretch>
            <a:fillRect/>
          </a:stretch>
        </p:blipFill>
        <p:spPr bwMode="auto">
          <a:xfrm>
            <a:off x="1101243" y="1112967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376784" y="1024556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用分数表示阴影部分。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448203" y="1858245"/>
          <a:ext cx="1097280" cy="126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6634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34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634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634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634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634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634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634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878897" y="1858245"/>
          <a:ext cx="1097142" cy="125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268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4319959" y="1858245"/>
          <a:ext cx="1097142" cy="125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535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35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5770235" y="1858245"/>
          <a:ext cx="1097142" cy="1253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3071"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600" dirty="0">
                        <a:latin typeface="Arial Unicode MS" panose="020B0604020202020204" charset="-122"/>
                        <a:ea typeface="Arial Unicode MS" panose="020B0604020202020204" charset="-122"/>
                      </a:endParaRPr>
                    </a:p>
                  </a:txBody>
                  <a:tcPr marL="66351" marR="66351" marT="33154" marB="33154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6" name="组合 34"/>
          <p:cNvGrpSpPr/>
          <p:nvPr/>
        </p:nvGrpSpPr>
        <p:grpSpPr>
          <a:xfrm>
            <a:off x="1836403" y="3215491"/>
            <a:ext cx="642776" cy="689566"/>
            <a:chOff x="891978" y="3843616"/>
            <a:chExt cx="883210" cy="951153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950775" y="4292949"/>
              <a:ext cx="467275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98" name="TextBox 30"/>
            <p:cNvSpPr txBox="1"/>
            <p:nvPr/>
          </p:nvSpPr>
          <p:spPr>
            <a:xfrm>
              <a:off x="980271" y="3843616"/>
              <a:ext cx="524899" cy="5518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8</a:t>
              </a:r>
              <a:endParaRPr lang="en-US" altLang="zh-CN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18" name="TextBox 33"/>
            <p:cNvSpPr txBox="1"/>
            <p:nvPr/>
          </p:nvSpPr>
          <p:spPr>
            <a:xfrm>
              <a:off x="891978" y="4242878"/>
              <a:ext cx="883210" cy="5518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24</a:t>
              </a:r>
              <a:endParaRPr lang="en-US" altLang="zh-CN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</p:grpSp>
      <p:grpSp>
        <p:nvGrpSpPr>
          <p:cNvPr id="19" name="组合 34"/>
          <p:cNvGrpSpPr/>
          <p:nvPr/>
        </p:nvGrpSpPr>
        <p:grpSpPr>
          <a:xfrm>
            <a:off x="3245210" y="3207435"/>
            <a:ext cx="642776" cy="689566"/>
            <a:chOff x="891978" y="3843616"/>
            <a:chExt cx="883210" cy="951154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950775" y="4292949"/>
              <a:ext cx="467275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95" name="TextBox 30"/>
            <p:cNvSpPr txBox="1"/>
            <p:nvPr/>
          </p:nvSpPr>
          <p:spPr>
            <a:xfrm>
              <a:off x="1009702" y="3843616"/>
              <a:ext cx="524899" cy="5518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4</a:t>
              </a:r>
              <a:endParaRPr lang="en-US" altLang="zh-CN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21" name="TextBox 33"/>
            <p:cNvSpPr txBox="1"/>
            <p:nvPr/>
          </p:nvSpPr>
          <p:spPr>
            <a:xfrm>
              <a:off x="891978" y="4242878"/>
              <a:ext cx="883210" cy="5518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12</a:t>
              </a:r>
              <a:endParaRPr lang="en-US" altLang="zh-CN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</p:grpSp>
      <p:grpSp>
        <p:nvGrpSpPr>
          <p:cNvPr id="22" name="组合 34"/>
          <p:cNvGrpSpPr/>
          <p:nvPr/>
        </p:nvGrpSpPr>
        <p:grpSpPr>
          <a:xfrm>
            <a:off x="4753083" y="3184411"/>
            <a:ext cx="694612" cy="689566"/>
            <a:chOff x="950775" y="3843616"/>
            <a:chExt cx="955122" cy="951154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950775" y="4292949"/>
              <a:ext cx="467275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92" name="TextBox 30"/>
            <p:cNvSpPr txBox="1"/>
            <p:nvPr/>
          </p:nvSpPr>
          <p:spPr>
            <a:xfrm>
              <a:off x="1034743" y="3843616"/>
              <a:ext cx="524898" cy="5518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2</a:t>
              </a:r>
              <a:endParaRPr lang="en-US" altLang="zh-CN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25" name="TextBox 33"/>
            <p:cNvSpPr txBox="1"/>
            <p:nvPr/>
          </p:nvSpPr>
          <p:spPr>
            <a:xfrm>
              <a:off x="1022688" y="4242878"/>
              <a:ext cx="883209" cy="5518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6</a:t>
              </a:r>
              <a:endParaRPr lang="en-US" altLang="zh-CN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</p:grpSp>
      <p:grpSp>
        <p:nvGrpSpPr>
          <p:cNvPr id="26" name="组合 34"/>
          <p:cNvGrpSpPr/>
          <p:nvPr/>
        </p:nvGrpSpPr>
        <p:grpSpPr>
          <a:xfrm>
            <a:off x="6234462" y="3163690"/>
            <a:ext cx="685396" cy="689566"/>
            <a:chOff x="950775" y="3843616"/>
            <a:chExt cx="942134" cy="951154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950775" y="4292949"/>
              <a:ext cx="467275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30"/>
            <p:cNvSpPr txBox="1"/>
            <p:nvPr/>
          </p:nvSpPr>
          <p:spPr>
            <a:xfrm>
              <a:off x="994986" y="3843616"/>
              <a:ext cx="524898" cy="5518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1</a:t>
              </a:r>
              <a:endParaRPr lang="en-US" altLang="zh-CN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  <p:sp>
          <p:nvSpPr>
            <p:cNvPr id="29" name="TextBox 33"/>
            <p:cNvSpPr txBox="1"/>
            <p:nvPr/>
          </p:nvSpPr>
          <p:spPr>
            <a:xfrm>
              <a:off x="1009701" y="4242878"/>
              <a:ext cx="883208" cy="55189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  <a:latin typeface="Arial Unicode MS" panose="020B0604020202020204" charset="-122"/>
                  <a:ea typeface="Arial Unicode MS" panose="020B0604020202020204" charset="-122"/>
                </a:rPr>
                <a:t>3</a:t>
              </a:r>
              <a:endParaRPr lang="en-US" altLang="zh-CN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/>
          <a:srcRect b="-996"/>
          <a:stretch>
            <a:fillRect/>
          </a:stretch>
        </p:blipFill>
        <p:spPr bwMode="auto">
          <a:xfrm>
            <a:off x="1101243" y="904832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1532985" y="764388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认真观察，你发现了什么？</a:t>
            </a:r>
          </a:p>
        </p:txBody>
      </p:sp>
      <p:pic>
        <p:nvPicPr>
          <p:cNvPr id="23" name="图片 22" descr="4.png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 flipH="1">
            <a:off x="774589" y="2086468"/>
            <a:ext cx="828067" cy="1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云形标注 23"/>
          <p:cNvSpPr/>
          <p:nvPr/>
        </p:nvSpPr>
        <p:spPr>
          <a:xfrm>
            <a:off x="1905749" y="1770064"/>
            <a:ext cx="3080715" cy="1001992"/>
          </a:xfrm>
          <a:prstGeom prst="cloudCallout">
            <a:avLst>
              <a:gd name="adj1" fmla="val -61701"/>
              <a:gd name="adj2" fmla="val 4447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第二幅图，把整体分成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12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分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……</a:t>
            </a:r>
          </a:p>
        </p:txBody>
      </p:sp>
      <p:pic>
        <p:nvPicPr>
          <p:cNvPr id="25" name="图片 9" descr="4.png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7347354" y="2405240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云形标注 25"/>
          <p:cNvSpPr/>
          <p:nvPr/>
        </p:nvSpPr>
        <p:spPr>
          <a:xfrm>
            <a:off x="3645620" y="3032225"/>
            <a:ext cx="3422607" cy="1001992"/>
          </a:xfrm>
          <a:prstGeom prst="cloudCallout">
            <a:avLst>
              <a:gd name="adj1" fmla="val 62967"/>
              <a:gd name="adj2" fmla="val -2734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 sz="1700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8495" y="3157474"/>
          <a:ext cx="1989609" cy="75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6" imgW="1041400" imgH="393700" progId="Equation.KSEE3">
                  <p:embed/>
                </p:oleObj>
              </mc:Choice>
              <mc:Fallback>
                <p:oleObj r:id="rId6" imgW="1041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28495" y="3157474"/>
                        <a:ext cx="1989609" cy="751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bldLvl="0" animBg="1"/>
      <p:bldP spid="2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 b="-996"/>
          <a:stretch>
            <a:fillRect/>
          </a:stretch>
        </p:blipFill>
        <p:spPr bwMode="auto">
          <a:xfrm>
            <a:off x="840907" y="1060933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220583" y="920489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运用前面学过的知识解释笑笑的发现。</a:t>
            </a:r>
          </a:p>
        </p:txBody>
      </p:sp>
      <p:pic>
        <p:nvPicPr>
          <p:cNvPr id="23" name="图片 22" descr="4.png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 flipH="1">
            <a:off x="774589" y="2086468"/>
            <a:ext cx="828067" cy="1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云形标注 23"/>
          <p:cNvSpPr/>
          <p:nvPr/>
        </p:nvSpPr>
        <p:spPr>
          <a:xfrm>
            <a:off x="1905749" y="1495621"/>
            <a:ext cx="2395088" cy="1298538"/>
          </a:xfrm>
          <a:prstGeom prst="cloudCallout">
            <a:avLst>
              <a:gd name="adj1" fmla="val -61701"/>
              <a:gd name="adj2" fmla="val 4447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分数的分子和分母同时除以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……</a:t>
            </a:r>
          </a:p>
        </p:txBody>
      </p:sp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05829" y="1943203"/>
          <a:ext cx="2062411" cy="2303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5" imgW="1079500" imgH="1206500" progId="Equation.KSEE3">
                  <p:embed/>
                </p:oleObj>
              </mc:Choice>
              <mc:Fallback>
                <p:oleObj r:id="rId5" imgW="1079500" imgH="12065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05829" y="1943203"/>
                        <a:ext cx="2062411" cy="2303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下箭头 2"/>
          <p:cNvSpPr/>
          <p:nvPr/>
        </p:nvSpPr>
        <p:spPr>
          <a:xfrm>
            <a:off x="7184341" y="2206133"/>
            <a:ext cx="156662" cy="203667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bldLvl="0" animBg="1"/>
      <p:bldP spid="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1620071" y="1631461"/>
            <a:ext cx="5904319" cy="20887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>
              <a:lnSpc>
                <a:spcPct val="170000"/>
              </a:lnSpc>
            </a:pP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像这样，把一个分数的分子、分母同时除以公因数，分数的值不变，这个过程叫做</a:t>
            </a:r>
            <a:r>
              <a:rPr lang="zh-CN" altLang="en-US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约分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     不能再约分，是</a:t>
            </a:r>
            <a:r>
              <a:rPr lang="zh-CN" altLang="en-US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最简分数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477518" y="2369833"/>
          <a:ext cx="267247" cy="751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7518" y="2369833"/>
                        <a:ext cx="267247" cy="751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rcRect b="-996"/>
          <a:stretch>
            <a:fillRect/>
          </a:stretch>
        </p:blipFill>
        <p:spPr bwMode="auto">
          <a:xfrm>
            <a:off x="997109" y="956866"/>
            <a:ext cx="320236" cy="3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1376784" y="816422"/>
            <a:ext cx="7251153" cy="471986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</a:rPr>
              <a:t>看一看，说一说可以如何约分。</a:t>
            </a:r>
          </a:p>
        </p:txBody>
      </p:sp>
      <p:sp>
        <p:nvSpPr>
          <p:cNvPr id="27" name="圆角矩形 26"/>
          <p:cNvSpPr/>
          <p:nvPr/>
        </p:nvSpPr>
        <p:spPr>
          <a:xfrm>
            <a:off x="1018304" y="1475821"/>
            <a:ext cx="5132528" cy="395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方法一：逐次约分法。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109768" y="2014115"/>
            <a:ext cx="30922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每次除以它们的公因数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273410" name="Object 2"/>
          <p:cNvGraphicFramePr>
            <a:graphicFrameLocks noChangeAspect="1"/>
          </p:cNvGraphicFramePr>
          <p:nvPr/>
        </p:nvGraphicFramePr>
        <p:xfrm>
          <a:off x="4701246" y="3048572"/>
          <a:ext cx="479202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5486400" imgH="9448800" progId="Equation.DSMT4">
                  <p:embed/>
                </p:oleObj>
              </mc:Choice>
              <mc:Fallback>
                <p:oleObj name="Equation" r:id="rId4" imgW="5486400" imgH="9448800" progId="Equation.DSMT4">
                  <p:embed/>
                  <p:pic>
                    <p:nvPicPr>
                      <p:cNvPr id="0" name="图片 6144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01246" y="3048572"/>
                        <a:ext cx="479202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直接连接符 28"/>
          <p:cNvCxnSpPr/>
          <p:nvPr/>
        </p:nvCxnSpPr>
        <p:spPr>
          <a:xfrm rot="16200000" flipH="1">
            <a:off x="4804986" y="3152112"/>
            <a:ext cx="207214" cy="207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rot="16200000" flipH="1">
            <a:off x="4804986" y="3618342"/>
            <a:ext cx="207214" cy="207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4753084" y="2685948"/>
            <a:ext cx="262198" cy="374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4</a:t>
            </a:r>
          </a:p>
        </p:txBody>
      </p:sp>
      <p:sp>
        <p:nvSpPr>
          <p:cNvPr id="32" name="TextBox 10"/>
          <p:cNvSpPr txBox="1">
            <a:spLocks noChangeArrowheads="1"/>
          </p:cNvSpPr>
          <p:nvPr/>
        </p:nvSpPr>
        <p:spPr bwMode="auto">
          <a:xfrm>
            <a:off x="4701246" y="3815262"/>
            <a:ext cx="390438" cy="374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12</a:t>
            </a:r>
          </a:p>
        </p:txBody>
      </p:sp>
      <p:cxnSp>
        <p:nvCxnSpPr>
          <p:cNvPr id="33" name="直接连接符 32"/>
          <p:cNvCxnSpPr/>
          <p:nvPr/>
        </p:nvCxnSpPr>
        <p:spPr>
          <a:xfrm rot="16200000" flipH="1">
            <a:off x="4804986" y="2789488"/>
            <a:ext cx="207214" cy="207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16200000" flipH="1">
            <a:off x="4804986" y="3929162"/>
            <a:ext cx="207214" cy="207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4753084" y="2375127"/>
            <a:ext cx="262198" cy="374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2</a:t>
            </a:r>
          </a:p>
        </p:txBody>
      </p:sp>
      <p:sp>
        <p:nvSpPr>
          <p:cNvPr id="36" name="TextBox 14"/>
          <p:cNvSpPr txBox="1">
            <a:spLocks noChangeArrowheads="1"/>
          </p:cNvSpPr>
          <p:nvPr/>
        </p:nvSpPr>
        <p:spPr bwMode="auto">
          <a:xfrm>
            <a:off x="4753084" y="4084639"/>
            <a:ext cx="262198" cy="374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6</a:t>
            </a:r>
          </a:p>
        </p:txBody>
      </p:sp>
      <p:cxnSp>
        <p:nvCxnSpPr>
          <p:cNvPr id="37" name="直接连接符 36"/>
          <p:cNvCxnSpPr/>
          <p:nvPr/>
        </p:nvCxnSpPr>
        <p:spPr>
          <a:xfrm rot="16200000" flipH="1">
            <a:off x="4804986" y="2478667"/>
            <a:ext cx="207214" cy="207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16200000" flipH="1">
            <a:off x="4804986" y="4188179"/>
            <a:ext cx="207214" cy="207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7"/>
          <p:cNvSpPr txBox="1">
            <a:spLocks noChangeArrowheads="1"/>
          </p:cNvSpPr>
          <p:nvPr/>
        </p:nvSpPr>
        <p:spPr bwMode="auto">
          <a:xfrm>
            <a:off x="4753084" y="2064307"/>
            <a:ext cx="262198" cy="374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1</a:t>
            </a:r>
          </a:p>
        </p:txBody>
      </p:sp>
      <p:sp>
        <p:nvSpPr>
          <p:cNvPr id="40" name="TextBox 18"/>
          <p:cNvSpPr txBox="1">
            <a:spLocks noChangeArrowheads="1"/>
          </p:cNvSpPr>
          <p:nvPr/>
        </p:nvSpPr>
        <p:spPr bwMode="auto">
          <a:xfrm>
            <a:off x="4805151" y="4395229"/>
            <a:ext cx="262198" cy="374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3</a:t>
            </a:r>
          </a:p>
        </p:txBody>
      </p:sp>
      <p:graphicFrame>
        <p:nvGraphicFramePr>
          <p:cNvPr id="273411" name="Object 3"/>
          <p:cNvGraphicFramePr>
            <a:graphicFrameLocks noChangeAspect="1"/>
          </p:cNvGraphicFramePr>
          <p:nvPr/>
        </p:nvGraphicFramePr>
        <p:xfrm>
          <a:off x="5284122" y="3048572"/>
          <a:ext cx="5321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6" imgW="6096000" imgH="9448800" progId="Equation.DSMT4">
                  <p:embed/>
                </p:oleObj>
              </mc:Choice>
              <mc:Fallback>
                <p:oleObj name="Equation" r:id="rId6" imgW="6096000" imgH="9448800" progId="Equation.DSMT4">
                  <p:embed/>
                  <p:pic>
                    <p:nvPicPr>
                      <p:cNvPr id="0" name="图片 6145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84122" y="3048572"/>
                        <a:ext cx="5321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bldLvl="0" animBg="1"/>
      <p:bldP spid="28" grpId="0"/>
      <p:bldP spid="31" grpId="0"/>
      <p:bldP spid="32" grpId="0"/>
      <p:bldP spid="35" grpId="0"/>
      <p:bldP spid="36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1007246" y="938908"/>
            <a:ext cx="5132528" cy="395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方法二：一次约分法。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032358" y="1546504"/>
            <a:ext cx="426121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直接约去分子和分母的最大公因数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graphicFrame>
        <p:nvGraphicFramePr>
          <p:cNvPr id="273410" name="Object 2"/>
          <p:cNvGraphicFramePr>
            <a:graphicFrameLocks noChangeAspect="1"/>
          </p:cNvGraphicFramePr>
          <p:nvPr/>
        </p:nvGraphicFramePr>
        <p:xfrm>
          <a:off x="2618561" y="2695848"/>
          <a:ext cx="479202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5486400" imgH="9448800" progId="Equation.DSMT4">
                  <p:embed/>
                </p:oleObj>
              </mc:Choice>
              <mc:Fallback>
                <p:oleObj name="Equation" r:id="rId3" imgW="5486400" imgH="9448800" progId="Equation.DSMT4">
                  <p:embed/>
                  <p:pic>
                    <p:nvPicPr>
                      <p:cNvPr id="0" name="Object 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8561" y="2695848"/>
                        <a:ext cx="479202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接连接符 6"/>
          <p:cNvCxnSpPr/>
          <p:nvPr/>
        </p:nvCxnSpPr>
        <p:spPr>
          <a:xfrm rot="16200000" flipH="1">
            <a:off x="2722301" y="2799388"/>
            <a:ext cx="207214" cy="207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rot="16200000" flipH="1">
            <a:off x="2722301" y="3265618"/>
            <a:ext cx="207214" cy="2073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96893" y="2324015"/>
            <a:ext cx="262198" cy="374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33754" y="3515493"/>
            <a:ext cx="262198" cy="374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3</a:t>
            </a:r>
          </a:p>
        </p:txBody>
      </p:sp>
      <p:graphicFrame>
        <p:nvGraphicFramePr>
          <p:cNvPr id="273411" name="Object 3"/>
          <p:cNvGraphicFramePr>
            <a:graphicFrameLocks noChangeAspect="1"/>
          </p:cNvGraphicFramePr>
          <p:nvPr/>
        </p:nvGraphicFramePr>
        <p:xfrm>
          <a:off x="3201437" y="2695848"/>
          <a:ext cx="532190" cy="8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5" imgW="6096000" imgH="9448800" progId="Equation.DSMT4">
                  <p:embed/>
                </p:oleObj>
              </mc:Choice>
              <mc:Fallback>
                <p:oleObj name="Equation" r:id="rId5" imgW="6096000" imgH="94488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1437" y="2695848"/>
                        <a:ext cx="532190" cy="82885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0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全屏显示(16:9)</PresentationFormat>
  <Paragraphs>79</Paragraphs>
  <Slides>16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Arial Unicode MS</vt:lpstr>
      <vt:lpstr>黑体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WWW.2PPT.COM
</vt:lpstr>
      <vt:lpstr>Equation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2023-01-16T21:37:58Z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5DE98BA23E7E424F8A5AE374D04EAA4D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