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03FA4D-8D03-409B-8814-D63869E41134}"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BC7190-571E-40CE-BA0C-D9F90C75F3C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BC7190-571E-40CE-BA0C-D9F90C75F3CD}"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0485" name="Rectangle 5"/>
          <p:cNvSpPr>
            <a:spLocks noGrp="1" noChangeArrowheads="1"/>
          </p:cNvSpPr>
          <p:nvPr>
            <p:ph type="dt" sz="half" idx="2"/>
          </p:nvPr>
        </p:nvSpPr>
        <p:spPr/>
        <p:txBody>
          <a:bodyPr/>
          <a:lstStyle>
            <a:lvl1pPr>
              <a:defRPr/>
            </a:lvl1pPr>
          </a:lstStyle>
          <a:p>
            <a:endParaRPr lang="en-GB" altLang="en-US"/>
          </a:p>
        </p:txBody>
      </p:sp>
      <p:sp>
        <p:nvSpPr>
          <p:cNvPr id="20486" name="Rectangle 6"/>
          <p:cNvSpPr>
            <a:spLocks noGrp="1" noChangeArrowheads="1"/>
          </p:cNvSpPr>
          <p:nvPr>
            <p:ph type="ftr" sz="quarter" idx="3"/>
          </p:nvPr>
        </p:nvSpPr>
        <p:spPr/>
        <p:txBody>
          <a:bodyPr/>
          <a:lstStyle>
            <a:lvl1pPr>
              <a:defRPr/>
            </a:lvl1pPr>
          </a:lstStyle>
          <a:p>
            <a:endParaRPr lang="en-GB" altLang="en-US"/>
          </a:p>
        </p:txBody>
      </p:sp>
      <p:sp>
        <p:nvSpPr>
          <p:cNvPr id="20487" name="Rectangle 7"/>
          <p:cNvSpPr>
            <a:spLocks noGrp="1" noChangeArrowheads="1"/>
          </p:cNvSpPr>
          <p:nvPr>
            <p:ph type="sldNum" sz="quarter" idx="4"/>
          </p:nvPr>
        </p:nvSpPr>
        <p:spPr/>
        <p:txBody>
          <a:bodyPr/>
          <a:lstStyle>
            <a:lvl1pPr>
              <a:defRPr/>
            </a:lvl1pPr>
          </a:lstStyle>
          <a:p>
            <a:fld id="{74FF28BC-8A35-4890-88DA-70AA208CA123}" type="slidenum">
              <a:rPr lang="zh-CN" altLang="en-US"/>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en-US"/>
          </a:p>
        </p:txBody>
      </p:sp>
      <p:sp>
        <p:nvSpPr>
          <p:cNvPr id="5" name="页脚占位符 4"/>
          <p:cNvSpPr>
            <a:spLocks noGrp="1"/>
          </p:cNvSpPr>
          <p:nvPr>
            <p:ph type="ftr" sz="quarter" idx="11"/>
          </p:nvPr>
        </p:nvSpPr>
        <p:spPr/>
        <p:txBody>
          <a:bodyPr/>
          <a:lstStyle>
            <a:lvl1pPr>
              <a:defRPr/>
            </a:lvl1pPr>
          </a:lstStyle>
          <a:p>
            <a:endParaRPr lang="en-GB" altLang="en-US"/>
          </a:p>
        </p:txBody>
      </p:sp>
      <p:sp>
        <p:nvSpPr>
          <p:cNvPr id="6" name="灯片编号占位符 5"/>
          <p:cNvSpPr>
            <a:spLocks noGrp="1"/>
          </p:cNvSpPr>
          <p:nvPr>
            <p:ph type="sldNum" sz="quarter" idx="12"/>
          </p:nvPr>
        </p:nvSpPr>
        <p:spPr/>
        <p:txBody>
          <a:bodyPr/>
          <a:lstStyle>
            <a:lvl1pPr>
              <a:defRPr/>
            </a:lvl1pPr>
          </a:lstStyle>
          <a:p>
            <a:fld id="{7EA96F3B-2176-4121-A6FD-5C3FEF7DA819}" type="slidenum">
              <a:rPr lang="zh-CN" altLang="en-US"/>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50038" y="549275"/>
            <a:ext cx="2063750" cy="5576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549275"/>
            <a:ext cx="6040438" cy="5576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en-US"/>
          </a:p>
        </p:txBody>
      </p:sp>
      <p:sp>
        <p:nvSpPr>
          <p:cNvPr id="5" name="页脚占位符 4"/>
          <p:cNvSpPr>
            <a:spLocks noGrp="1"/>
          </p:cNvSpPr>
          <p:nvPr>
            <p:ph type="ftr" sz="quarter" idx="11"/>
          </p:nvPr>
        </p:nvSpPr>
        <p:spPr/>
        <p:txBody>
          <a:bodyPr/>
          <a:lstStyle>
            <a:lvl1pPr>
              <a:defRPr/>
            </a:lvl1pPr>
          </a:lstStyle>
          <a:p>
            <a:endParaRPr lang="en-GB" altLang="en-US"/>
          </a:p>
        </p:txBody>
      </p:sp>
      <p:sp>
        <p:nvSpPr>
          <p:cNvPr id="6" name="灯片编号占位符 5"/>
          <p:cNvSpPr>
            <a:spLocks noGrp="1"/>
          </p:cNvSpPr>
          <p:nvPr>
            <p:ph type="sldNum" sz="quarter" idx="12"/>
          </p:nvPr>
        </p:nvSpPr>
        <p:spPr/>
        <p:txBody>
          <a:bodyPr/>
          <a:lstStyle>
            <a:lvl1pPr>
              <a:defRPr/>
            </a:lvl1pPr>
          </a:lstStyle>
          <a:p>
            <a:fld id="{28189713-09BA-480A-9166-D9821EF6259F}" type="slidenum">
              <a:rPr lang="zh-CN" altLang="en-US"/>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en-US"/>
          </a:p>
        </p:txBody>
      </p:sp>
      <p:sp>
        <p:nvSpPr>
          <p:cNvPr id="5" name="页脚占位符 4"/>
          <p:cNvSpPr>
            <a:spLocks noGrp="1"/>
          </p:cNvSpPr>
          <p:nvPr>
            <p:ph type="ftr" sz="quarter" idx="11"/>
          </p:nvPr>
        </p:nvSpPr>
        <p:spPr/>
        <p:txBody>
          <a:bodyPr/>
          <a:lstStyle>
            <a:lvl1pPr>
              <a:defRPr/>
            </a:lvl1pPr>
          </a:lstStyle>
          <a:p>
            <a:endParaRPr lang="en-GB" altLang="en-US"/>
          </a:p>
        </p:txBody>
      </p:sp>
      <p:sp>
        <p:nvSpPr>
          <p:cNvPr id="6" name="灯片编号占位符 5"/>
          <p:cNvSpPr>
            <a:spLocks noGrp="1"/>
          </p:cNvSpPr>
          <p:nvPr>
            <p:ph type="sldNum" sz="quarter" idx="12"/>
          </p:nvPr>
        </p:nvSpPr>
        <p:spPr/>
        <p:txBody>
          <a:bodyPr/>
          <a:lstStyle>
            <a:lvl1pPr>
              <a:defRPr/>
            </a:lvl1pPr>
          </a:lstStyle>
          <a:p>
            <a:fld id="{236E1033-C5D6-45B5-A36F-3CF95591F07C}" type="slidenum">
              <a:rPr lang="zh-CN" altLang="en-US"/>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GB" altLang="en-US"/>
          </a:p>
        </p:txBody>
      </p:sp>
      <p:sp>
        <p:nvSpPr>
          <p:cNvPr id="5" name="页脚占位符 4"/>
          <p:cNvSpPr>
            <a:spLocks noGrp="1"/>
          </p:cNvSpPr>
          <p:nvPr>
            <p:ph type="ftr" sz="quarter" idx="11"/>
          </p:nvPr>
        </p:nvSpPr>
        <p:spPr/>
        <p:txBody>
          <a:bodyPr/>
          <a:lstStyle>
            <a:lvl1pPr>
              <a:defRPr/>
            </a:lvl1pPr>
          </a:lstStyle>
          <a:p>
            <a:endParaRPr lang="en-GB" altLang="en-US"/>
          </a:p>
        </p:txBody>
      </p:sp>
      <p:sp>
        <p:nvSpPr>
          <p:cNvPr id="6" name="灯片编号占位符 5"/>
          <p:cNvSpPr>
            <a:spLocks noGrp="1"/>
          </p:cNvSpPr>
          <p:nvPr>
            <p:ph type="sldNum" sz="quarter" idx="12"/>
          </p:nvPr>
        </p:nvSpPr>
        <p:spPr/>
        <p:txBody>
          <a:bodyPr/>
          <a:lstStyle>
            <a:lvl1pPr>
              <a:defRPr/>
            </a:lvl1pPr>
          </a:lstStyle>
          <a:p>
            <a:fld id="{E55ECD35-F783-49B2-8E90-9F393726F08D}" type="slidenum">
              <a:rPr lang="zh-CN" altLang="en-US"/>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84188"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75188"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GB" altLang="en-US"/>
          </a:p>
        </p:txBody>
      </p:sp>
      <p:sp>
        <p:nvSpPr>
          <p:cNvPr id="6" name="页脚占位符 5"/>
          <p:cNvSpPr>
            <a:spLocks noGrp="1"/>
          </p:cNvSpPr>
          <p:nvPr>
            <p:ph type="ftr" sz="quarter" idx="11"/>
          </p:nvPr>
        </p:nvSpPr>
        <p:spPr/>
        <p:txBody>
          <a:bodyPr/>
          <a:lstStyle>
            <a:lvl1pPr>
              <a:defRPr/>
            </a:lvl1pPr>
          </a:lstStyle>
          <a:p>
            <a:endParaRPr lang="en-GB" altLang="en-US"/>
          </a:p>
        </p:txBody>
      </p:sp>
      <p:sp>
        <p:nvSpPr>
          <p:cNvPr id="7" name="灯片编号占位符 6"/>
          <p:cNvSpPr>
            <a:spLocks noGrp="1"/>
          </p:cNvSpPr>
          <p:nvPr>
            <p:ph type="sldNum" sz="quarter" idx="12"/>
          </p:nvPr>
        </p:nvSpPr>
        <p:spPr/>
        <p:txBody>
          <a:bodyPr/>
          <a:lstStyle>
            <a:lvl1pPr>
              <a:defRPr/>
            </a:lvl1pPr>
          </a:lstStyle>
          <a:p>
            <a:fld id="{C156BE01-BC21-4564-BA12-FAD8531CDFF4}" type="slidenum">
              <a:rPr lang="zh-CN" altLang="en-US"/>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GB" altLang="en-US"/>
          </a:p>
        </p:txBody>
      </p:sp>
      <p:sp>
        <p:nvSpPr>
          <p:cNvPr id="8" name="页脚占位符 7"/>
          <p:cNvSpPr>
            <a:spLocks noGrp="1"/>
          </p:cNvSpPr>
          <p:nvPr>
            <p:ph type="ftr" sz="quarter" idx="11"/>
          </p:nvPr>
        </p:nvSpPr>
        <p:spPr/>
        <p:txBody>
          <a:bodyPr/>
          <a:lstStyle>
            <a:lvl1pPr>
              <a:defRPr/>
            </a:lvl1pPr>
          </a:lstStyle>
          <a:p>
            <a:endParaRPr lang="en-GB" altLang="en-US"/>
          </a:p>
        </p:txBody>
      </p:sp>
      <p:sp>
        <p:nvSpPr>
          <p:cNvPr id="9" name="灯片编号占位符 8"/>
          <p:cNvSpPr>
            <a:spLocks noGrp="1"/>
          </p:cNvSpPr>
          <p:nvPr>
            <p:ph type="sldNum" sz="quarter" idx="12"/>
          </p:nvPr>
        </p:nvSpPr>
        <p:spPr/>
        <p:txBody>
          <a:bodyPr/>
          <a:lstStyle>
            <a:lvl1pPr>
              <a:defRPr/>
            </a:lvl1pPr>
          </a:lstStyle>
          <a:p>
            <a:fld id="{FEB276CC-D7A4-4A3E-A07B-3A35A8A20F2C}" type="slidenum">
              <a:rPr lang="zh-CN" altLang="en-US"/>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GB" altLang="en-US"/>
          </a:p>
        </p:txBody>
      </p:sp>
      <p:sp>
        <p:nvSpPr>
          <p:cNvPr id="4" name="页脚占位符 3"/>
          <p:cNvSpPr>
            <a:spLocks noGrp="1"/>
          </p:cNvSpPr>
          <p:nvPr>
            <p:ph type="ftr" sz="quarter" idx="11"/>
          </p:nvPr>
        </p:nvSpPr>
        <p:spPr/>
        <p:txBody>
          <a:bodyPr/>
          <a:lstStyle>
            <a:lvl1pPr>
              <a:defRPr/>
            </a:lvl1pPr>
          </a:lstStyle>
          <a:p>
            <a:endParaRPr lang="en-GB" altLang="en-US"/>
          </a:p>
        </p:txBody>
      </p:sp>
      <p:sp>
        <p:nvSpPr>
          <p:cNvPr id="5" name="灯片编号占位符 4"/>
          <p:cNvSpPr>
            <a:spLocks noGrp="1"/>
          </p:cNvSpPr>
          <p:nvPr>
            <p:ph type="sldNum" sz="quarter" idx="12"/>
          </p:nvPr>
        </p:nvSpPr>
        <p:spPr/>
        <p:txBody>
          <a:bodyPr/>
          <a:lstStyle>
            <a:lvl1pPr>
              <a:defRPr/>
            </a:lvl1pPr>
          </a:lstStyle>
          <a:p>
            <a:fld id="{7A8E3AAB-8032-4646-84FD-D9F1D3972F1D}" type="slidenum">
              <a:rPr lang="zh-CN" altLang="en-US"/>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GB" altLang="en-US"/>
          </a:p>
        </p:txBody>
      </p:sp>
      <p:sp>
        <p:nvSpPr>
          <p:cNvPr id="3" name="页脚占位符 2"/>
          <p:cNvSpPr>
            <a:spLocks noGrp="1"/>
          </p:cNvSpPr>
          <p:nvPr>
            <p:ph type="ftr" sz="quarter" idx="11"/>
          </p:nvPr>
        </p:nvSpPr>
        <p:spPr/>
        <p:txBody>
          <a:bodyPr/>
          <a:lstStyle>
            <a:lvl1pPr>
              <a:defRPr/>
            </a:lvl1pPr>
          </a:lstStyle>
          <a:p>
            <a:endParaRPr lang="en-GB" altLang="en-US"/>
          </a:p>
        </p:txBody>
      </p:sp>
      <p:sp>
        <p:nvSpPr>
          <p:cNvPr id="4" name="灯片编号占位符 3"/>
          <p:cNvSpPr>
            <a:spLocks noGrp="1"/>
          </p:cNvSpPr>
          <p:nvPr>
            <p:ph type="sldNum" sz="quarter" idx="12"/>
          </p:nvPr>
        </p:nvSpPr>
        <p:spPr/>
        <p:txBody>
          <a:bodyPr/>
          <a:lstStyle>
            <a:lvl1pPr>
              <a:defRPr/>
            </a:lvl1pPr>
          </a:lstStyle>
          <a:p>
            <a:fld id="{15C06F0D-FAEB-44B1-8847-538FB645867C}" type="slidenum">
              <a:rPr lang="zh-CN" altLang="en-US"/>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GB" altLang="en-US"/>
          </a:p>
        </p:txBody>
      </p:sp>
      <p:sp>
        <p:nvSpPr>
          <p:cNvPr id="6" name="页脚占位符 5"/>
          <p:cNvSpPr>
            <a:spLocks noGrp="1"/>
          </p:cNvSpPr>
          <p:nvPr>
            <p:ph type="ftr" sz="quarter" idx="11"/>
          </p:nvPr>
        </p:nvSpPr>
        <p:spPr/>
        <p:txBody>
          <a:bodyPr/>
          <a:lstStyle>
            <a:lvl1pPr>
              <a:defRPr/>
            </a:lvl1pPr>
          </a:lstStyle>
          <a:p>
            <a:endParaRPr lang="en-GB" altLang="en-US"/>
          </a:p>
        </p:txBody>
      </p:sp>
      <p:sp>
        <p:nvSpPr>
          <p:cNvPr id="7" name="灯片编号占位符 6"/>
          <p:cNvSpPr>
            <a:spLocks noGrp="1"/>
          </p:cNvSpPr>
          <p:nvPr>
            <p:ph type="sldNum" sz="quarter" idx="12"/>
          </p:nvPr>
        </p:nvSpPr>
        <p:spPr/>
        <p:txBody>
          <a:bodyPr/>
          <a:lstStyle>
            <a:lvl1pPr>
              <a:defRPr/>
            </a:lvl1pPr>
          </a:lstStyle>
          <a:p>
            <a:fld id="{D447189F-F908-451E-984D-C7075DF1A747}" type="slidenum">
              <a:rPr lang="zh-CN" altLang="en-US"/>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GB" altLang="en-US"/>
          </a:p>
        </p:txBody>
      </p:sp>
      <p:sp>
        <p:nvSpPr>
          <p:cNvPr id="6" name="页脚占位符 5"/>
          <p:cNvSpPr>
            <a:spLocks noGrp="1"/>
          </p:cNvSpPr>
          <p:nvPr>
            <p:ph type="ftr" sz="quarter" idx="11"/>
          </p:nvPr>
        </p:nvSpPr>
        <p:spPr/>
        <p:txBody>
          <a:bodyPr/>
          <a:lstStyle>
            <a:lvl1pPr>
              <a:defRPr/>
            </a:lvl1pPr>
          </a:lstStyle>
          <a:p>
            <a:endParaRPr lang="en-GB" altLang="en-US"/>
          </a:p>
        </p:txBody>
      </p:sp>
      <p:sp>
        <p:nvSpPr>
          <p:cNvPr id="7" name="灯片编号占位符 6"/>
          <p:cNvSpPr>
            <a:spLocks noGrp="1"/>
          </p:cNvSpPr>
          <p:nvPr>
            <p:ph type="sldNum" sz="quarter" idx="12"/>
          </p:nvPr>
        </p:nvSpPr>
        <p:spPr/>
        <p:txBody>
          <a:bodyPr/>
          <a:lstStyle>
            <a:lvl1pPr>
              <a:defRPr/>
            </a:lvl1pPr>
          </a:lstStyle>
          <a:p>
            <a:fld id="{674F3B17-41C3-4A52-912D-1A05A653E0DA}" type="slidenum">
              <a:rPr lang="zh-CN" altLang="en-US"/>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19458" name="Picture 2" descr="038b"/>
          <p:cNvPicPr>
            <a:picLocks noChangeArrowheads="1"/>
          </p:cNvPicPr>
          <p:nvPr/>
        </p:nvPicPr>
        <p:blipFill>
          <a:blip r:embed="rId13"/>
          <a:srcRect/>
          <a:stretch>
            <a:fillRect/>
          </a:stretch>
        </p:blipFill>
        <p:spPr bwMode="auto">
          <a:xfrm>
            <a:off x="76200" y="-7556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Grp="1" noChangeArrowheads="1"/>
          </p:cNvSpPr>
          <p:nvPr>
            <p:ph type="title"/>
          </p:nvPr>
        </p:nvSpPr>
        <p:spPr bwMode="auto">
          <a:xfrm>
            <a:off x="457200" y="549275"/>
            <a:ext cx="8229600"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smtClean="0"/>
              <a:t>单击此处编辑母版标题样式</a:t>
            </a:r>
          </a:p>
        </p:txBody>
      </p:sp>
      <p:sp>
        <p:nvSpPr>
          <p:cNvPr id="19460" name="Rectangle 4"/>
          <p:cNvSpPr>
            <a:spLocks noGrp="1" noChangeArrowheads="1"/>
          </p:cNvSpPr>
          <p:nvPr>
            <p:ph type="body" idx="1"/>
          </p:nvPr>
        </p:nvSpPr>
        <p:spPr bwMode="auto">
          <a:xfrm>
            <a:off x="484188"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9461"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GB" altLang="en-US"/>
          </a:p>
        </p:txBody>
      </p:sp>
      <p:sp>
        <p:nvSpPr>
          <p:cNvPr id="19462"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GB" altLang="en-US"/>
          </a:p>
        </p:txBody>
      </p:sp>
      <p:sp>
        <p:nvSpPr>
          <p:cNvPr id="19463"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65F30A0A-FE49-4C0E-91C2-44EB81A1E8B6}" type="slidenum">
              <a:rPr lang="zh-CN" altLang="en-US"/>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rgbClr val="FF5050"/>
          </a:solidFill>
          <a:latin typeface="+mj-lt"/>
          <a:ea typeface="+mj-ea"/>
          <a:cs typeface="+mj-cs"/>
        </a:defRPr>
      </a:lvl1pPr>
      <a:lvl2pPr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2pPr>
      <a:lvl3pPr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3pPr>
      <a:lvl4pPr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4pPr>
      <a:lvl5pPr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5pPr>
      <a:lvl6pPr marL="457200"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6pPr>
      <a:lvl7pPr marL="914400"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7pPr>
      <a:lvl8pPr marL="1371600"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8pPr>
      <a:lvl9pPr marL="1828800"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a:solidFill>
            <a:schemeClr val="tx1"/>
          </a:solidFill>
          <a:latin typeface="+mn-lt"/>
          <a:ea typeface="+mn-ea"/>
        </a:defRPr>
      </a:lvl3pPr>
      <a:lvl4pPr marL="1600200" indent="-228600" algn="l" rtl="0" eaLnBrk="1" fontAlgn="base" hangingPunct="1">
        <a:spcBef>
          <a:spcPct val="20000"/>
        </a:spcBef>
        <a:spcAft>
          <a:spcPct val="0"/>
        </a:spcAft>
        <a:buChar char="–"/>
        <a:defRPr sz="1600">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矩形 10"/>
          <p:cNvSpPr>
            <a:spLocks noChangeArrowheads="1"/>
          </p:cNvSpPr>
          <p:nvPr/>
        </p:nvSpPr>
        <p:spPr bwMode="auto">
          <a:xfrm>
            <a:off x="2667000" y="2888159"/>
            <a:ext cx="357982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anose="020B0604020202020204" pitchFamily="34" charset="0"/>
              <a:buNone/>
            </a:pPr>
            <a:r>
              <a:rPr lang="zh-CN" altLang="en-US" sz="4400" b="1" dirty="0" smtClean="0">
                <a:solidFill>
                  <a:srgbClr val="000000"/>
                </a:solidFill>
                <a:latin typeface="Times New Roman" panose="02020603050405020304" pitchFamily="18" charset="0"/>
              </a:rPr>
              <a:t>单</a:t>
            </a:r>
            <a:r>
              <a:rPr lang="zh-CN" altLang="en-US" sz="4400" b="1" dirty="0">
                <a:solidFill>
                  <a:srgbClr val="000000"/>
                </a:solidFill>
                <a:latin typeface="Times New Roman" panose="02020603050405020304" pitchFamily="18" charset="0"/>
              </a:rPr>
              <a:t>元能力测试</a:t>
            </a:r>
          </a:p>
        </p:txBody>
      </p:sp>
      <p:sp>
        <p:nvSpPr>
          <p:cNvPr id="72707" name="矩形 8"/>
          <p:cNvSpPr>
            <a:spLocks noChangeArrowheads="1"/>
          </p:cNvSpPr>
          <p:nvPr/>
        </p:nvSpPr>
        <p:spPr bwMode="auto">
          <a:xfrm>
            <a:off x="0" y="1538287"/>
            <a:ext cx="91440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4500" b="1" dirty="0">
                <a:solidFill>
                  <a:srgbClr val="C00000"/>
                </a:solidFill>
                <a:latin typeface="Calibri" panose="020F0502020204030204" pitchFamily="34" charset="0"/>
              </a:rPr>
              <a:t>Unit 9  </a:t>
            </a:r>
            <a:r>
              <a:rPr lang="en-US" altLang="zh-CN" sz="4500" b="1" dirty="0" smtClean="0"/>
              <a:t>What </a:t>
            </a:r>
            <a:r>
              <a:rPr lang="en-US" altLang="zh-CN" sz="4500" b="1" dirty="0"/>
              <a:t>does he look like?</a:t>
            </a:r>
          </a:p>
        </p:txBody>
      </p:sp>
      <p:sp>
        <p:nvSpPr>
          <p:cNvPr id="4" name="矩形 3"/>
          <p:cNvSpPr/>
          <p:nvPr/>
        </p:nvSpPr>
        <p:spPr>
          <a:xfrm>
            <a:off x="2704873" y="52578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文本框 99"/>
          <p:cNvSpPr txBox="1">
            <a:spLocks noChangeArrowheads="1"/>
          </p:cNvSpPr>
          <p:nvPr/>
        </p:nvSpPr>
        <p:spPr bwMode="auto">
          <a:xfrm>
            <a:off x="-57150" y="763588"/>
            <a:ext cx="9348788"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dirty="0">
                <a:solidFill>
                  <a:srgbClr val="000000"/>
                </a:solidFill>
                <a:latin typeface="Times New Roman" panose="02020603050405020304" pitchFamily="18" charset="0"/>
              </a:rPr>
              <a:t>(     ) 21. A. is  	 B. is from   C. come from  	D. from </a:t>
            </a:r>
          </a:p>
          <a:p>
            <a:pPr>
              <a:buFont typeface="Arial" panose="020B0604020202020204" pitchFamily="34" charset="0"/>
              <a:buNone/>
            </a:pPr>
            <a:r>
              <a:rPr lang="en-US" altLang="zh-CN" sz="3200" dirty="0">
                <a:solidFill>
                  <a:srgbClr val="000000"/>
                </a:solidFill>
                <a:latin typeface="Times New Roman" panose="02020603050405020304" pitchFamily="18" charset="0"/>
              </a:rPr>
              <a:t>(     ) 22. A. is  	 B. have  	  </a:t>
            </a:r>
            <a:r>
              <a:rPr lang="en-US" altLang="zh-CN" sz="3200" dirty="0" smtClean="0">
                <a:solidFill>
                  <a:srgbClr val="000000"/>
                </a:solidFill>
                <a:latin typeface="Times New Roman" panose="02020603050405020304" pitchFamily="18" charset="0"/>
              </a:rPr>
              <a:t>C</a:t>
            </a:r>
            <a:r>
              <a:rPr lang="en-US" altLang="zh-CN" sz="3200" dirty="0">
                <a:solidFill>
                  <a:srgbClr val="000000"/>
                </a:solidFill>
                <a:latin typeface="Times New Roman" panose="02020603050405020304" pitchFamily="18" charset="0"/>
              </a:rPr>
              <a:t>. has </a:t>
            </a:r>
            <a:r>
              <a:rPr lang="en-US" altLang="zh-CN" sz="3200" dirty="0" smtClean="0">
                <a:solidFill>
                  <a:srgbClr val="000000"/>
                </a:solidFill>
                <a:latin typeface="Times New Roman" panose="02020603050405020304" pitchFamily="18" charset="0"/>
              </a:rPr>
              <a:t>     D</a:t>
            </a:r>
            <a:r>
              <a:rPr lang="en-US" altLang="zh-CN" sz="3200" dirty="0">
                <a:solidFill>
                  <a:srgbClr val="000000"/>
                </a:solidFill>
                <a:latin typeface="Times New Roman" panose="02020603050405020304" pitchFamily="18" charset="0"/>
              </a:rPr>
              <a:t>. there is </a:t>
            </a:r>
          </a:p>
          <a:p>
            <a:pPr>
              <a:buFont typeface="Arial" panose="020B0604020202020204" pitchFamily="34" charset="0"/>
              <a:buNone/>
            </a:pPr>
            <a:r>
              <a:rPr lang="en-US" altLang="zh-CN" sz="3200" dirty="0">
                <a:solidFill>
                  <a:srgbClr val="000000"/>
                </a:solidFill>
                <a:latin typeface="Times New Roman" panose="02020603050405020304" pitchFamily="18" charset="0"/>
              </a:rPr>
              <a:t>(     ) 23. A. him     </a:t>
            </a:r>
            <a:r>
              <a:rPr lang="en-US" altLang="zh-CN" sz="3200" dirty="0" smtClean="0">
                <a:solidFill>
                  <a:srgbClr val="000000"/>
                </a:solidFill>
                <a:latin typeface="Times New Roman" panose="02020603050405020304" pitchFamily="18" charset="0"/>
              </a:rPr>
              <a:t>B</a:t>
            </a:r>
            <a:r>
              <a:rPr lang="en-US" altLang="zh-CN" sz="3200" dirty="0">
                <a:solidFill>
                  <a:srgbClr val="000000"/>
                </a:solidFill>
                <a:latin typeface="Times New Roman" panose="02020603050405020304" pitchFamily="18" charset="0"/>
              </a:rPr>
              <a:t>. her   </a:t>
            </a:r>
            <a:r>
              <a:rPr lang="en-US" altLang="zh-CN" sz="3200" dirty="0" smtClean="0">
                <a:solidFill>
                  <a:srgbClr val="000000"/>
                </a:solidFill>
                <a:latin typeface="Times New Roman" panose="02020603050405020304" pitchFamily="18" charset="0"/>
              </a:rPr>
              <a:t> </a:t>
            </a:r>
            <a:r>
              <a:rPr lang="en-US" altLang="zh-CN" sz="3200" dirty="0">
                <a:solidFill>
                  <a:srgbClr val="000000"/>
                </a:solidFill>
                <a:latin typeface="Times New Roman" panose="02020603050405020304" pitchFamily="18" charset="0"/>
              </a:rPr>
              <a:t>C. his  	</a:t>
            </a:r>
            <a:r>
              <a:rPr lang="en-US" altLang="zh-CN" sz="3200" dirty="0" smtClean="0">
                <a:solidFill>
                  <a:srgbClr val="000000"/>
                </a:solidFill>
                <a:latin typeface="Times New Roman" panose="02020603050405020304" pitchFamily="18" charset="0"/>
              </a:rPr>
              <a:t>D</a:t>
            </a:r>
            <a:r>
              <a:rPr lang="en-US" altLang="zh-CN" sz="3200" dirty="0">
                <a:solidFill>
                  <a:srgbClr val="000000"/>
                </a:solidFill>
                <a:latin typeface="Times New Roman" panose="02020603050405020304" pitchFamily="18" charset="0"/>
              </a:rPr>
              <a:t>. he’s</a:t>
            </a:r>
          </a:p>
          <a:p>
            <a:pPr>
              <a:buFont typeface="Arial" panose="020B0604020202020204" pitchFamily="34" charset="0"/>
              <a:buNone/>
            </a:pPr>
            <a:r>
              <a:rPr lang="en-US" altLang="zh-CN" sz="3200" dirty="0">
                <a:solidFill>
                  <a:srgbClr val="000000"/>
                </a:solidFill>
                <a:latin typeface="Times New Roman" panose="02020603050405020304" pitchFamily="18" charset="0"/>
              </a:rPr>
              <a:t>(     ) 24. A. also     </a:t>
            </a:r>
            <a:r>
              <a:rPr lang="en-US" altLang="zh-CN" sz="3200" dirty="0" smtClean="0">
                <a:solidFill>
                  <a:srgbClr val="000000"/>
                </a:solidFill>
                <a:latin typeface="Times New Roman" panose="02020603050405020304" pitchFamily="18" charset="0"/>
              </a:rPr>
              <a:t>B</a:t>
            </a:r>
            <a:r>
              <a:rPr lang="en-US" altLang="zh-CN" sz="3200" dirty="0">
                <a:solidFill>
                  <a:srgbClr val="000000"/>
                </a:solidFill>
                <a:latin typeface="Times New Roman" panose="02020603050405020304" pitchFamily="18" charset="0"/>
              </a:rPr>
              <a:t>. too    </a:t>
            </a:r>
            <a:r>
              <a:rPr lang="en-US" altLang="zh-CN" sz="3200" dirty="0" smtClean="0">
                <a:solidFill>
                  <a:srgbClr val="000000"/>
                </a:solidFill>
                <a:latin typeface="Times New Roman" panose="02020603050405020304" pitchFamily="18" charset="0"/>
              </a:rPr>
              <a:t>C</a:t>
            </a:r>
            <a:r>
              <a:rPr lang="en-US" altLang="zh-CN" sz="3200" dirty="0">
                <a:solidFill>
                  <a:srgbClr val="000000"/>
                </a:solidFill>
                <a:latin typeface="Times New Roman" panose="02020603050405020304" pitchFamily="18" charset="0"/>
              </a:rPr>
              <a:t>. either  	D. never </a:t>
            </a:r>
          </a:p>
          <a:p>
            <a:pPr>
              <a:buFont typeface="Arial" panose="020B0604020202020204" pitchFamily="34" charset="0"/>
              <a:buNone/>
            </a:pPr>
            <a:r>
              <a:rPr lang="en-US" altLang="zh-CN" sz="3200" dirty="0">
                <a:solidFill>
                  <a:srgbClr val="000000"/>
                </a:solidFill>
                <a:latin typeface="Times New Roman" panose="02020603050405020304" pitchFamily="18" charset="0"/>
              </a:rPr>
              <a:t>(     ) 25. A. same    </a:t>
            </a:r>
            <a:r>
              <a:rPr lang="en-US" altLang="zh-CN" sz="3200" dirty="0" smtClean="0">
                <a:solidFill>
                  <a:srgbClr val="000000"/>
                </a:solidFill>
                <a:latin typeface="Times New Roman" panose="02020603050405020304" pitchFamily="18" charset="0"/>
              </a:rPr>
              <a:t> B</a:t>
            </a:r>
            <a:r>
              <a:rPr lang="en-US" altLang="zh-CN" sz="3200" dirty="0">
                <a:solidFill>
                  <a:srgbClr val="000000"/>
                </a:solidFill>
                <a:latin typeface="Times New Roman" panose="02020603050405020304" pitchFamily="18" charset="0"/>
              </a:rPr>
              <a:t>. different  </a:t>
            </a:r>
          </a:p>
          <a:p>
            <a:pPr>
              <a:buFont typeface="Arial" panose="020B0604020202020204" pitchFamily="34" charset="0"/>
              <a:buNone/>
            </a:pPr>
            <a:r>
              <a:rPr lang="en-US" altLang="zh-CN" sz="3200" dirty="0">
                <a:solidFill>
                  <a:srgbClr val="000000"/>
                </a:solidFill>
                <a:latin typeface="Times New Roman" panose="02020603050405020304" pitchFamily="18" charset="0"/>
              </a:rPr>
              <a:t>               C. </a:t>
            </a:r>
            <a:r>
              <a:rPr lang="en-US" altLang="zh-CN" sz="3200" dirty="0" err="1">
                <a:solidFill>
                  <a:srgbClr val="000000"/>
                </a:solidFill>
                <a:latin typeface="Times New Roman" panose="02020603050405020304" pitchFamily="18" charset="0"/>
              </a:rPr>
              <a:t>samely</a:t>
            </a:r>
            <a:r>
              <a:rPr lang="en-US" altLang="zh-CN" sz="3200" dirty="0">
                <a:solidFill>
                  <a:srgbClr val="000000"/>
                </a:solidFill>
                <a:latin typeface="Times New Roman" panose="02020603050405020304" pitchFamily="18" charset="0"/>
              </a:rPr>
              <a:t> 	</a:t>
            </a:r>
            <a:r>
              <a:rPr lang="en-US" altLang="zh-CN" sz="3200" dirty="0" smtClean="0">
                <a:solidFill>
                  <a:srgbClr val="000000"/>
                </a:solidFill>
                <a:latin typeface="Times New Roman" panose="02020603050405020304" pitchFamily="18" charset="0"/>
              </a:rPr>
              <a:t>D</a:t>
            </a:r>
            <a:r>
              <a:rPr lang="en-US" altLang="zh-CN" sz="3200" dirty="0">
                <a:solidFill>
                  <a:srgbClr val="000000"/>
                </a:solidFill>
                <a:latin typeface="Times New Roman" panose="02020603050405020304" pitchFamily="18" charset="0"/>
              </a:rPr>
              <a:t>. differently </a:t>
            </a:r>
          </a:p>
          <a:p>
            <a:pPr>
              <a:buFont typeface="Arial" panose="020B0604020202020204" pitchFamily="34" charset="0"/>
              <a:buNone/>
            </a:pPr>
            <a:r>
              <a:rPr lang="en-US" altLang="zh-CN" sz="3200" dirty="0">
                <a:solidFill>
                  <a:srgbClr val="000000"/>
                </a:solidFill>
                <a:latin typeface="Times New Roman" panose="02020603050405020304" pitchFamily="18" charset="0"/>
              </a:rPr>
              <a:t>(     ) 26. A. with  	B. and  	C. is  	D. has </a:t>
            </a:r>
          </a:p>
          <a:p>
            <a:pPr>
              <a:buFont typeface="Arial" panose="020B0604020202020204" pitchFamily="34" charset="0"/>
              <a:buNone/>
            </a:pPr>
            <a:r>
              <a:rPr lang="en-US" altLang="zh-CN" sz="3200" dirty="0">
                <a:solidFill>
                  <a:srgbClr val="000000"/>
                </a:solidFill>
                <a:latin typeface="Times New Roman" panose="02020603050405020304" pitchFamily="18" charset="0"/>
              </a:rPr>
              <a:t>(     ) 27. A. Their  	B. Them  	C. Theirs   	D. They </a:t>
            </a:r>
          </a:p>
          <a:p>
            <a:pPr>
              <a:buFont typeface="Arial" panose="020B0604020202020204" pitchFamily="34" charset="0"/>
              <a:buNone/>
            </a:pPr>
            <a:r>
              <a:rPr lang="en-US" altLang="zh-CN" sz="3200" dirty="0">
                <a:solidFill>
                  <a:srgbClr val="000000"/>
                </a:solidFill>
                <a:latin typeface="Times New Roman" panose="02020603050405020304" pitchFamily="18" charset="0"/>
              </a:rPr>
              <a:t>(     ) 28. A. high  	B. build  	C. heavy   	D. thin </a:t>
            </a:r>
          </a:p>
          <a:p>
            <a:pPr>
              <a:buFont typeface="Arial" panose="020B0604020202020204" pitchFamily="34" charset="0"/>
              <a:buNone/>
            </a:pPr>
            <a:r>
              <a:rPr lang="en-US" altLang="zh-CN" sz="3200" dirty="0">
                <a:solidFill>
                  <a:srgbClr val="000000"/>
                </a:solidFill>
                <a:latin typeface="Times New Roman" panose="02020603050405020304" pitchFamily="18" charset="0"/>
              </a:rPr>
              <a:t>(     ) 29. A. wearing  B. wears  	C. having  	D. wear </a:t>
            </a:r>
          </a:p>
          <a:p>
            <a:pPr>
              <a:buFont typeface="Arial" panose="020B0604020202020204" pitchFamily="34" charset="0"/>
              <a:buNone/>
            </a:pPr>
            <a:r>
              <a:rPr lang="en-US" altLang="zh-CN" sz="3200" dirty="0">
                <a:solidFill>
                  <a:srgbClr val="000000"/>
                </a:solidFill>
                <a:latin typeface="Times New Roman" panose="02020603050405020304" pitchFamily="18" charset="0"/>
              </a:rPr>
              <a:t>(     ) 30. A. look  	B. is looking  </a:t>
            </a:r>
          </a:p>
          <a:p>
            <a:pPr>
              <a:buFont typeface="Arial" panose="020B0604020202020204" pitchFamily="34" charset="0"/>
              <a:buNone/>
            </a:pPr>
            <a:r>
              <a:rPr lang="en-US" altLang="zh-CN" sz="3200" dirty="0">
                <a:solidFill>
                  <a:srgbClr val="000000"/>
                </a:solidFill>
                <a:latin typeface="Times New Roman" panose="02020603050405020304" pitchFamily="18" charset="0"/>
              </a:rPr>
              <a:t>               C. looks     </a:t>
            </a:r>
            <a:r>
              <a:rPr lang="en-US" altLang="zh-CN" sz="3200" dirty="0" smtClean="0">
                <a:solidFill>
                  <a:srgbClr val="000000"/>
                </a:solidFill>
                <a:latin typeface="Times New Roman" panose="02020603050405020304" pitchFamily="18" charset="0"/>
              </a:rPr>
              <a:t>D</a:t>
            </a:r>
            <a:r>
              <a:rPr lang="en-US" altLang="zh-CN" sz="3200" dirty="0">
                <a:solidFill>
                  <a:srgbClr val="000000"/>
                </a:solidFill>
                <a:latin typeface="Times New Roman" panose="02020603050405020304" pitchFamily="18" charset="0"/>
              </a:rPr>
              <a:t>. looking </a:t>
            </a:r>
          </a:p>
        </p:txBody>
      </p:sp>
      <p:sp>
        <p:nvSpPr>
          <p:cNvPr id="81923" name="TextBox 14"/>
          <p:cNvSpPr txBox="1">
            <a:spLocks noChangeArrowheads="1"/>
          </p:cNvSpPr>
          <p:nvPr/>
        </p:nvSpPr>
        <p:spPr bwMode="auto">
          <a:xfrm>
            <a:off x="395288" y="8334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81924" name="TextBox 14"/>
          <p:cNvSpPr txBox="1">
            <a:spLocks noChangeArrowheads="1"/>
          </p:cNvSpPr>
          <p:nvPr/>
        </p:nvSpPr>
        <p:spPr bwMode="auto">
          <a:xfrm>
            <a:off x="395288" y="133826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81925" name="TextBox 14"/>
          <p:cNvSpPr txBox="1">
            <a:spLocks noChangeArrowheads="1"/>
          </p:cNvSpPr>
          <p:nvPr/>
        </p:nvSpPr>
        <p:spPr bwMode="auto">
          <a:xfrm>
            <a:off x="323850" y="1841500"/>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81926" name="TextBox 14"/>
          <p:cNvSpPr txBox="1">
            <a:spLocks noChangeArrowheads="1"/>
          </p:cNvSpPr>
          <p:nvPr/>
        </p:nvSpPr>
        <p:spPr bwMode="auto">
          <a:xfrm>
            <a:off x="323850" y="2273300"/>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81927" name="TextBox 14"/>
          <p:cNvSpPr txBox="1">
            <a:spLocks noChangeArrowheads="1"/>
          </p:cNvSpPr>
          <p:nvPr/>
        </p:nvSpPr>
        <p:spPr bwMode="auto">
          <a:xfrm>
            <a:off x="395288" y="270510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1928" name="TextBox 14"/>
          <p:cNvSpPr txBox="1">
            <a:spLocks noChangeArrowheads="1"/>
          </p:cNvSpPr>
          <p:nvPr/>
        </p:nvSpPr>
        <p:spPr bwMode="auto">
          <a:xfrm>
            <a:off x="323850" y="3716338"/>
            <a:ext cx="7191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1929" name="TextBox 14"/>
          <p:cNvSpPr txBox="1">
            <a:spLocks noChangeArrowheads="1"/>
          </p:cNvSpPr>
          <p:nvPr/>
        </p:nvSpPr>
        <p:spPr bwMode="auto">
          <a:xfrm>
            <a:off x="395288" y="422116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1930" name="TextBox 14"/>
          <p:cNvSpPr txBox="1">
            <a:spLocks noChangeArrowheads="1"/>
          </p:cNvSpPr>
          <p:nvPr/>
        </p:nvSpPr>
        <p:spPr bwMode="auto">
          <a:xfrm>
            <a:off x="395288" y="472440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81931" name="TextBox 14"/>
          <p:cNvSpPr txBox="1">
            <a:spLocks noChangeArrowheads="1"/>
          </p:cNvSpPr>
          <p:nvPr/>
        </p:nvSpPr>
        <p:spPr bwMode="auto">
          <a:xfrm>
            <a:off x="395288" y="515620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1932" name="TextBox 14"/>
          <p:cNvSpPr txBox="1">
            <a:spLocks noChangeArrowheads="1"/>
          </p:cNvSpPr>
          <p:nvPr/>
        </p:nvSpPr>
        <p:spPr bwMode="auto">
          <a:xfrm>
            <a:off x="395288" y="566102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blinds(horizontal)">
                                      <p:cBhvr>
                                        <p:cTn id="7" dur="500"/>
                                        <p:tgtEl>
                                          <p:spTgt spid="819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4"/>
                                        </p:tgtEl>
                                        <p:attrNameLst>
                                          <p:attrName>style.visibility</p:attrName>
                                        </p:attrNameLst>
                                      </p:cBhvr>
                                      <p:to>
                                        <p:strVal val="visible"/>
                                      </p:to>
                                    </p:set>
                                    <p:animEffect transition="in" filter="blinds(horizontal)">
                                      <p:cBhvr>
                                        <p:cTn id="12" dur="500"/>
                                        <p:tgtEl>
                                          <p:spTgt spid="819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5"/>
                                        </p:tgtEl>
                                        <p:attrNameLst>
                                          <p:attrName>style.visibility</p:attrName>
                                        </p:attrNameLst>
                                      </p:cBhvr>
                                      <p:to>
                                        <p:strVal val="visible"/>
                                      </p:to>
                                    </p:set>
                                    <p:animEffect transition="in" filter="blinds(horizontal)">
                                      <p:cBhvr>
                                        <p:cTn id="17" dur="500"/>
                                        <p:tgtEl>
                                          <p:spTgt spid="819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26"/>
                                        </p:tgtEl>
                                        <p:attrNameLst>
                                          <p:attrName>style.visibility</p:attrName>
                                        </p:attrNameLst>
                                      </p:cBhvr>
                                      <p:to>
                                        <p:strVal val="visible"/>
                                      </p:to>
                                    </p:set>
                                    <p:animEffect transition="in" filter="blinds(horizontal)">
                                      <p:cBhvr>
                                        <p:cTn id="22" dur="500"/>
                                        <p:tgtEl>
                                          <p:spTgt spid="8192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27"/>
                                        </p:tgtEl>
                                        <p:attrNameLst>
                                          <p:attrName>style.visibility</p:attrName>
                                        </p:attrNameLst>
                                      </p:cBhvr>
                                      <p:to>
                                        <p:strVal val="visible"/>
                                      </p:to>
                                    </p:set>
                                    <p:animEffect transition="in" filter="blinds(horizontal)">
                                      <p:cBhvr>
                                        <p:cTn id="27" dur="500"/>
                                        <p:tgtEl>
                                          <p:spTgt spid="8192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28"/>
                                        </p:tgtEl>
                                        <p:attrNameLst>
                                          <p:attrName>style.visibility</p:attrName>
                                        </p:attrNameLst>
                                      </p:cBhvr>
                                      <p:to>
                                        <p:strVal val="visible"/>
                                      </p:to>
                                    </p:set>
                                    <p:animEffect transition="in" filter="blinds(horizontal)">
                                      <p:cBhvr>
                                        <p:cTn id="32" dur="500"/>
                                        <p:tgtEl>
                                          <p:spTgt spid="8192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1929"/>
                                        </p:tgtEl>
                                        <p:attrNameLst>
                                          <p:attrName>style.visibility</p:attrName>
                                        </p:attrNameLst>
                                      </p:cBhvr>
                                      <p:to>
                                        <p:strVal val="visible"/>
                                      </p:to>
                                    </p:set>
                                    <p:animEffect transition="in" filter="blinds(horizontal)">
                                      <p:cBhvr>
                                        <p:cTn id="37" dur="500"/>
                                        <p:tgtEl>
                                          <p:spTgt spid="8192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930"/>
                                        </p:tgtEl>
                                        <p:attrNameLst>
                                          <p:attrName>style.visibility</p:attrName>
                                        </p:attrNameLst>
                                      </p:cBhvr>
                                      <p:to>
                                        <p:strVal val="visible"/>
                                      </p:to>
                                    </p:set>
                                    <p:animEffect transition="in" filter="blinds(horizontal)">
                                      <p:cBhvr>
                                        <p:cTn id="42" dur="500"/>
                                        <p:tgtEl>
                                          <p:spTgt spid="8193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1931"/>
                                        </p:tgtEl>
                                        <p:attrNameLst>
                                          <p:attrName>style.visibility</p:attrName>
                                        </p:attrNameLst>
                                      </p:cBhvr>
                                      <p:to>
                                        <p:strVal val="visible"/>
                                      </p:to>
                                    </p:set>
                                    <p:animEffect transition="in" filter="blinds(horizontal)">
                                      <p:cBhvr>
                                        <p:cTn id="47" dur="500"/>
                                        <p:tgtEl>
                                          <p:spTgt spid="8193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1932"/>
                                        </p:tgtEl>
                                        <p:attrNameLst>
                                          <p:attrName>style.visibility</p:attrName>
                                        </p:attrNameLst>
                                      </p:cBhvr>
                                      <p:to>
                                        <p:strVal val="visible"/>
                                      </p:to>
                                    </p:set>
                                    <p:animEffect transition="in" filter="blinds(horizontal)">
                                      <p:cBhvr>
                                        <p:cTn id="52" dur="500"/>
                                        <p:tgtEl>
                                          <p:spTgt spid="81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P spid="81924" grpId="0"/>
      <p:bldP spid="81925" grpId="0"/>
      <p:bldP spid="81926" grpId="0"/>
      <p:bldP spid="81927" grpId="0"/>
      <p:bldP spid="81928" grpId="0"/>
      <p:bldP spid="81929" grpId="0"/>
      <p:bldP spid="81930" grpId="0"/>
      <p:bldP spid="81931" grpId="0"/>
      <p:bldP spid="8193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文本框 99"/>
          <p:cNvSpPr txBox="1">
            <a:spLocks noChangeArrowheads="1"/>
          </p:cNvSpPr>
          <p:nvPr/>
        </p:nvSpPr>
        <p:spPr bwMode="auto">
          <a:xfrm>
            <a:off x="107950" y="42863"/>
            <a:ext cx="8996363"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solidFill>
                  <a:srgbClr val="000000"/>
                </a:solidFill>
              </a:rPr>
              <a:t>三、短文填空（</a:t>
            </a:r>
            <a:r>
              <a:rPr lang="en-US" altLang="zh-CN" sz="3200" dirty="0">
                <a:solidFill>
                  <a:srgbClr val="000000"/>
                </a:solidFill>
              </a:rPr>
              <a:t>10</a:t>
            </a:r>
            <a:r>
              <a:rPr lang="zh-CN" altLang="en-US" sz="3200" dirty="0">
                <a:solidFill>
                  <a:srgbClr val="000000"/>
                </a:solidFill>
              </a:rPr>
              <a:t>小题，</a:t>
            </a:r>
            <a:r>
              <a:rPr lang="en-US" altLang="zh-CN" sz="3200" dirty="0">
                <a:solidFill>
                  <a:srgbClr val="000000"/>
                </a:solidFill>
              </a:rPr>
              <a:t>10</a:t>
            </a:r>
            <a:r>
              <a:rPr lang="zh-CN" altLang="en-US" sz="3200" dirty="0">
                <a:solidFill>
                  <a:srgbClr val="000000"/>
                </a:solidFill>
              </a:rPr>
              <a:t>分）</a:t>
            </a:r>
          </a:p>
          <a:p>
            <a:pPr algn="l">
              <a:buFont typeface="Arial" panose="020B0604020202020204" pitchFamily="34" charset="0"/>
              <a:buNone/>
            </a:pPr>
            <a:r>
              <a:rPr lang="en-US" altLang="zh-CN" sz="3200" dirty="0">
                <a:solidFill>
                  <a:srgbClr val="000000"/>
                </a:solidFill>
              </a:rPr>
              <a:t>I</a:t>
            </a:r>
            <a:r>
              <a:rPr lang="en-US" altLang="zh-CN" sz="3200" dirty="0">
                <a:solidFill>
                  <a:srgbClr val="000000"/>
                </a:solidFill>
                <a:latin typeface="Calibri" panose="020F0502020204030204"/>
              </a:rPr>
              <a:t>’</a:t>
            </a:r>
            <a:r>
              <a:rPr lang="en-US" altLang="zh-CN" sz="3200" dirty="0">
                <a:solidFill>
                  <a:srgbClr val="000000"/>
                </a:solidFill>
              </a:rPr>
              <a:t>m Scott Dean. This is a photo 31. ___________ my family. The man 32. ___________ glasses is my father. He is a doctor. He 33.__________in a hospital. The woman is my mother. She is not thin or 34.____________. She is of medium build. She 35. ____________ history in a middle school. She is a good teacher. The students all like 36.___________. I have a brother and two sisters. My brother Ken is good at 37._________, he wants to be an artist in the future. The 38. _________ girls are my sisters Lisa and Linda. They are in the 39. ___________ class. They </a:t>
            </a:r>
          </a:p>
        </p:txBody>
      </p:sp>
      <p:sp>
        <p:nvSpPr>
          <p:cNvPr id="82947" name="TextBox 14"/>
          <p:cNvSpPr txBox="1">
            <a:spLocks noChangeArrowheads="1"/>
          </p:cNvSpPr>
          <p:nvPr/>
        </p:nvSpPr>
        <p:spPr bwMode="auto">
          <a:xfrm>
            <a:off x="6588125" y="476250"/>
            <a:ext cx="2549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of</a:t>
            </a:r>
          </a:p>
        </p:txBody>
      </p:sp>
      <p:sp>
        <p:nvSpPr>
          <p:cNvPr id="82948" name="TextBox 14"/>
          <p:cNvSpPr txBox="1">
            <a:spLocks noChangeArrowheads="1"/>
          </p:cNvSpPr>
          <p:nvPr/>
        </p:nvSpPr>
        <p:spPr bwMode="auto">
          <a:xfrm>
            <a:off x="5003800" y="979488"/>
            <a:ext cx="15446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with</a:t>
            </a:r>
          </a:p>
        </p:txBody>
      </p:sp>
      <p:sp>
        <p:nvSpPr>
          <p:cNvPr id="82949" name="TextBox 14"/>
          <p:cNvSpPr txBox="1">
            <a:spLocks noChangeArrowheads="1"/>
          </p:cNvSpPr>
          <p:nvPr/>
        </p:nvSpPr>
        <p:spPr bwMode="auto">
          <a:xfrm>
            <a:off x="6084888" y="1412875"/>
            <a:ext cx="2192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works</a:t>
            </a:r>
          </a:p>
        </p:txBody>
      </p:sp>
      <p:sp>
        <p:nvSpPr>
          <p:cNvPr id="82950" name="TextBox 14"/>
          <p:cNvSpPr txBox="1">
            <a:spLocks noChangeArrowheads="1"/>
          </p:cNvSpPr>
          <p:nvPr/>
        </p:nvSpPr>
        <p:spPr bwMode="auto">
          <a:xfrm>
            <a:off x="2339975" y="2420938"/>
            <a:ext cx="2041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dirty="0">
                <a:solidFill>
                  <a:srgbClr val="FF0000"/>
                </a:solidFill>
              </a:rPr>
              <a:t>fat/heavy	</a:t>
            </a:r>
          </a:p>
        </p:txBody>
      </p:sp>
      <p:sp>
        <p:nvSpPr>
          <p:cNvPr id="82951" name="TextBox 14"/>
          <p:cNvSpPr txBox="1">
            <a:spLocks noChangeArrowheads="1"/>
          </p:cNvSpPr>
          <p:nvPr/>
        </p:nvSpPr>
        <p:spPr bwMode="auto">
          <a:xfrm>
            <a:off x="2844800" y="2924175"/>
            <a:ext cx="37004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teaches</a:t>
            </a:r>
          </a:p>
        </p:txBody>
      </p:sp>
      <p:sp>
        <p:nvSpPr>
          <p:cNvPr id="82952" name="TextBox 14"/>
          <p:cNvSpPr txBox="1">
            <a:spLocks noChangeArrowheads="1"/>
          </p:cNvSpPr>
          <p:nvPr/>
        </p:nvSpPr>
        <p:spPr bwMode="auto">
          <a:xfrm>
            <a:off x="1906588" y="3860800"/>
            <a:ext cx="1543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her</a:t>
            </a:r>
          </a:p>
        </p:txBody>
      </p:sp>
      <p:sp>
        <p:nvSpPr>
          <p:cNvPr id="82953" name="TextBox 14"/>
          <p:cNvSpPr txBox="1">
            <a:spLocks noChangeArrowheads="1"/>
          </p:cNvSpPr>
          <p:nvPr/>
        </p:nvSpPr>
        <p:spPr bwMode="auto">
          <a:xfrm>
            <a:off x="6759575" y="4365625"/>
            <a:ext cx="24526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drawing/art	</a:t>
            </a:r>
          </a:p>
        </p:txBody>
      </p:sp>
      <p:sp>
        <p:nvSpPr>
          <p:cNvPr id="82954" name="TextBox 14"/>
          <p:cNvSpPr txBox="1">
            <a:spLocks noChangeArrowheads="1"/>
          </p:cNvSpPr>
          <p:nvPr/>
        </p:nvSpPr>
        <p:spPr bwMode="auto">
          <a:xfrm>
            <a:off x="322263" y="5300663"/>
            <a:ext cx="37242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two</a:t>
            </a:r>
          </a:p>
        </p:txBody>
      </p:sp>
      <p:sp>
        <p:nvSpPr>
          <p:cNvPr id="82955" name="TextBox 14"/>
          <p:cNvSpPr txBox="1">
            <a:spLocks noChangeArrowheads="1"/>
          </p:cNvSpPr>
          <p:nvPr/>
        </p:nvSpPr>
        <p:spPr bwMode="auto">
          <a:xfrm>
            <a:off x="3635375" y="5805488"/>
            <a:ext cx="37242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blinds(horizontal)">
                                      <p:cBhvr>
                                        <p:cTn id="7" dur="500"/>
                                        <p:tgtEl>
                                          <p:spTgt spid="829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948"/>
                                        </p:tgtEl>
                                        <p:attrNameLst>
                                          <p:attrName>style.visibility</p:attrName>
                                        </p:attrNameLst>
                                      </p:cBhvr>
                                      <p:to>
                                        <p:strVal val="visible"/>
                                      </p:to>
                                    </p:set>
                                    <p:animEffect transition="in" filter="blinds(horizontal)">
                                      <p:cBhvr>
                                        <p:cTn id="12" dur="500"/>
                                        <p:tgtEl>
                                          <p:spTgt spid="8294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949"/>
                                        </p:tgtEl>
                                        <p:attrNameLst>
                                          <p:attrName>style.visibility</p:attrName>
                                        </p:attrNameLst>
                                      </p:cBhvr>
                                      <p:to>
                                        <p:strVal val="visible"/>
                                      </p:to>
                                    </p:set>
                                    <p:animEffect transition="in" filter="blinds(horizontal)">
                                      <p:cBhvr>
                                        <p:cTn id="17" dur="500"/>
                                        <p:tgtEl>
                                          <p:spTgt spid="8294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950"/>
                                        </p:tgtEl>
                                        <p:attrNameLst>
                                          <p:attrName>style.visibility</p:attrName>
                                        </p:attrNameLst>
                                      </p:cBhvr>
                                      <p:to>
                                        <p:strVal val="visible"/>
                                      </p:to>
                                    </p:set>
                                    <p:animEffect transition="in" filter="blinds(horizontal)">
                                      <p:cBhvr>
                                        <p:cTn id="22" dur="500"/>
                                        <p:tgtEl>
                                          <p:spTgt spid="8295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951"/>
                                        </p:tgtEl>
                                        <p:attrNameLst>
                                          <p:attrName>style.visibility</p:attrName>
                                        </p:attrNameLst>
                                      </p:cBhvr>
                                      <p:to>
                                        <p:strVal val="visible"/>
                                      </p:to>
                                    </p:set>
                                    <p:animEffect transition="in" filter="blinds(horizontal)">
                                      <p:cBhvr>
                                        <p:cTn id="27" dur="500"/>
                                        <p:tgtEl>
                                          <p:spTgt spid="8295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952"/>
                                        </p:tgtEl>
                                        <p:attrNameLst>
                                          <p:attrName>style.visibility</p:attrName>
                                        </p:attrNameLst>
                                      </p:cBhvr>
                                      <p:to>
                                        <p:strVal val="visible"/>
                                      </p:to>
                                    </p:set>
                                    <p:animEffect transition="in" filter="blinds(horizontal)">
                                      <p:cBhvr>
                                        <p:cTn id="32" dur="500"/>
                                        <p:tgtEl>
                                          <p:spTgt spid="8295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2953"/>
                                        </p:tgtEl>
                                        <p:attrNameLst>
                                          <p:attrName>style.visibility</p:attrName>
                                        </p:attrNameLst>
                                      </p:cBhvr>
                                      <p:to>
                                        <p:strVal val="visible"/>
                                      </p:to>
                                    </p:set>
                                    <p:animEffect transition="in" filter="blinds(horizontal)">
                                      <p:cBhvr>
                                        <p:cTn id="37" dur="500"/>
                                        <p:tgtEl>
                                          <p:spTgt spid="8295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2954"/>
                                        </p:tgtEl>
                                        <p:attrNameLst>
                                          <p:attrName>style.visibility</p:attrName>
                                        </p:attrNameLst>
                                      </p:cBhvr>
                                      <p:to>
                                        <p:strVal val="visible"/>
                                      </p:to>
                                    </p:set>
                                    <p:animEffect transition="in" filter="blinds(horizontal)">
                                      <p:cBhvr>
                                        <p:cTn id="42" dur="500"/>
                                        <p:tgtEl>
                                          <p:spTgt spid="8295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2955"/>
                                        </p:tgtEl>
                                        <p:attrNameLst>
                                          <p:attrName>style.visibility</p:attrName>
                                        </p:attrNameLst>
                                      </p:cBhvr>
                                      <p:to>
                                        <p:strVal val="visible"/>
                                      </p:to>
                                    </p:set>
                                    <p:animEffect transition="in" filter="blinds(horizontal)">
                                      <p:cBhvr>
                                        <p:cTn id="47" dur="500"/>
                                        <p:tgtEl>
                                          <p:spTgt spid="82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P spid="82948" grpId="0"/>
      <p:bldP spid="82949" grpId="0"/>
      <p:bldP spid="82950" grpId="0"/>
      <p:bldP spid="82951" grpId="0"/>
      <p:bldP spid="82952" grpId="0"/>
      <p:bldP spid="82953" grpId="0"/>
      <p:bldP spid="82954" grpId="0"/>
      <p:bldP spid="8295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文本框 99"/>
          <p:cNvSpPr txBox="1">
            <a:spLocks noChangeArrowheads="1"/>
          </p:cNvSpPr>
          <p:nvPr/>
        </p:nvSpPr>
        <p:spPr bwMode="auto">
          <a:xfrm>
            <a:off x="107950" y="546100"/>
            <a:ext cx="89963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sym typeface="Arial" panose="020B0604020202020204" pitchFamily="34" charset="0"/>
              </a:rPr>
              <a:t>are both good at English. They think English is fun, 40. ____________ I think it is a little difficult.</a:t>
            </a:r>
            <a:r>
              <a:rPr lang="en-US" altLang="zh-CN" sz="3200">
                <a:solidFill>
                  <a:srgbClr val="000000"/>
                </a:solidFill>
              </a:rPr>
              <a:t>          </a:t>
            </a:r>
          </a:p>
        </p:txBody>
      </p:sp>
      <p:sp>
        <p:nvSpPr>
          <p:cNvPr id="83971" name="TextBox 14"/>
          <p:cNvSpPr txBox="1">
            <a:spLocks noChangeArrowheads="1"/>
          </p:cNvSpPr>
          <p:nvPr/>
        </p:nvSpPr>
        <p:spPr bwMode="auto">
          <a:xfrm>
            <a:off x="2771775" y="979488"/>
            <a:ext cx="15446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but</a:t>
            </a:r>
          </a:p>
        </p:txBody>
      </p:sp>
      <p:sp>
        <p:nvSpPr>
          <p:cNvPr id="83972" name="文本框 99"/>
          <p:cNvSpPr txBox="1">
            <a:spLocks noChangeArrowheads="1"/>
          </p:cNvSpPr>
          <p:nvPr/>
        </p:nvSpPr>
        <p:spPr bwMode="auto">
          <a:xfrm>
            <a:off x="250825" y="3790950"/>
            <a:ext cx="8237538"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rPr>
              <a:t>四、阅读理解（</a:t>
            </a:r>
            <a:r>
              <a:rPr lang="en-US" altLang="zh-CN" sz="3200" b="1" dirty="0">
                <a:solidFill>
                  <a:srgbClr val="000000"/>
                </a:solidFill>
              </a:rPr>
              <a:t>5</a:t>
            </a:r>
            <a:r>
              <a:rPr lang="zh-CN" altLang="en-US" sz="3200" b="1" dirty="0">
                <a:solidFill>
                  <a:srgbClr val="000000"/>
                </a:solidFill>
              </a:rPr>
              <a:t>小题，</a:t>
            </a:r>
            <a:r>
              <a:rPr lang="en-US" altLang="zh-CN" sz="3200" b="1" dirty="0">
                <a:solidFill>
                  <a:srgbClr val="000000"/>
                </a:solidFill>
              </a:rPr>
              <a:t>10</a:t>
            </a:r>
            <a:r>
              <a:rPr lang="zh-CN" altLang="en-US" sz="3200" b="1" dirty="0">
                <a:solidFill>
                  <a:srgbClr val="000000"/>
                </a:solidFill>
              </a:rPr>
              <a:t>分）</a:t>
            </a:r>
          </a:p>
          <a:p>
            <a:pPr algn="l">
              <a:buFont typeface="Arial" panose="020B0604020202020204" pitchFamily="34" charset="0"/>
              <a:buNone/>
            </a:pPr>
            <a:r>
              <a:rPr lang="zh-CN" altLang="en-US" sz="3200" b="1" dirty="0">
                <a:solidFill>
                  <a:srgbClr val="000000"/>
                </a:solidFill>
              </a:rPr>
              <a:t>信息匹配。请阅读以下相关信息，然后把人物及他们所需要的书籍匹配。并将答案的字母编号填在题前的括号内或按当地要求在指定位置处填写。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blinds(horizontal)">
                                      <p:cBhvr>
                                        <p:cTn id="7" dur="500"/>
                                        <p:tgtEl>
                                          <p:spTgt spid="83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34925" y="88900"/>
          <a:ext cx="9123363" cy="6858000"/>
        </p:xfrm>
        <a:graphic>
          <a:graphicData uri="http://schemas.openxmlformats.org/drawingml/2006/table">
            <a:tbl>
              <a:tblPr firstRow="1" bandRow="1">
                <a:tableStyleId>{5940675A-B579-460E-94D1-54222C63F5DA}</a:tableStyleId>
              </a:tblPr>
              <a:tblGrid>
                <a:gridCol w="5760286">
                  <a:extLst>
                    <a:ext uri="{9D8B030D-6E8A-4147-A177-3AD203B41FA5}">
                      <a16:colId xmlns:a16="http://schemas.microsoft.com/office/drawing/2014/main" val="20000"/>
                    </a:ext>
                  </a:extLst>
                </a:gridCol>
                <a:gridCol w="3363077">
                  <a:extLst>
                    <a:ext uri="{9D8B030D-6E8A-4147-A177-3AD203B41FA5}">
                      <a16:colId xmlns:a16="http://schemas.microsoft.com/office/drawing/2014/main" val="20001"/>
                    </a:ext>
                  </a:extLst>
                </a:gridCol>
              </a:tblGrid>
              <a:tr h="6858000">
                <a:tc>
                  <a:txBody>
                    <a:bodyPr/>
                    <a:lstStyle/>
                    <a:p>
                      <a:pPr marL="0" algn="l">
                        <a:buNone/>
                      </a:pPr>
                      <a:r>
                        <a:rPr lang="en-US" altLang="zh-CN" sz="2800" b="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    ) 41. Miss Jiang is an English teacher. She wants to teach her students better .</a:t>
                      </a:r>
                    </a:p>
                    <a:p>
                      <a:pPr marL="0" algn="l">
                        <a:buNone/>
                      </a:pPr>
                      <a:r>
                        <a:rPr lang="en-US" altLang="zh-CN" sz="2800" b="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    ) 42. Jenny is very interested in computer. She wants to know more about it .</a:t>
                      </a:r>
                    </a:p>
                    <a:p>
                      <a:pPr marL="0" algn="l">
                        <a:buNone/>
                      </a:pPr>
                      <a:r>
                        <a:rPr lang="en-US" altLang="zh-CN" sz="2800" b="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    ) 43. Mary is a schoolgirl. She is worried about her math. She doesn't know what to do .</a:t>
                      </a:r>
                    </a:p>
                    <a:p>
                      <a:pPr marL="0" algn="l">
                        <a:buNone/>
                      </a:pPr>
                      <a:r>
                        <a:rPr lang="en-US" altLang="zh-CN" sz="2800" b="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     ) 44. Kate has a 10-year-old son. But her son doesn’t like to talk with her. Kate doesn’t know how to do it .</a:t>
                      </a:r>
                    </a:p>
                    <a:p>
                      <a:pPr marL="0" algn="l">
                        <a:buNone/>
                      </a:pPr>
                      <a:r>
                        <a:rPr lang="en-US" altLang="zh-CN" sz="2800" b="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    ) 45. Sandy’s parents are very busy with their work. She wants to help them do some housework. </a:t>
                      </a:r>
                    </a:p>
                  </a:txBody>
                  <a:tcPr marL="333387"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28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A. How to Learn Math</a:t>
                      </a:r>
                    </a:p>
                    <a:p>
                      <a:pPr marL="0" indent="0" algn="l">
                        <a:buNone/>
                      </a:pPr>
                      <a:r>
                        <a:rPr lang="en-US" altLang="zh-CN" sz="28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B. How to Communicate with Children </a:t>
                      </a:r>
                    </a:p>
                    <a:p>
                      <a:pPr marL="0" indent="0" algn="l">
                        <a:buNone/>
                      </a:pPr>
                      <a:r>
                        <a:rPr lang="en-US" altLang="zh-CN" sz="28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C. How to Teach English Well </a:t>
                      </a:r>
                    </a:p>
                    <a:p>
                      <a:pPr marL="0" indent="0" algn="l">
                        <a:buNone/>
                      </a:pPr>
                      <a:r>
                        <a:rPr lang="en-US" altLang="zh-CN" sz="28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D. How to Make the Waste Useful</a:t>
                      </a:r>
                    </a:p>
                    <a:p>
                      <a:pPr marL="0" indent="0" algn="l">
                        <a:buNone/>
                      </a:pPr>
                      <a:r>
                        <a:rPr lang="en-US" altLang="zh-CN" sz="28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E. How to Cook Delicious Food</a:t>
                      </a:r>
                    </a:p>
                    <a:p>
                      <a:pPr marL="0" indent="0" algn="l">
                        <a:buNone/>
                      </a:pPr>
                      <a:r>
                        <a:rPr lang="en-US" altLang="zh-CN" sz="28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F. How to Use the Internet</a:t>
                      </a:r>
                    </a:p>
                    <a:p>
                      <a:pPr marL="0" indent="0" algn="l">
                        <a:buNone/>
                      </a:pPr>
                      <a:r>
                        <a:rPr lang="en-US" altLang="zh-CN" sz="28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G. How to Be Healthy</a:t>
                      </a:r>
                    </a:p>
                  </a:txBody>
                  <a:tcPr marL="0" marR="0" marT="0" marB="1">
                    <a:lnL w="635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5002" name="TextBox 14"/>
          <p:cNvSpPr txBox="1">
            <a:spLocks noChangeArrowheads="1"/>
          </p:cNvSpPr>
          <p:nvPr/>
        </p:nvSpPr>
        <p:spPr bwMode="auto">
          <a:xfrm>
            <a:off x="322263" y="44450"/>
            <a:ext cx="7731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85003" name="TextBox 14"/>
          <p:cNvSpPr txBox="1">
            <a:spLocks noChangeArrowheads="1"/>
          </p:cNvSpPr>
          <p:nvPr/>
        </p:nvSpPr>
        <p:spPr bwMode="auto">
          <a:xfrm>
            <a:off x="323850" y="1339850"/>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F</a:t>
            </a:r>
          </a:p>
        </p:txBody>
      </p:sp>
      <p:sp>
        <p:nvSpPr>
          <p:cNvPr id="85004" name="TextBox 14"/>
          <p:cNvSpPr txBox="1">
            <a:spLocks noChangeArrowheads="1"/>
          </p:cNvSpPr>
          <p:nvPr/>
        </p:nvSpPr>
        <p:spPr bwMode="auto">
          <a:xfrm>
            <a:off x="323850" y="2636838"/>
            <a:ext cx="774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5005" name="TextBox 14"/>
          <p:cNvSpPr txBox="1">
            <a:spLocks noChangeArrowheads="1"/>
          </p:cNvSpPr>
          <p:nvPr/>
        </p:nvSpPr>
        <p:spPr bwMode="auto">
          <a:xfrm>
            <a:off x="322263" y="3860800"/>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85006" name="TextBox 14"/>
          <p:cNvSpPr txBox="1">
            <a:spLocks noChangeArrowheads="1"/>
          </p:cNvSpPr>
          <p:nvPr/>
        </p:nvSpPr>
        <p:spPr bwMode="auto">
          <a:xfrm>
            <a:off x="322263" y="5589588"/>
            <a:ext cx="774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5002"/>
                                        </p:tgtEl>
                                        <p:attrNameLst>
                                          <p:attrName>style.visibility</p:attrName>
                                        </p:attrNameLst>
                                      </p:cBhvr>
                                      <p:to>
                                        <p:strVal val="visible"/>
                                      </p:to>
                                    </p:set>
                                    <p:animEffect transition="in" filter="blinds(horizontal)">
                                      <p:cBhvr>
                                        <p:cTn id="7" dur="500"/>
                                        <p:tgtEl>
                                          <p:spTgt spid="850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5003"/>
                                        </p:tgtEl>
                                        <p:attrNameLst>
                                          <p:attrName>style.visibility</p:attrName>
                                        </p:attrNameLst>
                                      </p:cBhvr>
                                      <p:to>
                                        <p:strVal val="visible"/>
                                      </p:to>
                                    </p:set>
                                    <p:animEffect transition="in" filter="blinds(horizontal)">
                                      <p:cBhvr>
                                        <p:cTn id="12" dur="500"/>
                                        <p:tgtEl>
                                          <p:spTgt spid="8500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5004"/>
                                        </p:tgtEl>
                                        <p:attrNameLst>
                                          <p:attrName>style.visibility</p:attrName>
                                        </p:attrNameLst>
                                      </p:cBhvr>
                                      <p:to>
                                        <p:strVal val="visible"/>
                                      </p:to>
                                    </p:set>
                                    <p:animEffect transition="in" filter="blinds(horizontal)">
                                      <p:cBhvr>
                                        <p:cTn id="17" dur="500"/>
                                        <p:tgtEl>
                                          <p:spTgt spid="8500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5005"/>
                                        </p:tgtEl>
                                        <p:attrNameLst>
                                          <p:attrName>style.visibility</p:attrName>
                                        </p:attrNameLst>
                                      </p:cBhvr>
                                      <p:to>
                                        <p:strVal val="visible"/>
                                      </p:to>
                                    </p:set>
                                    <p:animEffect transition="in" filter="blinds(horizontal)">
                                      <p:cBhvr>
                                        <p:cTn id="22" dur="500"/>
                                        <p:tgtEl>
                                          <p:spTgt spid="8500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5006"/>
                                        </p:tgtEl>
                                        <p:attrNameLst>
                                          <p:attrName>style.visibility</p:attrName>
                                        </p:attrNameLst>
                                      </p:cBhvr>
                                      <p:to>
                                        <p:strVal val="visible"/>
                                      </p:to>
                                    </p:set>
                                    <p:animEffect transition="in" filter="blinds(horizontal)">
                                      <p:cBhvr>
                                        <p:cTn id="27" dur="500"/>
                                        <p:tgtEl>
                                          <p:spTgt spid="85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2" grpId="0"/>
      <p:bldP spid="85003" grpId="0"/>
      <p:bldP spid="85004" grpId="0"/>
      <p:bldP spid="85005" grpId="0"/>
      <p:bldP spid="8500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文本框 99"/>
          <p:cNvSpPr txBox="1">
            <a:spLocks noChangeArrowheads="1"/>
          </p:cNvSpPr>
          <p:nvPr/>
        </p:nvSpPr>
        <p:spPr bwMode="auto">
          <a:xfrm>
            <a:off x="179388" y="404813"/>
            <a:ext cx="86741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rPr>
              <a:t>五、根据所给单词的中文意思或者根据所给单词的适当形式完成句子。</a:t>
            </a:r>
            <a:r>
              <a:rPr lang="en-US" altLang="zh-CN" sz="3200" b="1" dirty="0">
                <a:solidFill>
                  <a:srgbClr val="000000"/>
                </a:solidFill>
              </a:rPr>
              <a:t>(10</a:t>
            </a:r>
            <a:r>
              <a:rPr lang="zh-CN" altLang="en-US" sz="3200" b="1" dirty="0">
                <a:solidFill>
                  <a:srgbClr val="000000"/>
                </a:solidFill>
              </a:rPr>
              <a:t>小题，共</a:t>
            </a:r>
            <a:r>
              <a:rPr lang="en-US" altLang="zh-CN" sz="3200" b="1" dirty="0">
                <a:solidFill>
                  <a:srgbClr val="000000"/>
                </a:solidFill>
              </a:rPr>
              <a:t>10</a:t>
            </a:r>
            <a:r>
              <a:rPr lang="zh-CN" altLang="en-US" sz="3200" b="1" dirty="0">
                <a:solidFill>
                  <a:srgbClr val="000000"/>
                </a:solidFill>
              </a:rPr>
              <a:t>分</a:t>
            </a:r>
            <a:r>
              <a:rPr lang="en-US" altLang="zh-CN" sz="3200" b="1" dirty="0">
                <a:solidFill>
                  <a:srgbClr val="000000"/>
                </a:solidFill>
              </a:rPr>
              <a:t>)</a:t>
            </a:r>
          </a:p>
          <a:p>
            <a:pPr algn="l">
              <a:buFont typeface="Arial" panose="020B0604020202020204" pitchFamily="34" charset="0"/>
              <a:buNone/>
            </a:pPr>
            <a:r>
              <a:rPr lang="en-US" altLang="zh-CN" sz="3200" dirty="0">
                <a:solidFill>
                  <a:srgbClr val="000000"/>
                </a:solidFill>
              </a:rPr>
              <a:t>46. I usually go to the ______________</a:t>
            </a:r>
            <a:r>
              <a:rPr lang="zh-CN" altLang="en-US" sz="3200" dirty="0">
                <a:solidFill>
                  <a:srgbClr val="000000"/>
                </a:solidFill>
              </a:rPr>
              <a:t>（电影院）</a:t>
            </a:r>
            <a:r>
              <a:rPr lang="en-US" altLang="zh-CN" sz="3200" dirty="0">
                <a:solidFill>
                  <a:srgbClr val="000000"/>
                </a:solidFill>
              </a:rPr>
              <a:t>with her friends on weekends.</a:t>
            </a:r>
          </a:p>
          <a:p>
            <a:pPr algn="l">
              <a:buFont typeface="Arial" panose="020B0604020202020204" pitchFamily="34" charset="0"/>
              <a:buNone/>
            </a:pPr>
            <a:r>
              <a:rPr lang="en-US" altLang="zh-CN" sz="3200" dirty="0">
                <a:solidFill>
                  <a:srgbClr val="000000"/>
                </a:solidFill>
              </a:rPr>
              <a:t>47. She can</a:t>
            </a:r>
            <a:r>
              <a:rPr lang="en-US" altLang="zh-CN" sz="3200" dirty="0">
                <a:solidFill>
                  <a:srgbClr val="000000"/>
                </a:solidFill>
                <a:latin typeface="Calibri" panose="020F0502020204030204"/>
              </a:rPr>
              <a:t>’</a:t>
            </a:r>
            <a:r>
              <a:rPr lang="en-US" altLang="zh-CN" sz="3200" dirty="0">
                <a:solidFill>
                  <a:srgbClr val="000000"/>
                </a:solidFill>
              </a:rPr>
              <a:t>t ___________</a:t>
            </a:r>
            <a:r>
              <a:rPr lang="zh-CN" altLang="en-US" sz="3200" dirty="0">
                <a:solidFill>
                  <a:srgbClr val="000000"/>
                </a:solidFill>
              </a:rPr>
              <a:t>（记得）</a:t>
            </a:r>
            <a:r>
              <a:rPr lang="en-US" altLang="zh-CN" sz="3200" dirty="0">
                <a:solidFill>
                  <a:srgbClr val="000000"/>
                </a:solidFill>
              </a:rPr>
              <a:t>the name of her math teacher.</a:t>
            </a:r>
          </a:p>
          <a:p>
            <a:pPr algn="l">
              <a:buFont typeface="Arial" panose="020B0604020202020204" pitchFamily="34" charset="0"/>
              <a:buNone/>
            </a:pPr>
            <a:r>
              <a:rPr lang="en-US" altLang="zh-CN" sz="3200" dirty="0">
                <a:solidFill>
                  <a:srgbClr val="000000"/>
                </a:solidFill>
              </a:rPr>
              <a:t>48. Who is the  _____________</a:t>
            </a:r>
            <a:r>
              <a:rPr lang="zh-CN" altLang="en-US" sz="3200" dirty="0">
                <a:solidFill>
                  <a:srgbClr val="000000"/>
                </a:solidFill>
              </a:rPr>
              <a:t>（真实的）</a:t>
            </a:r>
            <a:r>
              <a:rPr lang="en-US" altLang="zh-CN" sz="3200" dirty="0">
                <a:solidFill>
                  <a:srgbClr val="000000"/>
                </a:solidFill>
              </a:rPr>
              <a:t>criminal?</a:t>
            </a:r>
          </a:p>
          <a:p>
            <a:pPr algn="l">
              <a:buFont typeface="Arial" panose="020B0604020202020204" pitchFamily="34" charset="0"/>
              <a:buNone/>
            </a:pPr>
            <a:r>
              <a:rPr lang="en-US" altLang="zh-CN" sz="3200" dirty="0">
                <a:solidFill>
                  <a:srgbClr val="000000"/>
                </a:solidFill>
              </a:rPr>
              <a:t>49. The boy _____________</a:t>
            </a:r>
            <a:r>
              <a:rPr lang="zh-CN" altLang="en-US" sz="3200" dirty="0">
                <a:solidFill>
                  <a:srgbClr val="000000"/>
                </a:solidFill>
              </a:rPr>
              <a:t>（描述）</a:t>
            </a:r>
            <a:r>
              <a:rPr lang="en-US" altLang="zh-CN" sz="3200" dirty="0">
                <a:solidFill>
                  <a:srgbClr val="000000"/>
                </a:solidFill>
              </a:rPr>
              <a:t>what he sees to his mother.</a:t>
            </a:r>
          </a:p>
          <a:p>
            <a:pPr algn="l">
              <a:buFont typeface="Arial" panose="020B0604020202020204" pitchFamily="34" charset="0"/>
              <a:buNone/>
            </a:pPr>
            <a:r>
              <a:rPr lang="en-US" altLang="zh-CN" sz="3200" dirty="0">
                <a:solidFill>
                  <a:srgbClr val="000000"/>
                </a:solidFill>
              </a:rPr>
              <a:t>50. The apples are delicious, I want to eat  ______________</a:t>
            </a:r>
            <a:r>
              <a:rPr lang="zh-CN" altLang="en-US" sz="3200" dirty="0">
                <a:solidFill>
                  <a:srgbClr val="000000"/>
                </a:solidFill>
              </a:rPr>
              <a:t>（另一个）</a:t>
            </a:r>
            <a:r>
              <a:rPr lang="en-US" altLang="zh-CN" sz="3200" dirty="0">
                <a:solidFill>
                  <a:srgbClr val="000000"/>
                </a:solidFill>
              </a:rPr>
              <a:t>one.</a:t>
            </a:r>
          </a:p>
        </p:txBody>
      </p:sp>
      <p:sp>
        <p:nvSpPr>
          <p:cNvPr id="86019" name="TextBox 14"/>
          <p:cNvSpPr txBox="1">
            <a:spLocks noChangeArrowheads="1"/>
          </p:cNvSpPr>
          <p:nvPr/>
        </p:nvSpPr>
        <p:spPr bwMode="auto">
          <a:xfrm>
            <a:off x="4787900" y="1268413"/>
            <a:ext cx="23637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cinema</a:t>
            </a:r>
          </a:p>
        </p:txBody>
      </p:sp>
      <p:sp>
        <p:nvSpPr>
          <p:cNvPr id="86020" name="TextBox 14"/>
          <p:cNvSpPr txBox="1">
            <a:spLocks noChangeArrowheads="1"/>
          </p:cNvSpPr>
          <p:nvPr/>
        </p:nvSpPr>
        <p:spPr bwMode="auto">
          <a:xfrm>
            <a:off x="2914650" y="2276475"/>
            <a:ext cx="25225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remember</a:t>
            </a:r>
          </a:p>
        </p:txBody>
      </p:sp>
      <p:sp>
        <p:nvSpPr>
          <p:cNvPr id="86021" name="TextBox 14"/>
          <p:cNvSpPr txBox="1">
            <a:spLocks noChangeArrowheads="1"/>
          </p:cNvSpPr>
          <p:nvPr/>
        </p:nvSpPr>
        <p:spPr bwMode="auto">
          <a:xfrm>
            <a:off x="3419475" y="3140075"/>
            <a:ext cx="2486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real</a:t>
            </a:r>
          </a:p>
        </p:txBody>
      </p:sp>
      <p:sp>
        <p:nvSpPr>
          <p:cNvPr id="86022" name="TextBox 14"/>
          <p:cNvSpPr txBox="1">
            <a:spLocks noChangeArrowheads="1"/>
          </p:cNvSpPr>
          <p:nvPr/>
        </p:nvSpPr>
        <p:spPr bwMode="auto">
          <a:xfrm>
            <a:off x="2916238" y="4291013"/>
            <a:ext cx="2692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describes</a:t>
            </a:r>
          </a:p>
        </p:txBody>
      </p:sp>
      <p:sp>
        <p:nvSpPr>
          <p:cNvPr id="86023" name="TextBox 14"/>
          <p:cNvSpPr txBox="1">
            <a:spLocks noChangeArrowheads="1"/>
          </p:cNvSpPr>
          <p:nvPr/>
        </p:nvSpPr>
        <p:spPr bwMode="auto">
          <a:xfrm>
            <a:off x="682625" y="5732463"/>
            <a:ext cx="2790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another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blinds(horizontal)">
                                      <p:cBhvr>
                                        <p:cTn id="7" dur="500"/>
                                        <p:tgtEl>
                                          <p:spTgt spid="860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0"/>
                                        </p:tgtEl>
                                        <p:attrNameLst>
                                          <p:attrName>style.visibility</p:attrName>
                                        </p:attrNameLst>
                                      </p:cBhvr>
                                      <p:to>
                                        <p:strVal val="visible"/>
                                      </p:to>
                                    </p:set>
                                    <p:animEffect transition="in" filter="blinds(horizontal)">
                                      <p:cBhvr>
                                        <p:cTn id="12" dur="500"/>
                                        <p:tgtEl>
                                          <p:spTgt spid="860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1"/>
                                        </p:tgtEl>
                                        <p:attrNameLst>
                                          <p:attrName>style.visibility</p:attrName>
                                        </p:attrNameLst>
                                      </p:cBhvr>
                                      <p:to>
                                        <p:strVal val="visible"/>
                                      </p:to>
                                    </p:set>
                                    <p:animEffect transition="in" filter="blinds(horizontal)">
                                      <p:cBhvr>
                                        <p:cTn id="17" dur="500"/>
                                        <p:tgtEl>
                                          <p:spTgt spid="860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22"/>
                                        </p:tgtEl>
                                        <p:attrNameLst>
                                          <p:attrName>style.visibility</p:attrName>
                                        </p:attrNameLst>
                                      </p:cBhvr>
                                      <p:to>
                                        <p:strVal val="visible"/>
                                      </p:to>
                                    </p:set>
                                    <p:animEffect transition="in" filter="blinds(horizontal)">
                                      <p:cBhvr>
                                        <p:cTn id="22" dur="500"/>
                                        <p:tgtEl>
                                          <p:spTgt spid="860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6023"/>
                                        </p:tgtEl>
                                        <p:attrNameLst>
                                          <p:attrName>style.visibility</p:attrName>
                                        </p:attrNameLst>
                                      </p:cBhvr>
                                      <p:to>
                                        <p:strVal val="visible"/>
                                      </p:to>
                                    </p:set>
                                    <p:animEffect transition="in" filter="blinds(horizontal)">
                                      <p:cBhvr>
                                        <p:cTn id="27" dur="500"/>
                                        <p:tgtEl>
                                          <p:spTgt spid="860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p:bldP spid="86020" grpId="0"/>
      <p:bldP spid="86021" grpId="0"/>
      <p:bldP spid="86022" grpId="0"/>
      <p:bldP spid="8602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文本框 99"/>
          <p:cNvSpPr txBox="1">
            <a:spLocks noChangeArrowheads="1"/>
          </p:cNvSpPr>
          <p:nvPr/>
        </p:nvSpPr>
        <p:spPr bwMode="auto">
          <a:xfrm>
            <a:off x="179388" y="777875"/>
            <a:ext cx="86741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olidFill>
                  <a:srgbClr val="000000"/>
                </a:solidFill>
                <a:sym typeface="Arial" panose="020B0604020202020204" pitchFamily="34" charset="0"/>
              </a:rPr>
              <a:t>51. He writes a lost notice on the blackboard </a:t>
            </a:r>
            <a:r>
              <a:rPr lang="en-US" altLang="zh-CN" sz="3200" dirty="0" smtClean="0">
                <a:solidFill>
                  <a:srgbClr val="000000"/>
                </a:solidFill>
                <a:sym typeface="Arial" panose="020B0604020202020204" pitchFamily="34" charset="0"/>
              </a:rPr>
              <a:t>__________ </a:t>
            </a:r>
            <a:r>
              <a:rPr lang="en-US" altLang="zh-CN" sz="3200" dirty="0">
                <a:solidFill>
                  <a:srgbClr val="000000"/>
                </a:solidFill>
                <a:sym typeface="Arial" panose="020B0604020202020204" pitchFamily="34" charset="0"/>
              </a:rPr>
              <a:t>(find) his watch.</a:t>
            </a:r>
          </a:p>
          <a:p>
            <a:pPr algn="l">
              <a:buFont typeface="Arial" panose="020B0604020202020204" pitchFamily="34" charset="0"/>
              <a:buNone/>
            </a:pPr>
            <a:r>
              <a:rPr lang="en-US" altLang="zh-CN" sz="3200" dirty="0">
                <a:solidFill>
                  <a:srgbClr val="000000"/>
                </a:solidFill>
                <a:sym typeface="Arial" panose="020B0604020202020204" pitchFamily="34" charset="0"/>
              </a:rPr>
              <a:t>52. Jack </a:t>
            </a:r>
            <a:r>
              <a:rPr lang="en-US" altLang="zh-CN" sz="3200" dirty="0" smtClean="0">
                <a:solidFill>
                  <a:srgbClr val="000000"/>
                </a:solidFill>
                <a:sym typeface="Arial" panose="020B0604020202020204" pitchFamily="34" charset="0"/>
              </a:rPr>
              <a:t>_______ </a:t>
            </a:r>
            <a:r>
              <a:rPr lang="en-US" altLang="zh-CN" sz="3200" dirty="0">
                <a:solidFill>
                  <a:srgbClr val="000000"/>
                </a:solidFill>
                <a:sym typeface="Arial" panose="020B0604020202020204" pitchFamily="34" charset="0"/>
              </a:rPr>
              <a:t>(have) straight hair and big eyes.</a:t>
            </a:r>
          </a:p>
          <a:p>
            <a:pPr algn="l">
              <a:buFont typeface="Arial" panose="020B0604020202020204" pitchFamily="34" charset="0"/>
              <a:buNone/>
            </a:pPr>
            <a:r>
              <a:rPr lang="en-US" altLang="zh-CN" sz="3200" dirty="0">
                <a:solidFill>
                  <a:srgbClr val="000000"/>
                </a:solidFill>
                <a:sym typeface="Arial" panose="020B0604020202020204" pitchFamily="34" charset="0"/>
              </a:rPr>
              <a:t>53. He usually </a:t>
            </a:r>
            <a:r>
              <a:rPr lang="en-US" altLang="zh-CN" sz="3200" dirty="0" smtClean="0">
                <a:solidFill>
                  <a:srgbClr val="000000"/>
                </a:solidFill>
                <a:sym typeface="Arial" panose="020B0604020202020204" pitchFamily="34" charset="0"/>
              </a:rPr>
              <a:t>________ </a:t>
            </a:r>
            <a:r>
              <a:rPr lang="en-US" altLang="zh-CN" sz="3200" dirty="0">
                <a:solidFill>
                  <a:srgbClr val="000000"/>
                </a:solidFill>
                <a:sym typeface="Arial" panose="020B0604020202020204" pitchFamily="34" charset="0"/>
              </a:rPr>
              <a:t>(wear) sports shoes.</a:t>
            </a:r>
          </a:p>
          <a:p>
            <a:pPr algn="l">
              <a:buFont typeface="Arial" panose="020B0604020202020204" pitchFamily="34" charset="0"/>
              <a:buNone/>
            </a:pPr>
            <a:r>
              <a:rPr lang="en-US" altLang="zh-CN" sz="3200" dirty="0">
                <a:solidFill>
                  <a:srgbClr val="000000"/>
                </a:solidFill>
                <a:sym typeface="Arial" panose="020B0604020202020204" pitchFamily="34" charset="0"/>
              </a:rPr>
              <a:t>54. </a:t>
            </a:r>
            <a:r>
              <a:rPr lang="en-US" altLang="zh-CN" sz="3200" dirty="0" smtClean="0">
                <a:solidFill>
                  <a:srgbClr val="000000"/>
                </a:solidFill>
                <a:sym typeface="Arial" panose="020B0604020202020204" pitchFamily="34" charset="0"/>
              </a:rPr>
              <a:t>________ </a:t>
            </a:r>
            <a:r>
              <a:rPr lang="en-US" altLang="zh-CN" sz="3200" dirty="0">
                <a:solidFill>
                  <a:srgbClr val="000000"/>
                </a:solidFill>
                <a:sym typeface="Arial" panose="020B0604020202020204" pitchFamily="34" charset="0"/>
              </a:rPr>
              <a:t>(one) of all, he is very kind.</a:t>
            </a:r>
          </a:p>
          <a:p>
            <a:pPr algn="l">
              <a:buFont typeface="Arial" panose="020B0604020202020204" pitchFamily="34" charset="0"/>
              <a:buNone/>
            </a:pPr>
            <a:r>
              <a:rPr lang="en-US" altLang="zh-CN" sz="3200" dirty="0">
                <a:solidFill>
                  <a:srgbClr val="000000"/>
                </a:solidFill>
                <a:sym typeface="Arial" panose="020B0604020202020204" pitchFamily="34" charset="0"/>
              </a:rPr>
              <a:t>55. His sister wants to be a </a:t>
            </a:r>
            <a:r>
              <a:rPr lang="en-US" altLang="zh-CN" sz="3200" dirty="0" smtClean="0">
                <a:solidFill>
                  <a:srgbClr val="000000"/>
                </a:solidFill>
                <a:sym typeface="Arial" panose="020B0604020202020204" pitchFamily="34" charset="0"/>
              </a:rPr>
              <a:t>_________ </a:t>
            </a:r>
            <a:r>
              <a:rPr lang="en-US" altLang="zh-CN" sz="3200" dirty="0">
                <a:solidFill>
                  <a:srgbClr val="000000"/>
                </a:solidFill>
                <a:sym typeface="Arial" panose="020B0604020202020204" pitchFamily="34" charset="0"/>
              </a:rPr>
              <a:t>(sing) when she grows up.</a:t>
            </a:r>
          </a:p>
        </p:txBody>
      </p:sp>
      <p:sp>
        <p:nvSpPr>
          <p:cNvPr id="87043" name="TextBox 14"/>
          <p:cNvSpPr txBox="1">
            <a:spLocks noChangeArrowheads="1"/>
          </p:cNvSpPr>
          <p:nvPr/>
        </p:nvSpPr>
        <p:spPr bwMode="auto">
          <a:xfrm>
            <a:off x="533400" y="1209675"/>
            <a:ext cx="2117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dirty="0">
                <a:solidFill>
                  <a:srgbClr val="FF0000"/>
                </a:solidFill>
              </a:rPr>
              <a:t>to find</a:t>
            </a:r>
          </a:p>
        </p:txBody>
      </p:sp>
      <p:sp>
        <p:nvSpPr>
          <p:cNvPr id="87044" name="TextBox 14"/>
          <p:cNvSpPr txBox="1">
            <a:spLocks noChangeArrowheads="1"/>
          </p:cNvSpPr>
          <p:nvPr/>
        </p:nvSpPr>
        <p:spPr bwMode="auto">
          <a:xfrm>
            <a:off x="2133600" y="1714500"/>
            <a:ext cx="1276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dirty="0">
                <a:solidFill>
                  <a:srgbClr val="FF0000"/>
                </a:solidFill>
              </a:rPr>
              <a:t>has</a:t>
            </a:r>
          </a:p>
        </p:txBody>
      </p:sp>
      <p:sp>
        <p:nvSpPr>
          <p:cNvPr id="87045" name="TextBox 14"/>
          <p:cNvSpPr txBox="1">
            <a:spLocks noChangeArrowheads="1"/>
          </p:cNvSpPr>
          <p:nvPr/>
        </p:nvSpPr>
        <p:spPr bwMode="auto">
          <a:xfrm>
            <a:off x="2914650" y="2722563"/>
            <a:ext cx="16017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a:solidFill>
                  <a:srgbClr val="FF0000"/>
                </a:solidFill>
              </a:rPr>
              <a:t>wears</a:t>
            </a:r>
          </a:p>
        </p:txBody>
      </p:sp>
      <p:sp>
        <p:nvSpPr>
          <p:cNvPr id="87046" name="TextBox 14"/>
          <p:cNvSpPr txBox="1">
            <a:spLocks noChangeArrowheads="1"/>
          </p:cNvSpPr>
          <p:nvPr/>
        </p:nvSpPr>
        <p:spPr bwMode="auto">
          <a:xfrm>
            <a:off x="942181" y="3090862"/>
            <a:ext cx="13866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dirty="0">
                <a:solidFill>
                  <a:srgbClr val="FF0000"/>
                </a:solidFill>
              </a:rPr>
              <a:t>First </a:t>
            </a:r>
          </a:p>
        </p:txBody>
      </p:sp>
      <p:sp>
        <p:nvSpPr>
          <p:cNvPr id="87047" name="TextBox 14"/>
          <p:cNvSpPr txBox="1">
            <a:spLocks noChangeArrowheads="1"/>
          </p:cNvSpPr>
          <p:nvPr/>
        </p:nvSpPr>
        <p:spPr bwMode="auto">
          <a:xfrm>
            <a:off x="5334000" y="3675637"/>
            <a:ext cx="27717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dirty="0">
                <a:solidFill>
                  <a:srgbClr val="FF0000"/>
                </a:solidFill>
              </a:rPr>
              <a:t>singer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blinds(horizontal)">
                                      <p:cBhvr>
                                        <p:cTn id="7" dur="500"/>
                                        <p:tgtEl>
                                          <p:spTgt spid="870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blinds(horizontal)">
                                      <p:cBhvr>
                                        <p:cTn id="12" dur="500"/>
                                        <p:tgtEl>
                                          <p:spTgt spid="870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blinds(horizontal)">
                                      <p:cBhvr>
                                        <p:cTn id="17" dur="500"/>
                                        <p:tgtEl>
                                          <p:spTgt spid="8704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7046"/>
                                        </p:tgtEl>
                                        <p:attrNameLst>
                                          <p:attrName>style.visibility</p:attrName>
                                        </p:attrNameLst>
                                      </p:cBhvr>
                                      <p:to>
                                        <p:strVal val="visible"/>
                                      </p:to>
                                    </p:set>
                                    <p:animEffect transition="in" filter="blinds(horizontal)">
                                      <p:cBhvr>
                                        <p:cTn id="22" dur="500"/>
                                        <p:tgtEl>
                                          <p:spTgt spid="8704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7047"/>
                                        </p:tgtEl>
                                        <p:attrNameLst>
                                          <p:attrName>style.visibility</p:attrName>
                                        </p:attrNameLst>
                                      </p:cBhvr>
                                      <p:to>
                                        <p:strVal val="visible"/>
                                      </p:to>
                                    </p:set>
                                    <p:animEffect transition="in" filter="blinds(horizontal)">
                                      <p:cBhvr>
                                        <p:cTn id="27" dur="500"/>
                                        <p:tgtEl>
                                          <p:spTgt spid="87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p:bldP spid="87044" grpId="0"/>
      <p:bldP spid="87045" grpId="0"/>
      <p:bldP spid="87046" grpId="0"/>
      <p:bldP spid="8704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文本框 99"/>
          <p:cNvSpPr txBox="1">
            <a:spLocks noChangeArrowheads="1"/>
          </p:cNvSpPr>
          <p:nvPr/>
        </p:nvSpPr>
        <p:spPr bwMode="auto">
          <a:xfrm>
            <a:off x="-34925" y="260350"/>
            <a:ext cx="9271000"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a:solidFill>
                  <a:srgbClr val="000000"/>
                </a:solidFill>
                <a:latin typeface="Times New Roman" panose="02020603050405020304" pitchFamily="18" charset="0"/>
                <a:cs typeface="Times New Roman" panose="02020603050405020304" pitchFamily="18" charset="0"/>
              </a:rPr>
              <a:t>六、完成句子</a:t>
            </a:r>
            <a:r>
              <a:rPr lang="en-US" altLang="zh-CN" sz="3200" b="1">
                <a:solidFill>
                  <a:srgbClr val="000000"/>
                </a:solidFill>
                <a:latin typeface="Times New Roman" panose="02020603050405020304" pitchFamily="18" charset="0"/>
                <a:cs typeface="Times New Roman" panose="02020603050405020304" pitchFamily="18" charset="0"/>
              </a:rPr>
              <a:t>(5</a:t>
            </a:r>
            <a:r>
              <a:rPr lang="zh-CN" altLang="en-US" sz="3200" b="1">
                <a:solidFill>
                  <a:srgbClr val="000000"/>
                </a:solidFill>
                <a:latin typeface="宋体" panose="02010600030101010101" pitchFamily="2" charset="-122"/>
              </a:rPr>
              <a:t>小题，共</a:t>
            </a:r>
            <a:r>
              <a:rPr lang="en-US" altLang="zh-CN" sz="3200" b="1">
                <a:solidFill>
                  <a:srgbClr val="000000"/>
                </a:solidFill>
                <a:latin typeface="Times New Roman" panose="02020603050405020304" pitchFamily="18" charset="0"/>
                <a:cs typeface="Times New Roman" panose="02020603050405020304" pitchFamily="18" charset="0"/>
              </a:rPr>
              <a:t>10</a:t>
            </a:r>
            <a:r>
              <a:rPr lang="zh-CN" altLang="en-US" sz="3200" b="1">
                <a:solidFill>
                  <a:srgbClr val="000000"/>
                </a:solidFill>
                <a:latin typeface="宋体" panose="02010600030101010101" pitchFamily="2" charset="-122"/>
              </a:rPr>
              <a:t>分</a:t>
            </a:r>
            <a:r>
              <a:rPr lang="en-US" altLang="zh-CN" sz="3200" b="1">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a:solidFill>
                  <a:srgbClr val="000000"/>
                </a:solidFill>
              </a:rPr>
              <a:t>56. </a:t>
            </a:r>
            <a:r>
              <a:rPr lang="zh-CN" altLang="en-US" sz="3200">
                <a:solidFill>
                  <a:srgbClr val="000000"/>
                </a:solidFill>
              </a:rPr>
              <a:t>你的爸爸长什么样？</a:t>
            </a:r>
          </a:p>
          <a:p>
            <a:pPr algn="l">
              <a:buFont typeface="Arial" panose="020B0604020202020204" pitchFamily="34" charset="0"/>
              <a:buNone/>
            </a:pPr>
            <a:r>
              <a:rPr lang="en-US" altLang="en-US" sz="3200">
                <a:solidFill>
                  <a:srgbClr val="000000"/>
                </a:solidFill>
              </a:rPr>
              <a:t>_______________ does your father __________</a:t>
            </a:r>
            <a:r>
              <a:rPr lang="en-US" altLang="zh-CN" sz="3200">
                <a:solidFill>
                  <a:srgbClr val="000000"/>
                </a:solidFill>
              </a:rPr>
              <a:t>?</a:t>
            </a:r>
          </a:p>
          <a:p>
            <a:pPr algn="l">
              <a:buFont typeface="Arial" panose="020B0604020202020204" pitchFamily="34" charset="0"/>
              <a:buNone/>
            </a:pPr>
            <a:r>
              <a:rPr lang="en-US" altLang="zh-CN" sz="3200">
                <a:solidFill>
                  <a:srgbClr val="000000"/>
                </a:solidFill>
              </a:rPr>
              <a:t>57. </a:t>
            </a:r>
            <a:r>
              <a:rPr lang="zh-CN" altLang="en-US" sz="3200">
                <a:solidFill>
                  <a:srgbClr val="000000"/>
                </a:solidFill>
              </a:rPr>
              <a:t>我们的历史老师个子很高，留着短发。</a:t>
            </a:r>
          </a:p>
          <a:p>
            <a:pPr algn="l">
              <a:buFont typeface="Arial" panose="020B0604020202020204" pitchFamily="34" charset="0"/>
              <a:buNone/>
            </a:pPr>
            <a:r>
              <a:rPr lang="zh-CN" altLang="en-US" sz="3200">
                <a:solidFill>
                  <a:srgbClr val="000000"/>
                </a:solidFill>
              </a:rPr>
              <a:t> </a:t>
            </a:r>
            <a:r>
              <a:rPr lang="en-US" altLang="zh-CN" sz="3200">
                <a:solidFill>
                  <a:srgbClr val="000000"/>
                </a:solidFill>
              </a:rPr>
              <a:t>Our history teacher ___________________ and  __________________.</a:t>
            </a:r>
          </a:p>
          <a:p>
            <a:pPr algn="l">
              <a:buFont typeface="Arial" panose="020B0604020202020204" pitchFamily="34" charset="0"/>
              <a:buNone/>
            </a:pPr>
            <a:r>
              <a:rPr lang="en-US" altLang="zh-CN" sz="3200">
                <a:solidFill>
                  <a:srgbClr val="000000"/>
                </a:solidFill>
              </a:rPr>
              <a:t>58. </a:t>
            </a:r>
            <a:r>
              <a:rPr lang="zh-CN" altLang="en-US" sz="3200">
                <a:solidFill>
                  <a:srgbClr val="000000"/>
                </a:solidFill>
              </a:rPr>
              <a:t>这个箱子有点重。我搬不动。</a:t>
            </a:r>
          </a:p>
          <a:p>
            <a:pPr algn="l">
              <a:buFont typeface="Arial" panose="020B0604020202020204" pitchFamily="34" charset="0"/>
              <a:buNone/>
            </a:pPr>
            <a:r>
              <a:rPr lang="en-US" altLang="en-US" sz="3200">
                <a:solidFill>
                  <a:srgbClr val="000000"/>
                </a:solidFill>
              </a:rPr>
              <a:t>The box is  ___________________________</a:t>
            </a:r>
            <a:r>
              <a:rPr lang="en-US" altLang="zh-CN" sz="3200">
                <a:solidFill>
                  <a:srgbClr val="000000"/>
                </a:solidFill>
              </a:rPr>
              <a:t>, and I can</a:t>
            </a:r>
            <a:r>
              <a:rPr lang="en-US" altLang="zh-CN" sz="3200">
                <a:solidFill>
                  <a:srgbClr val="000000"/>
                </a:solidFill>
                <a:latin typeface="Calibri" panose="020F0502020204030204"/>
              </a:rPr>
              <a:t>’</a:t>
            </a:r>
            <a:r>
              <a:rPr lang="en-US" altLang="zh-CN" sz="3200">
                <a:solidFill>
                  <a:srgbClr val="000000"/>
                </a:solidFill>
              </a:rPr>
              <a:t>t carry it. </a:t>
            </a:r>
          </a:p>
          <a:p>
            <a:pPr algn="l">
              <a:buFont typeface="Arial" panose="020B0604020202020204" pitchFamily="34" charset="0"/>
              <a:buNone/>
            </a:pPr>
            <a:r>
              <a:rPr lang="en-US" altLang="zh-CN" sz="3200">
                <a:solidFill>
                  <a:srgbClr val="000000"/>
                </a:solidFill>
              </a:rPr>
              <a:t>59. </a:t>
            </a:r>
            <a:r>
              <a:rPr lang="zh-CN" altLang="en-US" sz="3200">
                <a:solidFill>
                  <a:srgbClr val="000000"/>
                </a:solidFill>
              </a:rPr>
              <a:t>周末我经常和我的朋友去看电影。</a:t>
            </a:r>
          </a:p>
          <a:p>
            <a:pPr algn="l">
              <a:buFont typeface="Arial" panose="020B0604020202020204" pitchFamily="34" charset="0"/>
              <a:buNone/>
            </a:pPr>
            <a:r>
              <a:rPr lang="en-US" altLang="en-US" sz="3200">
                <a:solidFill>
                  <a:srgbClr val="000000"/>
                </a:solidFill>
              </a:rPr>
              <a:t>I often __________________________________ _______________</a:t>
            </a:r>
            <a:r>
              <a:rPr lang="en-US" altLang="zh-CN" sz="3200">
                <a:solidFill>
                  <a:srgbClr val="000000"/>
                </a:solidFill>
              </a:rPr>
              <a:t>with my friends on weekends.</a:t>
            </a:r>
          </a:p>
          <a:p>
            <a:pPr algn="l">
              <a:buFont typeface="Arial" panose="020B0604020202020204" pitchFamily="34" charset="0"/>
              <a:buNone/>
            </a:pPr>
            <a:endParaRPr lang="en-US" altLang="zh-CN" sz="3200">
              <a:latin typeface="Times New Roman" panose="02020603050405020304" pitchFamily="18" charset="0"/>
            </a:endParaRPr>
          </a:p>
        </p:txBody>
      </p:sp>
      <p:sp>
        <p:nvSpPr>
          <p:cNvPr id="88067" name="TextBox 14"/>
          <p:cNvSpPr txBox="1">
            <a:spLocks noChangeArrowheads="1"/>
          </p:cNvSpPr>
          <p:nvPr/>
        </p:nvSpPr>
        <p:spPr bwMode="auto">
          <a:xfrm>
            <a:off x="34925" y="1123950"/>
            <a:ext cx="3213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What</a:t>
            </a:r>
          </a:p>
        </p:txBody>
      </p:sp>
      <p:sp>
        <p:nvSpPr>
          <p:cNvPr id="88068" name="TextBox 14"/>
          <p:cNvSpPr txBox="1">
            <a:spLocks noChangeArrowheads="1"/>
          </p:cNvSpPr>
          <p:nvPr/>
        </p:nvSpPr>
        <p:spPr bwMode="auto">
          <a:xfrm>
            <a:off x="6731000" y="1123950"/>
            <a:ext cx="2159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look like</a:t>
            </a:r>
          </a:p>
        </p:txBody>
      </p:sp>
      <p:sp>
        <p:nvSpPr>
          <p:cNvPr id="88069" name="TextBox 14"/>
          <p:cNvSpPr txBox="1">
            <a:spLocks noChangeArrowheads="1"/>
          </p:cNvSpPr>
          <p:nvPr/>
        </p:nvSpPr>
        <p:spPr bwMode="auto">
          <a:xfrm>
            <a:off x="4283075" y="2133600"/>
            <a:ext cx="32734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is very tall</a:t>
            </a:r>
          </a:p>
        </p:txBody>
      </p:sp>
      <p:sp>
        <p:nvSpPr>
          <p:cNvPr id="88070" name="TextBox 14"/>
          <p:cNvSpPr txBox="1">
            <a:spLocks noChangeArrowheads="1"/>
          </p:cNvSpPr>
          <p:nvPr/>
        </p:nvSpPr>
        <p:spPr bwMode="auto">
          <a:xfrm>
            <a:off x="2195513" y="3573463"/>
            <a:ext cx="61769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a little/a bit/a little bit heavy  	 </a:t>
            </a:r>
          </a:p>
        </p:txBody>
      </p:sp>
      <p:sp>
        <p:nvSpPr>
          <p:cNvPr id="88071" name="TextBox 14"/>
          <p:cNvSpPr txBox="1">
            <a:spLocks noChangeArrowheads="1"/>
          </p:cNvSpPr>
          <p:nvPr/>
        </p:nvSpPr>
        <p:spPr bwMode="auto">
          <a:xfrm>
            <a:off x="1260475" y="5156200"/>
            <a:ext cx="77946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go to the cinema/go to see a film/ go to the movie		</a:t>
            </a:r>
          </a:p>
        </p:txBody>
      </p:sp>
      <p:sp>
        <p:nvSpPr>
          <p:cNvPr id="88072" name="TextBox 14"/>
          <p:cNvSpPr txBox="1">
            <a:spLocks noChangeArrowheads="1"/>
          </p:cNvSpPr>
          <p:nvPr/>
        </p:nvSpPr>
        <p:spPr bwMode="auto">
          <a:xfrm>
            <a:off x="179388" y="2636838"/>
            <a:ext cx="7277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has short hair/ his/her/hair is short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blinds(horizontal)">
                                      <p:cBhvr>
                                        <p:cTn id="7" dur="500"/>
                                        <p:tgtEl>
                                          <p:spTgt spid="8806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8"/>
                                        </p:tgtEl>
                                        <p:attrNameLst>
                                          <p:attrName>style.visibility</p:attrName>
                                        </p:attrNameLst>
                                      </p:cBhvr>
                                      <p:to>
                                        <p:strVal val="visible"/>
                                      </p:to>
                                    </p:set>
                                    <p:animEffect transition="in" filter="blinds(horizontal)">
                                      <p:cBhvr>
                                        <p:cTn id="12" dur="500"/>
                                        <p:tgtEl>
                                          <p:spTgt spid="8806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8069"/>
                                        </p:tgtEl>
                                        <p:attrNameLst>
                                          <p:attrName>style.visibility</p:attrName>
                                        </p:attrNameLst>
                                      </p:cBhvr>
                                      <p:to>
                                        <p:strVal val="visible"/>
                                      </p:to>
                                    </p:set>
                                    <p:animEffect transition="in" filter="blinds(horizontal)">
                                      <p:cBhvr>
                                        <p:cTn id="17" dur="500"/>
                                        <p:tgtEl>
                                          <p:spTgt spid="880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8072"/>
                                        </p:tgtEl>
                                        <p:attrNameLst>
                                          <p:attrName>style.visibility</p:attrName>
                                        </p:attrNameLst>
                                      </p:cBhvr>
                                      <p:to>
                                        <p:strVal val="visible"/>
                                      </p:to>
                                    </p:set>
                                    <p:animEffect transition="in" filter="blinds(horizontal)">
                                      <p:cBhvr>
                                        <p:cTn id="22" dur="500"/>
                                        <p:tgtEl>
                                          <p:spTgt spid="8807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8070"/>
                                        </p:tgtEl>
                                        <p:attrNameLst>
                                          <p:attrName>style.visibility</p:attrName>
                                        </p:attrNameLst>
                                      </p:cBhvr>
                                      <p:to>
                                        <p:strVal val="visible"/>
                                      </p:to>
                                    </p:set>
                                    <p:animEffect transition="in" filter="blinds(horizontal)">
                                      <p:cBhvr>
                                        <p:cTn id="27" dur="500"/>
                                        <p:tgtEl>
                                          <p:spTgt spid="8807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8071"/>
                                        </p:tgtEl>
                                        <p:attrNameLst>
                                          <p:attrName>style.visibility</p:attrName>
                                        </p:attrNameLst>
                                      </p:cBhvr>
                                      <p:to>
                                        <p:strVal val="visible"/>
                                      </p:to>
                                    </p:set>
                                    <p:animEffect transition="in" filter="blinds(horizontal)">
                                      <p:cBhvr>
                                        <p:cTn id="32" dur="500"/>
                                        <p:tgtEl>
                                          <p:spTgt spid="88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p:bldP spid="88068" grpId="0"/>
      <p:bldP spid="88069" grpId="0"/>
      <p:bldP spid="88070" grpId="0"/>
      <p:bldP spid="88071" grpId="0"/>
      <p:bldP spid="8807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文本框 99"/>
          <p:cNvSpPr txBox="1">
            <a:spLocks noChangeArrowheads="1"/>
          </p:cNvSpPr>
          <p:nvPr/>
        </p:nvSpPr>
        <p:spPr bwMode="auto">
          <a:xfrm>
            <a:off x="-34925" y="260350"/>
            <a:ext cx="92710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rPr>
              <a:t>60. </a:t>
            </a:r>
            <a:r>
              <a:rPr lang="zh-CN" altLang="en-US" sz="3200">
                <a:solidFill>
                  <a:srgbClr val="000000"/>
                </a:solidFill>
              </a:rPr>
              <a:t>迈克和他的哥哥总是以同种方式看事情。</a:t>
            </a:r>
          </a:p>
          <a:p>
            <a:pPr algn="l">
              <a:buFont typeface="Arial" panose="020B0604020202020204" pitchFamily="34" charset="0"/>
              <a:buNone/>
            </a:pPr>
            <a:r>
              <a:rPr lang="en-US" altLang="zh-CN" sz="3200">
                <a:solidFill>
                  <a:srgbClr val="000000"/>
                </a:solidFill>
              </a:rPr>
              <a:t>Mike and his brother always see things _________________________________.</a:t>
            </a:r>
          </a:p>
          <a:p>
            <a:pPr algn="l">
              <a:buFont typeface="Arial" panose="020B0604020202020204" pitchFamily="34" charset="0"/>
              <a:buNone/>
            </a:pPr>
            <a:endParaRPr lang="en-US" altLang="zh-CN" sz="3200">
              <a:latin typeface="Times New Roman" panose="02020603050405020304" pitchFamily="18" charset="0"/>
            </a:endParaRPr>
          </a:p>
        </p:txBody>
      </p:sp>
      <p:sp>
        <p:nvSpPr>
          <p:cNvPr id="89091" name="TextBox 14"/>
          <p:cNvSpPr txBox="1">
            <a:spLocks noChangeArrowheads="1"/>
          </p:cNvSpPr>
          <p:nvPr/>
        </p:nvSpPr>
        <p:spPr bwMode="auto">
          <a:xfrm>
            <a:off x="34925" y="1123950"/>
            <a:ext cx="5607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in the same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blinds(horizontal)">
                                      <p:cBhvr>
                                        <p:cTn id="7" dur="500"/>
                                        <p:tgtEl>
                                          <p:spTgt spid="89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文本框 99"/>
          <p:cNvSpPr txBox="1">
            <a:spLocks noChangeArrowheads="1"/>
          </p:cNvSpPr>
          <p:nvPr/>
        </p:nvSpPr>
        <p:spPr bwMode="auto">
          <a:xfrm>
            <a:off x="187325" y="238125"/>
            <a:ext cx="895826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rPr>
              <a:t>七、读写综合</a:t>
            </a:r>
            <a:r>
              <a:rPr lang="en-US" altLang="zh-CN" sz="3200" b="1" dirty="0">
                <a:solidFill>
                  <a:srgbClr val="000000"/>
                </a:solidFill>
              </a:rPr>
              <a:t>(</a:t>
            </a:r>
            <a:r>
              <a:rPr lang="zh-CN" altLang="en-US" sz="3200" b="1" dirty="0">
                <a:solidFill>
                  <a:srgbClr val="000000"/>
                </a:solidFill>
              </a:rPr>
              <a:t>本大题分</a:t>
            </a:r>
            <a:r>
              <a:rPr lang="en-US" altLang="zh-CN" sz="3200" b="1" dirty="0">
                <a:solidFill>
                  <a:srgbClr val="000000"/>
                </a:solidFill>
              </a:rPr>
              <a:t>A</a:t>
            </a:r>
            <a:r>
              <a:rPr lang="zh-CN" altLang="en-US" sz="3200" b="1" dirty="0">
                <a:solidFill>
                  <a:srgbClr val="000000"/>
                </a:solidFill>
              </a:rPr>
              <a:t>、</a:t>
            </a:r>
            <a:r>
              <a:rPr lang="en-US" altLang="zh-CN" sz="3200" b="1" dirty="0">
                <a:solidFill>
                  <a:srgbClr val="000000"/>
                </a:solidFill>
              </a:rPr>
              <a:t>B</a:t>
            </a:r>
            <a:r>
              <a:rPr lang="zh-CN" altLang="en-US" sz="3200" b="1" dirty="0">
                <a:solidFill>
                  <a:srgbClr val="000000"/>
                </a:solidFill>
              </a:rPr>
              <a:t>两部分，共</a:t>
            </a:r>
            <a:r>
              <a:rPr lang="en-US" altLang="zh-CN" sz="3200" b="1" dirty="0">
                <a:solidFill>
                  <a:srgbClr val="000000"/>
                </a:solidFill>
              </a:rPr>
              <a:t>30</a:t>
            </a:r>
            <a:r>
              <a:rPr lang="zh-CN" altLang="en-US" sz="3200" b="1" dirty="0">
                <a:solidFill>
                  <a:srgbClr val="000000"/>
                </a:solidFill>
              </a:rPr>
              <a:t>分</a:t>
            </a:r>
            <a:r>
              <a:rPr lang="en-US" altLang="zh-CN" sz="3200" b="1" dirty="0">
                <a:solidFill>
                  <a:srgbClr val="000000"/>
                </a:solidFill>
              </a:rPr>
              <a:t>)</a:t>
            </a:r>
          </a:p>
          <a:p>
            <a:pPr algn="l">
              <a:buFont typeface="Arial" panose="020B0604020202020204" pitchFamily="34" charset="0"/>
              <a:buNone/>
            </a:pPr>
            <a:r>
              <a:rPr lang="en-US" altLang="zh-CN" sz="3200" b="1" dirty="0">
                <a:solidFill>
                  <a:srgbClr val="000000"/>
                </a:solidFill>
              </a:rPr>
              <a:t>A. </a:t>
            </a:r>
            <a:r>
              <a:rPr lang="zh-CN" altLang="en-US" sz="3200" b="1" dirty="0">
                <a:solidFill>
                  <a:srgbClr val="000000"/>
                </a:solidFill>
              </a:rPr>
              <a:t>信息归纳</a:t>
            </a:r>
            <a:r>
              <a:rPr lang="en-US" altLang="zh-CN" sz="3200" b="1" dirty="0">
                <a:solidFill>
                  <a:srgbClr val="000000"/>
                </a:solidFill>
              </a:rPr>
              <a:t>(5</a:t>
            </a:r>
            <a:r>
              <a:rPr lang="zh-CN" altLang="en-US" sz="3200" b="1" dirty="0">
                <a:solidFill>
                  <a:srgbClr val="000000"/>
                </a:solidFill>
              </a:rPr>
              <a:t>小题，共</a:t>
            </a:r>
            <a:r>
              <a:rPr lang="en-US" altLang="zh-CN" sz="3200" b="1" dirty="0">
                <a:solidFill>
                  <a:srgbClr val="000000"/>
                </a:solidFill>
              </a:rPr>
              <a:t>10</a:t>
            </a:r>
            <a:r>
              <a:rPr lang="zh-CN" altLang="en-US" sz="3200" b="1" dirty="0">
                <a:solidFill>
                  <a:srgbClr val="000000"/>
                </a:solidFill>
              </a:rPr>
              <a:t>分</a:t>
            </a:r>
            <a:r>
              <a:rPr lang="en-US" altLang="zh-CN" sz="3200" b="1" dirty="0">
                <a:solidFill>
                  <a:srgbClr val="000000"/>
                </a:solidFill>
              </a:rPr>
              <a:t>)</a:t>
            </a:r>
          </a:p>
          <a:p>
            <a:pPr algn="l">
              <a:buFont typeface="Arial" panose="020B0604020202020204" pitchFamily="34" charset="0"/>
              <a:buNone/>
            </a:pPr>
            <a:r>
              <a:rPr lang="en-US" altLang="zh-CN" sz="3200" b="1" dirty="0">
                <a:solidFill>
                  <a:srgbClr val="000000"/>
                </a:solidFill>
              </a:rPr>
              <a:t>    </a:t>
            </a:r>
            <a:r>
              <a:rPr lang="en-US" altLang="zh-CN" sz="3200" dirty="0">
                <a:solidFill>
                  <a:srgbClr val="000000"/>
                </a:solidFill>
              </a:rPr>
              <a:t>My name is Tom. My best friends are John and Ann. John lives near my house and we are in the same class. He</a:t>
            </a:r>
            <a:r>
              <a:rPr lang="en-US" altLang="zh-CN" sz="3200" dirty="0">
                <a:solidFill>
                  <a:srgbClr val="000000"/>
                </a:solidFill>
                <a:latin typeface="Calibri" panose="020F0502020204030204"/>
              </a:rPr>
              <a:t>’</a:t>
            </a:r>
            <a:r>
              <a:rPr lang="en-US" altLang="zh-CN" sz="3200" dirty="0">
                <a:solidFill>
                  <a:srgbClr val="000000"/>
                </a:solidFill>
              </a:rPr>
              <a:t>s tall and thin, he has blonde hair and blue eyes. He is polite and very clever. He is very good at math and sometimes helps me with my homework. He usually wears jeans and a blue T-shirt. We three often play basketball in a nearby park.  </a:t>
            </a:r>
          </a:p>
          <a:p>
            <a:pPr algn="l">
              <a:buFont typeface="Arial" panose="020B0604020202020204" pitchFamily="34" charset="0"/>
              <a:buNone/>
            </a:pPr>
            <a:r>
              <a:rPr lang="en-US" altLang="zh-CN" sz="3200" dirty="0">
                <a:solidFill>
                  <a:srgbClr val="000000"/>
                </a:solidFill>
              </a:rPr>
              <a:t>      My friend Ann studies at another school.</a:t>
            </a:r>
            <a:r>
              <a:rPr lang="en-US" altLang="zh-CN" sz="3200" dirty="0">
                <a:solidFill>
                  <a:srgbClr val="000000"/>
                </a:solidFill>
                <a:latin typeface="Calibri" panose="020F0502020204030204"/>
              </a:rPr>
              <a:t> </a:t>
            </a:r>
            <a:r>
              <a:rPr lang="en-US" altLang="zh-CN" sz="3200" dirty="0">
                <a:solidFill>
                  <a:srgbClr val="000000"/>
                </a:solidFill>
              </a:rPr>
              <a:t> She</a:t>
            </a:r>
            <a:r>
              <a:rPr lang="en-US" altLang="zh-CN" sz="3200" dirty="0">
                <a:solidFill>
                  <a:srgbClr val="000000"/>
                </a:solidFill>
                <a:latin typeface="Calibri" panose="020F0502020204030204"/>
              </a:rPr>
              <a:t>’</a:t>
            </a:r>
            <a:r>
              <a:rPr lang="en-US" altLang="zh-CN" sz="3200" dirty="0">
                <a:solidFill>
                  <a:srgbClr val="000000"/>
                </a:solidFill>
              </a:rPr>
              <a:t>s short and thin with straight brown hair and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文本框 99"/>
          <p:cNvSpPr txBox="1">
            <a:spLocks noChangeArrowheads="1"/>
          </p:cNvSpPr>
          <p:nvPr/>
        </p:nvSpPr>
        <p:spPr bwMode="auto">
          <a:xfrm>
            <a:off x="187325" y="238125"/>
            <a:ext cx="8958263"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rPr>
              <a:t> brown eyes. She</a:t>
            </a:r>
            <a:r>
              <a:rPr lang="en-US" altLang="zh-CN" sz="3200">
                <a:solidFill>
                  <a:srgbClr val="000000"/>
                </a:solidFill>
                <a:latin typeface="Calibri" panose="020F0502020204030204"/>
              </a:rPr>
              <a:t>’</a:t>
            </a:r>
            <a:r>
              <a:rPr lang="en-US" altLang="zh-CN" sz="3200">
                <a:solidFill>
                  <a:srgbClr val="000000"/>
                </a:solidFill>
              </a:rPr>
              <a:t>s a little bit shy. We all have Kong fu lessons every Tuesday and Friday afternoon. We love Kung fu very much. Ann is really good at Kung fu. We call her </a:t>
            </a:r>
            <a:r>
              <a:rPr lang="en-US" altLang="zh-CN" sz="3200">
                <a:solidFill>
                  <a:srgbClr val="000000"/>
                </a:solidFill>
                <a:latin typeface="Calibri" panose="020F0502020204030204"/>
              </a:rPr>
              <a:t>“</a:t>
            </a:r>
            <a:r>
              <a:rPr lang="en-US" altLang="zh-CN" sz="3200">
                <a:solidFill>
                  <a:srgbClr val="000000"/>
                </a:solidFill>
              </a:rPr>
              <a:t>Kong fu girl</a:t>
            </a:r>
            <a:r>
              <a:rPr lang="en-US" altLang="zh-CN" sz="3200">
                <a:solidFill>
                  <a:srgbClr val="000000"/>
                </a:solidFill>
                <a:latin typeface="Calibri" panose="020F0502020204030204"/>
              </a:rPr>
              <a:t>”</a:t>
            </a:r>
            <a:r>
              <a:rPr lang="en-US" altLang="zh-CN" sz="3200">
                <a:solidFill>
                  <a:srgbClr val="000000"/>
                </a:solidFill>
              </a:rPr>
              <a:t>. Sometimes she practices Kung fu with us. She loves wearing a T-shirt and a hat. We have great fun together.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矩形 1"/>
          <p:cNvSpPr>
            <a:spLocks noChangeArrowheads="1"/>
          </p:cNvSpPr>
          <p:nvPr/>
        </p:nvSpPr>
        <p:spPr bwMode="auto">
          <a:xfrm>
            <a:off x="533400" y="1149727"/>
            <a:ext cx="83058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3200" b="1" dirty="0"/>
              <a:t>一、单项选择 </a:t>
            </a:r>
            <a:r>
              <a:rPr lang="en-US" altLang="zh-CN" sz="3200" b="1" dirty="0"/>
              <a:t>(20</a:t>
            </a:r>
            <a:r>
              <a:rPr lang="zh-CN" altLang="en-US" sz="3200" b="1" dirty="0"/>
              <a:t>小题，共</a:t>
            </a:r>
            <a:r>
              <a:rPr lang="en-US" altLang="zh-CN" sz="3200" b="1" dirty="0"/>
              <a:t>20</a:t>
            </a:r>
            <a:r>
              <a:rPr lang="zh-CN" altLang="en-US" sz="3200" b="1" dirty="0"/>
              <a:t>分</a:t>
            </a:r>
            <a:r>
              <a:rPr lang="en-US" altLang="zh-CN" sz="3200" b="1" dirty="0"/>
              <a:t>)</a:t>
            </a:r>
          </a:p>
          <a:p>
            <a:pPr algn="l">
              <a:buFont typeface="Arial" panose="020B0604020202020204" pitchFamily="34" charset="0"/>
              <a:buNone/>
            </a:pPr>
            <a:r>
              <a:rPr lang="en-US" altLang="zh-CN" sz="3200" dirty="0"/>
              <a:t>(    ) 1. Ann is a </a:t>
            </a:r>
            <a:r>
              <a:rPr lang="en-US" altLang="zh-CN" sz="3200" dirty="0" smtClean="0"/>
              <a:t>____ </a:t>
            </a:r>
            <a:r>
              <a:rPr lang="en-US" altLang="zh-CN" sz="3200" dirty="0"/>
              <a:t>girl. We all like her.</a:t>
            </a:r>
          </a:p>
          <a:p>
            <a:pPr algn="l">
              <a:buFont typeface="Arial" panose="020B0604020202020204" pitchFamily="34" charset="0"/>
              <a:buNone/>
            </a:pPr>
            <a:r>
              <a:rPr lang="en-US" altLang="zh-CN" sz="3200" dirty="0"/>
              <a:t>A. bad     		        B. unfriendly  	</a:t>
            </a:r>
          </a:p>
          <a:p>
            <a:pPr algn="l">
              <a:buFont typeface="Arial" panose="020B0604020202020204" pitchFamily="34" charset="0"/>
              <a:buNone/>
            </a:pPr>
            <a:r>
              <a:rPr lang="en-US" altLang="zh-CN" sz="3200" dirty="0"/>
              <a:t>C. terrible      		D. nice</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2. Mr. Li is the man </a:t>
            </a:r>
            <a:r>
              <a:rPr lang="en-US" altLang="zh-CN" sz="3200" dirty="0" smtClean="0"/>
              <a:t>_____ </a:t>
            </a:r>
            <a:r>
              <a:rPr lang="en-US" altLang="zh-CN" sz="3200" dirty="0"/>
              <a:t>long hair.</a:t>
            </a:r>
          </a:p>
          <a:p>
            <a:pPr algn="l">
              <a:buFont typeface="Arial" panose="020B0604020202020204" pitchFamily="34" charset="0"/>
              <a:buNone/>
            </a:pPr>
            <a:r>
              <a:rPr lang="en-US" altLang="zh-CN" sz="3200" dirty="0"/>
              <a:t>A. with         	        B. and        	</a:t>
            </a:r>
          </a:p>
          <a:p>
            <a:pPr algn="l">
              <a:buFont typeface="Arial" panose="020B0604020202020204" pitchFamily="34" charset="0"/>
              <a:buNone/>
            </a:pPr>
            <a:r>
              <a:rPr lang="en-US" altLang="zh-CN" sz="3200" dirty="0"/>
              <a:t>C. from       		D. </a:t>
            </a:r>
            <a:r>
              <a:rPr lang="en-US" altLang="zh-CN" sz="3200" dirty="0" smtClean="0"/>
              <a:t>for</a:t>
            </a:r>
            <a:endParaRPr lang="en-US" altLang="zh-CN" sz="3200" dirty="0"/>
          </a:p>
        </p:txBody>
      </p:sp>
      <p:sp>
        <p:nvSpPr>
          <p:cNvPr id="73731" name="TextBox 13"/>
          <p:cNvSpPr txBox="1">
            <a:spLocks noChangeArrowheads="1"/>
          </p:cNvSpPr>
          <p:nvPr/>
        </p:nvSpPr>
        <p:spPr bwMode="auto">
          <a:xfrm>
            <a:off x="784224" y="1702177"/>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3732" name="TextBox 14"/>
          <p:cNvSpPr txBox="1">
            <a:spLocks noChangeArrowheads="1"/>
          </p:cNvSpPr>
          <p:nvPr/>
        </p:nvSpPr>
        <p:spPr bwMode="auto">
          <a:xfrm>
            <a:off x="639762" y="3573840"/>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blinds(horizontal)">
                                      <p:cBhvr>
                                        <p:cTn id="7" dur="500"/>
                                        <p:tgtEl>
                                          <p:spTgt spid="737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732"/>
                                        </p:tgtEl>
                                        <p:attrNameLst>
                                          <p:attrName>style.visibility</p:attrName>
                                        </p:attrNameLst>
                                      </p:cBhvr>
                                      <p:to>
                                        <p:strVal val="visible"/>
                                      </p:to>
                                    </p:set>
                                    <p:animEffect transition="in" filter="blinds(horizontal)">
                                      <p:cBhvr>
                                        <p:cTn id="12"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203200" y="777875"/>
          <a:ext cx="8782050" cy="5364485"/>
        </p:xfrm>
        <a:graphic>
          <a:graphicData uri="http://schemas.openxmlformats.org/drawingml/2006/table">
            <a:tbl>
              <a:tblPr firstRow="1" bandRow="1">
                <a:tableStyleId>{5940675A-B579-460E-94D1-54222C63F5DA}</a:tableStyleId>
              </a:tblPr>
              <a:tblGrid>
                <a:gridCol w="5072648">
                  <a:extLst>
                    <a:ext uri="{9D8B030D-6E8A-4147-A177-3AD203B41FA5}">
                      <a16:colId xmlns:a16="http://schemas.microsoft.com/office/drawing/2014/main" val="20000"/>
                    </a:ext>
                  </a:extLst>
                </a:gridCol>
                <a:gridCol w="3709402">
                  <a:extLst>
                    <a:ext uri="{9D8B030D-6E8A-4147-A177-3AD203B41FA5}">
                      <a16:colId xmlns:a16="http://schemas.microsoft.com/office/drawing/2014/main" val="20001"/>
                    </a:ext>
                  </a:extLst>
                </a:gridCol>
              </a:tblGrid>
              <a:tr h="975302">
                <a:tc>
                  <a:txBody>
                    <a:bodyPr/>
                    <a:lstStyle/>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names of my friends</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61. ______________</a:t>
                      </a:r>
                    </a:p>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_________________</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75302">
                <a:tc>
                  <a:txBody>
                    <a:bodyPr/>
                    <a:lstStyle/>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subject John is good at</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62. 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_________________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75302">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clothes John usually wears</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63. 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_________________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62953">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time they have Kung fu lessons</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64. 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____________________________________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75302">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clothes Ann loves wearing</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65. 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__________________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2182" name="文本框 99"/>
          <p:cNvSpPr txBox="1">
            <a:spLocks noChangeArrowheads="1"/>
          </p:cNvSpPr>
          <p:nvPr/>
        </p:nvSpPr>
        <p:spPr bwMode="auto">
          <a:xfrm>
            <a:off x="2843213" y="46038"/>
            <a:ext cx="5080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Information Card</a:t>
            </a:r>
          </a:p>
        </p:txBody>
      </p:sp>
      <p:sp>
        <p:nvSpPr>
          <p:cNvPr id="92183" name="TextBox 14"/>
          <p:cNvSpPr txBox="1">
            <a:spLocks noChangeArrowheads="1"/>
          </p:cNvSpPr>
          <p:nvPr/>
        </p:nvSpPr>
        <p:spPr bwMode="auto">
          <a:xfrm>
            <a:off x="5724525" y="765175"/>
            <a:ext cx="3324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John and Ann	</a:t>
            </a:r>
          </a:p>
        </p:txBody>
      </p:sp>
      <p:sp>
        <p:nvSpPr>
          <p:cNvPr id="92184" name="TextBox 14"/>
          <p:cNvSpPr txBox="1">
            <a:spLocks noChangeArrowheads="1"/>
          </p:cNvSpPr>
          <p:nvPr/>
        </p:nvSpPr>
        <p:spPr bwMode="auto">
          <a:xfrm>
            <a:off x="5795963" y="1700213"/>
            <a:ext cx="32305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Math</a:t>
            </a:r>
          </a:p>
        </p:txBody>
      </p:sp>
      <p:sp>
        <p:nvSpPr>
          <p:cNvPr id="92185" name="TextBox 14"/>
          <p:cNvSpPr txBox="1">
            <a:spLocks noChangeArrowheads="1"/>
          </p:cNvSpPr>
          <p:nvPr/>
        </p:nvSpPr>
        <p:spPr bwMode="auto">
          <a:xfrm>
            <a:off x="5724525" y="2636838"/>
            <a:ext cx="31892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 Jeans and a blue T-shirt</a:t>
            </a:r>
          </a:p>
        </p:txBody>
      </p:sp>
      <p:sp>
        <p:nvSpPr>
          <p:cNvPr id="92186" name="TextBox 14"/>
          <p:cNvSpPr txBox="1">
            <a:spLocks noChangeArrowheads="1"/>
          </p:cNvSpPr>
          <p:nvPr/>
        </p:nvSpPr>
        <p:spPr bwMode="auto">
          <a:xfrm>
            <a:off x="5795963" y="3644900"/>
            <a:ext cx="3167062"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Every Tuesday and Friday afternoon</a:t>
            </a:r>
          </a:p>
        </p:txBody>
      </p:sp>
      <p:sp>
        <p:nvSpPr>
          <p:cNvPr id="92187" name="TextBox 14"/>
          <p:cNvSpPr txBox="1">
            <a:spLocks noChangeArrowheads="1"/>
          </p:cNvSpPr>
          <p:nvPr/>
        </p:nvSpPr>
        <p:spPr bwMode="auto">
          <a:xfrm>
            <a:off x="5724525" y="5154613"/>
            <a:ext cx="31765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 T-shirt and a 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3"/>
                                        </p:tgtEl>
                                        <p:attrNameLst>
                                          <p:attrName>style.visibility</p:attrName>
                                        </p:attrNameLst>
                                      </p:cBhvr>
                                      <p:to>
                                        <p:strVal val="visible"/>
                                      </p:to>
                                    </p:set>
                                    <p:animEffect transition="in" filter="blinds(horizontal)">
                                      <p:cBhvr>
                                        <p:cTn id="7" dur="500"/>
                                        <p:tgtEl>
                                          <p:spTgt spid="9218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84"/>
                                        </p:tgtEl>
                                        <p:attrNameLst>
                                          <p:attrName>style.visibility</p:attrName>
                                        </p:attrNameLst>
                                      </p:cBhvr>
                                      <p:to>
                                        <p:strVal val="visible"/>
                                      </p:to>
                                    </p:set>
                                    <p:animEffect transition="in" filter="blinds(horizontal)">
                                      <p:cBhvr>
                                        <p:cTn id="12" dur="500"/>
                                        <p:tgtEl>
                                          <p:spTgt spid="9218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85"/>
                                        </p:tgtEl>
                                        <p:attrNameLst>
                                          <p:attrName>style.visibility</p:attrName>
                                        </p:attrNameLst>
                                      </p:cBhvr>
                                      <p:to>
                                        <p:strVal val="visible"/>
                                      </p:to>
                                    </p:set>
                                    <p:animEffect transition="in" filter="blinds(horizontal)">
                                      <p:cBhvr>
                                        <p:cTn id="17" dur="500"/>
                                        <p:tgtEl>
                                          <p:spTgt spid="9218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86"/>
                                        </p:tgtEl>
                                        <p:attrNameLst>
                                          <p:attrName>style.visibility</p:attrName>
                                        </p:attrNameLst>
                                      </p:cBhvr>
                                      <p:to>
                                        <p:strVal val="visible"/>
                                      </p:to>
                                    </p:set>
                                    <p:animEffect transition="in" filter="blinds(horizontal)">
                                      <p:cBhvr>
                                        <p:cTn id="22" dur="500"/>
                                        <p:tgtEl>
                                          <p:spTgt spid="9218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2187"/>
                                        </p:tgtEl>
                                        <p:attrNameLst>
                                          <p:attrName>style.visibility</p:attrName>
                                        </p:attrNameLst>
                                      </p:cBhvr>
                                      <p:to>
                                        <p:strVal val="visible"/>
                                      </p:to>
                                    </p:set>
                                    <p:animEffect transition="in" filter="blinds(horizontal)">
                                      <p:cBhvr>
                                        <p:cTn id="27" dur="500"/>
                                        <p:tgtEl>
                                          <p:spTgt spid="92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3" grpId="0"/>
      <p:bldP spid="92184" grpId="0"/>
      <p:bldP spid="92185" grpId="0"/>
      <p:bldP spid="92186" grpId="0"/>
      <p:bldP spid="9218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文本框 99"/>
          <p:cNvSpPr txBox="1">
            <a:spLocks noChangeArrowheads="1"/>
          </p:cNvSpPr>
          <p:nvPr/>
        </p:nvSpPr>
        <p:spPr bwMode="auto">
          <a:xfrm>
            <a:off x="250825" y="476250"/>
            <a:ext cx="8570913"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000000"/>
                </a:solidFill>
              </a:rPr>
              <a:t>B. </a:t>
            </a:r>
            <a:r>
              <a:rPr lang="zh-CN" altLang="en-US" sz="3200" b="1" dirty="0">
                <a:solidFill>
                  <a:srgbClr val="000000"/>
                </a:solidFill>
              </a:rPr>
              <a:t>书面表达</a:t>
            </a:r>
            <a:r>
              <a:rPr lang="en-US" altLang="zh-CN" sz="3200" b="1" dirty="0">
                <a:solidFill>
                  <a:srgbClr val="000000"/>
                </a:solidFill>
              </a:rPr>
              <a:t>(1</a:t>
            </a:r>
            <a:r>
              <a:rPr lang="zh-CN" altLang="en-US" sz="3200" b="1" dirty="0">
                <a:solidFill>
                  <a:srgbClr val="000000"/>
                </a:solidFill>
              </a:rPr>
              <a:t>小题，</a:t>
            </a:r>
            <a:r>
              <a:rPr lang="en-US" altLang="zh-CN" sz="3200" b="1" dirty="0">
                <a:solidFill>
                  <a:srgbClr val="000000"/>
                </a:solidFill>
              </a:rPr>
              <a:t>20</a:t>
            </a:r>
            <a:r>
              <a:rPr lang="zh-CN" altLang="en-US" sz="3200" b="1" dirty="0">
                <a:solidFill>
                  <a:srgbClr val="000000"/>
                </a:solidFill>
              </a:rPr>
              <a:t>分</a:t>
            </a:r>
            <a:r>
              <a:rPr lang="en-US" altLang="zh-CN" sz="3200" b="1" dirty="0">
                <a:solidFill>
                  <a:srgbClr val="000000"/>
                </a:solidFill>
              </a:rPr>
              <a:t>)</a:t>
            </a:r>
          </a:p>
          <a:p>
            <a:pPr algn="l">
              <a:buFont typeface="Arial" panose="020B0604020202020204" pitchFamily="34" charset="0"/>
              <a:buNone/>
            </a:pPr>
            <a:r>
              <a:rPr lang="en-US" altLang="zh-CN" sz="3200" b="1" dirty="0">
                <a:solidFill>
                  <a:srgbClr val="000000"/>
                </a:solidFill>
              </a:rPr>
              <a:t>        </a:t>
            </a:r>
            <a:r>
              <a:rPr lang="zh-CN" altLang="en-US" sz="3200" dirty="0">
                <a:solidFill>
                  <a:srgbClr val="000000"/>
                </a:solidFill>
              </a:rPr>
              <a:t>从上面的短文中我们知道不同的人有不同的长相，不同的人对同一事物也有不同的观点。假如你结识了一位名叫</a:t>
            </a:r>
            <a:r>
              <a:rPr lang="en-US" altLang="zh-CN" sz="3200" dirty="0">
                <a:solidFill>
                  <a:srgbClr val="000000"/>
                </a:solidFill>
              </a:rPr>
              <a:t>Mary </a:t>
            </a:r>
            <a:r>
              <a:rPr lang="zh-CN" altLang="en-US" sz="3200" dirty="0">
                <a:solidFill>
                  <a:srgbClr val="000000"/>
                </a:solidFill>
              </a:rPr>
              <a:t>的新笔友，请根据她发给你的有关信息，写一篇不少于</a:t>
            </a:r>
            <a:r>
              <a:rPr lang="en-US" altLang="zh-CN" sz="3200" dirty="0">
                <a:solidFill>
                  <a:srgbClr val="000000"/>
                </a:solidFill>
              </a:rPr>
              <a:t>60</a:t>
            </a:r>
            <a:r>
              <a:rPr lang="zh-CN" altLang="en-US" sz="3200" dirty="0">
                <a:solidFill>
                  <a:srgbClr val="000000"/>
                </a:solidFill>
              </a:rPr>
              <a:t>词的短文介绍她，可适当扩充。</a:t>
            </a:r>
          </a:p>
        </p:txBody>
      </p:sp>
      <p:graphicFrame>
        <p:nvGraphicFramePr>
          <p:cNvPr id="2" name="表格 -1"/>
          <p:cNvGraphicFramePr/>
          <p:nvPr/>
        </p:nvGraphicFramePr>
        <p:xfrm>
          <a:off x="317500" y="3663950"/>
          <a:ext cx="8531225" cy="2438402"/>
        </p:xfrm>
        <a:graphic>
          <a:graphicData uri="http://schemas.openxmlformats.org/drawingml/2006/table">
            <a:tbl>
              <a:tblPr firstRow="1" bandRow="1">
                <a:tableStyleId>{5940675A-B579-460E-94D1-54222C63F5DA}</a:tableStyleId>
              </a:tblPr>
              <a:tblGrid>
                <a:gridCol w="895417">
                  <a:extLst>
                    <a:ext uri="{9D8B030D-6E8A-4147-A177-3AD203B41FA5}">
                      <a16:colId xmlns:a16="http://schemas.microsoft.com/office/drawing/2014/main" val="20000"/>
                    </a:ext>
                  </a:extLst>
                </a:gridCol>
                <a:gridCol w="749356">
                  <a:extLst>
                    <a:ext uri="{9D8B030D-6E8A-4147-A177-3AD203B41FA5}">
                      <a16:colId xmlns:a16="http://schemas.microsoft.com/office/drawing/2014/main" val="20001"/>
                    </a:ext>
                  </a:extLst>
                </a:gridCol>
                <a:gridCol w="897957">
                  <a:extLst>
                    <a:ext uri="{9D8B030D-6E8A-4147-A177-3AD203B41FA5}">
                      <a16:colId xmlns:a16="http://schemas.microsoft.com/office/drawing/2014/main" val="20002"/>
                    </a:ext>
                  </a:extLst>
                </a:gridCol>
                <a:gridCol w="2544634">
                  <a:extLst>
                    <a:ext uri="{9D8B030D-6E8A-4147-A177-3AD203B41FA5}">
                      <a16:colId xmlns:a16="http://schemas.microsoft.com/office/drawing/2014/main" val="20003"/>
                    </a:ext>
                  </a:extLst>
                </a:gridCol>
                <a:gridCol w="1936259">
                  <a:extLst>
                    <a:ext uri="{9D8B030D-6E8A-4147-A177-3AD203B41FA5}">
                      <a16:colId xmlns:a16="http://schemas.microsoft.com/office/drawing/2014/main" val="20004"/>
                    </a:ext>
                  </a:extLst>
                </a:gridCol>
                <a:gridCol w="1507602">
                  <a:extLst>
                    <a:ext uri="{9D8B030D-6E8A-4147-A177-3AD203B41FA5}">
                      <a16:colId xmlns:a16="http://schemas.microsoft.com/office/drawing/2014/main" val="20005"/>
                    </a:ext>
                  </a:extLst>
                </a:gridCol>
              </a:tblGrid>
              <a:tr h="975360">
                <a:tc>
                  <a:txBody>
                    <a:bodyPr/>
                    <a:lstStyle/>
                    <a:p>
                      <a:pPr marL="0" indent="0" algn="l">
                        <a:buNone/>
                      </a:pPr>
                      <a:r>
                        <a:rPr lang="zh-CN" altLang="en-US" sz="3200" b="0" u="none">
                          <a:solidFill>
                            <a:srgbClr val="000000"/>
                          </a:solidFill>
                          <a:latin typeface="宋体" panose="02010600030101010101" pitchFamily="2" charset="-122"/>
                          <a:ea typeface="宋体" panose="02010600030101010101" pitchFamily="2" charset="-122"/>
                          <a:cs typeface="宋体" panose="02010600030101010101" pitchFamily="2" charset="-122"/>
                        </a:rPr>
                        <a:t>姓名</a:t>
                      </a:r>
                    </a:p>
                  </a:txBody>
                  <a:tcPr marL="0"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zh-CN" altLang="en-US" sz="3200" b="0" u="none">
                          <a:solidFill>
                            <a:srgbClr val="000000"/>
                          </a:solidFill>
                          <a:latin typeface="宋体" panose="02010600030101010101" pitchFamily="2" charset="-122"/>
                          <a:ea typeface="宋体" panose="02010600030101010101" pitchFamily="2" charset="-122"/>
                          <a:cs typeface="宋体" panose="02010600030101010101" pitchFamily="2" charset="-122"/>
                        </a:rPr>
                        <a:t>年龄</a:t>
                      </a:r>
                    </a:p>
                  </a:txBody>
                  <a:tcPr marL="0" marR="0" marT="0" marB="1">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zh-CN" altLang="en-US" sz="3200" b="0" u="none">
                          <a:solidFill>
                            <a:srgbClr val="000000"/>
                          </a:solidFill>
                          <a:latin typeface="宋体" panose="02010600030101010101" pitchFamily="2" charset="-122"/>
                          <a:ea typeface="宋体" panose="02010600030101010101" pitchFamily="2" charset="-122"/>
                          <a:cs typeface="宋体" panose="02010600030101010101" pitchFamily="2" charset="-122"/>
                        </a:rPr>
                        <a:t>职业</a:t>
                      </a:r>
                    </a:p>
                  </a:txBody>
                  <a:tcPr marL="0" marR="0" marT="0" marB="1">
                    <a:lnL cap="flat">
                      <a:noFill/>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zh-CN" altLang="en-US" sz="3200" b="0" u="none">
                          <a:solidFill>
                            <a:srgbClr val="000000"/>
                          </a:solidFill>
                          <a:latin typeface="宋体" panose="02010600030101010101" pitchFamily="2" charset="-122"/>
                          <a:ea typeface="宋体" panose="02010600030101010101" pitchFamily="2" charset="-122"/>
                          <a:cs typeface="宋体" panose="02010600030101010101" pitchFamily="2" charset="-122"/>
                        </a:rPr>
                        <a:t>外貌</a:t>
                      </a:r>
                    </a:p>
                  </a:txBody>
                  <a:tcPr marL="0" marR="0" marT="0" marB="1">
                    <a:lnL cap="flat">
                      <a:noFill/>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zh-CN" altLang="en-US" sz="3200" b="0" u="none">
                          <a:solidFill>
                            <a:srgbClr val="000000"/>
                          </a:solidFill>
                          <a:latin typeface="宋体" panose="02010600030101010101" pitchFamily="2" charset="-122"/>
                          <a:ea typeface="宋体" panose="02010600030101010101" pitchFamily="2" charset="-122"/>
                          <a:cs typeface="宋体" panose="02010600030101010101" pitchFamily="2" charset="-122"/>
                        </a:rPr>
                        <a:t>爱好</a:t>
                      </a:r>
                    </a:p>
                  </a:txBody>
                  <a:tcPr marL="0" marR="0" marT="0" marB="1">
                    <a:lnL cap="flat">
                      <a:noFill/>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zh-CN" altLang="en-US" sz="3200" b="0" u="none">
                          <a:solidFill>
                            <a:srgbClr val="000000"/>
                          </a:solidFill>
                          <a:latin typeface="宋体" panose="02010600030101010101" pitchFamily="2" charset="-122"/>
                          <a:ea typeface="宋体" panose="02010600030101010101" pitchFamily="2" charset="-122"/>
                          <a:cs typeface="宋体" panose="02010600030101010101" pitchFamily="2" charset="-122"/>
                        </a:rPr>
                        <a:t>性格</a:t>
                      </a:r>
                    </a:p>
                  </a:txBody>
                  <a:tcPr marL="0" marR="0" marT="0" marB="1">
                    <a:lnL cap="flat">
                      <a:noFill/>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63040">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Mary</a:t>
                      </a:r>
                    </a:p>
                  </a:txBody>
                  <a:tcPr marL="0"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25</a:t>
                      </a:r>
                    </a:p>
                  </a:txBody>
                  <a:tcPr marL="0" marR="0" marT="0" marB="1">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zh-CN" altLang="en-US" sz="3200" b="0" u="none">
                          <a:solidFill>
                            <a:srgbClr val="000000"/>
                          </a:solidFill>
                          <a:latin typeface="宋体" panose="02010600030101010101" pitchFamily="2" charset="-122"/>
                          <a:ea typeface="宋体" panose="02010600030101010101" pitchFamily="2" charset="-122"/>
                          <a:cs typeface="宋体" panose="02010600030101010101" pitchFamily="2" charset="-122"/>
                        </a:rPr>
                        <a:t>演员</a:t>
                      </a:r>
                    </a:p>
                  </a:txBody>
                  <a:tcPr marL="0" marR="0" marT="0" marB="1">
                    <a:lnL cap="flat">
                      <a:noFill/>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zh-CN" altLang="en-US" sz="3200" b="0" u="none">
                          <a:solidFill>
                            <a:srgbClr val="000000"/>
                          </a:solidFill>
                          <a:latin typeface="宋体" panose="02010600030101010101" pitchFamily="2" charset="-122"/>
                          <a:ea typeface="宋体" panose="02010600030101010101" pitchFamily="2" charset="-122"/>
                          <a:cs typeface="宋体" panose="02010600030101010101" pitchFamily="2" charset="-122"/>
                        </a:rPr>
                        <a:t>中等身高，鼻子小，眼睛大，金色的长卷发</a:t>
                      </a:r>
                    </a:p>
                  </a:txBody>
                  <a:tcPr marL="0" marR="0" marT="0" marB="1">
                    <a:lnL cap="flat">
                      <a:noFill/>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zh-CN" altLang="en-US" sz="3200" b="0" u="none">
                          <a:solidFill>
                            <a:srgbClr val="000000"/>
                          </a:solidFill>
                          <a:latin typeface="宋体" panose="02010600030101010101" pitchFamily="2" charset="-122"/>
                          <a:ea typeface="宋体" panose="02010600030101010101" pitchFamily="2" charset="-122"/>
                          <a:cs typeface="宋体" panose="02010600030101010101" pitchFamily="2" charset="-122"/>
                        </a:rPr>
                        <a:t>看书，跳舞</a:t>
                      </a:r>
                    </a:p>
                  </a:txBody>
                  <a:tcPr marL="0" marR="0" marT="0" marB="1">
                    <a:lnL cap="flat">
                      <a:noFill/>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zh-CN" altLang="en-US" sz="3200" b="0" u="none">
                          <a:solidFill>
                            <a:srgbClr val="000000"/>
                          </a:solidFill>
                          <a:latin typeface="宋体" panose="02010600030101010101" pitchFamily="2" charset="-122"/>
                          <a:ea typeface="宋体" panose="02010600030101010101" pitchFamily="2" charset="-122"/>
                          <a:cs typeface="宋体" panose="02010600030101010101" pitchFamily="2" charset="-122"/>
                        </a:rPr>
                        <a:t>友好，文静</a:t>
                      </a:r>
                    </a:p>
                  </a:txBody>
                  <a:tcPr marL="0" marR="0" marT="0" marB="1">
                    <a:lnL cap="flat">
                      <a:noFill/>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文本框 99"/>
          <p:cNvSpPr txBox="1">
            <a:spLocks noChangeArrowheads="1"/>
          </p:cNvSpPr>
          <p:nvPr/>
        </p:nvSpPr>
        <p:spPr bwMode="auto">
          <a:xfrm>
            <a:off x="179388" y="762000"/>
            <a:ext cx="862488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__________________________________________________________________________________</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smtClean="0">
                <a:solidFill>
                  <a:srgbClr val="000000"/>
                </a:solidFill>
                <a:latin typeface="Times New Roman" panose="02020603050405020304" pitchFamily="18" charset="0"/>
                <a:cs typeface="Times New Roman" panose="02020603050405020304" pitchFamily="18" charset="0"/>
              </a:rPr>
              <a:t>_______________</a:t>
            </a:r>
            <a:endParaRPr lang="en-US" altLang="zh-CN" sz="3200" dirty="0">
              <a:solidFill>
                <a:srgbClr val="000000"/>
              </a:solidFill>
              <a:latin typeface="Times New Roman" panose="02020603050405020304" pitchFamily="18" charset="0"/>
              <a:cs typeface="Times New Roman" panose="02020603050405020304" pitchFamily="18" charset="0"/>
            </a:endParaRPr>
          </a:p>
        </p:txBody>
      </p:sp>
      <p:sp>
        <p:nvSpPr>
          <p:cNvPr id="94211" name="TextBox 14"/>
          <p:cNvSpPr txBox="1">
            <a:spLocks noChangeArrowheads="1"/>
          </p:cNvSpPr>
          <p:nvPr/>
        </p:nvSpPr>
        <p:spPr bwMode="auto">
          <a:xfrm>
            <a:off x="107950" y="1276092"/>
            <a:ext cx="895508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100" b="1" dirty="0">
                <a:solidFill>
                  <a:srgbClr val="FF0000"/>
                </a:solidFill>
              </a:rPr>
              <a:t>     I have a new pen pal, she is Mary. She is twenty-five years old. </a:t>
            </a:r>
          </a:p>
          <a:p>
            <a:pPr algn="l">
              <a:buFont typeface="Arial" panose="020B0604020202020204" pitchFamily="34" charset="0"/>
              <a:buNone/>
            </a:pPr>
            <a:r>
              <a:rPr lang="en-US" altLang="en-US" sz="3100" b="1" dirty="0">
                <a:solidFill>
                  <a:srgbClr val="FF0000"/>
                </a:solidFill>
              </a:rPr>
              <a:t>     She is an actress. She acts well. She is of medium height, and she has a small nose with two big eyes. She has beautiful long curly blonde hair. She likes reading and dancing. She is friendly and quiet. </a:t>
            </a:r>
          </a:p>
          <a:p>
            <a:pPr algn="l">
              <a:buFont typeface="Arial" panose="020B0604020202020204" pitchFamily="34" charset="0"/>
              <a:buNone/>
            </a:pPr>
            <a:r>
              <a:rPr lang="en-US" altLang="en-US" sz="3100" b="1" dirty="0">
                <a:solidFill>
                  <a:srgbClr val="FF0000"/>
                </a:solidFill>
              </a:rPr>
              <a:t>     Do you want to be her friends? Please call her at 5678345</a:t>
            </a:r>
            <a:r>
              <a:rPr lang="en-US" altLang="en-US" sz="3100" b="1" dirty="0" smtClean="0">
                <a:solidFill>
                  <a:srgbClr val="FF0000"/>
                </a:solidFill>
              </a:rPr>
              <a:t>. </a:t>
            </a:r>
            <a:endParaRPr lang="en-US" altLang="en-US" sz="31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blinds(horizontal)">
                                      <p:cBhvr>
                                        <p:cTn id="7" dur="5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矩形 1"/>
          <p:cNvSpPr>
            <a:spLocks noChangeArrowheads="1"/>
          </p:cNvSpPr>
          <p:nvPr/>
        </p:nvSpPr>
        <p:spPr bwMode="auto">
          <a:xfrm>
            <a:off x="223837" y="211515"/>
            <a:ext cx="8920163"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dirty="0"/>
              <a:t>(    ) 3. Our Chinese teacher has </a:t>
            </a:r>
            <a:r>
              <a:rPr lang="en-US" altLang="zh-CN" sz="3200" dirty="0" smtClean="0"/>
              <a:t>___ </a:t>
            </a:r>
            <a:r>
              <a:rPr lang="en-US" altLang="zh-CN" sz="3200" dirty="0"/>
              <a:t>hair and she is good-looking.</a:t>
            </a:r>
          </a:p>
          <a:p>
            <a:pPr algn="l">
              <a:buFont typeface="Arial" panose="020B0604020202020204" pitchFamily="34" charset="0"/>
              <a:buNone/>
            </a:pPr>
            <a:r>
              <a:rPr lang="en-US" altLang="zh-CN" sz="3200" dirty="0"/>
              <a:t>A. black long beautiful     B. beautiful long black      C. long beautiful black     D. beautiful black long</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4.Please</a:t>
            </a:r>
            <a:r>
              <a:rPr lang="en-US" altLang="zh-CN" sz="3200" dirty="0">
                <a:latin typeface="Calibri" panose="020F0502020204030204"/>
              </a:rPr>
              <a:t> </a:t>
            </a:r>
            <a:r>
              <a:rPr lang="en-US" altLang="zh-CN" sz="3200" dirty="0"/>
              <a:t>stop</a:t>
            </a:r>
            <a:r>
              <a:rPr lang="en-US" altLang="zh-CN" sz="3200" dirty="0">
                <a:latin typeface="Calibri" panose="020F0502020204030204"/>
              </a:rPr>
              <a:t> </a:t>
            </a:r>
            <a:r>
              <a:rPr lang="en-US" altLang="zh-CN" sz="3200" dirty="0" smtClean="0"/>
              <a:t>___</a:t>
            </a:r>
            <a:r>
              <a:rPr lang="en-US" altLang="zh-CN" sz="3200" dirty="0"/>
              <a:t>a</a:t>
            </a:r>
            <a:r>
              <a:rPr lang="en-US" altLang="zh-CN" sz="3200" dirty="0">
                <a:latin typeface="Calibri" panose="020F0502020204030204"/>
              </a:rPr>
              <a:t> </a:t>
            </a:r>
            <a:r>
              <a:rPr lang="en-US" altLang="zh-CN" sz="3200" dirty="0"/>
              <a:t>rest</a:t>
            </a:r>
            <a:r>
              <a:rPr lang="en-US" altLang="zh-CN" sz="3200" dirty="0">
                <a:latin typeface="Calibri" panose="020F0502020204030204"/>
              </a:rPr>
              <a:t> </a:t>
            </a:r>
            <a:r>
              <a:rPr lang="en-US" altLang="zh-CN" sz="3200" dirty="0"/>
              <a:t>if</a:t>
            </a:r>
            <a:r>
              <a:rPr lang="en-US" altLang="zh-CN" sz="3200" dirty="0">
                <a:latin typeface="Calibri" panose="020F0502020204030204"/>
              </a:rPr>
              <a:t> </a:t>
            </a:r>
            <a:r>
              <a:rPr lang="en-US" altLang="zh-CN" sz="3200" dirty="0"/>
              <a:t>you</a:t>
            </a:r>
            <a:r>
              <a:rPr lang="en-US" altLang="zh-CN" sz="3200" dirty="0">
                <a:latin typeface="Calibri" panose="020F0502020204030204"/>
              </a:rPr>
              <a:t> </a:t>
            </a:r>
            <a:r>
              <a:rPr lang="en-US" altLang="zh-CN" sz="3200" dirty="0" smtClean="0"/>
              <a:t>feel</a:t>
            </a:r>
            <a:r>
              <a:rPr lang="en-US" altLang="zh-CN" sz="3200" dirty="0">
                <a:latin typeface="Calibri" panose="020F0502020204030204"/>
              </a:rPr>
              <a:t> </a:t>
            </a:r>
            <a:r>
              <a:rPr lang="en-US" altLang="zh-CN" sz="3200" dirty="0"/>
              <a:t>tired. (2011</a:t>
            </a:r>
            <a:r>
              <a:rPr lang="zh-CN" altLang="en-US" sz="3200" dirty="0"/>
              <a:t>南宁</a:t>
            </a:r>
            <a:r>
              <a:rPr lang="en-US" altLang="zh-CN" sz="3200" dirty="0"/>
              <a:t>)</a:t>
            </a:r>
            <a:r>
              <a:rPr lang="en-US" altLang="zh-CN" sz="3200" dirty="0">
                <a:latin typeface="Calibri" panose="020F0502020204030204"/>
              </a:rPr>
              <a:t> </a:t>
            </a:r>
            <a:endParaRPr lang="en-US" altLang="zh-CN" sz="3200" dirty="0"/>
          </a:p>
          <a:p>
            <a:pPr algn="l">
              <a:buFont typeface="Arial" panose="020B0604020202020204" pitchFamily="34" charset="0"/>
              <a:buNone/>
            </a:pPr>
            <a:r>
              <a:rPr lang="en-US" altLang="zh-CN" sz="3200" dirty="0"/>
              <a:t>A. to</a:t>
            </a:r>
            <a:r>
              <a:rPr lang="en-US" altLang="zh-CN" sz="3200" dirty="0">
                <a:latin typeface="Calibri" panose="020F0502020204030204"/>
              </a:rPr>
              <a:t> </a:t>
            </a:r>
            <a:r>
              <a:rPr lang="en-US" altLang="zh-CN" sz="3200" dirty="0"/>
              <a:t>have</a:t>
            </a:r>
            <a:r>
              <a:rPr lang="en-US" altLang="zh-CN" sz="3200" dirty="0">
                <a:latin typeface="Calibri" panose="020F0502020204030204"/>
              </a:rPr>
              <a:t>  </a:t>
            </a:r>
            <a:r>
              <a:rPr lang="en-US" altLang="zh-CN" sz="3200" dirty="0" smtClean="0"/>
              <a:t>B</a:t>
            </a:r>
            <a:r>
              <a:rPr lang="en-US" altLang="zh-CN" sz="3200" dirty="0"/>
              <a:t>. having</a:t>
            </a:r>
            <a:r>
              <a:rPr lang="en-US" altLang="zh-CN" sz="3200" dirty="0">
                <a:latin typeface="Calibri" panose="020F0502020204030204"/>
              </a:rPr>
              <a:t>  </a:t>
            </a:r>
            <a:r>
              <a:rPr lang="en-US" altLang="zh-CN" sz="3200" dirty="0" smtClean="0"/>
              <a:t>C</a:t>
            </a:r>
            <a:r>
              <a:rPr lang="en-US" altLang="zh-CN" sz="3200" dirty="0"/>
              <a:t>. have</a:t>
            </a:r>
            <a:r>
              <a:rPr lang="en-US" altLang="zh-CN" sz="3200" dirty="0">
                <a:latin typeface="Calibri" panose="020F0502020204030204"/>
              </a:rPr>
              <a:t>  </a:t>
            </a:r>
            <a:r>
              <a:rPr lang="en-US" altLang="zh-CN" sz="3200" dirty="0"/>
              <a:t>	D. has</a:t>
            </a:r>
          </a:p>
          <a:p>
            <a:pPr algn="l">
              <a:buFont typeface="Arial" panose="020B0604020202020204" pitchFamily="34" charset="0"/>
              <a:buNone/>
            </a:pPr>
            <a:r>
              <a:rPr lang="en-US" altLang="zh-CN" sz="3200" dirty="0">
                <a:latin typeface="Calibri" panose="020F0502020204030204"/>
              </a:rPr>
              <a:t> </a:t>
            </a:r>
            <a:endParaRPr lang="en-US" altLang="zh-CN" sz="3200" dirty="0"/>
          </a:p>
          <a:p>
            <a:pPr algn="l">
              <a:buFont typeface="Arial" panose="020B0604020202020204" pitchFamily="34" charset="0"/>
              <a:buNone/>
            </a:pPr>
            <a:r>
              <a:rPr lang="en-US" altLang="zh-CN" sz="3200" dirty="0"/>
              <a:t>(    ) 5. ---Who is </a:t>
            </a:r>
            <a:r>
              <a:rPr lang="en-US" altLang="zh-CN" sz="3200" dirty="0" smtClean="0"/>
              <a:t>__ </a:t>
            </a:r>
            <a:r>
              <a:rPr lang="en-US" altLang="zh-CN" sz="3200" dirty="0"/>
              <a:t>tall woman with long hair?  </a:t>
            </a:r>
            <a:endParaRPr lang="en-US" altLang="zh-CN" sz="3200" dirty="0" smtClean="0"/>
          </a:p>
          <a:p>
            <a:pPr algn="l">
              <a:buFont typeface="Arial" panose="020B0604020202020204" pitchFamily="34" charset="0"/>
              <a:buNone/>
            </a:pPr>
            <a:r>
              <a:rPr lang="en-US" altLang="zh-CN" sz="3200" dirty="0" smtClean="0"/>
              <a:t>--- </a:t>
            </a:r>
            <a:r>
              <a:rPr lang="en-US" altLang="zh-CN" sz="3200" dirty="0"/>
              <a:t>She is </a:t>
            </a:r>
            <a:r>
              <a:rPr lang="en-US" altLang="zh-CN" sz="3200" dirty="0" smtClean="0"/>
              <a:t>__ </a:t>
            </a:r>
            <a:r>
              <a:rPr lang="en-US" altLang="zh-CN" sz="3200" dirty="0"/>
              <a:t>actress.</a:t>
            </a:r>
          </a:p>
          <a:p>
            <a:pPr algn="l">
              <a:buFont typeface="Arial" panose="020B0604020202020204" pitchFamily="34" charset="0"/>
              <a:buNone/>
            </a:pPr>
            <a:r>
              <a:rPr lang="en-US" altLang="zh-CN" sz="3200" dirty="0"/>
              <a:t>  	A. a; a</a:t>
            </a:r>
            <a:r>
              <a:rPr lang="zh-CN" altLang="en-US" sz="3200" dirty="0"/>
              <a:t>　　　	</a:t>
            </a:r>
            <a:r>
              <a:rPr lang="en-US" altLang="zh-CN" sz="3200" dirty="0" smtClean="0"/>
              <a:t>B</a:t>
            </a:r>
            <a:r>
              <a:rPr lang="en-US" altLang="zh-CN" sz="3200" dirty="0"/>
              <a:t>. a; an</a:t>
            </a:r>
            <a:r>
              <a:rPr lang="zh-CN" altLang="en-US" sz="3200" dirty="0"/>
              <a:t>　　　　	</a:t>
            </a:r>
          </a:p>
          <a:p>
            <a:pPr algn="l">
              <a:buFont typeface="Arial" panose="020B0604020202020204" pitchFamily="34" charset="0"/>
              <a:buNone/>
            </a:pPr>
            <a:r>
              <a:rPr lang="zh-CN" altLang="en-US" sz="3200" dirty="0"/>
              <a:t>        </a:t>
            </a:r>
            <a:r>
              <a:rPr lang="en-US" altLang="zh-CN" sz="3200" dirty="0"/>
              <a:t>C. the; a </a:t>
            </a:r>
            <a:r>
              <a:rPr lang="zh-CN" altLang="en-US" sz="3200" dirty="0"/>
              <a:t>　　	</a:t>
            </a:r>
            <a:r>
              <a:rPr lang="en-US" altLang="zh-CN" sz="3200" dirty="0" smtClean="0"/>
              <a:t>D</a:t>
            </a:r>
            <a:r>
              <a:rPr lang="en-US" altLang="zh-CN" sz="3200" dirty="0"/>
              <a:t>. the; an </a:t>
            </a:r>
          </a:p>
        </p:txBody>
      </p:sp>
      <p:sp>
        <p:nvSpPr>
          <p:cNvPr id="74755" name="TextBox 13"/>
          <p:cNvSpPr txBox="1">
            <a:spLocks noChangeArrowheads="1"/>
          </p:cNvSpPr>
          <p:nvPr/>
        </p:nvSpPr>
        <p:spPr bwMode="auto">
          <a:xfrm>
            <a:off x="403225" y="214690"/>
            <a:ext cx="7381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74756" name="TextBox 14"/>
          <p:cNvSpPr txBox="1">
            <a:spLocks noChangeArrowheads="1"/>
          </p:cNvSpPr>
          <p:nvPr/>
        </p:nvSpPr>
        <p:spPr bwMode="auto">
          <a:xfrm>
            <a:off x="331787" y="2707065"/>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4757" name="TextBox 14"/>
          <p:cNvSpPr txBox="1">
            <a:spLocks noChangeArrowheads="1"/>
          </p:cNvSpPr>
          <p:nvPr/>
        </p:nvSpPr>
        <p:spPr bwMode="auto">
          <a:xfrm>
            <a:off x="403225" y="4651753"/>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blinds(horizontal)">
                                      <p:cBhvr>
                                        <p:cTn id="12" dur="5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7"/>
                                        </p:tgtEl>
                                        <p:attrNameLst>
                                          <p:attrName>style.visibility</p:attrName>
                                        </p:attrNameLst>
                                      </p:cBhvr>
                                      <p:to>
                                        <p:strVal val="visible"/>
                                      </p:to>
                                    </p:set>
                                    <p:animEffect transition="in" filter="blinds(horizontal)">
                                      <p:cBhvr>
                                        <p:cTn id="17"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74756" grpId="0"/>
      <p:bldP spid="7475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矩形 1"/>
          <p:cNvSpPr>
            <a:spLocks noChangeArrowheads="1"/>
          </p:cNvSpPr>
          <p:nvPr/>
        </p:nvSpPr>
        <p:spPr bwMode="auto">
          <a:xfrm>
            <a:off x="71437" y="586800"/>
            <a:ext cx="9072563"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6. There is going to be a basketball match </a:t>
            </a:r>
            <a:r>
              <a:rPr lang="en-US" altLang="zh-CN" sz="3200" dirty="0" smtClean="0"/>
              <a:t>____ </a:t>
            </a:r>
            <a:r>
              <a:rPr lang="en-US" altLang="zh-CN" sz="3200" dirty="0"/>
              <a:t>television.</a:t>
            </a:r>
          </a:p>
          <a:p>
            <a:pPr algn="l">
              <a:buFont typeface="Arial" panose="020B0604020202020204" pitchFamily="34" charset="0"/>
              <a:buNone/>
            </a:pPr>
            <a:r>
              <a:rPr lang="en-US" altLang="zh-CN" sz="3200" dirty="0"/>
              <a:t>   	A. by	B. with	C. on	D. in</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7. --- What </a:t>
            </a:r>
            <a:r>
              <a:rPr lang="en-US" altLang="zh-CN" sz="3200" dirty="0" smtClean="0"/>
              <a:t>__ </a:t>
            </a:r>
            <a:r>
              <a:rPr lang="en-US" altLang="zh-CN" sz="3200" dirty="0"/>
              <a:t>your friends look like?</a:t>
            </a:r>
          </a:p>
          <a:p>
            <a:pPr algn="l">
              <a:buFont typeface="Arial" panose="020B0604020202020204" pitchFamily="34" charset="0"/>
              <a:buNone/>
            </a:pPr>
            <a:r>
              <a:rPr lang="en-US" altLang="zh-CN" sz="3200" dirty="0"/>
              <a:t>---They </a:t>
            </a:r>
            <a:r>
              <a:rPr lang="en-US" altLang="zh-CN" sz="3200" dirty="0" smtClean="0"/>
              <a:t>__ </a:t>
            </a:r>
            <a:r>
              <a:rPr lang="en-US" altLang="zh-CN" sz="3200" dirty="0"/>
              <a:t>medium build and </a:t>
            </a:r>
            <a:r>
              <a:rPr lang="en-US" altLang="zh-CN" sz="3200" dirty="0" smtClean="0"/>
              <a:t>__ </a:t>
            </a:r>
            <a:r>
              <a:rPr lang="en-US" altLang="zh-CN" sz="3200" dirty="0"/>
              <a:t>long curly hair.</a:t>
            </a:r>
          </a:p>
          <a:p>
            <a:pPr algn="l">
              <a:buFont typeface="Arial" panose="020B0604020202020204" pitchFamily="34" charset="0"/>
              <a:buNone/>
            </a:pPr>
            <a:r>
              <a:rPr lang="en-US" altLang="zh-CN" sz="3200" dirty="0"/>
              <a:t>   A. are; are in; has	     B. does; are of; have 	</a:t>
            </a:r>
          </a:p>
          <a:p>
            <a:pPr algn="l">
              <a:buFont typeface="Arial" panose="020B0604020202020204" pitchFamily="34" charset="0"/>
              <a:buNone/>
            </a:pPr>
            <a:r>
              <a:rPr lang="en-US" altLang="zh-CN" sz="3200" dirty="0"/>
              <a:t>   C. do; are; have	     D. do; are of; have</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8. Lucy doesn</a:t>
            </a:r>
            <a:r>
              <a:rPr lang="en-US" altLang="zh-CN" sz="3200" dirty="0">
                <a:latin typeface="Calibri" panose="020F0502020204030204"/>
              </a:rPr>
              <a:t>’</a:t>
            </a:r>
            <a:r>
              <a:rPr lang="en-US" altLang="zh-CN" sz="3200" dirty="0"/>
              <a:t>t </a:t>
            </a:r>
            <a:r>
              <a:rPr lang="en-US" altLang="zh-CN" sz="3200" dirty="0" smtClean="0"/>
              <a:t>__ </a:t>
            </a:r>
            <a:r>
              <a:rPr lang="en-US" altLang="zh-CN" sz="3200" dirty="0"/>
              <a:t>her beautiful skirt today.</a:t>
            </a:r>
          </a:p>
          <a:p>
            <a:pPr algn="l">
              <a:buFont typeface="Arial" panose="020B0604020202020204" pitchFamily="34" charset="0"/>
              <a:buNone/>
            </a:pPr>
            <a:r>
              <a:rPr lang="en-US" altLang="zh-CN" sz="3200" dirty="0"/>
              <a:t>   A. put on	B. wear	C. dress		D. has</a:t>
            </a:r>
          </a:p>
        </p:txBody>
      </p:sp>
      <p:sp>
        <p:nvSpPr>
          <p:cNvPr id="75779" name="TextBox 13"/>
          <p:cNvSpPr txBox="1">
            <a:spLocks noChangeArrowheads="1"/>
          </p:cNvSpPr>
          <p:nvPr/>
        </p:nvSpPr>
        <p:spPr bwMode="auto">
          <a:xfrm>
            <a:off x="179387" y="707450"/>
            <a:ext cx="736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C</a:t>
            </a:r>
          </a:p>
        </p:txBody>
      </p:sp>
      <p:sp>
        <p:nvSpPr>
          <p:cNvPr id="75780" name="TextBox 14"/>
          <p:cNvSpPr txBox="1">
            <a:spLocks noChangeArrowheads="1"/>
          </p:cNvSpPr>
          <p:nvPr/>
        </p:nvSpPr>
        <p:spPr bwMode="auto">
          <a:xfrm>
            <a:off x="250825" y="257911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5781" name="TextBox 14"/>
          <p:cNvSpPr txBox="1">
            <a:spLocks noChangeArrowheads="1"/>
          </p:cNvSpPr>
          <p:nvPr/>
        </p:nvSpPr>
        <p:spPr bwMode="auto">
          <a:xfrm>
            <a:off x="342900" y="495560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blinds(horizontal)">
                                      <p:cBhvr>
                                        <p:cTn id="7" dur="500"/>
                                        <p:tgtEl>
                                          <p:spTgt spid="7577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780"/>
                                        </p:tgtEl>
                                        <p:attrNameLst>
                                          <p:attrName>style.visibility</p:attrName>
                                        </p:attrNameLst>
                                      </p:cBhvr>
                                      <p:to>
                                        <p:strVal val="visible"/>
                                      </p:to>
                                    </p:set>
                                    <p:animEffect transition="in" filter="blinds(horizontal)">
                                      <p:cBhvr>
                                        <p:cTn id="12" dur="500"/>
                                        <p:tgtEl>
                                          <p:spTgt spid="7578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5781"/>
                                        </p:tgtEl>
                                        <p:attrNameLst>
                                          <p:attrName>style.visibility</p:attrName>
                                        </p:attrNameLst>
                                      </p:cBhvr>
                                      <p:to>
                                        <p:strVal val="visible"/>
                                      </p:to>
                                    </p:set>
                                    <p:animEffect transition="in" filter="blinds(horizontal)">
                                      <p:cBhvr>
                                        <p:cTn id="17" dur="500"/>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P spid="75780" grpId="0"/>
      <p:bldP spid="75781"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矩形 1"/>
          <p:cNvSpPr>
            <a:spLocks noChangeArrowheads="1"/>
          </p:cNvSpPr>
          <p:nvPr/>
        </p:nvSpPr>
        <p:spPr bwMode="auto">
          <a:xfrm>
            <a:off x="-71438" y="355600"/>
            <a:ext cx="9244013"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    ) 9. --- What is the </a:t>
            </a:r>
            <a:r>
              <a:rPr lang="en-US" altLang="zh-CN" sz="3200" dirty="0" smtClean="0">
                <a:sym typeface="Arial" panose="020B0604020202020204" pitchFamily="34" charset="0"/>
              </a:rPr>
              <a:t>___ </a:t>
            </a:r>
            <a:r>
              <a:rPr lang="en-US" altLang="zh-CN" sz="3200" dirty="0">
                <a:sym typeface="Arial" panose="020B0604020202020204" pitchFamily="34" charset="0"/>
              </a:rPr>
              <a:t>of the mountain?  </a:t>
            </a:r>
            <a:endParaRPr lang="en-US" altLang="zh-CN" sz="3200" dirty="0" smtClean="0">
              <a:sym typeface="Arial" panose="020B0604020202020204" pitchFamily="34" charset="0"/>
            </a:endParaRPr>
          </a:p>
          <a:p>
            <a:pPr algn="l">
              <a:buFont typeface="Arial" panose="020B0604020202020204" pitchFamily="34" charset="0"/>
              <a:buNone/>
            </a:pPr>
            <a:r>
              <a:rPr lang="en-US" altLang="zh-CN" sz="3200" dirty="0" smtClean="0">
                <a:sym typeface="Arial" panose="020B0604020202020204" pitchFamily="34" charset="0"/>
              </a:rPr>
              <a:t> </a:t>
            </a:r>
            <a:r>
              <a:rPr lang="en-US" altLang="zh-CN" sz="3200" dirty="0">
                <a:sym typeface="Arial" panose="020B0604020202020204" pitchFamily="34" charset="0"/>
              </a:rPr>
              <a:t>--- It</a:t>
            </a:r>
            <a:r>
              <a:rPr lang="en-US" altLang="zh-CN" sz="3200" dirty="0">
                <a:latin typeface="Calibri" panose="020F0502020204030204"/>
                <a:sym typeface="Arial" panose="020B0604020202020204" pitchFamily="34" charset="0"/>
              </a:rPr>
              <a:t>’</a:t>
            </a:r>
            <a:r>
              <a:rPr lang="en-US" altLang="zh-CN" sz="3200" dirty="0">
                <a:sym typeface="Arial" panose="020B0604020202020204" pitchFamily="34" charset="0"/>
              </a:rPr>
              <a:t>s 4,000 meters.</a:t>
            </a:r>
          </a:p>
          <a:p>
            <a:pPr algn="l">
              <a:buFont typeface="Arial" panose="020B0604020202020204" pitchFamily="34" charset="0"/>
              <a:buNone/>
            </a:pPr>
            <a:r>
              <a:rPr lang="en-US" altLang="zh-CN" sz="3200" dirty="0">
                <a:sym typeface="Arial" panose="020B0604020202020204" pitchFamily="34" charset="0"/>
              </a:rPr>
              <a:t>A. </a:t>
            </a:r>
            <a:r>
              <a:rPr lang="en-US" altLang="zh-CN" sz="3200" dirty="0" smtClean="0">
                <a:sym typeface="Arial" panose="020B0604020202020204" pitchFamily="34" charset="0"/>
              </a:rPr>
              <a:t>High   B</a:t>
            </a:r>
            <a:r>
              <a:rPr lang="en-US" altLang="zh-CN" sz="3200" dirty="0">
                <a:sym typeface="Arial" panose="020B0604020202020204" pitchFamily="34" charset="0"/>
              </a:rPr>
              <a:t>. </a:t>
            </a:r>
            <a:r>
              <a:rPr lang="en-US" altLang="zh-CN" sz="3200" dirty="0" smtClean="0">
                <a:sym typeface="Arial" panose="020B0604020202020204" pitchFamily="34" charset="0"/>
              </a:rPr>
              <a:t>Tall   C</a:t>
            </a:r>
            <a:r>
              <a:rPr lang="en-US" altLang="zh-CN" sz="3200" dirty="0">
                <a:sym typeface="Arial" panose="020B0604020202020204" pitchFamily="34" charset="0"/>
              </a:rPr>
              <a:t>. </a:t>
            </a:r>
            <a:r>
              <a:rPr lang="en-US" altLang="zh-CN" sz="3200" dirty="0" smtClean="0">
                <a:sym typeface="Arial" panose="020B0604020202020204" pitchFamily="34" charset="0"/>
              </a:rPr>
              <a:t>Height   D</a:t>
            </a:r>
            <a:r>
              <a:rPr lang="en-US" altLang="zh-CN" sz="3200" dirty="0">
                <a:sym typeface="Arial" panose="020B0604020202020204" pitchFamily="34" charset="0"/>
              </a:rPr>
              <a:t>. weight</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    ) 10. --- It</a:t>
            </a:r>
            <a:r>
              <a:rPr lang="en-US" altLang="zh-CN" sz="3200" dirty="0">
                <a:latin typeface="Calibri" panose="020F0502020204030204"/>
                <a:sym typeface="Arial" panose="020B0604020202020204" pitchFamily="34" charset="0"/>
              </a:rPr>
              <a:t>’</a:t>
            </a:r>
            <a:r>
              <a:rPr lang="en-US" altLang="zh-CN" sz="3200" dirty="0">
                <a:sym typeface="Arial" panose="020B0604020202020204" pitchFamily="34" charset="0"/>
              </a:rPr>
              <a:t>s going to rain. Remember </a:t>
            </a:r>
            <a:r>
              <a:rPr lang="en-US" altLang="zh-CN" sz="3200" dirty="0" smtClean="0">
                <a:sym typeface="Arial" panose="020B0604020202020204" pitchFamily="34" charset="0"/>
              </a:rPr>
              <a:t>__</a:t>
            </a:r>
            <a:r>
              <a:rPr lang="en-US" altLang="zh-CN" sz="3200" dirty="0">
                <a:sym typeface="Arial" panose="020B0604020202020204" pitchFamily="34" charset="0"/>
              </a:rPr>
              <a:t>an umbrella when you go to school. </a:t>
            </a:r>
          </a:p>
          <a:p>
            <a:pPr algn="l">
              <a:buFont typeface="Arial" panose="020B0604020202020204" pitchFamily="34" charset="0"/>
              <a:buNone/>
            </a:pPr>
            <a:r>
              <a:rPr lang="en-US" altLang="zh-CN" sz="3200" dirty="0">
                <a:sym typeface="Arial" panose="020B0604020202020204" pitchFamily="34" charset="0"/>
              </a:rPr>
              <a:t>        </a:t>
            </a:r>
            <a:r>
              <a:rPr lang="en-US" altLang="zh-CN" sz="3200" dirty="0" smtClean="0">
                <a:sym typeface="Arial" panose="020B0604020202020204" pitchFamily="34" charset="0"/>
              </a:rPr>
              <a:t>--- </a:t>
            </a:r>
            <a:r>
              <a:rPr lang="en-US" altLang="zh-CN" sz="3200" dirty="0">
                <a:sym typeface="Arial" panose="020B0604020202020204" pitchFamily="34" charset="0"/>
              </a:rPr>
              <a:t>All right, mom. (2012</a:t>
            </a:r>
            <a:r>
              <a:rPr lang="en-US" altLang="zh-CN" sz="3200" dirty="0">
                <a:latin typeface="Calibri" panose="020F0502020204030204"/>
                <a:sym typeface="Arial" panose="020B0604020202020204" pitchFamily="34" charset="0"/>
              </a:rPr>
              <a:t>·</a:t>
            </a:r>
            <a:r>
              <a:rPr lang="zh-CN" altLang="en-US" sz="3200" dirty="0">
                <a:sym typeface="Arial" panose="020B0604020202020204" pitchFamily="34" charset="0"/>
              </a:rPr>
              <a:t>湛江</a:t>
            </a:r>
            <a:r>
              <a:rPr lang="en-US" altLang="zh-CN" sz="3200" dirty="0">
                <a:sym typeface="Arial" panose="020B0604020202020204" pitchFamily="34" charset="0"/>
              </a:rPr>
              <a:t>)    </a:t>
            </a:r>
          </a:p>
          <a:p>
            <a:pPr algn="l">
              <a:buFont typeface="Arial" panose="020B0604020202020204" pitchFamily="34" charset="0"/>
              <a:buNone/>
            </a:pPr>
            <a:r>
              <a:rPr lang="en-US" altLang="zh-CN" sz="3200" dirty="0">
                <a:sym typeface="Arial" panose="020B0604020202020204" pitchFamily="34" charset="0"/>
              </a:rPr>
              <a:t>A. </a:t>
            </a:r>
            <a:r>
              <a:rPr lang="en-US" altLang="zh-CN" sz="3200" dirty="0" smtClean="0">
                <a:sym typeface="Arial" panose="020B0604020202020204" pitchFamily="34" charset="0"/>
              </a:rPr>
              <a:t>Taking   B</a:t>
            </a:r>
            <a:r>
              <a:rPr lang="en-US" altLang="zh-CN" sz="3200" dirty="0">
                <a:sym typeface="Arial" panose="020B0604020202020204" pitchFamily="34" charset="0"/>
              </a:rPr>
              <a:t>. </a:t>
            </a:r>
            <a:r>
              <a:rPr lang="en-US" altLang="zh-CN" sz="3200" dirty="0" smtClean="0">
                <a:sym typeface="Arial" panose="020B0604020202020204" pitchFamily="34" charset="0"/>
              </a:rPr>
              <a:t>bringing  C</a:t>
            </a:r>
            <a:r>
              <a:rPr lang="en-US" altLang="zh-CN" sz="3200" dirty="0">
                <a:sym typeface="Arial" panose="020B0604020202020204" pitchFamily="34" charset="0"/>
              </a:rPr>
              <a:t>. to </a:t>
            </a:r>
            <a:r>
              <a:rPr lang="en-US" altLang="zh-CN" sz="3200" dirty="0" smtClean="0">
                <a:sym typeface="Arial" panose="020B0604020202020204" pitchFamily="34" charset="0"/>
              </a:rPr>
              <a:t>take  D</a:t>
            </a:r>
            <a:r>
              <a:rPr lang="en-US" altLang="zh-CN" sz="3200" dirty="0">
                <a:sym typeface="Arial" panose="020B0604020202020204" pitchFamily="34" charset="0"/>
              </a:rPr>
              <a:t>. to bring</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    ) 11. There is </a:t>
            </a:r>
            <a:r>
              <a:rPr lang="en-US" altLang="zh-CN" sz="3200" dirty="0" smtClean="0">
                <a:sym typeface="Arial" panose="020B0604020202020204" pitchFamily="34" charset="0"/>
              </a:rPr>
              <a:t>____ </a:t>
            </a:r>
            <a:r>
              <a:rPr lang="en-US" altLang="zh-CN" sz="3200" dirty="0">
                <a:sym typeface="Arial" panose="020B0604020202020204" pitchFamily="34" charset="0"/>
              </a:rPr>
              <a:t>news about this movie star in the newspaper. Where can I get some? (2013</a:t>
            </a:r>
            <a:r>
              <a:rPr lang="en-US" altLang="zh-CN" sz="3200" dirty="0">
                <a:latin typeface="Calibri" panose="020F0502020204030204"/>
                <a:sym typeface="Arial" panose="020B0604020202020204" pitchFamily="34" charset="0"/>
              </a:rPr>
              <a:t>·</a:t>
            </a:r>
            <a:r>
              <a:rPr lang="zh-CN" altLang="en-US" sz="3200" dirty="0">
                <a:sym typeface="Arial" panose="020B0604020202020204" pitchFamily="34" charset="0"/>
              </a:rPr>
              <a:t>广东广州</a:t>
            </a:r>
            <a:r>
              <a:rPr lang="en-US" altLang="zh-CN" sz="3200" dirty="0">
                <a:sym typeface="Arial" panose="020B0604020202020204" pitchFamily="34" charset="0"/>
              </a:rPr>
              <a:t>)</a:t>
            </a:r>
          </a:p>
          <a:p>
            <a:pPr algn="l">
              <a:buFont typeface="Arial" panose="020B0604020202020204" pitchFamily="34" charset="0"/>
              <a:buNone/>
            </a:pPr>
            <a:r>
              <a:rPr lang="en-US" altLang="zh-CN" sz="3200" dirty="0">
                <a:sym typeface="Arial" panose="020B0604020202020204" pitchFamily="34" charset="0"/>
              </a:rPr>
              <a:t>A. </a:t>
            </a:r>
            <a:r>
              <a:rPr lang="en-US" altLang="zh-CN" sz="3200" dirty="0" smtClean="0">
                <a:sym typeface="Arial" panose="020B0604020202020204" pitchFamily="34" charset="0"/>
              </a:rPr>
              <a:t>many   B</a:t>
            </a:r>
            <a:r>
              <a:rPr lang="en-US" altLang="zh-CN" sz="3200" dirty="0">
                <a:sym typeface="Arial" panose="020B0604020202020204" pitchFamily="34" charset="0"/>
              </a:rPr>
              <a:t>. a </a:t>
            </a:r>
            <a:r>
              <a:rPr lang="en-US" altLang="zh-CN" sz="3200" dirty="0" smtClean="0">
                <a:sym typeface="Arial" panose="020B0604020202020204" pitchFamily="34" charset="0"/>
              </a:rPr>
              <a:t>few    C</a:t>
            </a:r>
            <a:r>
              <a:rPr lang="en-US" altLang="zh-CN" sz="3200" dirty="0">
                <a:sym typeface="Arial" panose="020B0604020202020204" pitchFamily="34" charset="0"/>
              </a:rPr>
              <a:t>. a lot </a:t>
            </a:r>
            <a:r>
              <a:rPr lang="en-US" altLang="zh-CN" sz="3200" dirty="0" smtClean="0">
                <a:sym typeface="Arial" panose="020B0604020202020204" pitchFamily="34" charset="0"/>
              </a:rPr>
              <a:t>   D</a:t>
            </a:r>
            <a:r>
              <a:rPr lang="en-US" altLang="zh-CN" sz="3200" dirty="0">
                <a:sym typeface="Arial" panose="020B0604020202020204" pitchFamily="34" charset="0"/>
              </a:rPr>
              <a:t>. little</a:t>
            </a:r>
          </a:p>
        </p:txBody>
      </p:sp>
      <p:sp>
        <p:nvSpPr>
          <p:cNvPr id="76803" name="TextBox 13"/>
          <p:cNvSpPr txBox="1">
            <a:spLocks noChangeArrowheads="1"/>
          </p:cNvSpPr>
          <p:nvPr/>
        </p:nvSpPr>
        <p:spPr bwMode="auto">
          <a:xfrm>
            <a:off x="179388" y="404813"/>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6804" name="TextBox 14"/>
          <p:cNvSpPr txBox="1">
            <a:spLocks noChangeArrowheads="1"/>
          </p:cNvSpPr>
          <p:nvPr/>
        </p:nvSpPr>
        <p:spPr bwMode="auto">
          <a:xfrm>
            <a:off x="107950" y="2349500"/>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6805" name="TextBox 14"/>
          <p:cNvSpPr txBox="1">
            <a:spLocks noChangeArrowheads="1"/>
          </p:cNvSpPr>
          <p:nvPr/>
        </p:nvSpPr>
        <p:spPr bwMode="auto">
          <a:xfrm>
            <a:off x="34925" y="4797425"/>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blinds(horizontal)">
                                      <p:cBhvr>
                                        <p:cTn id="7" dur="500"/>
                                        <p:tgtEl>
                                          <p:spTgt spid="768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4"/>
                                        </p:tgtEl>
                                        <p:attrNameLst>
                                          <p:attrName>style.visibility</p:attrName>
                                        </p:attrNameLst>
                                      </p:cBhvr>
                                      <p:to>
                                        <p:strVal val="visible"/>
                                      </p:to>
                                    </p:set>
                                    <p:animEffect transition="in" filter="blinds(horizontal)">
                                      <p:cBhvr>
                                        <p:cTn id="12" dur="500"/>
                                        <p:tgtEl>
                                          <p:spTgt spid="7680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6805"/>
                                        </p:tgtEl>
                                        <p:attrNameLst>
                                          <p:attrName>style.visibility</p:attrName>
                                        </p:attrNameLst>
                                      </p:cBhvr>
                                      <p:to>
                                        <p:strVal val="visible"/>
                                      </p:to>
                                    </p:set>
                                    <p:animEffect transition="in" filter="blinds(horizontal)">
                                      <p:cBhvr>
                                        <p:cTn id="17" dur="500"/>
                                        <p:tgtEl>
                                          <p:spTgt spid="76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p:bldP spid="76804" grpId="0"/>
      <p:bldP spid="7680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矩形 1"/>
          <p:cNvSpPr>
            <a:spLocks noChangeArrowheads="1"/>
          </p:cNvSpPr>
          <p:nvPr/>
        </p:nvSpPr>
        <p:spPr bwMode="auto">
          <a:xfrm>
            <a:off x="0" y="355600"/>
            <a:ext cx="9072563"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12. --- Lucy</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s hair isn</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t curly.   --- That</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s right. Her hair is _______.</a:t>
            </a:r>
          </a:p>
          <a:p>
            <a:pPr algn="l">
              <a:buFont typeface="Arial" panose="020B0604020202020204" pitchFamily="34" charset="0"/>
              <a:buNone/>
            </a:pPr>
            <a:r>
              <a:rPr lang="en-US" altLang="zh-CN" sz="3200">
                <a:sym typeface="Arial" panose="020B0604020202020204" pitchFamily="34" charset="0"/>
              </a:rPr>
              <a:t>A. black			B. straight		</a:t>
            </a:r>
          </a:p>
          <a:p>
            <a:pPr algn="l">
              <a:buFont typeface="Arial" panose="020B0604020202020204" pitchFamily="34" charset="0"/>
              <a:buNone/>
            </a:pPr>
            <a:r>
              <a:rPr lang="en-US" altLang="zh-CN" sz="3200">
                <a:sym typeface="Arial" panose="020B0604020202020204" pitchFamily="34" charset="0"/>
              </a:rPr>
              <a:t>C. blond			D. brown</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13. There are many flowers and trees on ________ side of Zhongshan Road.</a:t>
            </a:r>
          </a:p>
          <a:p>
            <a:pPr algn="l">
              <a:buFont typeface="Arial" panose="020B0604020202020204" pitchFamily="34" charset="0"/>
              <a:buNone/>
            </a:pPr>
            <a:r>
              <a:rPr lang="en-US" altLang="zh-CN" sz="3200">
                <a:sym typeface="Arial" panose="020B0604020202020204" pitchFamily="34" charset="0"/>
              </a:rPr>
              <a:t>A. each		B. every		C. both	  D. all</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14. --- What does your brother look like?    </a:t>
            </a:r>
          </a:p>
          <a:p>
            <a:pPr algn="l">
              <a:buFont typeface="Arial" panose="020B0604020202020204" pitchFamily="34" charset="0"/>
              <a:buNone/>
            </a:pPr>
            <a:r>
              <a:rPr lang="en-US" altLang="zh-CN" sz="3200">
                <a:sym typeface="Arial" panose="020B0604020202020204" pitchFamily="34" charset="0"/>
              </a:rPr>
              <a:t>              --- He is _________. (</a:t>
            </a:r>
            <a:r>
              <a:rPr lang="zh-CN" altLang="en-US" sz="3200">
                <a:sym typeface="Arial" panose="020B0604020202020204" pitchFamily="34" charset="0"/>
              </a:rPr>
              <a:t>铜仁中考</a:t>
            </a:r>
            <a:r>
              <a:rPr lang="en-US" altLang="zh-CN" sz="3200">
                <a:sym typeface="Arial" panose="020B0604020202020204" pitchFamily="34" charset="0"/>
              </a:rPr>
              <a:t>)     </a:t>
            </a:r>
          </a:p>
          <a:p>
            <a:pPr algn="l">
              <a:buFont typeface="Arial" panose="020B0604020202020204" pitchFamily="34" charset="0"/>
              <a:buNone/>
            </a:pPr>
            <a:r>
              <a:rPr lang="en-US" altLang="zh-CN" sz="3200">
                <a:sym typeface="Arial" panose="020B0604020202020204" pitchFamily="34" charset="0"/>
              </a:rPr>
              <a:t>A. fine				B. nice and friendly</a:t>
            </a:r>
          </a:p>
          <a:p>
            <a:pPr algn="l">
              <a:buFont typeface="Arial" panose="020B0604020202020204" pitchFamily="34" charset="0"/>
              <a:buNone/>
            </a:pPr>
            <a:r>
              <a:rPr lang="en-US" altLang="zh-CN" sz="3200">
                <a:sym typeface="Arial" panose="020B0604020202020204" pitchFamily="34" charset="0"/>
              </a:rPr>
              <a:t>C. good			        D. tall and handsome</a:t>
            </a:r>
          </a:p>
        </p:txBody>
      </p:sp>
      <p:sp>
        <p:nvSpPr>
          <p:cNvPr id="77827" name="TextBox 13"/>
          <p:cNvSpPr txBox="1">
            <a:spLocks noChangeArrowheads="1"/>
          </p:cNvSpPr>
          <p:nvPr/>
        </p:nvSpPr>
        <p:spPr bwMode="auto">
          <a:xfrm>
            <a:off x="179388" y="404813"/>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77828" name="TextBox 14"/>
          <p:cNvSpPr txBox="1">
            <a:spLocks noChangeArrowheads="1"/>
          </p:cNvSpPr>
          <p:nvPr/>
        </p:nvSpPr>
        <p:spPr bwMode="auto">
          <a:xfrm>
            <a:off x="179388" y="277971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7829" name="TextBox 14"/>
          <p:cNvSpPr txBox="1">
            <a:spLocks noChangeArrowheads="1"/>
          </p:cNvSpPr>
          <p:nvPr/>
        </p:nvSpPr>
        <p:spPr bwMode="auto">
          <a:xfrm>
            <a:off x="179388" y="4724400"/>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blinds(horizontal)">
                                      <p:cBhvr>
                                        <p:cTn id="7" dur="500"/>
                                        <p:tgtEl>
                                          <p:spTgt spid="778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blinds(horizontal)">
                                      <p:cBhvr>
                                        <p:cTn id="12" dur="500"/>
                                        <p:tgtEl>
                                          <p:spTgt spid="778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29"/>
                                        </p:tgtEl>
                                        <p:attrNameLst>
                                          <p:attrName>style.visibility</p:attrName>
                                        </p:attrNameLst>
                                      </p:cBhvr>
                                      <p:to>
                                        <p:strVal val="visible"/>
                                      </p:to>
                                    </p:set>
                                    <p:animEffect transition="in" filter="blinds(horizontal)">
                                      <p:cBhvr>
                                        <p:cTn id="17" dur="500"/>
                                        <p:tgtEl>
                                          <p:spTgt spid="77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8" grpId="0"/>
      <p:bldP spid="7782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矩形 1"/>
          <p:cNvSpPr>
            <a:spLocks noChangeArrowheads="1"/>
          </p:cNvSpPr>
          <p:nvPr/>
        </p:nvSpPr>
        <p:spPr bwMode="auto">
          <a:xfrm>
            <a:off x="0" y="355600"/>
            <a:ext cx="93567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15. My brother likes ________ .</a:t>
            </a:r>
          </a:p>
          <a:p>
            <a:pPr algn="l">
              <a:buFont typeface="Arial" panose="020B0604020202020204" pitchFamily="34" charset="0"/>
              <a:buNone/>
            </a:pPr>
            <a:r>
              <a:rPr lang="zh-CN" altLang="en-US" sz="3200"/>
              <a:t>　	</a:t>
            </a:r>
            <a:r>
              <a:rPr lang="en-US" altLang="zh-CN" sz="3200"/>
              <a:t>A. to speak stories 		B. talk stories  	</a:t>
            </a:r>
          </a:p>
          <a:p>
            <a:pPr algn="l">
              <a:buFont typeface="Arial" panose="020B0604020202020204" pitchFamily="34" charset="0"/>
              <a:buNone/>
            </a:pPr>
            <a:r>
              <a:rPr lang="en-US" altLang="zh-CN" sz="3200"/>
              <a:t>        C. say stories   		D. telling stories</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)16.The</a:t>
            </a:r>
            <a:r>
              <a:rPr lang="en-US" altLang="zh-CN" sz="3200">
                <a:latin typeface="Calibri" panose="020F0502020204030204"/>
              </a:rPr>
              <a:t> </a:t>
            </a:r>
            <a:r>
              <a:rPr lang="en-US" altLang="zh-CN" sz="3200"/>
              <a:t>new</a:t>
            </a:r>
            <a:r>
              <a:rPr lang="en-US" altLang="zh-CN" sz="3200">
                <a:latin typeface="Calibri" panose="020F0502020204030204"/>
              </a:rPr>
              <a:t> </a:t>
            </a:r>
            <a:r>
              <a:rPr lang="en-US" altLang="zh-CN" sz="3200"/>
              <a:t>student</a:t>
            </a:r>
            <a:r>
              <a:rPr lang="en-US" altLang="zh-CN" sz="3200">
                <a:latin typeface="Calibri" panose="020F0502020204030204"/>
              </a:rPr>
              <a:t> </a:t>
            </a:r>
            <a:r>
              <a:rPr lang="en-US" altLang="zh-CN" sz="3200"/>
              <a:t>is</a:t>
            </a:r>
            <a:r>
              <a:rPr lang="en-US" altLang="zh-CN" sz="3200">
                <a:latin typeface="Calibri" panose="020F0502020204030204"/>
              </a:rPr>
              <a:t> </a:t>
            </a:r>
            <a:r>
              <a:rPr lang="en-US" altLang="zh-CN" sz="3200"/>
              <a:t>_______________shy.</a:t>
            </a:r>
            <a:r>
              <a:rPr lang="en-US" altLang="zh-CN" sz="3200">
                <a:latin typeface="Calibri" panose="020F0502020204030204"/>
              </a:rPr>
              <a:t>  </a:t>
            </a:r>
            <a:endParaRPr lang="en-US" altLang="zh-CN" sz="3200"/>
          </a:p>
          <a:p>
            <a:pPr algn="l">
              <a:buFont typeface="Arial" panose="020B0604020202020204" pitchFamily="34" charset="0"/>
              <a:buNone/>
            </a:pPr>
            <a:r>
              <a:rPr lang="en-US" altLang="zh-CN" sz="3200"/>
              <a:t>A. a</a:t>
            </a:r>
            <a:r>
              <a:rPr lang="en-US" altLang="zh-CN" sz="3200">
                <a:latin typeface="Calibri" panose="020F0502020204030204"/>
              </a:rPr>
              <a:t> </a:t>
            </a:r>
            <a:r>
              <a:rPr lang="en-US" altLang="zh-CN" sz="3200"/>
              <a:t>little</a:t>
            </a:r>
            <a:r>
              <a:rPr lang="en-US" altLang="zh-CN" sz="3200">
                <a:latin typeface="Calibri" panose="020F0502020204030204"/>
              </a:rPr>
              <a:t>  </a:t>
            </a:r>
            <a:r>
              <a:rPr lang="en-US" altLang="zh-CN" sz="3200"/>
              <a:t>		B. little</a:t>
            </a:r>
            <a:r>
              <a:rPr lang="en-US" altLang="zh-CN" sz="3200">
                <a:latin typeface="Calibri" panose="020F0502020204030204"/>
              </a:rPr>
              <a:t> </a:t>
            </a:r>
            <a:r>
              <a:rPr lang="en-US" altLang="zh-CN" sz="3200"/>
              <a:t>	C. a</a:t>
            </a:r>
            <a:r>
              <a:rPr lang="en-US" altLang="zh-CN" sz="3200">
                <a:latin typeface="Calibri" panose="020F0502020204030204"/>
              </a:rPr>
              <a:t> </a:t>
            </a:r>
            <a:r>
              <a:rPr lang="en-US" altLang="zh-CN" sz="3200"/>
              <a:t>bit</a:t>
            </a:r>
            <a:r>
              <a:rPr lang="en-US" altLang="zh-CN" sz="3200">
                <a:latin typeface="Calibri" panose="020F0502020204030204"/>
              </a:rPr>
              <a:t> </a:t>
            </a:r>
            <a:r>
              <a:rPr lang="en-US" altLang="zh-CN" sz="3200"/>
              <a:t>of</a:t>
            </a:r>
            <a:r>
              <a:rPr lang="en-US" altLang="zh-CN" sz="3200">
                <a:latin typeface="Calibri" panose="020F0502020204030204"/>
              </a:rPr>
              <a:t>  </a:t>
            </a:r>
            <a:r>
              <a:rPr lang="en-US" altLang="zh-CN" sz="3200"/>
              <a:t>	D. bit</a:t>
            </a:r>
            <a:r>
              <a:rPr lang="en-US" altLang="zh-CN" sz="3200">
                <a:latin typeface="Calibri" panose="020F0502020204030204"/>
              </a:rPr>
              <a:t> </a:t>
            </a:r>
            <a:endParaRPr lang="en-US" altLang="zh-CN" sz="3200"/>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17. ---Could we meet each other at 9:00 tomorrow morning?</a:t>
            </a:r>
          </a:p>
          <a:p>
            <a:pPr algn="l">
              <a:buFont typeface="Arial" panose="020B0604020202020204" pitchFamily="34" charset="0"/>
              <a:buNone/>
            </a:pPr>
            <a:r>
              <a:rPr lang="en-US" altLang="zh-CN" sz="3200"/>
              <a:t>            --- Sorry, let</a:t>
            </a:r>
            <a:r>
              <a:rPr lang="en-US" altLang="zh-CN" sz="3200">
                <a:latin typeface="Calibri" panose="020F0502020204030204"/>
              </a:rPr>
              <a:t>’</a:t>
            </a:r>
            <a:r>
              <a:rPr lang="en-US" altLang="zh-CN" sz="3200"/>
              <a:t>s make it</a:t>
            </a:r>
            <a:r>
              <a:rPr lang="en-US" altLang="zh-CN" sz="3200">
                <a:latin typeface="Calibri" panose="020F0502020204030204"/>
              </a:rPr>
              <a:t> </a:t>
            </a:r>
            <a:r>
              <a:rPr lang="en-US" altLang="zh-CN" sz="3200"/>
              <a:t>___________time.</a:t>
            </a:r>
            <a:r>
              <a:rPr lang="en-US" altLang="zh-CN" sz="3200">
                <a:latin typeface="Calibri" panose="020F0502020204030204"/>
              </a:rPr>
              <a:t>  </a:t>
            </a:r>
            <a:endParaRPr lang="en-US" altLang="zh-CN" sz="3200"/>
          </a:p>
          <a:p>
            <a:pPr algn="l">
              <a:buFont typeface="Arial" panose="020B0604020202020204" pitchFamily="34" charset="0"/>
              <a:buNone/>
            </a:pPr>
            <a:r>
              <a:rPr lang="en-US" altLang="zh-CN" sz="3200"/>
              <a:t>A. other</a:t>
            </a:r>
            <a:r>
              <a:rPr lang="en-US" altLang="zh-CN" sz="3200">
                <a:latin typeface="Calibri" panose="020F0502020204030204"/>
              </a:rPr>
              <a:t>’</a:t>
            </a:r>
            <a:r>
              <a:rPr lang="en-US" altLang="zh-CN" sz="3200"/>
              <a:t>s</a:t>
            </a:r>
            <a:r>
              <a:rPr lang="en-US" altLang="zh-CN" sz="3200">
                <a:latin typeface="Calibri" panose="020F0502020204030204"/>
              </a:rPr>
              <a:t> </a:t>
            </a:r>
            <a:r>
              <a:rPr lang="en-US" altLang="zh-CN" sz="3200"/>
              <a:t>		B. the other		</a:t>
            </a:r>
          </a:p>
          <a:p>
            <a:pPr algn="l">
              <a:buFont typeface="Arial" panose="020B0604020202020204" pitchFamily="34" charset="0"/>
              <a:buNone/>
            </a:pPr>
            <a:r>
              <a:rPr lang="en-US" altLang="zh-CN" sz="3200"/>
              <a:t>C. another</a:t>
            </a:r>
            <a:r>
              <a:rPr lang="en-US" altLang="zh-CN" sz="3200">
                <a:latin typeface="Calibri" panose="020F0502020204030204"/>
              </a:rPr>
              <a:t>  </a:t>
            </a:r>
            <a:r>
              <a:rPr lang="en-US" altLang="zh-CN" sz="3200"/>
              <a:t>		D. other</a:t>
            </a:r>
            <a:r>
              <a:rPr lang="en-US" altLang="zh-CN" sz="3200">
                <a:latin typeface="Calibri" panose="020F0502020204030204"/>
              </a:rPr>
              <a:t> </a:t>
            </a:r>
            <a:endParaRPr lang="en-US" altLang="zh-CN" sz="3200"/>
          </a:p>
        </p:txBody>
      </p:sp>
      <p:sp>
        <p:nvSpPr>
          <p:cNvPr id="78851"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8852" name="TextBox 14"/>
          <p:cNvSpPr txBox="1">
            <a:spLocks noChangeArrowheads="1"/>
          </p:cNvSpPr>
          <p:nvPr/>
        </p:nvSpPr>
        <p:spPr bwMode="auto">
          <a:xfrm>
            <a:off x="179388" y="234791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8853" name="TextBox 14"/>
          <p:cNvSpPr txBox="1">
            <a:spLocks noChangeArrowheads="1"/>
          </p:cNvSpPr>
          <p:nvPr/>
        </p:nvSpPr>
        <p:spPr bwMode="auto">
          <a:xfrm>
            <a:off x="106363" y="378936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blinds(horizontal)">
                                      <p:cBhvr>
                                        <p:cTn id="7" dur="500"/>
                                        <p:tgtEl>
                                          <p:spTgt spid="788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52"/>
                                        </p:tgtEl>
                                        <p:attrNameLst>
                                          <p:attrName>style.visibility</p:attrName>
                                        </p:attrNameLst>
                                      </p:cBhvr>
                                      <p:to>
                                        <p:strVal val="visible"/>
                                      </p:to>
                                    </p:set>
                                    <p:animEffect transition="in" filter="blinds(horizontal)">
                                      <p:cBhvr>
                                        <p:cTn id="12" dur="500"/>
                                        <p:tgtEl>
                                          <p:spTgt spid="7885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8853"/>
                                        </p:tgtEl>
                                        <p:attrNameLst>
                                          <p:attrName>style.visibility</p:attrName>
                                        </p:attrNameLst>
                                      </p:cBhvr>
                                      <p:to>
                                        <p:strVal val="visible"/>
                                      </p:to>
                                    </p:set>
                                    <p:animEffect transition="in" filter="blinds(horizontal)">
                                      <p:cBhvr>
                                        <p:cTn id="17" dur="500"/>
                                        <p:tgtEl>
                                          <p:spTgt spid="78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p:bldP spid="7885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矩形 1"/>
          <p:cNvSpPr>
            <a:spLocks noChangeArrowheads="1"/>
          </p:cNvSpPr>
          <p:nvPr/>
        </p:nvSpPr>
        <p:spPr bwMode="auto">
          <a:xfrm>
            <a:off x="0" y="355600"/>
            <a:ext cx="919797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18. Li Mei often puts her articles ________ newspapers.</a:t>
            </a:r>
          </a:p>
          <a:p>
            <a:pPr algn="l">
              <a:buFont typeface="Arial" panose="020B0604020202020204" pitchFamily="34" charset="0"/>
              <a:buNone/>
            </a:pPr>
            <a:r>
              <a:rPr lang="en-US" altLang="zh-CN" sz="3200">
                <a:sym typeface="Arial" panose="020B0604020202020204" pitchFamily="34" charset="0"/>
              </a:rPr>
              <a:t>A. in         B. at     	C. on      	D. of</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19. --- Is that a Chinese book or an English book? ---____________.</a:t>
            </a:r>
          </a:p>
          <a:p>
            <a:pPr algn="l">
              <a:buFont typeface="Arial" panose="020B0604020202020204" pitchFamily="34" charset="0"/>
              <a:buNone/>
            </a:pPr>
            <a:r>
              <a:rPr lang="en-US" altLang="zh-CN" sz="3200">
                <a:sym typeface="Arial" panose="020B0604020202020204" pitchFamily="34" charset="0"/>
              </a:rPr>
              <a:t>A. Yes, it is         		B. No, it isn</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t     	</a:t>
            </a:r>
          </a:p>
          <a:p>
            <a:pPr algn="l">
              <a:buFont typeface="Arial" panose="020B0604020202020204" pitchFamily="34" charset="0"/>
              <a:buNone/>
            </a:pPr>
            <a:r>
              <a:rPr lang="en-US" altLang="zh-CN" sz="3200">
                <a:sym typeface="Arial" panose="020B0604020202020204" pitchFamily="34" charset="0"/>
              </a:rPr>
              <a:t>C. An English book   	D. A music book</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20. --- You look so beautiful!  --- ________.</a:t>
            </a:r>
          </a:p>
          <a:p>
            <a:pPr algn="l">
              <a:buFont typeface="Arial" panose="020B0604020202020204" pitchFamily="34" charset="0"/>
              <a:buNone/>
            </a:pPr>
            <a:r>
              <a:rPr lang="en-US" altLang="zh-CN" sz="3200">
                <a:sym typeface="Arial" panose="020B0604020202020204" pitchFamily="34" charset="0"/>
              </a:rPr>
              <a:t>A. Don</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t say so     	B. Not beautiful        	</a:t>
            </a:r>
          </a:p>
          <a:p>
            <a:pPr algn="l">
              <a:buFont typeface="Arial" panose="020B0604020202020204" pitchFamily="34" charset="0"/>
              <a:buNone/>
            </a:pPr>
            <a:r>
              <a:rPr lang="en-US" altLang="zh-CN" sz="3200">
                <a:sym typeface="Arial" panose="020B0604020202020204" pitchFamily="34" charset="0"/>
              </a:rPr>
              <a:t>C. Thank you       	D. Not at all</a:t>
            </a:r>
          </a:p>
        </p:txBody>
      </p:sp>
      <p:sp>
        <p:nvSpPr>
          <p:cNvPr id="79875"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9876" name="TextBox 14"/>
          <p:cNvSpPr txBox="1">
            <a:spLocks noChangeArrowheads="1"/>
          </p:cNvSpPr>
          <p:nvPr/>
        </p:nvSpPr>
        <p:spPr bwMode="auto">
          <a:xfrm>
            <a:off x="106363" y="2349500"/>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9877" name="TextBox 14"/>
          <p:cNvSpPr txBox="1">
            <a:spLocks noChangeArrowheads="1"/>
          </p:cNvSpPr>
          <p:nvPr/>
        </p:nvSpPr>
        <p:spPr bwMode="auto">
          <a:xfrm>
            <a:off x="179388" y="4797425"/>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blinds(horizontal)">
                                      <p:cBhvr>
                                        <p:cTn id="7" dur="500"/>
                                        <p:tgtEl>
                                          <p:spTgt spid="798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blinds(horizontal)">
                                      <p:cBhvr>
                                        <p:cTn id="12" dur="500"/>
                                        <p:tgtEl>
                                          <p:spTgt spid="798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7"/>
                                        </p:tgtEl>
                                        <p:attrNameLst>
                                          <p:attrName>style.visibility</p:attrName>
                                        </p:attrNameLst>
                                      </p:cBhvr>
                                      <p:to>
                                        <p:strVal val="visible"/>
                                      </p:to>
                                    </p:set>
                                    <p:animEffect transition="in" filter="blinds(horizontal)">
                                      <p:cBhvr>
                                        <p:cTn id="17" dur="500"/>
                                        <p:tgtEl>
                                          <p:spTgt spid="79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P spid="798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文本框 99"/>
          <p:cNvSpPr txBox="1">
            <a:spLocks noChangeArrowheads="1"/>
          </p:cNvSpPr>
          <p:nvPr/>
        </p:nvSpPr>
        <p:spPr bwMode="auto">
          <a:xfrm>
            <a:off x="34925" y="44450"/>
            <a:ext cx="9128125" cy="691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rPr>
              <a:t>二、完形填空</a:t>
            </a:r>
            <a:r>
              <a:rPr lang="en-US" altLang="zh-CN" sz="3200" b="1" dirty="0">
                <a:solidFill>
                  <a:srgbClr val="000000"/>
                </a:solidFill>
              </a:rPr>
              <a:t>(10</a:t>
            </a:r>
            <a:r>
              <a:rPr lang="zh-CN" altLang="en-US" sz="3200" b="1" dirty="0">
                <a:solidFill>
                  <a:srgbClr val="000000"/>
                </a:solidFill>
              </a:rPr>
              <a:t>小题，共</a:t>
            </a:r>
            <a:r>
              <a:rPr lang="en-US" altLang="zh-CN" sz="3200" b="1" dirty="0">
                <a:solidFill>
                  <a:srgbClr val="000000"/>
                </a:solidFill>
              </a:rPr>
              <a:t>15</a:t>
            </a:r>
            <a:r>
              <a:rPr lang="zh-CN" altLang="en-US" sz="3200" b="1" dirty="0">
                <a:solidFill>
                  <a:srgbClr val="000000"/>
                </a:solidFill>
              </a:rPr>
              <a:t>分</a:t>
            </a:r>
            <a:r>
              <a:rPr lang="en-US" altLang="zh-CN" sz="3200" b="1" dirty="0">
                <a:solidFill>
                  <a:srgbClr val="000000"/>
                </a:solidFill>
              </a:rPr>
              <a:t>)</a:t>
            </a:r>
          </a:p>
          <a:p>
            <a:pPr algn="l">
              <a:buFont typeface="Arial" panose="020B0604020202020204" pitchFamily="34" charset="0"/>
              <a:buNone/>
            </a:pPr>
            <a:r>
              <a:rPr lang="en-US" altLang="zh-CN" sz="3200" dirty="0">
                <a:solidFill>
                  <a:srgbClr val="000000"/>
                </a:solidFill>
              </a:rPr>
              <a:t>      My</a:t>
            </a:r>
            <a:r>
              <a:rPr lang="en-US" altLang="zh-CN" sz="3200" dirty="0">
                <a:solidFill>
                  <a:srgbClr val="000000"/>
                </a:solidFill>
                <a:latin typeface="Calibri" panose="020F0502020204030204"/>
              </a:rPr>
              <a:t> </a:t>
            </a:r>
            <a:r>
              <a:rPr lang="en-US" altLang="zh-CN" sz="3200" dirty="0">
                <a:solidFill>
                  <a:srgbClr val="000000"/>
                </a:solidFill>
              </a:rPr>
              <a:t>good</a:t>
            </a:r>
            <a:r>
              <a:rPr lang="en-US" altLang="zh-CN" sz="3200" dirty="0">
                <a:solidFill>
                  <a:srgbClr val="000000"/>
                </a:solidFill>
                <a:latin typeface="Calibri" panose="020F0502020204030204"/>
              </a:rPr>
              <a:t> </a:t>
            </a:r>
            <a:r>
              <a:rPr lang="en-US" altLang="zh-CN" sz="3200" dirty="0">
                <a:solidFill>
                  <a:srgbClr val="000000"/>
                </a:solidFill>
              </a:rPr>
              <a:t>friend</a:t>
            </a:r>
            <a:r>
              <a:rPr lang="en-US" altLang="zh-CN" sz="3200" dirty="0">
                <a:solidFill>
                  <a:srgbClr val="000000"/>
                </a:solidFill>
                <a:latin typeface="Calibri" panose="020F0502020204030204"/>
              </a:rPr>
              <a:t> </a:t>
            </a:r>
            <a:r>
              <a:rPr lang="en-US" altLang="zh-CN" sz="3200" dirty="0">
                <a:solidFill>
                  <a:srgbClr val="000000"/>
                </a:solidFill>
              </a:rPr>
              <a:t>Tony</a:t>
            </a:r>
            <a:r>
              <a:rPr lang="en-US" altLang="zh-CN" sz="3200" dirty="0">
                <a:solidFill>
                  <a:srgbClr val="000000"/>
                </a:solidFill>
                <a:latin typeface="Calibri" panose="020F0502020204030204"/>
              </a:rPr>
              <a:t> </a:t>
            </a:r>
            <a:r>
              <a:rPr lang="en-US" altLang="zh-CN" sz="3200" dirty="0">
                <a:solidFill>
                  <a:srgbClr val="000000"/>
                </a:solidFill>
              </a:rPr>
              <a:t>____21___ Canada.</a:t>
            </a:r>
            <a:r>
              <a:rPr lang="en-US" altLang="zh-CN" sz="3200" dirty="0">
                <a:solidFill>
                  <a:srgbClr val="000000"/>
                </a:solidFill>
                <a:latin typeface="Calibri" panose="020F0502020204030204"/>
              </a:rPr>
              <a:t> </a:t>
            </a:r>
            <a:r>
              <a:rPr lang="en-US" altLang="zh-CN" sz="3200" dirty="0">
                <a:solidFill>
                  <a:srgbClr val="000000"/>
                </a:solidFill>
              </a:rPr>
              <a:t>He</a:t>
            </a:r>
            <a:r>
              <a:rPr lang="en-US" altLang="zh-CN" sz="3200" dirty="0">
                <a:solidFill>
                  <a:srgbClr val="000000"/>
                </a:solidFill>
                <a:latin typeface="Calibri" panose="020F0502020204030204"/>
              </a:rPr>
              <a:t>’</a:t>
            </a:r>
            <a:r>
              <a:rPr lang="en-US" altLang="zh-CN" sz="3200" dirty="0">
                <a:solidFill>
                  <a:srgbClr val="000000"/>
                </a:solidFill>
              </a:rPr>
              <a:t>s a middle school student. He</a:t>
            </a:r>
            <a:r>
              <a:rPr lang="en-US" altLang="zh-CN" sz="3200" dirty="0">
                <a:solidFill>
                  <a:srgbClr val="000000"/>
                </a:solidFill>
                <a:latin typeface="Calibri" panose="020F0502020204030204"/>
              </a:rPr>
              <a:t>’</a:t>
            </a:r>
            <a:r>
              <a:rPr lang="en-US" altLang="zh-CN" sz="3200" dirty="0">
                <a:solidFill>
                  <a:srgbClr val="000000"/>
                </a:solidFill>
              </a:rPr>
              <a:t>s fourteen years old. He ____22___ brown hair and big eyes, ____23____ sister is Ann. She</a:t>
            </a:r>
            <a:r>
              <a:rPr lang="en-US" altLang="zh-CN" sz="3200" dirty="0">
                <a:solidFill>
                  <a:srgbClr val="000000"/>
                </a:solidFill>
                <a:latin typeface="Calibri" panose="020F0502020204030204"/>
              </a:rPr>
              <a:t>’</a:t>
            </a:r>
            <a:r>
              <a:rPr lang="en-US" altLang="zh-CN" sz="3200" dirty="0">
                <a:solidFill>
                  <a:srgbClr val="000000"/>
                </a:solidFill>
              </a:rPr>
              <a:t>s a student, ____24____. But they aren</a:t>
            </a:r>
            <a:r>
              <a:rPr lang="en-US" altLang="zh-CN" sz="3200" dirty="0">
                <a:solidFill>
                  <a:srgbClr val="000000"/>
                </a:solidFill>
                <a:latin typeface="Calibri" panose="020F0502020204030204"/>
              </a:rPr>
              <a:t>’</a:t>
            </a:r>
            <a:r>
              <a:rPr lang="en-US" altLang="zh-CN" sz="3200" dirty="0">
                <a:solidFill>
                  <a:srgbClr val="000000"/>
                </a:solidFill>
              </a:rPr>
              <a:t>t in the ___25___ school. She</a:t>
            </a:r>
            <a:r>
              <a:rPr lang="en-US" altLang="zh-CN" sz="3200" dirty="0">
                <a:solidFill>
                  <a:srgbClr val="000000"/>
                </a:solidFill>
                <a:latin typeface="Calibri" panose="020F0502020204030204"/>
              </a:rPr>
              <a:t>’</a:t>
            </a:r>
            <a:r>
              <a:rPr lang="en-US" altLang="zh-CN" sz="3200" dirty="0">
                <a:solidFill>
                  <a:srgbClr val="000000"/>
                </a:solidFill>
              </a:rPr>
              <a:t>s tall and thin ___26____ long brown hair. She</a:t>
            </a:r>
            <a:r>
              <a:rPr lang="en-US" altLang="zh-CN" sz="3200" dirty="0">
                <a:solidFill>
                  <a:srgbClr val="000000"/>
                </a:solidFill>
                <a:latin typeface="Calibri" panose="020F0502020204030204"/>
              </a:rPr>
              <a:t>’</a:t>
            </a:r>
            <a:r>
              <a:rPr lang="en-US" altLang="zh-CN" sz="3200" dirty="0">
                <a:solidFill>
                  <a:srgbClr val="000000"/>
                </a:solidFill>
              </a:rPr>
              <a:t>s good-looking.</a:t>
            </a:r>
          </a:p>
          <a:p>
            <a:pPr algn="l">
              <a:buFont typeface="Arial" panose="020B0604020202020204" pitchFamily="34" charset="0"/>
              <a:buNone/>
            </a:pPr>
            <a:r>
              <a:rPr lang="en-US" altLang="zh-CN" sz="3200" dirty="0">
                <a:solidFill>
                  <a:srgbClr val="000000"/>
                </a:solidFill>
              </a:rPr>
              <a:t>      ___27___ father is a bank clerk. He is of medium ____28____. He likes ___29___ sunglasses in summer. Tony</a:t>
            </a:r>
            <a:r>
              <a:rPr lang="en-US" altLang="zh-CN" sz="3200" dirty="0">
                <a:solidFill>
                  <a:srgbClr val="000000"/>
                </a:solidFill>
                <a:latin typeface="Calibri" panose="020F0502020204030204"/>
              </a:rPr>
              <a:t>’</a:t>
            </a:r>
            <a:r>
              <a:rPr lang="en-US" altLang="zh-CN" sz="3200" dirty="0">
                <a:solidFill>
                  <a:srgbClr val="000000"/>
                </a:solidFill>
              </a:rPr>
              <a:t>s mother is a nurse. She has long curly hair. She ___30___ young. Now they live in Beijing, China. They all like China and Chinese people.</a:t>
            </a:r>
          </a:p>
        </p:txBody>
      </p:sp>
    </p:spTree>
  </p:cSld>
  <p:clrMapOvr>
    <a:masterClrMapping/>
  </p:clrMapOvr>
</p:sld>
</file>

<file path=ppt/theme/theme1.xml><?xml version="1.0" encoding="utf-8"?>
<a:theme xmlns:a="http://schemas.openxmlformats.org/drawingml/2006/main" name="WWW.2PPT.COM&#10;">
  <a:themeElements>
    <a:clrScheme name="粉色方块温馨模板 7">
      <a:dk1>
        <a:srgbClr val="000000"/>
      </a:dk1>
      <a:lt1>
        <a:srgbClr val="FFFFFF"/>
      </a:lt1>
      <a:dk2>
        <a:srgbClr val="000000"/>
      </a:dk2>
      <a:lt2>
        <a:srgbClr val="777777"/>
      </a:lt2>
      <a:accent1>
        <a:srgbClr val="B81414"/>
      </a:accent1>
      <a:accent2>
        <a:srgbClr val="B86214"/>
      </a:accent2>
      <a:accent3>
        <a:srgbClr val="FFFFFF"/>
      </a:accent3>
      <a:accent4>
        <a:srgbClr val="000000"/>
      </a:accent4>
      <a:accent5>
        <a:srgbClr val="D8AAAA"/>
      </a:accent5>
      <a:accent6>
        <a:srgbClr val="A65811"/>
      </a:accent6>
      <a:hlink>
        <a:srgbClr val="FD6E0D"/>
      </a:hlink>
      <a:folHlink>
        <a:srgbClr val="52800E"/>
      </a:folHlink>
    </a:clrScheme>
    <a:fontScheme name="粉色方块温馨模板">
      <a:majorFont>
        <a:latin typeface="Trebuchet MS"/>
        <a:ea typeface="微软雅黑"/>
        <a:cs typeface=""/>
      </a:majorFont>
      <a:minorFont>
        <a:latin typeface="Trebuchet MS"/>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粉色方块温馨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粉色方块温馨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粉色方块温馨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粉色方块温馨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粉色方块温馨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粉色方块温馨模板 6">
        <a:dk1>
          <a:srgbClr val="000000"/>
        </a:dk1>
        <a:lt1>
          <a:srgbClr val="FFFFFF"/>
        </a:lt1>
        <a:dk2>
          <a:srgbClr val="000000"/>
        </a:dk2>
        <a:lt2>
          <a:srgbClr val="777777"/>
        </a:lt2>
        <a:accent1>
          <a:srgbClr val="B81414"/>
        </a:accent1>
        <a:accent2>
          <a:srgbClr val="B86214"/>
        </a:accent2>
        <a:accent3>
          <a:srgbClr val="FFFFFF"/>
        </a:accent3>
        <a:accent4>
          <a:srgbClr val="000000"/>
        </a:accent4>
        <a:accent5>
          <a:srgbClr val="D8AAAA"/>
        </a:accent5>
        <a:accent6>
          <a:srgbClr val="A65811"/>
        </a:accent6>
        <a:hlink>
          <a:srgbClr val="908A10"/>
        </a:hlink>
        <a:folHlink>
          <a:srgbClr val="52800E"/>
        </a:folHlink>
      </a:clrScheme>
      <a:clrMap bg1="lt1" tx1="dk1" bg2="lt2" tx2="dk2" accent1="accent1" accent2="accent2" accent3="accent3" accent4="accent4" accent5="accent5" accent6="accent6" hlink="hlink" folHlink="folHlink"/>
    </a:extraClrScheme>
    <a:extraClrScheme>
      <a:clrScheme name="粉色方块温馨模板 7">
        <a:dk1>
          <a:srgbClr val="000000"/>
        </a:dk1>
        <a:lt1>
          <a:srgbClr val="FFFFFF"/>
        </a:lt1>
        <a:dk2>
          <a:srgbClr val="000000"/>
        </a:dk2>
        <a:lt2>
          <a:srgbClr val="777777"/>
        </a:lt2>
        <a:accent1>
          <a:srgbClr val="B81414"/>
        </a:accent1>
        <a:accent2>
          <a:srgbClr val="B86214"/>
        </a:accent2>
        <a:accent3>
          <a:srgbClr val="FFFFFF"/>
        </a:accent3>
        <a:accent4>
          <a:srgbClr val="000000"/>
        </a:accent4>
        <a:accent5>
          <a:srgbClr val="D8AAAA"/>
        </a:accent5>
        <a:accent6>
          <a:srgbClr val="A65811"/>
        </a:accent6>
        <a:hlink>
          <a:srgbClr val="FD6E0D"/>
        </a:hlink>
        <a:folHlink>
          <a:srgbClr val="52800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主题5</Template>
  <TotalTime>0</TotalTime>
  <Words>1497</Words>
  <Application>Microsoft Office PowerPoint</Application>
  <PresentationFormat>全屏显示(4:3)</PresentationFormat>
  <Paragraphs>239</Paragraphs>
  <Slides>22</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宋体</vt:lpstr>
      <vt:lpstr>微软雅黑</vt:lpstr>
      <vt:lpstr>Arial</vt:lpstr>
      <vt:lpstr>Calibri</vt:lpstr>
      <vt:lpstr>Times New Roman</vt:lpstr>
      <vt:lpstr>Trebuchet MS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2023-01-16T21:38:09Z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B06CE4C28B7C4434B2DD48AF59820115</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