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2" r:id="rId2"/>
    <p:sldId id="268" r:id="rId3"/>
    <p:sldId id="295" r:id="rId4"/>
    <p:sldId id="272" r:id="rId5"/>
    <p:sldId id="297" r:id="rId6"/>
    <p:sldId id="273" r:id="rId7"/>
    <p:sldId id="291" r:id="rId8"/>
    <p:sldId id="296" r:id="rId9"/>
    <p:sldId id="269" r:id="rId10"/>
    <p:sldId id="277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  <a:srgbClr val="3333FF"/>
    <a:srgbClr val="0000FF"/>
    <a:srgbClr val="FFFF00"/>
    <a:srgbClr val="FF3399"/>
    <a:srgbClr val="FF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6" autoAdjust="0"/>
    <p:restoredTop sz="9466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279E4-2F1E-4377-BE0E-EC2483D68C4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9A30E-C3B8-4986-857F-9EAF6C88C6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9A30E-C3B8-4986-857F-9EAF6C88C60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6E380-BA2A-4147-BA41-D3428BB25F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B7B0C-8A70-4583-B7E9-AD2BA3BE31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BAD97-89C2-4259-88CC-D103683221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66945-AC9E-4E32-94AB-A88F3FC426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D08E1-B6AA-4B2C-B266-CB3F23EBAC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2CE71-3428-45FE-AD40-CE2D49021D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A55E9-D491-4ABF-B097-BF91B8D418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1FC54-5A60-46C8-BC15-6E97C100E2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8F2A0-31BD-4CAA-AB52-6FFBA48D03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DEADA-E7B3-4B05-88FA-63E12793D5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A3922-3A9B-4643-A7F3-C7D6119B44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7FB89BD-DA03-4B2A-9588-E55DB54FCA2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3" descr="图片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3409110" y="961483"/>
            <a:ext cx="2291902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Unit </a:t>
            </a:r>
            <a:r>
              <a:rPr lang="en-US" altLang="zh-CN" sz="4000" b="1" kern="10" dirty="0" smtClean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7</a:t>
            </a:r>
            <a:endParaRPr lang="zh-CN" altLang="en-US" sz="4000" b="1" kern="10" dirty="0">
              <a:ln w="19050">
                <a:noFill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16105" y="3933056"/>
            <a:ext cx="26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kern="10" dirty="0" smtClean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Grammar 2</a:t>
            </a:r>
            <a:endParaRPr lang="zh-CN" altLang="en-US" sz="3200" b="1" kern="10" dirty="0">
              <a:ln w="19050">
                <a:noFill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3930" y="2060848"/>
            <a:ext cx="91579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0" b="1" dirty="0"/>
              <a:t>Seasons</a:t>
            </a:r>
          </a:p>
        </p:txBody>
      </p:sp>
      <p:sp>
        <p:nvSpPr>
          <p:cNvPr id="9" name="矩形 8"/>
          <p:cNvSpPr/>
          <p:nvPr/>
        </p:nvSpPr>
        <p:spPr>
          <a:xfrm>
            <a:off x="2907815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图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2" name="Picture 2" descr="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4313"/>
            <a:ext cx="95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2004910191520734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588" y="2636838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2004910191520734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781300"/>
            <a:ext cx="180022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蝴蝶22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3350" y="2924175"/>
            <a:ext cx="662463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5" name="WordArt 15"/>
          <p:cNvSpPr>
            <a:spLocks noChangeArrowheads="1" noChangeShapeType="1" noTextEdit="1"/>
          </p:cNvSpPr>
          <p:nvPr/>
        </p:nvSpPr>
        <p:spPr bwMode="auto">
          <a:xfrm>
            <a:off x="2195513" y="2276475"/>
            <a:ext cx="4403725" cy="1433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2700">
                  <a:solidFill>
                    <a:srgbClr val="FF0066"/>
                  </a:solidFill>
                  <a:round/>
                </a:ln>
                <a:solidFill>
                  <a:srgbClr val="FFFF00">
                    <a:alpha val="8500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Thank you!</a:t>
            </a:r>
            <a:endParaRPr lang="zh-CN" altLang="en-US" sz="6600" kern="10">
              <a:ln w="12700">
                <a:solidFill>
                  <a:srgbClr val="FF0066"/>
                </a:solidFill>
                <a:round/>
              </a:ln>
              <a:solidFill>
                <a:srgbClr val="FFFF00">
                  <a:alpha val="85001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200721010404378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427538" cy="324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15140Jc93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0"/>
            <a:ext cx="4787900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71550" y="3141663"/>
            <a:ext cx="6696075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err="1">
                <a:latin typeface="Comic Sans MS" panose="030F0702030302020204" pitchFamily="66" charset="0"/>
              </a:rPr>
              <a:t>Zhalong</a:t>
            </a:r>
            <a:r>
              <a:rPr lang="en-US" altLang="zh-CN" sz="2800" b="1" dirty="0">
                <a:latin typeface="Comic Sans MS" panose="030F0702030302020204" pitchFamily="66" charset="0"/>
              </a:rPr>
              <a:t> looks beautiful.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We can see many birds.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Some people are watching birds.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They are birdwatchers.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 err="1">
                <a:latin typeface="Comic Sans MS" panose="030F0702030302020204" pitchFamily="66" charset="0"/>
              </a:rPr>
              <a:t>Birdwatching</a:t>
            </a:r>
            <a:r>
              <a:rPr lang="en-US" altLang="zh-CN" sz="2800" b="1" dirty="0">
                <a:latin typeface="Comic Sans MS" panose="030F0702030302020204" pitchFamily="66" charset="0"/>
              </a:rPr>
              <a:t> is interesting.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Comic Sans MS" panose="030F0702030302020204" pitchFamily="66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116013" y="3597275"/>
            <a:ext cx="12239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477963" y="3573463"/>
            <a:ext cx="407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555875" y="3573463"/>
            <a:ext cx="7207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681288" y="3573463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971550" y="4221163"/>
            <a:ext cx="6477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171575" y="4221163"/>
            <a:ext cx="44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276600" y="4210050"/>
            <a:ext cx="17272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524250" y="4149725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9900"/>
                </a:solidFill>
                <a:latin typeface="Comic Sans MS" panose="030F0702030302020204" pitchFamily="66" charset="0"/>
              </a:rPr>
              <a:t>  O</a:t>
            </a: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771775" y="5492750"/>
            <a:ext cx="2519363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636963" y="5421313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P</a:t>
            </a:r>
            <a:endParaRPr lang="en-US" altLang="zh-CN" sz="2000" b="1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042988" y="4868863"/>
            <a:ext cx="208915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687513" y="4868863"/>
            <a:ext cx="144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1835150" y="4221163"/>
            <a:ext cx="12239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268538" y="4221163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124325" y="4797425"/>
            <a:ext cx="121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348038" y="4870450"/>
            <a:ext cx="20161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3563938" y="3568700"/>
            <a:ext cx="1439862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3924300" y="3497263"/>
            <a:ext cx="400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P</a:t>
            </a:r>
          </a:p>
        </p:txBody>
      </p:sp>
      <p:grpSp>
        <p:nvGrpSpPr>
          <p:cNvPr id="16446" name="Group 62"/>
          <p:cNvGrpSpPr/>
          <p:nvPr/>
        </p:nvGrpSpPr>
        <p:grpSpPr bwMode="auto">
          <a:xfrm>
            <a:off x="468313" y="3141663"/>
            <a:ext cx="431800" cy="3743325"/>
            <a:chOff x="295" y="1979"/>
            <a:chExt cx="272" cy="2358"/>
          </a:xfrm>
        </p:grpSpPr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295" y="1979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Comic Sans MS" panose="030F0702030302020204" pitchFamily="66" charset="0"/>
                </a:rPr>
                <a:t>1.</a:t>
              </a:r>
            </a:p>
          </p:txBody>
        </p:sp>
        <p:sp>
          <p:nvSpPr>
            <p:cNvPr id="16441" name="Text Box 57"/>
            <p:cNvSpPr txBox="1">
              <a:spLocks noChangeArrowheads="1"/>
            </p:cNvSpPr>
            <p:nvPr/>
          </p:nvSpPr>
          <p:spPr bwMode="auto">
            <a:xfrm>
              <a:off x="295" y="2391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Comic Sans MS" panose="030F0702030302020204" pitchFamily="66" charset="0"/>
                </a:rPr>
                <a:t>2.</a:t>
              </a:r>
            </a:p>
          </p:txBody>
        </p:sp>
        <p:sp>
          <p:nvSpPr>
            <p:cNvPr id="16442" name="Text Box 58"/>
            <p:cNvSpPr txBox="1">
              <a:spLocks noChangeArrowheads="1"/>
            </p:cNvSpPr>
            <p:nvPr/>
          </p:nvSpPr>
          <p:spPr bwMode="auto">
            <a:xfrm>
              <a:off x="295" y="2786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Comic Sans MS" panose="030F0702030302020204" pitchFamily="66" charset="0"/>
                </a:rPr>
                <a:t>3.</a:t>
              </a: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295" y="3239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Comic Sans MS" panose="030F0702030302020204" pitchFamily="66" charset="0"/>
                </a:rPr>
                <a:t>4.</a:t>
              </a:r>
            </a:p>
          </p:txBody>
        </p:sp>
        <p:sp>
          <p:nvSpPr>
            <p:cNvPr id="16444" name="Text Box 60"/>
            <p:cNvSpPr txBox="1">
              <a:spLocks noChangeArrowheads="1"/>
            </p:cNvSpPr>
            <p:nvPr/>
          </p:nvSpPr>
          <p:spPr bwMode="auto">
            <a:xfrm>
              <a:off x="295" y="3588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Comic Sans MS" panose="030F0702030302020204" pitchFamily="66" charset="0"/>
                </a:rPr>
                <a:t>5.</a:t>
              </a:r>
            </a:p>
          </p:txBody>
        </p:sp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295" y="4010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 sz="28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5651500" y="4864100"/>
            <a:ext cx="8636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5775325" y="4797425"/>
            <a:ext cx="73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9900"/>
                </a:solidFill>
                <a:latin typeface="Comic Sans MS" panose="030F0702030302020204" pitchFamily="66" charset="0"/>
              </a:rPr>
              <a:t> O</a:t>
            </a:r>
          </a:p>
        </p:txBody>
      </p: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1336675" y="5445125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1116013" y="5518150"/>
            <a:ext cx="719137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>
            <a:off x="2124075" y="5516563"/>
            <a:ext cx="503238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2211388" y="5516563"/>
            <a:ext cx="198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466" name="Line 82"/>
          <p:cNvSpPr>
            <a:spLocks noChangeShapeType="1"/>
          </p:cNvSpPr>
          <p:nvPr/>
        </p:nvSpPr>
        <p:spPr bwMode="auto">
          <a:xfrm>
            <a:off x="1187450" y="6165850"/>
            <a:ext cx="18716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67" name="Text Box 83"/>
          <p:cNvSpPr txBox="1">
            <a:spLocks noChangeArrowheads="1"/>
          </p:cNvSpPr>
          <p:nvPr/>
        </p:nvSpPr>
        <p:spPr bwMode="auto">
          <a:xfrm>
            <a:off x="1765300" y="6165850"/>
            <a:ext cx="1293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3276600" y="6165850"/>
            <a:ext cx="503238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0" name="Text Box 86"/>
          <p:cNvSpPr txBox="1">
            <a:spLocks noChangeArrowheads="1"/>
          </p:cNvSpPr>
          <p:nvPr/>
        </p:nvSpPr>
        <p:spPr bwMode="auto">
          <a:xfrm>
            <a:off x="3363913" y="6165850"/>
            <a:ext cx="198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4211638" y="6164263"/>
            <a:ext cx="1439862" cy="0"/>
          </a:xfrm>
          <a:prstGeom prst="line">
            <a:avLst/>
          </a:prstGeom>
          <a:noFill/>
          <a:ln w="50800">
            <a:solidFill>
              <a:srgbClr val="99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4572000" y="6092825"/>
            <a:ext cx="400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0" y="0"/>
            <a:ext cx="252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err="1">
                <a:solidFill>
                  <a:srgbClr val="FF3300"/>
                </a:solidFill>
                <a:latin typeface="Comic Sans MS" panose="030F0702030302020204" pitchFamily="66" charset="0"/>
              </a:rPr>
              <a:t>Birdwatching</a:t>
            </a:r>
            <a:endParaRPr lang="en-US" altLang="zh-CN" sz="2800" b="1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4" grpId="0" animBg="1"/>
      <p:bldP spid="16395" grpId="0"/>
      <p:bldP spid="16397" grpId="0" animBg="1"/>
      <p:bldP spid="16398" grpId="0"/>
      <p:bldP spid="16400" grpId="0" animBg="1"/>
      <p:bldP spid="16401" grpId="0"/>
      <p:bldP spid="16403" grpId="0" animBg="1"/>
      <p:bldP spid="16405" grpId="0"/>
      <p:bldP spid="16409" grpId="0" animBg="1"/>
      <p:bldP spid="16410" grpId="0"/>
      <p:bldP spid="16407" grpId="0" animBg="1"/>
      <p:bldP spid="16411" grpId="0"/>
      <p:bldP spid="16408" grpId="0" animBg="1"/>
      <p:bldP spid="16412" grpId="0"/>
      <p:bldP spid="16413" grpId="0"/>
      <p:bldP spid="16416" grpId="0" animBg="1"/>
      <p:bldP spid="16417" grpId="0" animBg="1"/>
      <p:bldP spid="16418" grpId="0"/>
      <p:bldP spid="16456" grpId="0" animBg="1"/>
      <p:bldP spid="16457" grpId="0"/>
      <p:bldP spid="16459" grpId="0"/>
      <p:bldP spid="16460" grpId="0" animBg="1"/>
      <p:bldP spid="16462" grpId="0" animBg="1"/>
      <p:bldP spid="16463" grpId="0"/>
      <p:bldP spid="16466" grpId="0" animBg="1"/>
      <p:bldP spid="16467" grpId="0"/>
      <p:bldP spid="16469" grpId="0" animBg="1"/>
      <p:bldP spid="16470" grpId="0"/>
      <p:bldP spid="16472" grpId="0" animBg="1"/>
      <p:bldP spid="164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 descr="u=2777181600,3272517908&amp;fm=0&amp;gp=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87675" cy="298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835150" y="1700213"/>
            <a:ext cx="730885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We call  the man   ‘keeper’.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Comic Sans MS" panose="030F0702030302020204" pitchFamily="66" charset="0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2124075" y="620713"/>
            <a:ext cx="1295400" cy="28733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348038" y="333375"/>
            <a:ext cx="189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0000FF"/>
                </a:solidFill>
                <a:latin typeface="Comic Sans MS" panose="030F0702030302020204" pitchFamily="66" charset="0"/>
              </a:rPr>
              <a:t>a keeper</a:t>
            </a:r>
          </a:p>
        </p:txBody>
      </p:sp>
      <p:grpSp>
        <p:nvGrpSpPr>
          <p:cNvPr id="49182" name="Group 30"/>
          <p:cNvGrpSpPr/>
          <p:nvPr/>
        </p:nvGrpSpPr>
        <p:grpSpPr bwMode="auto">
          <a:xfrm>
            <a:off x="1979613" y="2205038"/>
            <a:ext cx="576262" cy="519112"/>
            <a:chOff x="1247" y="1389"/>
            <a:chExt cx="363" cy="327"/>
          </a:xfrm>
        </p:grpSpPr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1247" y="1389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1292" y="1389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49183" name="Group 31"/>
          <p:cNvGrpSpPr/>
          <p:nvPr/>
        </p:nvGrpSpPr>
        <p:grpSpPr bwMode="auto">
          <a:xfrm>
            <a:off x="2770188" y="2205038"/>
            <a:ext cx="792162" cy="519112"/>
            <a:chOff x="1745" y="1389"/>
            <a:chExt cx="499" cy="327"/>
          </a:xfrm>
        </p:grpSpPr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1745" y="1389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1837" y="138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49184" name="Group 32"/>
          <p:cNvGrpSpPr/>
          <p:nvPr/>
        </p:nvGrpSpPr>
        <p:grpSpPr bwMode="auto">
          <a:xfrm>
            <a:off x="3708400" y="2205038"/>
            <a:ext cx="1655763" cy="519112"/>
            <a:chOff x="2336" y="1389"/>
            <a:chExt cx="609" cy="327"/>
          </a:xfrm>
        </p:grpSpPr>
        <p:sp>
          <p:nvSpPr>
            <p:cNvPr id="49169" name="Line 17"/>
            <p:cNvSpPr>
              <a:spLocks noChangeShapeType="1"/>
            </p:cNvSpPr>
            <p:nvPr/>
          </p:nvSpPr>
          <p:spPr bwMode="auto">
            <a:xfrm flipV="1">
              <a:off x="2336" y="1389"/>
              <a:ext cx="609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2336" y="138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6011863" y="2205038"/>
            <a:ext cx="1150937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191250" y="2276475"/>
            <a:ext cx="2952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CC"/>
                </a:solidFill>
                <a:latin typeface="Comic Sans MS" panose="030F0702030302020204" pitchFamily="66" charset="0"/>
              </a:rPr>
              <a:t>OC</a:t>
            </a:r>
            <a:r>
              <a:rPr lang="en-US" altLang="zh-CN" sz="2000" b="1">
                <a:solidFill>
                  <a:srgbClr val="FF33CC"/>
                </a:solidFill>
                <a:latin typeface="Comic Sans MS" panose="030F0702030302020204" pitchFamily="66" charset="0"/>
              </a:rPr>
              <a:t>(</a:t>
            </a:r>
            <a:r>
              <a:rPr lang="zh-CN" altLang="en-US" sz="2000" b="1">
                <a:solidFill>
                  <a:srgbClr val="FF33CC"/>
                </a:solidFill>
                <a:latin typeface="Comic Sans MS" panose="030F0702030302020204" pitchFamily="66" charset="0"/>
              </a:rPr>
              <a:t>宾补</a:t>
            </a:r>
            <a:r>
              <a:rPr lang="en-US" altLang="zh-CN" sz="2000" b="1">
                <a:solidFill>
                  <a:srgbClr val="FF33CC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911975" y="2708275"/>
            <a:ext cx="2232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33CC"/>
                </a:solidFill>
              </a:rPr>
              <a:t>Object  Complement</a:t>
            </a:r>
          </a:p>
        </p:txBody>
      </p:sp>
      <p:grpSp>
        <p:nvGrpSpPr>
          <p:cNvPr id="49174" name="Group 22"/>
          <p:cNvGrpSpPr/>
          <p:nvPr/>
        </p:nvGrpSpPr>
        <p:grpSpPr bwMode="auto">
          <a:xfrm>
            <a:off x="1763713" y="3644900"/>
            <a:ext cx="649287" cy="590550"/>
            <a:chOff x="2154" y="845"/>
            <a:chExt cx="409" cy="372"/>
          </a:xfrm>
        </p:grpSpPr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3635375" y="1557338"/>
            <a:ext cx="4176713" cy="2447925"/>
          </a:xfrm>
          <a:prstGeom prst="bracketPair">
            <a:avLst>
              <a:gd name="adj" fmla="val 16667"/>
            </a:avLst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9185" name="Group 33"/>
          <p:cNvGrpSpPr/>
          <p:nvPr/>
        </p:nvGrpSpPr>
        <p:grpSpPr bwMode="auto">
          <a:xfrm>
            <a:off x="5219700" y="260350"/>
            <a:ext cx="3382963" cy="1087438"/>
            <a:chOff x="3288" y="164"/>
            <a:chExt cx="2131" cy="685"/>
          </a:xfrm>
        </p:grpSpPr>
        <p:sp>
          <p:nvSpPr>
            <p:cNvPr id="49178" name="AutoShape 26"/>
            <p:cNvSpPr>
              <a:spLocks noChangeArrowheads="1"/>
            </p:cNvSpPr>
            <p:nvPr/>
          </p:nvSpPr>
          <p:spPr bwMode="auto">
            <a:xfrm>
              <a:off x="3288" y="164"/>
              <a:ext cx="2131" cy="681"/>
            </a:xfrm>
            <a:prstGeom prst="wedgeRoundRectCallout">
              <a:avLst>
                <a:gd name="adj1" fmla="val -44227"/>
                <a:gd name="adj2" fmla="val 81718"/>
                <a:gd name="adj3" fmla="val 16667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rgbClr val="33CC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3742" y="618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/>
                <a:t>逻辑上的主谓关系</a:t>
              </a:r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3606" y="164"/>
              <a:ext cx="15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000" b="1" dirty="0">
                  <a:latin typeface="Comic Sans MS" panose="030F0702030302020204" pitchFamily="66" charset="0"/>
                </a:rPr>
                <a:t>A logical subject-predicate relations </a:t>
              </a:r>
            </a:p>
          </p:txBody>
        </p:sp>
      </p:grpSp>
      <p:sp>
        <p:nvSpPr>
          <p:cNvPr id="49181" name="AutoShape 29"/>
          <p:cNvSpPr>
            <a:spLocks noChangeArrowheads="1"/>
          </p:cNvSpPr>
          <p:nvPr/>
        </p:nvSpPr>
        <p:spPr bwMode="auto">
          <a:xfrm>
            <a:off x="3708400" y="4292600"/>
            <a:ext cx="5040313" cy="1368425"/>
          </a:xfrm>
          <a:prstGeom prst="bracketPair">
            <a:avLst>
              <a:gd name="adj" fmla="val 15176"/>
            </a:avLst>
          </a:prstGeom>
          <a:noFill/>
          <a:ln w="38100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9186" name="Group 34"/>
          <p:cNvGrpSpPr/>
          <p:nvPr/>
        </p:nvGrpSpPr>
        <p:grpSpPr bwMode="auto">
          <a:xfrm>
            <a:off x="2843213" y="3702050"/>
            <a:ext cx="792162" cy="519113"/>
            <a:chOff x="1745" y="1389"/>
            <a:chExt cx="499" cy="327"/>
          </a:xfrm>
        </p:grpSpPr>
        <p:sp>
          <p:nvSpPr>
            <p:cNvPr id="49187" name="Line 35"/>
            <p:cNvSpPr>
              <a:spLocks noChangeShapeType="1"/>
            </p:cNvSpPr>
            <p:nvPr/>
          </p:nvSpPr>
          <p:spPr bwMode="auto">
            <a:xfrm>
              <a:off x="1745" y="1389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1837" y="138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49189" name="Group 37"/>
          <p:cNvGrpSpPr/>
          <p:nvPr/>
        </p:nvGrpSpPr>
        <p:grpSpPr bwMode="auto">
          <a:xfrm>
            <a:off x="3995738" y="3716338"/>
            <a:ext cx="966787" cy="519112"/>
            <a:chOff x="2336" y="1389"/>
            <a:chExt cx="609" cy="327"/>
          </a:xfrm>
        </p:grpSpPr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 flipV="1">
              <a:off x="2336" y="1389"/>
              <a:ext cx="609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2336" y="1389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49194" name="Group 42"/>
          <p:cNvGrpSpPr/>
          <p:nvPr/>
        </p:nvGrpSpPr>
        <p:grpSpPr bwMode="auto">
          <a:xfrm>
            <a:off x="5148263" y="3573463"/>
            <a:ext cx="1150937" cy="579437"/>
            <a:chOff x="3061" y="2249"/>
            <a:chExt cx="725" cy="365"/>
          </a:xfrm>
        </p:grpSpPr>
        <p:sp>
          <p:nvSpPr>
            <p:cNvPr id="49192" name="Text Box 40"/>
            <p:cNvSpPr txBox="1">
              <a:spLocks noChangeArrowheads="1"/>
            </p:cNvSpPr>
            <p:nvPr/>
          </p:nvSpPr>
          <p:spPr bwMode="auto">
            <a:xfrm>
              <a:off x="3107" y="2249"/>
              <a:ext cx="5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  <a:endParaRPr lang="en-US" altLang="zh-CN" sz="2000" b="1">
                <a:solidFill>
                  <a:srgbClr val="FF33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9193" name="Line 41"/>
            <p:cNvSpPr>
              <a:spLocks noChangeShapeType="1"/>
            </p:cNvSpPr>
            <p:nvPr/>
          </p:nvSpPr>
          <p:spPr bwMode="auto">
            <a:xfrm>
              <a:off x="3061" y="2301"/>
              <a:ext cx="725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9195" name="Group 43"/>
          <p:cNvGrpSpPr/>
          <p:nvPr/>
        </p:nvGrpSpPr>
        <p:grpSpPr bwMode="auto">
          <a:xfrm>
            <a:off x="1908175" y="5143500"/>
            <a:ext cx="649288" cy="590550"/>
            <a:chOff x="2154" y="845"/>
            <a:chExt cx="409" cy="372"/>
          </a:xfrm>
        </p:grpSpPr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2154" y="845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197" name="Text Box 45"/>
            <p:cNvSpPr txBox="1">
              <a:spLocks noChangeArrowheads="1"/>
            </p:cNvSpPr>
            <p:nvPr/>
          </p:nvSpPr>
          <p:spPr bwMode="auto">
            <a:xfrm>
              <a:off x="2200" y="890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49198" name="Group 46"/>
          <p:cNvGrpSpPr/>
          <p:nvPr/>
        </p:nvGrpSpPr>
        <p:grpSpPr bwMode="auto">
          <a:xfrm>
            <a:off x="2843213" y="5141913"/>
            <a:ext cx="792162" cy="519112"/>
            <a:chOff x="1745" y="1389"/>
            <a:chExt cx="499" cy="327"/>
          </a:xfrm>
        </p:grpSpPr>
        <p:sp>
          <p:nvSpPr>
            <p:cNvPr id="49199" name="Line 47"/>
            <p:cNvSpPr>
              <a:spLocks noChangeShapeType="1"/>
            </p:cNvSpPr>
            <p:nvPr/>
          </p:nvSpPr>
          <p:spPr bwMode="auto">
            <a:xfrm>
              <a:off x="1745" y="1389"/>
              <a:ext cx="499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1837" y="1389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49208" name="Group 56"/>
          <p:cNvGrpSpPr/>
          <p:nvPr/>
        </p:nvGrpSpPr>
        <p:grpSpPr bwMode="auto">
          <a:xfrm>
            <a:off x="3635375" y="5157788"/>
            <a:ext cx="825500" cy="519112"/>
            <a:chOff x="2336" y="3612"/>
            <a:chExt cx="520" cy="327"/>
          </a:xfrm>
        </p:grpSpPr>
        <p:sp>
          <p:nvSpPr>
            <p:cNvPr id="49202" name="Line 50"/>
            <p:cNvSpPr>
              <a:spLocks noChangeShapeType="1"/>
            </p:cNvSpPr>
            <p:nvPr/>
          </p:nvSpPr>
          <p:spPr bwMode="auto">
            <a:xfrm flipV="1">
              <a:off x="2381" y="3612"/>
              <a:ext cx="408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203" name="Text Box 51"/>
            <p:cNvSpPr txBox="1">
              <a:spLocks noChangeArrowheads="1"/>
            </p:cNvSpPr>
            <p:nvPr/>
          </p:nvSpPr>
          <p:spPr bwMode="auto">
            <a:xfrm>
              <a:off x="2336" y="3612"/>
              <a:ext cx="5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6299200" y="5084763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CC"/>
                </a:solidFill>
                <a:latin typeface="Comic Sans MS" panose="030F0702030302020204" pitchFamily="66" charset="0"/>
              </a:rPr>
              <a:t>OC</a:t>
            </a:r>
            <a:endParaRPr lang="en-US" altLang="zh-CN" sz="2000" b="1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4716463" y="5157788"/>
            <a:ext cx="3816350" cy="11112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1835150" y="3082925"/>
            <a:ext cx="5976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Comic Sans MS" panose="030F0702030302020204" pitchFamily="66" charset="0"/>
              </a:rPr>
              <a:t>I    make  him  angry.</a:t>
            </a:r>
          </a:p>
          <a:p>
            <a:endParaRPr lang="en-US" altLang="zh-CN" sz="3200" b="1" dirty="0">
              <a:latin typeface="Comic Sans MS" panose="030F0702030302020204" pitchFamily="66" charset="0"/>
            </a:endParaRP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1835150" y="4638675"/>
            <a:ext cx="698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Comic Sans MS" panose="030F0702030302020204" pitchFamily="66" charset="0"/>
              </a:rPr>
              <a:t>He  tells us  to protect the birds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1"/>
      <p:bldP spid="49159" grpId="0" animBg="1"/>
      <p:bldP spid="49160" grpId="0"/>
      <p:bldP spid="49171" grpId="0" animBg="1"/>
      <p:bldP spid="49172" grpId="0"/>
      <p:bldP spid="49173" grpId="0"/>
      <p:bldP spid="49177" grpId="0" animBg="1"/>
      <p:bldP spid="49181" grpId="0" animBg="1"/>
      <p:bldP spid="49205" grpId="0"/>
      <p:bldP spid="49206" grpId="0" animBg="1"/>
      <p:bldP spid="49209" grpId="0"/>
      <p:bldP spid="492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3" name="Picture 43" descr="图片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3850" y="-242888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184528_9631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3850" y="-319088"/>
            <a:ext cx="4175125" cy="410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79388" y="4005263"/>
            <a:ext cx="8640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/>
              <a:t> we shouldn’t give                any food.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68313" y="4581525"/>
            <a:ext cx="5762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258888" y="4581525"/>
            <a:ext cx="252095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995738" y="4005263"/>
            <a:ext cx="1936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the birds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6011863" y="4581525"/>
            <a:ext cx="1655762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68313" y="458152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124075" y="45815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6156325" y="4724400"/>
            <a:ext cx="93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9900"/>
                </a:solidFill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140200" y="4581525"/>
            <a:ext cx="1511300" cy="0"/>
          </a:xfrm>
          <a:prstGeom prst="line">
            <a:avLst/>
          </a:prstGeom>
          <a:noFill/>
          <a:ln w="31750">
            <a:solidFill>
              <a:srgbClr val="66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140200" y="4652963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</a:rPr>
              <a:t>IO</a:t>
            </a:r>
            <a:r>
              <a:rPr lang="en-US" altLang="zh-CN">
                <a:solidFill>
                  <a:srgbClr val="660066"/>
                </a:solidFill>
                <a:latin typeface="Comic Sans MS" panose="030F0702030302020204" pitchFamily="66" charset="0"/>
              </a:rPr>
              <a:t>(</a:t>
            </a:r>
            <a:r>
              <a:rPr lang="zh-CN" altLang="en-US" b="1">
                <a:solidFill>
                  <a:srgbClr val="660066"/>
                </a:solidFill>
                <a:latin typeface="Comic Sans MS" panose="030F0702030302020204" pitchFamily="66" charset="0"/>
              </a:rPr>
              <a:t>间接宾语</a:t>
            </a:r>
            <a:r>
              <a:rPr lang="en-US" altLang="zh-CN">
                <a:solidFill>
                  <a:srgbClr val="660066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4140200" y="5084763"/>
            <a:ext cx="2160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660066"/>
                </a:solidFill>
              </a:rPr>
              <a:t>Indirect</a:t>
            </a:r>
            <a:r>
              <a:rPr lang="en-US" altLang="zh-CN">
                <a:solidFill>
                  <a:srgbClr val="660066"/>
                </a:solidFill>
              </a:rPr>
              <a:t> </a:t>
            </a:r>
            <a:r>
              <a:rPr lang="en-US" altLang="zh-CN" sz="2000">
                <a:solidFill>
                  <a:srgbClr val="660066"/>
                </a:solidFill>
              </a:rPr>
              <a:t>Object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979613" y="5516563"/>
            <a:ext cx="6408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He    tells     me     some rules.   </a:t>
            </a:r>
          </a:p>
        </p:txBody>
      </p:sp>
      <p:grpSp>
        <p:nvGrpSpPr>
          <p:cNvPr id="20526" name="Group 46"/>
          <p:cNvGrpSpPr/>
          <p:nvPr/>
        </p:nvGrpSpPr>
        <p:grpSpPr bwMode="auto">
          <a:xfrm>
            <a:off x="4211638" y="5949950"/>
            <a:ext cx="1009650" cy="519113"/>
            <a:chOff x="2789" y="3764"/>
            <a:chExt cx="636" cy="327"/>
          </a:xfrm>
        </p:grpSpPr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2789" y="3793"/>
              <a:ext cx="589" cy="0"/>
            </a:xfrm>
            <a:prstGeom prst="line">
              <a:avLst/>
            </a:prstGeom>
            <a:noFill/>
            <a:ln w="31750">
              <a:solidFill>
                <a:srgbClr val="66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2880" y="3764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0525" name="Group 45"/>
          <p:cNvGrpSpPr/>
          <p:nvPr/>
        </p:nvGrpSpPr>
        <p:grpSpPr bwMode="auto">
          <a:xfrm>
            <a:off x="3059113" y="6021388"/>
            <a:ext cx="863600" cy="527050"/>
            <a:chOff x="1973" y="3793"/>
            <a:chExt cx="544" cy="332"/>
          </a:xfrm>
        </p:grpSpPr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1973" y="3793"/>
              <a:ext cx="544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7" name="Text Box 27"/>
            <p:cNvSpPr txBox="1">
              <a:spLocks noChangeArrowheads="1"/>
            </p:cNvSpPr>
            <p:nvPr/>
          </p:nvSpPr>
          <p:spPr bwMode="auto">
            <a:xfrm>
              <a:off x="2064" y="3798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20524" name="Group 44"/>
          <p:cNvGrpSpPr/>
          <p:nvPr/>
        </p:nvGrpSpPr>
        <p:grpSpPr bwMode="auto">
          <a:xfrm>
            <a:off x="2051050" y="5949950"/>
            <a:ext cx="601663" cy="519113"/>
            <a:chOff x="1322" y="3793"/>
            <a:chExt cx="379" cy="327"/>
          </a:xfrm>
        </p:grpSpPr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1322" y="3793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1338" y="3793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20527" name="Group 47"/>
          <p:cNvGrpSpPr/>
          <p:nvPr/>
        </p:nvGrpSpPr>
        <p:grpSpPr bwMode="auto">
          <a:xfrm>
            <a:off x="5651500" y="6021388"/>
            <a:ext cx="2160588" cy="519112"/>
            <a:chOff x="3606" y="3793"/>
            <a:chExt cx="1361" cy="327"/>
          </a:xfrm>
        </p:grpSpPr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9" name="Text Box 29"/>
            <p:cNvSpPr txBox="1">
              <a:spLocks noChangeArrowheads="1"/>
            </p:cNvSpPr>
            <p:nvPr/>
          </p:nvSpPr>
          <p:spPr bwMode="auto">
            <a:xfrm>
              <a:off x="3923" y="3793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20520" name="Group 40"/>
          <p:cNvGrpSpPr/>
          <p:nvPr/>
        </p:nvGrpSpPr>
        <p:grpSpPr bwMode="auto">
          <a:xfrm>
            <a:off x="4356100" y="404813"/>
            <a:ext cx="4319588" cy="1439862"/>
            <a:chOff x="2744" y="255"/>
            <a:chExt cx="2721" cy="907"/>
          </a:xfrm>
        </p:grpSpPr>
        <p:sp>
          <p:nvSpPr>
            <p:cNvPr id="20512" name="AutoShape 32"/>
            <p:cNvSpPr>
              <a:spLocks noChangeArrowheads="1"/>
            </p:cNvSpPr>
            <p:nvPr/>
          </p:nvSpPr>
          <p:spPr bwMode="auto">
            <a:xfrm>
              <a:off x="2744" y="255"/>
              <a:ext cx="2359" cy="907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rgbClr val="33CC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2971" y="391"/>
              <a:ext cx="249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dirty="0">
                  <a:latin typeface="Comic Sans MS" panose="030F0702030302020204" pitchFamily="66" charset="0"/>
                </a:rPr>
                <a:t>show      buy   pass     send      bring  make    teach      …</a:t>
              </a:r>
            </a:p>
          </p:txBody>
        </p:sp>
      </p:grpSp>
      <p:grpSp>
        <p:nvGrpSpPr>
          <p:cNvPr id="20521" name="Group 41"/>
          <p:cNvGrpSpPr/>
          <p:nvPr/>
        </p:nvGrpSpPr>
        <p:grpSpPr bwMode="auto">
          <a:xfrm>
            <a:off x="4067175" y="1844675"/>
            <a:ext cx="1512888" cy="2376488"/>
            <a:chOff x="2562" y="1162"/>
            <a:chExt cx="953" cy="1497"/>
          </a:xfrm>
        </p:grpSpPr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2562" y="1162"/>
              <a:ext cx="953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8800">
                  <a:solidFill>
                    <a:srgbClr val="660066"/>
                  </a:solidFill>
                  <a:latin typeface="Comic Sans MS" panose="030F0702030302020204" pitchFamily="66" charset="0"/>
                </a:rPr>
                <a:t>sb.</a:t>
              </a:r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 flipV="1">
              <a:off x="3016" y="1933"/>
              <a:ext cx="0" cy="726"/>
            </a:xfrm>
            <a:prstGeom prst="line">
              <a:avLst/>
            </a:prstGeom>
            <a:noFill/>
            <a:ln w="34925">
              <a:solidFill>
                <a:srgbClr val="FF33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22" name="Group 42"/>
          <p:cNvGrpSpPr/>
          <p:nvPr/>
        </p:nvGrpSpPr>
        <p:grpSpPr bwMode="auto">
          <a:xfrm>
            <a:off x="5867400" y="1916113"/>
            <a:ext cx="2592388" cy="2305050"/>
            <a:chOff x="3696" y="1207"/>
            <a:chExt cx="1633" cy="1452"/>
          </a:xfrm>
        </p:grpSpPr>
        <p:sp>
          <p:nvSpPr>
            <p:cNvPr id="20511" name="Text Box 31"/>
            <p:cNvSpPr txBox="1">
              <a:spLocks noChangeArrowheads="1"/>
            </p:cNvSpPr>
            <p:nvPr/>
          </p:nvSpPr>
          <p:spPr bwMode="auto">
            <a:xfrm>
              <a:off x="3696" y="1207"/>
              <a:ext cx="1633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8800">
                  <a:solidFill>
                    <a:srgbClr val="FF9900"/>
                  </a:solidFill>
                  <a:latin typeface="Comic Sans MS" panose="030F0702030302020204" pitchFamily="66" charset="0"/>
                </a:rPr>
                <a:t>Sth.</a:t>
              </a:r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V="1">
              <a:off x="4286" y="1933"/>
              <a:ext cx="0" cy="726"/>
            </a:xfrm>
            <a:prstGeom prst="line">
              <a:avLst/>
            </a:prstGeom>
            <a:noFill/>
            <a:ln w="34925">
              <a:solidFill>
                <a:srgbClr val="FF33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0528" name="Picture 48" descr="u=2777181600,3272517908&amp;fm=0&amp;gp=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323850" y="-242888"/>
            <a:ext cx="1655763" cy="201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 animBg="1"/>
      <p:bldP spid="20488" grpId="0" animBg="1"/>
      <p:bldP spid="20489" grpId="0"/>
      <p:bldP spid="20490" grpId="0" animBg="1"/>
      <p:bldP spid="20491" grpId="0"/>
      <p:bldP spid="20492" grpId="0"/>
      <p:bldP spid="20493" grpId="0"/>
      <p:bldP spid="20494" grpId="0" animBg="1"/>
      <p:bldP spid="20495" grpId="0"/>
      <p:bldP spid="20496" grpId="0"/>
      <p:bldP spid="20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7" name="Picture 47" descr="图片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531813"/>
            <a:ext cx="9536113" cy="738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27088" y="1265238"/>
            <a:ext cx="28082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Zhalong gives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122488" y="2633663"/>
            <a:ext cx="1512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I pass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187450" y="4073525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He bought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708400" y="1265238"/>
            <a:ext cx="1189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birds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932363" y="1265238"/>
            <a:ext cx="2735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latin typeface="Comic Sans MS" panose="030F0702030302020204" pitchFamily="66" charset="0"/>
              </a:rPr>
              <a:t>an ideal home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781425" y="2633663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him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076825" y="26336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a book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3492500" y="4073525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his son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5076825" y="4073525"/>
            <a:ext cx="21605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Comic Sans MS" panose="030F0702030302020204" pitchFamily="66" charset="0"/>
              </a:rPr>
              <a:t>a present.</a:t>
            </a:r>
          </a:p>
        </p:txBody>
      </p:sp>
      <p:grpSp>
        <p:nvGrpSpPr>
          <p:cNvPr id="51219" name="Group 19"/>
          <p:cNvGrpSpPr/>
          <p:nvPr/>
        </p:nvGrpSpPr>
        <p:grpSpPr bwMode="auto">
          <a:xfrm>
            <a:off x="3779838" y="1700213"/>
            <a:ext cx="1009650" cy="519112"/>
            <a:chOff x="2789" y="3764"/>
            <a:chExt cx="636" cy="327"/>
          </a:xfrm>
        </p:grpSpPr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2789" y="3793"/>
              <a:ext cx="589" cy="0"/>
            </a:xfrm>
            <a:prstGeom prst="line">
              <a:avLst/>
            </a:prstGeom>
            <a:noFill/>
            <a:ln w="31750">
              <a:solidFill>
                <a:srgbClr val="66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1" name="Text Box 21"/>
            <p:cNvSpPr txBox="1">
              <a:spLocks noChangeArrowheads="1"/>
            </p:cNvSpPr>
            <p:nvPr/>
          </p:nvSpPr>
          <p:spPr bwMode="auto">
            <a:xfrm>
              <a:off x="2880" y="3764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22" name="Group 22"/>
          <p:cNvGrpSpPr/>
          <p:nvPr/>
        </p:nvGrpSpPr>
        <p:grpSpPr bwMode="auto">
          <a:xfrm>
            <a:off x="5219700" y="1757363"/>
            <a:ext cx="2160588" cy="519112"/>
            <a:chOff x="3606" y="3793"/>
            <a:chExt cx="1361" cy="327"/>
          </a:xfrm>
        </p:grpSpPr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4" name="Text Box 24"/>
            <p:cNvSpPr txBox="1">
              <a:spLocks noChangeArrowheads="1"/>
            </p:cNvSpPr>
            <p:nvPr/>
          </p:nvSpPr>
          <p:spPr bwMode="auto">
            <a:xfrm>
              <a:off x="3923" y="3793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51225" name="Group 25"/>
          <p:cNvGrpSpPr/>
          <p:nvPr/>
        </p:nvGrpSpPr>
        <p:grpSpPr bwMode="auto">
          <a:xfrm>
            <a:off x="3779838" y="3054350"/>
            <a:ext cx="1009650" cy="519113"/>
            <a:chOff x="2789" y="3764"/>
            <a:chExt cx="636" cy="327"/>
          </a:xfrm>
        </p:grpSpPr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>
              <a:off x="2789" y="3793"/>
              <a:ext cx="589" cy="0"/>
            </a:xfrm>
            <a:prstGeom prst="line">
              <a:avLst/>
            </a:prstGeom>
            <a:noFill/>
            <a:ln w="31750">
              <a:solidFill>
                <a:srgbClr val="66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7" name="Text Box 27"/>
            <p:cNvSpPr txBox="1">
              <a:spLocks noChangeArrowheads="1"/>
            </p:cNvSpPr>
            <p:nvPr/>
          </p:nvSpPr>
          <p:spPr bwMode="auto">
            <a:xfrm>
              <a:off x="2880" y="3764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28" name="Group 28"/>
          <p:cNvGrpSpPr/>
          <p:nvPr/>
        </p:nvGrpSpPr>
        <p:grpSpPr bwMode="auto">
          <a:xfrm>
            <a:off x="5076825" y="3125788"/>
            <a:ext cx="1800225" cy="519112"/>
            <a:chOff x="3606" y="3793"/>
            <a:chExt cx="1361" cy="336"/>
          </a:xfrm>
        </p:grpSpPr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0" name="Text Box 30"/>
            <p:cNvSpPr txBox="1">
              <a:spLocks noChangeArrowheads="1"/>
            </p:cNvSpPr>
            <p:nvPr/>
          </p:nvSpPr>
          <p:spPr bwMode="auto">
            <a:xfrm>
              <a:off x="3923" y="3793"/>
              <a:ext cx="59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51238" name="Group 38"/>
          <p:cNvGrpSpPr/>
          <p:nvPr/>
        </p:nvGrpSpPr>
        <p:grpSpPr bwMode="auto">
          <a:xfrm>
            <a:off x="3708400" y="4494213"/>
            <a:ext cx="1009650" cy="519112"/>
            <a:chOff x="2789" y="3764"/>
            <a:chExt cx="636" cy="327"/>
          </a:xfrm>
        </p:grpSpPr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>
              <a:off x="2789" y="3793"/>
              <a:ext cx="589" cy="0"/>
            </a:xfrm>
            <a:prstGeom prst="line">
              <a:avLst/>
            </a:prstGeom>
            <a:noFill/>
            <a:ln w="31750">
              <a:solidFill>
                <a:srgbClr val="66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0" name="Text Box 40"/>
            <p:cNvSpPr txBox="1">
              <a:spLocks noChangeArrowheads="1"/>
            </p:cNvSpPr>
            <p:nvPr/>
          </p:nvSpPr>
          <p:spPr bwMode="auto">
            <a:xfrm>
              <a:off x="2880" y="3764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51241" name="Group 41"/>
          <p:cNvGrpSpPr/>
          <p:nvPr/>
        </p:nvGrpSpPr>
        <p:grpSpPr bwMode="auto">
          <a:xfrm>
            <a:off x="5076825" y="4565650"/>
            <a:ext cx="2160588" cy="519113"/>
            <a:chOff x="3606" y="3793"/>
            <a:chExt cx="1361" cy="327"/>
          </a:xfrm>
        </p:grpSpPr>
        <p:sp>
          <p:nvSpPr>
            <p:cNvPr id="51242" name="Line 42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3" name="Text Box 43"/>
            <p:cNvSpPr txBox="1">
              <a:spLocks noChangeArrowheads="1"/>
            </p:cNvSpPr>
            <p:nvPr/>
          </p:nvSpPr>
          <p:spPr bwMode="auto">
            <a:xfrm>
              <a:off x="3923" y="3793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5999163" y="1287463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4643438" y="26558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51246" name="Text Box 46"/>
          <p:cNvSpPr txBox="1">
            <a:spLocks noChangeArrowheads="1"/>
          </p:cNvSpPr>
          <p:nvPr/>
        </p:nvSpPr>
        <p:spPr bwMode="auto">
          <a:xfrm>
            <a:off x="5219700" y="4022725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81129E-6 L 0.32882 -0.000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-2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17299E-6 L 0.30711 0.0043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20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81129E-6 L -0.15747 -0.0002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-23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7512E-6 L -0.17309 -0.0062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9704E-6 L 0.16528 1.9704E-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00209 L 0.17326 -0.0018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-20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1.9704E-6 L -0.18125 1.9704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2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09 -0.01064 " pathEditMode="relative" ptsTypes="AA">
                                      <p:cBhvr>
                                        <p:cTn id="81" dur="20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036E-7 L 0.2717 -4.81036E-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5624E-6 L 0.25973 -0.0039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20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ptsTypes="AA">
                                      <p:cBhvr>
                                        <p:cTn id="93" dur="2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ptsTypes="AA">
                                      <p:cBhvr>
                                        <p:cTn id="95" dur="2000" fill="hold"/>
                                        <p:tgtEl>
                                          <p:spTgt spid="51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05" grpId="0"/>
      <p:bldP spid="51207" grpId="0"/>
      <p:bldP spid="51209" grpId="0"/>
      <p:bldP spid="51209" grpId="1"/>
      <p:bldP spid="51210" grpId="0"/>
      <p:bldP spid="51210" grpId="1"/>
      <p:bldP spid="51211" grpId="0"/>
      <p:bldP spid="51211" grpId="1"/>
      <p:bldP spid="51212" grpId="0"/>
      <p:bldP spid="51212" grpId="1"/>
      <p:bldP spid="51215" grpId="0"/>
      <p:bldP spid="51215" grpId="1"/>
      <p:bldP spid="51216" grpId="0"/>
      <p:bldP spid="51216" grpId="1"/>
      <p:bldP spid="51244" grpId="0"/>
      <p:bldP spid="51245" grpId="0"/>
      <p:bldP spid="51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53" name="Picture 49" descr="图片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52413" y="-242888"/>
            <a:ext cx="9536113" cy="715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038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47925" cy="172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48038" y="1052513"/>
            <a:ext cx="4537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He  gave  me a book.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419475" y="1628775"/>
            <a:ext cx="3287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He  calls  me  Tom.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932363" y="981075"/>
            <a:ext cx="1871662" cy="15128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33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518" name="Group 14"/>
          <p:cNvGrpSpPr/>
          <p:nvPr/>
        </p:nvGrpSpPr>
        <p:grpSpPr bwMode="auto">
          <a:xfrm>
            <a:off x="7092950" y="1628775"/>
            <a:ext cx="1531938" cy="600075"/>
            <a:chOff x="2154" y="2341"/>
            <a:chExt cx="991" cy="378"/>
          </a:xfrm>
        </p:grpSpPr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699" y="2392"/>
              <a:ext cx="4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grpSp>
        <p:nvGrpSpPr>
          <p:cNvPr id="21522" name="Group 18"/>
          <p:cNvGrpSpPr/>
          <p:nvPr/>
        </p:nvGrpSpPr>
        <p:grpSpPr bwMode="auto">
          <a:xfrm>
            <a:off x="7164388" y="1052513"/>
            <a:ext cx="1728787" cy="590550"/>
            <a:chOff x="2744" y="3793"/>
            <a:chExt cx="1089" cy="372"/>
          </a:xfrm>
        </p:grpSpPr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744" y="3838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3243" y="3838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061" y="379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4925" y="5070475"/>
            <a:ext cx="5724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5. We call the panda </a:t>
            </a:r>
            <a:r>
              <a:rPr lang="en-US" altLang="zh-CN" sz="2800" dirty="0" err="1">
                <a:latin typeface="Comic Sans MS" panose="030F0702030302020204" pitchFamily="66" charset="0"/>
              </a:rPr>
              <a:t>XiWang</a:t>
            </a:r>
            <a:r>
              <a:rPr lang="en-US" altLang="zh-CN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6513" y="3789363"/>
            <a:ext cx="6264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3.I found it important.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82550" y="2492375"/>
            <a:ext cx="6048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1.Lily brings me a present.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34925" y="3141663"/>
            <a:ext cx="5886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2. People call </a:t>
            </a:r>
            <a:r>
              <a:rPr lang="en-US" altLang="zh-CN" sz="2800" dirty="0" err="1">
                <a:latin typeface="Comic Sans MS" panose="030F0702030302020204" pitchFamily="66" charset="0"/>
              </a:rPr>
              <a:t>Zhalong</a:t>
            </a:r>
            <a:r>
              <a:rPr lang="en-US" altLang="zh-CN" sz="2800" dirty="0">
                <a:latin typeface="Comic Sans MS" panose="030F0702030302020204" pitchFamily="66" charset="0"/>
              </a:rPr>
              <a:t> Birds’ Home.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4437063"/>
            <a:ext cx="734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4.Zhalong brings the wildlife an ideal home.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4925" y="5718175"/>
            <a:ext cx="581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Comic Sans MS" panose="030F0702030302020204" pitchFamily="66" charset="0"/>
              </a:rPr>
              <a:t>6.She thought the swan beautiful.</a:t>
            </a:r>
          </a:p>
        </p:txBody>
      </p:sp>
      <p:grpSp>
        <p:nvGrpSpPr>
          <p:cNvPr id="21529" name="Group 25"/>
          <p:cNvGrpSpPr/>
          <p:nvPr/>
        </p:nvGrpSpPr>
        <p:grpSpPr bwMode="auto">
          <a:xfrm>
            <a:off x="7164388" y="4437063"/>
            <a:ext cx="1590675" cy="600075"/>
            <a:chOff x="2154" y="2341"/>
            <a:chExt cx="1002" cy="378"/>
          </a:xfrm>
        </p:grpSpPr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2699" y="2392"/>
              <a:ext cx="4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grpSp>
        <p:nvGrpSpPr>
          <p:cNvPr id="21533" name="Group 29"/>
          <p:cNvGrpSpPr/>
          <p:nvPr/>
        </p:nvGrpSpPr>
        <p:grpSpPr bwMode="auto">
          <a:xfrm>
            <a:off x="7164388" y="3141663"/>
            <a:ext cx="1554162" cy="600075"/>
            <a:chOff x="2154" y="2341"/>
            <a:chExt cx="979" cy="378"/>
          </a:xfrm>
        </p:grpSpPr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2699" y="2392"/>
              <a:ext cx="4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grpSp>
        <p:nvGrpSpPr>
          <p:cNvPr id="21537" name="Group 33"/>
          <p:cNvGrpSpPr/>
          <p:nvPr/>
        </p:nvGrpSpPr>
        <p:grpSpPr bwMode="auto">
          <a:xfrm>
            <a:off x="7164388" y="2420938"/>
            <a:ext cx="1590675" cy="600075"/>
            <a:chOff x="2154" y="2341"/>
            <a:chExt cx="1002" cy="378"/>
          </a:xfrm>
        </p:grpSpPr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2699" y="2392"/>
              <a:ext cx="4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grpSp>
        <p:nvGrpSpPr>
          <p:cNvPr id="21541" name="Group 37"/>
          <p:cNvGrpSpPr/>
          <p:nvPr/>
        </p:nvGrpSpPr>
        <p:grpSpPr bwMode="auto">
          <a:xfrm>
            <a:off x="7164388" y="5084763"/>
            <a:ext cx="1554162" cy="600075"/>
            <a:chOff x="2154" y="2341"/>
            <a:chExt cx="979" cy="378"/>
          </a:xfrm>
        </p:grpSpPr>
        <p:sp>
          <p:nvSpPr>
            <p:cNvPr id="21542" name="Text Box 38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2699" y="2392"/>
              <a:ext cx="4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21544" name="Text Box 40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grpSp>
        <p:nvGrpSpPr>
          <p:cNvPr id="21545" name="Group 41"/>
          <p:cNvGrpSpPr/>
          <p:nvPr/>
        </p:nvGrpSpPr>
        <p:grpSpPr bwMode="auto">
          <a:xfrm>
            <a:off x="7164388" y="5734050"/>
            <a:ext cx="1728787" cy="590550"/>
            <a:chOff x="2744" y="3793"/>
            <a:chExt cx="1089" cy="372"/>
          </a:xfrm>
        </p:grpSpPr>
        <p:sp>
          <p:nvSpPr>
            <p:cNvPr id="21546" name="Text Box 42"/>
            <p:cNvSpPr txBox="1">
              <a:spLocks noChangeArrowheads="1"/>
            </p:cNvSpPr>
            <p:nvPr/>
          </p:nvSpPr>
          <p:spPr bwMode="auto">
            <a:xfrm>
              <a:off x="2744" y="3838"/>
              <a:ext cx="5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6600"/>
                  </a:solidFill>
                  <a:latin typeface="Comic Sans MS" panose="030F0702030302020204" pitchFamily="66" charset="0"/>
                </a:rPr>
                <a:t>DO</a:t>
              </a:r>
              <a:endParaRPr lang="en-US" altLang="zh-CN">
                <a:solidFill>
                  <a:srgbClr val="FF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547" name="Text Box 43"/>
            <p:cNvSpPr txBox="1">
              <a:spLocks noChangeArrowheads="1"/>
            </p:cNvSpPr>
            <p:nvPr/>
          </p:nvSpPr>
          <p:spPr bwMode="auto">
            <a:xfrm>
              <a:off x="3243" y="3838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99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21548" name="Text Box 44"/>
            <p:cNvSpPr txBox="1">
              <a:spLocks noChangeArrowheads="1"/>
            </p:cNvSpPr>
            <p:nvPr/>
          </p:nvSpPr>
          <p:spPr bwMode="auto">
            <a:xfrm>
              <a:off x="3061" y="3793"/>
              <a:ext cx="2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3276600" y="0"/>
            <a:ext cx="43926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Play a game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2555875" y="1052513"/>
            <a:ext cx="792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Comic Sans MS" panose="030F0702030302020204" pitchFamily="66" charset="0"/>
              </a:rPr>
              <a:t>eg:</a:t>
            </a:r>
          </a:p>
        </p:txBody>
      </p:sp>
      <p:grpSp>
        <p:nvGrpSpPr>
          <p:cNvPr id="21556" name="Group 52"/>
          <p:cNvGrpSpPr/>
          <p:nvPr/>
        </p:nvGrpSpPr>
        <p:grpSpPr bwMode="auto">
          <a:xfrm>
            <a:off x="7235825" y="3716338"/>
            <a:ext cx="1554163" cy="600075"/>
            <a:chOff x="2154" y="2341"/>
            <a:chExt cx="979" cy="378"/>
          </a:xfrm>
        </p:grpSpPr>
        <p:sp>
          <p:nvSpPr>
            <p:cNvPr id="21557" name="Text Box 53"/>
            <p:cNvSpPr txBox="1">
              <a:spLocks noChangeArrowheads="1"/>
            </p:cNvSpPr>
            <p:nvPr/>
          </p:nvSpPr>
          <p:spPr bwMode="auto">
            <a:xfrm>
              <a:off x="2154" y="2386"/>
              <a:ext cx="5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2699" y="2392"/>
              <a:ext cx="4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21559" name="Text Box 55"/>
            <p:cNvSpPr txBox="1">
              <a:spLocks noChangeArrowheads="1"/>
            </p:cNvSpPr>
            <p:nvPr/>
          </p:nvSpPr>
          <p:spPr bwMode="auto">
            <a:xfrm>
              <a:off x="2517" y="2341"/>
              <a:ext cx="18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3" grpId="0" animBg="1"/>
      <p:bldP spid="21523" grpId="0"/>
      <p:bldP spid="21524" grpId="0"/>
      <p:bldP spid="21525" grpId="0"/>
      <p:bldP spid="21526" grpId="0"/>
      <p:bldP spid="21527" grpId="0"/>
      <p:bldP spid="21528" grpId="0"/>
      <p:bldP spid="215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88" name="Picture 56" descr="图片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45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083" name="Group 51"/>
          <p:cNvGrpSpPr/>
          <p:nvPr/>
        </p:nvGrpSpPr>
        <p:grpSpPr bwMode="auto">
          <a:xfrm>
            <a:off x="900113" y="549275"/>
            <a:ext cx="3370262" cy="833438"/>
            <a:chOff x="612" y="346"/>
            <a:chExt cx="2123" cy="525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1032" y="346"/>
              <a:ext cx="45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 dirty="0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2381" y="391"/>
              <a:ext cx="35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 dirty="0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1722" y="378"/>
              <a:ext cx="35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72" name="Text Box 40"/>
            <p:cNvSpPr txBox="1">
              <a:spLocks noChangeArrowheads="1"/>
            </p:cNvSpPr>
            <p:nvPr/>
          </p:nvSpPr>
          <p:spPr bwMode="auto">
            <a:xfrm>
              <a:off x="612" y="482"/>
              <a:ext cx="5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anose="030F0702030302020204" pitchFamily="66" charset="0"/>
                </a:rPr>
                <a:t>1.</a:t>
              </a:r>
            </a:p>
          </p:txBody>
        </p:sp>
      </p:grpSp>
      <p:grpSp>
        <p:nvGrpSpPr>
          <p:cNvPr id="44085" name="Group 53"/>
          <p:cNvGrpSpPr/>
          <p:nvPr/>
        </p:nvGrpSpPr>
        <p:grpSpPr bwMode="auto">
          <a:xfrm>
            <a:off x="971550" y="2276475"/>
            <a:ext cx="4502150" cy="874713"/>
            <a:chOff x="679" y="1499"/>
            <a:chExt cx="2836" cy="551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2050" y="1570"/>
              <a:ext cx="37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1020" y="1499"/>
              <a:ext cx="3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4059" name="Text Box 27"/>
            <p:cNvSpPr txBox="1">
              <a:spLocks noChangeArrowheads="1"/>
            </p:cNvSpPr>
            <p:nvPr/>
          </p:nvSpPr>
          <p:spPr bwMode="auto">
            <a:xfrm>
              <a:off x="2546" y="1570"/>
              <a:ext cx="37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60" name="Text Box 28"/>
            <p:cNvSpPr txBox="1">
              <a:spLocks noChangeArrowheads="1"/>
            </p:cNvSpPr>
            <p:nvPr/>
          </p:nvSpPr>
          <p:spPr bwMode="auto">
            <a:xfrm>
              <a:off x="1562" y="1544"/>
              <a:ext cx="17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65" name="Text Box 33"/>
            <p:cNvSpPr txBox="1">
              <a:spLocks noChangeArrowheads="1"/>
            </p:cNvSpPr>
            <p:nvPr/>
          </p:nvSpPr>
          <p:spPr bwMode="auto">
            <a:xfrm>
              <a:off x="3016" y="1570"/>
              <a:ext cx="49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44073" name="Text Box 41"/>
            <p:cNvSpPr txBox="1">
              <a:spLocks noChangeArrowheads="1"/>
            </p:cNvSpPr>
            <p:nvPr/>
          </p:nvSpPr>
          <p:spPr bwMode="auto">
            <a:xfrm>
              <a:off x="679" y="1589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anose="030F0702030302020204" pitchFamily="66" charset="0"/>
                </a:rPr>
                <a:t>3.</a:t>
              </a:r>
            </a:p>
          </p:txBody>
        </p:sp>
      </p:grpSp>
      <p:grpSp>
        <p:nvGrpSpPr>
          <p:cNvPr id="44084" name="Group 52"/>
          <p:cNvGrpSpPr/>
          <p:nvPr/>
        </p:nvGrpSpPr>
        <p:grpSpPr bwMode="auto">
          <a:xfrm>
            <a:off x="971550" y="1412875"/>
            <a:ext cx="5472113" cy="833438"/>
            <a:chOff x="975" y="890"/>
            <a:chExt cx="3447" cy="525"/>
          </a:xfrm>
        </p:grpSpPr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2682" y="935"/>
              <a:ext cx="33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383" y="890"/>
              <a:ext cx="3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3692" y="935"/>
              <a:ext cx="73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2065" y="926"/>
              <a:ext cx="44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58" name="Text Box 26"/>
            <p:cNvSpPr txBox="1">
              <a:spLocks noChangeArrowheads="1"/>
            </p:cNvSpPr>
            <p:nvPr/>
          </p:nvSpPr>
          <p:spPr bwMode="auto">
            <a:xfrm>
              <a:off x="3299" y="935"/>
              <a:ext cx="22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74" name="Text Box 42"/>
            <p:cNvSpPr txBox="1">
              <a:spLocks noChangeArrowheads="1"/>
            </p:cNvSpPr>
            <p:nvPr/>
          </p:nvSpPr>
          <p:spPr bwMode="auto">
            <a:xfrm>
              <a:off x="975" y="1005"/>
              <a:ext cx="50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anose="030F0702030302020204" pitchFamily="66" charset="0"/>
                </a:rPr>
                <a:t>2.</a:t>
              </a:r>
            </a:p>
          </p:txBody>
        </p:sp>
      </p:grpSp>
      <p:grpSp>
        <p:nvGrpSpPr>
          <p:cNvPr id="44086" name="Group 54"/>
          <p:cNvGrpSpPr/>
          <p:nvPr/>
        </p:nvGrpSpPr>
        <p:grpSpPr bwMode="auto">
          <a:xfrm>
            <a:off x="971550" y="3357563"/>
            <a:ext cx="6264275" cy="858837"/>
            <a:chOff x="748" y="2659"/>
            <a:chExt cx="3946" cy="541"/>
          </a:xfrm>
        </p:grpSpPr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2149" y="2659"/>
              <a:ext cx="45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1111" y="2678"/>
              <a:ext cx="3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3878" y="2704"/>
              <a:ext cx="8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44061" name="Text Box 29"/>
            <p:cNvSpPr txBox="1">
              <a:spLocks noChangeArrowheads="1"/>
            </p:cNvSpPr>
            <p:nvPr/>
          </p:nvSpPr>
          <p:spPr bwMode="auto">
            <a:xfrm>
              <a:off x="2637" y="2696"/>
              <a:ext cx="33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64" name="Text Box 32"/>
            <p:cNvSpPr txBox="1">
              <a:spLocks noChangeArrowheads="1"/>
            </p:cNvSpPr>
            <p:nvPr/>
          </p:nvSpPr>
          <p:spPr bwMode="auto">
            <a:xfrm>
              <a:off x="1637" y="2704"/>
              <a:ext cx="42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67" name="Text Box 35"/>
            <p:cNvSpPr txBox="1">
              <a:spLocks noChangeArrowheads="1"/>
            </p:cNvSpPr>
            <p:nvPr/>
          </p:nvSpPr>
          <p:spPr bwMode="auto">
            <a:xfrm>
              <a:off x="3062" y="2720"/>
              <a:ext cx="6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660066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 sz="4400">
                <a:solidFill>
                  <a:srgbClr val="66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4069" name="Text Box 37"/>
            <p:cNvSpPr txBox="1">
              <a:spLocks noChangeArrowheads="1"/>
            </p:cNvSpPr>
            <p:nvPr/>
          </p:nvSpPr>
          <p:spPr bwMode="auto">
            <a:xfrm>
              <a:off x="3561" y="2704"/>
              <a:ext cx="2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75" name="Text Box 43"/>
            <p:cNvSpPr txBox="1">
              <a:spLocks noChangeArrowheads="1"/>
            </p:cNvSpPr>
            <p:nvPr/>
          </p:nvSpPr>
          <p:spPr bwMode="auto">
            <a:xfrm>
              <a:off x="748" y="2749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anose="030F0702030302020204" pitchFamily="66" charset="0"/>
                </a:rPr>
                <a:t>4.</a:t>
              </a:r>
            </a:p>
          </p:txBody>
        </p:sp>
      </p:grpSp>
      <p:grpSp>
        <p:nvGrpSpPr>
          <p:cNvPr id="44087" name="Group 55"/>
          <p:cNvGrpSpPr/>
          <p:nvPr/>
        </p:nvGrpSpPr>
        <p:grpSpPr bwMode="auto">
          <a:xfrm>
            <a:off x="971550" y="4437063"/>
            <a:ext cx="6481763" cy="835025"/>
            <a:chOff x="748" y="3203"/>
            <a:chExt cx="4038" cy="526"/>
          </a:xfrm>
        </p:grpSpPr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2064" y="3249"/>
              <a:ext cx="42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247" y="3222"/>
              <a:ext cx="35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</a:rPr>
                <a:t>S</a:t>
              </a:r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2925" y="3249"/>
              <a:ext cx="81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3833" y="3248"/>
              <a:ext cx="95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</a:p>
          </p:txBody>
        </p:sp>
        <p:sp>
          <p:nvSpPr>
            <p:cNvPr id="44062" name="Text Box 30"/>
            <p:cNvSpPr txBox="1">
              <a:spLocks noChangeArrowheads="1"/>
            </p:cNvSpPr>
            <p:nvPr/>
          </p:nvSpPr>
          <p:spPr bwMode="auto">
            <a:xfrm>
              <a:off x="2562" y="3203"/>
              <a:ext cx="32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63" name="Text Box 31"/>
            <p:cNvSpPr txBox="1">
              <a:spLocks noChangeArrowheads="1"/>
            </p:cNvSpPr>
            <p:nvPr/>
          </p:nvSpPr>
          <p:spPr bwMode="auto">
            <a:xfrm>
              <a:off x="1626" y="3211"/>
              <a:ext cx="34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70" name="Text Box 38"/>
            <p:cNvSpPr txBox="1">
              <a:spLocks noChangeArrowheads="1"/>
            </p:cNvSpPr>
            <p:nvPr/>
          </p:nvSpPr>
          <p:spPr bwMode="auto">
            <a:xfrm>
              <a:off x="3560" y="3249"/>
              <a:ext cx="36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/>
                <a:t>+</a:t>
              </a:r>
            </a:p>
          </p:txBody>
        </p:sp>
        <p:sp>
          <p:nvSpPr>
            <p:cNvPr id="44076" name="Text Box 44"/>
            <p:cNvSpPr txBox="1">
              <a:spLocks noChangeArrowheads="1"/>
            </p:cNvSpPr>
            <p:nvPr/>
          </p:nvSpPr>
          <p:spPr bwMode="auto">
            <a:xfrm>
              <a:off x="748" y="3294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Comic Sans MS" panose="030F0702030302020204" pitchFamily="66" charset="0"/>
                </a:rPr>
                <a:t>5.</a:t>
              </a:r>
            </a:p>
          </p:txBody>
        </p:sp>
      </p:grpSp>
      <p:sp>
        <p:nvSpPr>
          <p:cNvPr id="44101" name="AutoShape 69"/>
          <p:cNvSpPr/>
          <p:nvPr/>
        </p:nvSpPr>
        <p:spPr bwMode="auto">
          <a:xfrm>
            <a:off x="468313" y="765175"/>
            <a:ext cx="287337" cy="4176713"/>
          </a:xfrm>
          <a:prstGeom prst="leftBrace">
            <a:avLst>
              <a:gd name="adj1" fmla="val 121133"/>
              <a:gd name="adj2" fmla="val 50000"/>
            </a:avLst>
          </a:prstGeom>
          <a:noFill/>
          <a:ln w="41275">
            <a:solidFill>
              <a:srgbClr val="33CC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104" name="WordArt 72"/>
          <p:cNvSpPr>
            <a:spLocks noChangeArrowheads="1" noChangeShapeType="1" noTextEdit="1"/>
          </p:cNvSpPr>
          <p:nvPr/>
        </p:nvSpPr>
        <p:spPr bwMode="auto">
          <a:xfrm rot="658839">
            <a:off x="4824587" y="512318"/>
            <a:ext cx="3997345" cy="4942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Sentence structures 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4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3600450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140200" y="1052513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Many boys are running.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27088" y="3789363"/>
            <a:ext cx="4103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I feel excited.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067175" y="1773238"/>
            <a:ext cx="4681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He gave Tom a present.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995738" y="2565400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I find it interesting.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4138613" y="3284538"/>
            <a:ext cx="4897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Comic Sans MS" panose="030F0702030302020204" pitchFamily="66" charset="0"/>
              </a:rPr>
              <a:t>Music sounds beautiful.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4140200" y="4133850"/>
            <a:ext cx="3671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I am a student.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067175" y="4868863"/>
            <a:ext cx="4897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She bought a pen for me.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067175" y="5661025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I saw her dance.</a:t>
            </a:r>
          </a:p>
        </p:txBody>
      </p:sp>
      <p:pic>
        <p:nvPicPr>
          <p:cNvPr id="50190" name="Picture 14" descr="gif08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027988" y="2492375"/>
            <a:ext cx="4730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1" name="Picture 15" descr="gif08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27988" y="1125538"/>
            <a:ext cx="4651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3" name="Picture 17" descr="gif084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2263" y="3717925"/>
            <a:ext cx="4778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4" name="Picture 18" descr="gif08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27988" y="1773238"/>
            <a:ext cx="576262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323850" y="333375"/>
            <a:ext cx="3276600" cy="2708275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50196" name="Picture 20" descr="gif084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72450" y="3284538"/>
            <a:ext cx="4778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7" name="Picture 21" descr="gif084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01013" y="4149725"/>
            <a:ext cx="477837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8" name="Picture 22" descr="gif08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16913" y="4797425"/>
            <a:ext cx="576262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9" name="Picture 23" descr="gif08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01013" y="5589588"/>
            <a:ext cx="4730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067175" y="333375"/>
            <a:ext cx="4681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</a:rPr>
              <a:t>They are watching TV.</a:t>
            </a:r>
          </a:p>
        </p:txBody>
      </p:sp>
      <p:pic>
        <p:nvPicPr>
          <p:cNvPr id="50201" name="Picture 25" descr="gif083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85113" y="333375"/>
            <a:ext cx="4921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0825" y="3068638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Comic Sans MS" panose="030F0702030302020204" pitchFamily="66" charset="0"/>
              </a:rPr>
              <a:t>eg: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50184" grpId="0"/>
      <p:bldP spid="50185" grpId="0"/>
      <p:bldP spid="50186" grpId="0"/>
      <p:bldP spid="50187" grpId="0"/>
      <p:bldP spid="50188" grpId="0"/>
      <p:bldP spid="50189" grpId="0"/>
      <p:bldP spid="50200" grpId="0"/>
      <p:bldP spid="502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83" name="Picture 75" descr="图片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52413" y="-242888"/>
            <a:ext cx="9536113" cy="715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179388" y="906463"/>
            <a:ext cx="9145587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The clouds became dark. They covered the sun.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Luckily, it didn’t rain.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Mum and Dad gave me nice presents, but I was 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 not happy. I hate rainy days.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The sun was shining. I saw some kids 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anose="030F0702030302020204" pitchFamily="66" charset="0"/>
              </a:rPr>
              <a:t>kicking the ball in the park</a:t>
            </a:r>
            <a:r>
              <a:rPr lang="en-US" altLang="zh-CN" sz="3200" dirty="0" smtClean="0">
                <a:latin typeface="Comic Sans MS" panose="030F0702030302020204" pitchFamily="66" charset="0"/>
              </a:rPr>
              <a:t>. </a:t>
            </a:r>
            <a:endParaRPr lang="en-US" altLang="zh-CN" dirty="0"/>
          </a:p>
        </p:txBody>
      </p:sp>
      <p:grpSp>
        <p:nvGrpSpPr>
          <p:cNvPr id="17473" name="Group 65"/>
          <p:cNvGrpSpPr/>
          <p:nvPr/>
        </p:nvGrpSpPr>
        <p:grpSpPr bwMode="auto">
          <a:xfrm>
            <a:off x="395288" y="1412875"/>
            <a:ext cx="1873250" cy="519113"/>
            <a:chOff x="1322" y="3793"/>
            <a:chExt cx="379" cy="253"/>
          </a:xfrm>
        </p:grpSpPr>
        <p:sp>
          <p:nvSpPr>
            <p:cNvPr id="17474" name="Line 66"/>
            <p:cNvSpPr>
              <a:spLocks noChangeShapeType="1"/>
            </p:cNvSpPr>
            <p:nvPr/>
          </p:nvSpPr>
          <p:spPr bwMode="auto">
            <a:xfrm>
              <a:off x="1322" y="3793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5" name="Text Box 67"/>
            <p:cNvSpPr txBox="1">
              <a:spLocks noChangeArrowheads="1"/>
            </p:cNvSpPr>
            <p:nvPr/>
          </p:nvSpPr>
          <p:spPr bwMode="auto">
            <a:xfrm>
              <a:off x="1338" y="3793"/>
              <a:ext cx="36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476" name="Group 68"/>
          <p:cNvGrpSpPr/>
          <p:nvPr/>
        </p:nvGrpSpPr>
        <p:grpSpPr bwMode="auto">
          <a:xfrm>
            <a:off x="2484438" y="1412875"/>
            <a:ext cx="1223962" cy="457200"/>
            <a:chOff x="1474" y="2251"/>
            <a:chExt cx="362" cy="308"/>
          </a:xfrm>
        </p:grpSpPr>
        <p:sp>
          <p:nvSpPr>
            <p:cNvPr id="17477" name="Line 69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8" name="Text Box 70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479" name="Group 71"/>
          <p:cNvGrpSpPr/>
          <p:nvPr/>
        </p:nvGrpSpPr>
        <p:grpSpPr bwMode="auto">
          <a:xfrm>
            <a:off x="3851275" y="1341438"/>
            <a:ext cx="1008063" cy="579437"/>
            <a:chOff x="3651" y="2160"/>
            <a:chExt cx="907" cy="416"/>
          </a:xfrm>
        </p:grpSpPr>
        <p:sp>
          <p:nvSpPr>
            <p:cNvPr id="17480" name="Line 72"/>
            <p:cNvSpPr>
              <a:spLocks noChangeShapeType="1"/>
            </p:cNvSpPr>
            <p:nvPr/>
          </p:nvSpPr>
          <p:spPr bwMode="auto">
            <a:xfrm>
              <a:off x="3651" y="2205"/>
              <a:ext cx="907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3878" y="2160"/>
              <a:ext cx="360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</p:grp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79388" y="188913"/>
            <a:ext cx="4464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i="1" dirty="0">
                <a:solidFill>
                  <a:srgbClr val="FF3300"/>
                </a:solidFill>
                <a:latin typeface="Comic Sans MS" panose="030F0702030302020204" pitchFamily="66" charset="0"/>
              </a:rPr>
              <a:t>A weather diary</a:t>
            </a:r>
          </a:p>
        </p:txBody>
      </p:sp>
      <p:grpSp>
        <p:nvGrpSpPr>
          <p:cNvPr id="17493" name="Group 85"/>
          <p:cNvGrpSpPr/>
          <p:nvPr/>
        </p:nvGrpSpPr>
        <p:grpSpPr bwMode="auto">
          <a:xfrm>
            <a:off x="5003800" y="1412875"/>
            <a:ext cx="1155700" cy="519113"/>
            <a:chOff x="2562" y="877"/>
            <a:chExt cx="1000" cy="327"/>
          </a:xfrm>
        </p:grpSpPr>
        <p:sp>
          <p:nvSpPr>
            <p:cNvPr id="17485" name="Line 77"/>
            <p:cNvSpPr>
              <a:spLocks noChangeShapeType="1"/>
            </p:cNvSpPr>
            <p:nvPr/>
          </p:nvSpPr>
          <p:spPr bwMode="auto">
            <a:xfrm>
              <a:off x="2562" y="877"/>
              <a:ext cx="10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6" name="Text Box 78"/>
            <p:cNvSpPr txBox="1">
              <a:spLocks noChangeArrowheads="1"/>
            </p:cNvSpPr>
            <p:nvPr/>
          </p:nvSpPr>
          <p:spPr bwMode="auto">
            <a:xfrm>
              <a:off x="2923" y="877"/>
              <a:ext cx="5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487" name="Group 79"/>
          <p:cNvGrpSpPr/>
          <p:nvPr/>
        </p:nvGrpSpPr>
        <p:grpSpPr bwMode="auto">
          <a:xfrm>
            <a:off x="6227763" y="1412875"/>
            <a:ext cx="1295400" cy="457200"/>
            <a:chOff x="1474" y="2251"/>
            <a:chExt cx="362" cy="308"/>
          </a:xfrm>
        </p:grpSpPr>
        <p:sp>
          <p:nvSpPr>
            <p:cNvPr id="17488" name="Line 80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89" name="Text Box 81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490" name="Group 82"/>
          <p:cNvGrpSpPr/>
          <p:nvPr/>
        </p:nvGrpSpPr>
        <p:grpSpPr bwMode="auto">
          <a:xfrm>
            <a:off x="7885113" y="1341438"/>
            <a:ext cx="1258887" cy="519112"/>
            <a:chOff x="3606" y="3793"/>
            <a:chExt cx="1361" cy="274"/>
          </a:xfrm>
        </p:grpSpPr>
        <p:sp>
          <p:nvSpPr>
            <p:cNvPr id="17491" name="Line 83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2" name="Text Box 84"/>
            <p:cNvSpPr txBox="1">
              <a:spLocks noChangeArrowheads="1"/>
            </p:cNvSpPr>
            <p:nvPr/>
          </p:nvSpPr>
          <p:spPr bwMode="auto">
            <a:xfrm>
              <a:off x="3924" y="3793"/>
              <a:ext cx="588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grpSp>
        <p:nvGrpSpPr>
          <p:cNvPr id="17494" name="Group 86"/>
          <p:cNvGrpSpPr/>
          <p:nvPr/>
        </p:nvGrpSpPr>
        <p:grpSpPr bwMode="auto">
          <a:xfrm>
            <a:off x="1547813" y="2133600"/>
            <a:ext cx="647700" cy="519113"/>
            <a:chOff x="2562" y="877"/>
            <a:chExt cx="1000" cy="393"/>
          </a:xfrm>
        </p:grpSpPr>
        <p:sp>
          <p:nvSpPr>
            <p:cNvPr id="17495" name="Line 87"/>
            <p:cNvSpPr>
              <a:spLocks noChangeShapeType="1"/>
            </p:cNvSpPr>
            <p:nvPr/>
          </p:nvSpPr>
          <p:spPr bwMode="auto">
            <a:xfrm>
              <a:off x="2562" y="877"/>
              <a:ext cx="10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6" name="Text Box 88"/>
            <p:cNvSpPr txBox="1">
              <a:spLocks noChangeArrowheads="1"/>
            </p:cNvSpPr>
            <p:nvPr/>
          </p:nvSpPr>
          <p:spPr bwMode="auto">
            <a:xfrm>
              <a:off x="2923" y="877"/>
              <a:ext cx="501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497" name="Group 89"/>
          <p:cNvGrpSpPr/>
          <p:nvPr/>
        </p:nvGrpSpPr>
        <p:grpSpPr bwMode="auto">
          <a:xfrm>
            <a:off x="3419475" y="2133600"/>
            <a:ext cx="865188" cy="457200"/>
            <a:chOff x="1474" y="2251"/>
            <a:chExt cx="362" cy="308"/>
          </a:xfrm>
        </p:grpSpPr>
        <p:sp>
          <p:nvSpPr>
            <p:cNvPr id="17498" name="Line 90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99" name="Text Box 91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03" name="Group 95"/>
          <p:cNvGrpSpPr/>
          <p:nvPr/>
        </p:nvGrpSpPr>
        <p:grpSpPr bwMode="auto">
          <a:xfrm>
            <a:off x="250825" y="2924175"/>
            <a:ext cx="2449513" cy="519113"/>
            <a:chOff x="1322" y="3793"/>
            <a:chExt cx="379" cy="252"/>
          </a:xfrm>
        </p:grpSpPr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2" y="3793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5" name="Text Box 97"/>
            <p:cNvSpPr txBox="1">
              <a:spLocks noChangeArrowheads="1"/>
            </p:cNvSpPr>
            <p:nvPr/>
          </p:nvSpPr>
          <p:spPr bwMode="auto">
            <a:xfrm>
              <a:off x="1338" y="3793"/>
              <a:ext cx="36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506" name="Group 98"/>
          <p:cNvGrpSpPr/>
          <p:nvPr/>
        </p:nvGrpSpPr>
        <p:grpSpPr bwMode="auto">
          <a:xfrm>
            <a:off x="2843213" y="2852738"/>
            <a:ext cx="792162" cy="457200"/>
            <a:chOff x="1474" y="2251"/>
            <a:chExt cx="362" cy="326"/>
          </a:xfrm>
        </p:grpSpPr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08" name="Text Box 100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09" name="Group 101"/>
          <p:cNvGrpSpPr/>
          <p:nvPr/>
        </p:nvGrpSpPr>
        <p:grpSpPr bwMode="auto">
          <a:xfrm>
            <a:off x="3779838" y="2852738"/>
            <a:ext cx="1079500" cy="304800"/>
            <a:chOff x="3606" y="3793"/>
            <a:chExt cx="1361" cy="174"/>
          </a:xfrm>
        </p:grpSpPr>
        <p:sp>
          <p:nvSpPr>
            <p:cNvPr id="17510" name="Line 102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11" name="Text Box 103"/>
            <p:cNvSpPr txBox="1">
              <a:spLocks noChangeArrowheads="1"/>
            </p:cNvSpPr>
            <p:nvPr/>
          </p:nvSpPr>
          <p:spPr bwMode="auto">
            <a:xfrm>
              <a:off x="3922" y="3793"/>
              <a:ext cx="59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17513" name="Group 105"/>
          <p:cNvGrpSpPr/>
          <p:nvPr/>
        </p:nvGrpSpPr>
        <p:grpSpPr bwMode="auto">
          <a:xfrm>
            <a:off x="4572000" y="2781300"/>
            <a:ext cx="2592388" cy="579438"/>
            <a:chOff x="3061" y="2249"/>
            <a:chExt cx="725" cy="365"/>
          </a:xfrm>
        </p:grpSpPr>
        <p:sp>
          <p:nvSpPr>
            <p:cNvPr id="17514" name="Text Box 106"/>
            <p:cNvSpPr txBox="1">
              <a:spLocks noChangeArrowheads="1"/>
            </p:cNvSpPr>
            <p:nvPr/>
          </p:nvSpPr>
          <p:spPr bwMode="auto">
            <a:xfrm>
              <a:off x="3106" y="2249"/>
              <a:ext cx="5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IO</a:t>
              </a:r>
              <a:endParaRPr lang="en-US" altLang="zh-CN" sz="2000" b="1">
                <a:solidFill>
                  <a:srgbClr val="FF33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515" name="Line 107"/>
            <p:cNvSpPr>
              <a:spLocks noChangeShapeType="1"/>
            </p:cNvSpPr>
            <p:nvPr/>
          </p:nvSpPr>
          <p:spPr bwMode="auto">
            <a:xfrm>
              <a:off x="3061" y="2301"/>
              <a:ext cx="725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516" name="Group 108"/>
          <p:cNvGrpSpPr/>
          <p:nvPr/>
        </p:nvGrpSpPr>
        <p:grpSpPr bwMode="auto">
          <a:xfrm>
            <a:off x="7885113" y="2852738"/>
            <a:ext cx="576262" cy="519112"/>
            <a:chOff x="1322" y="3793"/>
            <a:chExt cx="379" cy="327"/>
          </a:xfrm>
        </p:grpSpPr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1322" y="3793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18" name="Text Box 110"/>
            <p:cNvSpPr txBox="1">
              <a:spLocks noChangeArrowheads="1"/>
            </p:cNvSpPr>
            <p:nvPr/>
          </p:nvSpPr>
          <p:spPr bwMode="auto">
            <a:xfrm>
              <a:off x="1338" y="3793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519" name="Group 111"/>
          <p:cNvGrpSpPr/>
          <p:nvPr/>
        </p:nvGrpSpPr>
        <p:grpSpPr bwMode="auto">
          <a:xfrm>
            <a:off x="395288" y="3500438"/>
            <a:ext cx="1439862" cy="579437"/>
            <a:chOff x="3651" y="2160"/>
            <a:chExt cx="907" cy="365"/>
          </a:xfrm>
        </p:grpSpPr>
        <p:sp>
          <p:nvSpPr>
            <p:cNvPr id="17520" name="Line 112"/>
            <p:cNvSpPr>
              <a:spLocks noChangeShapeType="1"/>
            </p:cNvSpPr>
            <p:nvPr/>
          </p:nvSpPr>
          <p:spPr bwMode="auto">
            <a:xfrm>
              <a:off x="3651" y="2205"/>
              <a:ext cx="907" cy="0"/>
            </a:xfrm>
            <a:prstGeom prst="line">
              <a:avLst/>
            </a:prstGeom>
            <a:noFill/>
            <a:ln w="50800">
              <a:solidFill>
                <a:srgbClr val="99CC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1" name="Rectangle 113"/>
            <p:cNvSpPr>
              <a:spLocks noChangeArrowheads="1"/>
            </p:cNvSpPr>
            <p:nvPr/>
          </p:nvSpPr>
          <p:spPr bwMode="auto">
            <a:xfrm>
              <a:off x="3877" y="2160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chemeClr val="folHlink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</p:grpSp>
      <p:grpSp>
        <p:nvGrpSpPr>
          <p:cNvPr id="17522" name="Group 114"/>
          <p:cNvGrpSpPr/>
          <p:nvPr/>
        </p:nvGrpSpPr>
        <p:grpSpPr bwMode="auto">
          <a:xfrm>
            <a:off x="8423275" y="2852738"/>
            <a:ext cx="720725" cy="457200"/>
            <a:chOff x="1474" y="2251"/>
            <a:chExt cx="362" cy="365"/>
          </a:xfrm>
        </p:grpSpPr>
        <p:sp>
          <p:nvSpPr>
            <p:cNvPr id="17523" name="Line 115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4" name="Text Box 116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25" name="Group 117"/>
          <p:cNvGrpSpPr/>
          <p:nvPr/>
        </p:nvGrpSpPr>
        <p:grpSpPr bwMode="auto">
          <a:xfrm>
            <a:off x="2195513" y="3500438"/>
            <a:ext cx="649287" cy="519112"/>
            <a:chOff x="2562" y="877"/>
            <a:chExt cx="1000" cy="379"/>
          </a:xfrm>
        </p:grpSpPr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2562" y="877"/>
              <a:ext cx="10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27" name="Text Box 119"/>
            <p:cNvSpPr txBox="1">
              <a:spLocks noChangeArrowheads="1"/>
            </p:cNvSpPr>
            <p:nvPr/>
          </p:nvSpPr>
          <p:spPr bwMode="auto">
            <a:xfrm>
              <a:off x="2924" y="877"/>
              <a:ext cx="501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528" name="Group 120"/>
          <p:cNvGrpSpPr/>
          <p:nvPr/>
        </p:nvGrpSpPr>
        <p:grpSpPr bwMode="auto">
          <a:xfrm>
            <a:off x="2987675" y="3500438"/>
            <a:ext cx="647700" cy="457200"/>
            <a:chOff x="1474" y="2251"/>
            <a:chExt cx="362" cy="308"/>
          </a:xfrm>
        </p:grpSpPr>
        <p:sp>
          <p:nvSpPr>
            <p:cNvPr id="17529" name="Line 121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0" name="Text Box 122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34" name="Group 126"/>
          <p:cNvGrpSpPr/>
          <p:nvPr/>
        </p:nvGrpSpPr>
        <p:grpSpPr bwMode="auto">
          <a:xfrm>
            <a:off x="3779838" y="3573463"/>
            <a:ext cx="1800225" cy="519112"/>
            <a:chOff x="3606" y="3793"/>
            <a:chExt cx="1361" cy="295"/>
          </a:xfrm>
        </p:grpSpPr>
        <p:sp>
          <p:nvSpPr>
            <p:cNvPr id="17535" name="Line 127"/>
            <p:cNvSpPr>
              <a:spLocks noChangeShapeType="1"/>
            </p:cNvSpPr>
            <p:nvPr/>
          </p:nvSpPr>
          <p:spPr bwMode="auto">
            <a:xfrm flipV="1">
              <a:off x="3606" y="3793"/>
              <a:ext cx="1361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6" name="Text Box 128"/>
            <p:cNvSpPr txBox="1">
              <a:spLocks noChangeArrowheads="1"/>
            </p:cNvSpPr>
            <p:nvPr/>
          </p:nvSpPr>
          <p:spPr bwMode="auto">
            <a:xfrm>
              <a:off x="3924" y="3793"/>
              <a:ext cx="589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grpSp>
        <p:nvGrpSpPr>
          <p:cNvPr id="17537" name="Group 129"/>
          <p:cNvGrpSpPr/>
          <p:nvPr/>
        </p:nvGrpSpPr>
        <p:grpSpPr bwMode="auto">
          <a:xfrm>
            <a:off x="250825" y="4292600"/>
            <a:ext cx="1512888" cy="519113"/>
            <a:chOff x="2562" y="877"/>
            <a:chExt cx="1000" cy="327"/>
          </a:xfrm>
        </p:grpSpPr>
        <p:sp>
          <p:nvSpPr>
            <p:cNvPr id="17538" name="Line 130"/>
            <p:cNvSpPr>
              <a:spLocks noChangeShapeType="1"/>
            </p:cNvSpPr>
            <p:nvPr/>
          </p:nvSpPr>
          <p:spPr bwMode="auto">
            <a:xfrm>
              <a:off x="2562" y="877"/>
              <a:ext cx="1000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39" name="Text Box 131"/>
            <p:cNvSpPr txBox="1">
              <a:spLocks noChangeArrowheads="1"/>
            </p:cNvSpPr>
            <p:nvPr/>
          </p:nvSpPr>
          <p:spPr bwMode="auto">
            <a:xfrm>
              <a:off x="2923" y="877"/>
              <a:ext cx="5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540" name="Group 132"/>
          <p:cNvGrpSpPr/>
          <p:nvPr/>
        </p:nvGrpSpPr>
        <p:grpSpPr bwMode="auto">
          <a:xfrm>
            <a:off x="2124075" y="4292600"/>
            <a:ext cx="1800225" cy="457200"/>
            <a:chOff x="1474" y="2251"/>
            <a:chExt cx="362" cy="308"/>
          </a:xfrm>
        </p:grpSpPr>
        <p:sp>
          <p:nvSpPr>
            <p:cNvPr id="17541" name="Line 133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42" name="Text Box 134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56" name="Group 148"/>
          <p:cNvGrpSpPr/>
          <p:nvPr/>
        </p:nvGrpSpPr>
        <p:grpSpPr bwMode="auto">
          <a:xfrm>
            <a:off x="4067175" y="4292600"/>
            <a:ext cx="576263" cy="519113"/>
            <a:chOff x="1322" y="3793"/>
            <a:chExt cx="379" cy="327"/>
          </a:xfrm>
        </p:grpSpPr>
        <p:sp>
          <p:nvSpPr>
            <p:cNvPr id="17557" name="Line 149"/>
            <p:cNvSpPr>
              <a:spLocks noChangeShapeType="1"/>
            </p:cNvSpPr>
            <p:nvPr/>
          </p:nvSpPr>
          <p:spPr bwMode="auto">
            <a:xfrm>
              <a:off x="1322" y="3793"/>
              <a:ext cx="36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58" name="Text Box 150"/>
            <p:cNvSpPr txBox="1">
              <a:spLocks noChangeArrowheads="1"/>
            </p:cNvSpPr>
            <p:nvPr/>
          </p:nvSpPr>
          <p:spPr bwMode="auto">
            <a:xfrm>
              <a:off x="1338" y="3793"/>
              <a:ext cx="3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grpSp>
        <p:nvGrpSpPr>
          <p:cNvPr id="17559" name="Group 151"/>
          <p:cNvGrpSpPr/>
          <p:nvPr/>
        </p:nvGrpSpPr>
        <p:grpSpPr bwMode="auto">
          <a:xfrm>
            <a:off x="4572000" y="4292600"/>
            <a:ext cx="720725" cy="457200"/>
            <a:chOff x="1474" y="2251"/>
            <a:chExt cx="362" cy="308"/>
          </a:xfrm>
        </p:grpSpPr>
        <p:sp>
          <p:nvSpPr>
            <p:cNvPr id="17560" name="Line 152"/>
            <p:cNvSpPr>
              <a:spLocks noChangeShapeType="1"/>
            </p:cNvSpPr>
            <p:nvPr/>
          </p:nvSpPr>
          <p:spPr bwMode="auto">
            <a:xfrm>
              <a:off x="1474" y="2251"/>
              <a:ext cx="362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1" name="Text Box 153"/>
            <p:cNvSpPr txBox="1">
              <a:spLocks noChangeArrowheads="1"/>
            </p:cNvSpPr>
            <p:nvPr/>
          </p:nvSpPr>
          <p:spPr bwMode="auto">
            <a:xfrm>
              <a:off x="1537" y="2251"/>
              <a:ext cx="14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V</a:t>
              </a:r>
            </a:p>
          </p:txBody>
        </p:sp>
      </p:grpSp>
      <p:grpSp>
        <p:nvGrpSpPr>
          <p:cNvPr id="17562" name="Group 154"/>
          <p:cNvGrpSpPr/>
          <p:nvPr/>
        </p:nvGrpSpPr>
        <p:grpSpPr bwMode="auto">
          <a:xfrm>
            <a:off x="5508625" y="4365625"/>
            <a:ext cx="1943100" cy="519113"/>
            <a:chOff x="2426" y="3521"/>
            <a:chExt cx="499" cy="327"/>
          </a:xfrm>
        </p:grpSpPr>
        <p:sp>
          <p:nvSpPr>
            <p:cNvPr id="17563" name="Line 155"/>
            <p:cNvSpPr>
              <a:spLocks noChangeShapeType="1"/>
            </p:cNvSpPr>
            <p:nvPr/>
          </p:nvSpPr>
          <p:spPr bwMode="auto">
            <a:xfrm flipV="1">
              <a:off x="2426" y="3521"/>
              <a:ext cx="409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64" name="Text Box 156"/>
            <p:cNvSpPr txBox="1">
              <a:spLocks noChangeArrowheads="1"/>
            </p:cNvSpPr>
            <p:nvPr/>
          </p:nvSpPr>
          <p:spPr bwMode="auto">
            <a:xfrm>
              <a:off x="2426" y="3521"/>
              <a:ext cx="4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9900"/>
                  </a:solidFill>
                  <a:latin typeface="Comic Sans MS" panose="030F0702030302020204" pitchFamily="66" charset="0"/>
                </a:rPr>
                <a:t>DO</a:t>
              </a:r>
            </a:p>
          </p:txBody>
        </p:sp>
      </p:grpSp>
      <p:grpSp>
        <p:nvGrpSpPr>
          <p:cNvPr id="17577" name="Group 169"/>
          <p:cNvGrpSpPr/>
          <p:nvPr/>
        </p:nvGrpSpPr>
        <p:grpSpPr bwMode="auto">
          <a:xfrm>
            <a:off x="395288" y="5084763"/>
            <a:ext cx="2952750" cy="579437"/>
            <a:chOff x="3061" y="2249"/>
            <a:chExt cx="725" cy="324"/>
          </a:xfrm>
        </p:grpSpPr>
        <p:sp>
          <p:nvSpPr>
            <p:cNvPr id="17578" name="Text Box 170"/>
            <p:cNvSpPr txBox="1">
              <a:spLocks noChangeArrowheads="1"/>
            </p:cNvSpPr>
            <p:nvPr/>
          </p:nvSpPr>
          <p:spPr bwMode="auto">
            <a:xfrm>
              <a:off x="3106" y="2249"/>
              <a:ext cx="592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CC"/>
                  </a:solidFill>
                  <a:latin typeface="Comic Sans MS" panose="030F0702030302020204" pitchFamily="66" charset="0"/>
                </a:rPr>
                <a:t>OC</a:t>
              </a:r>
              <a:endParaRPr lang="en-US" altLang="zh-CN" sz="2000" b="1">
                <a:solidFill>
                  <a:srgbClr val="FF33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579" name="Line 171"/>
            <p:cNvSpPr>
              <a:spLocks noChangeShapeType="1"/>
            </p:cNvSpPr>
            <p:nvPr/>
          </p:nvSpPr>
          <p:spPr bwMode="auto">
            <a:xfrm>
              <a:off x="3061" y="2301"/>
              <a:ext cx="725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全屏显示(4:3)</PresentationFormat>
  <Paragraphs>192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华文新魏</vt:lpstr>
      <vt:lpstr>宋体</vt:lpstr>
      <vt:lpstr>微软雅黑</vt:lpstr>
      <vt:lpstr>Arial</vt:lpstr>
      <vt:lpstr>Arial Black</vt:lpstr>
      <vt:lpstr>Calibri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>全科网 www.qk-w.com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2008-12-03T09:29:00Z</dcterms:created>
  <dcterms:modified xsi:type="dcterms:W3CDTF">2023-01-16T21:38:15Z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809DD56125C842FBAF771D20893B026F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