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4081E-6DD8-4E65-B134-3148A0F605F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FFBD5-B5B8-465A-85C4-6520D638F3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2F1A-07E8-47C0-9E53-24C85430496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2F1A-07E8-47C0-9E53-24C85430496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2F1A-07E8-47C0-9E53-24C85430496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2F1A-07E8-47C0-9E53-24C85430496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2F1A-07E8-47C0-9E53-24C85430496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2F1A-07E8-47C0-9E53-24C85430496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2F1A-07E8-47C0-9E53-24C85430496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2F1A-07E8-47C0-9E53-24C85430496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2F1A-07E8-47C0-9E53-24C85430496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2F1A-07E8-47C0-9E53-24C85430496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2F1A-07E8-47C0-9E53-24C85430496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2F1A-07E8-47C0-9E53-24C85430496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2F1A-07E8-47C0-9E53-24C85430496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9E43-5221-451D-BF6C-D0BB8927EA4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263F-D293-47DC-9E2E-C13F92185DC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4207-DA4F-4985-9B7C-A89E29383D4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3" y="1288435"/>
            <a:ext cx="7545579" cy="99441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E1DFDFD-E77A-47B8-852E-2DB2EDB9DEC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6EE6897-0E12-4333-AB58-DE67EC7A94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E350-8B48-4771-95D9-8FFE717277E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0CCB-DCF0-4B8D-BE8C-6CC51C121FE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8672-DECB-489B-B1E3-DBCE1C0B760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21B6-1489-497B-B1E2-E4D59AF1C03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95A2-D698-4D3D-94EF-EB1E5F78E78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EF82-38F3-436B-BD66-6702DB721AC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DE28-6879-412D-853D-A5D331439A8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AE88-CA2B-453A-8345-30FFEB81A3C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6FA8F0-AA03-4295-A76C-ECED1D5A9522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627534"/>
            <a:ext cx="9144000" cy="994410"/>
          </a:xfrm>
        </p:spPr>
        <p:txBody>
          <a:bodyPr/>
          <a:lstStyle/>
          <a:p>
            <a:r>
              <a:rPr lang="en-US" altLang="zh-CN" sz="3200" b="1" dirty="0" smtClean="0"/>
              <a:t>Unit 2   Hobbies</a:t>
            </a:r>
            <a:endParaRPr lang="zh-CN" altLang="en-US" sz="3200" b="1" dirty="0"/>
          </a:p>
        </p:txBody>
      </p:sp>
      <p:sp>
        <p:nvSpPr>
          <p:cNvPr id="5" name="矩形 4"/>
          <p:cNvSpPr/>
          <p:nvPr/>
        </p:nvSpPr>
        <p:spPr>
          <a:xfrm>
            <a:off x="-10855" y="185167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</a:t>
            </a:r>
            <a:r>
              <a:rPr lang="en-US" altLang="zh-C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running?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01191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815704"/>
            <a:ext cx="6840538" cy="28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13"/>
          <p:cNvSpPr txBox="1">
            <a:spLocks noChangeArrowheads="1"/>
          </p:cNvSpPr>
          <p:nvPr/>
        </p:nvSpPr>
        <p:spPr bwMode="auto">
          <a:xfrm>
            <a:off x="1763714" y="250031"/>
            <a:ext cx="6192837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CC33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Free </a:t>
            </a:r>
            <a:r>
              <a:rPr lang="en-US" altLang="zh-CN" sz="36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talk</a:t>
            </a:r>
            <a:r>
              <a:rPr lang="zh-CN" altLang="en-US" sz="3200" b="1" dirty="0" smtClean="0">
                <a:solidFill>
                  <a:srgbClr val="CC33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小朋友们，      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你喜欢什么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呢，一起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来谈论一下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吧！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22830" y="141480"/>
            <a:ext cx="28135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Let’s do</a:t>
            </a:r>
            <a:endParaRPr lang="zh-CN" alt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24050"/>
            <a:ext cx="8667750" cy="248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74676" y="897732"/>
            <a:ext cx="856932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做一做：当一名小记者，采访一下你的朋友或家人，记录下来他们的喜好。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899592" y="1923678"/>
            <a:ext cx="770413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9933FF"/>
                </a:solidFill>
              </a:rPr>
              <a:t>1. </a:t>
            </a:r>
            <a:r>
              <a:rPr lang="zh-CN" altLang="en-US" sz="2800" b="1" dirty="0" smtClean="0">
                <a:solidFill>
                  <a:srgbClr val="9933FF"/>
                </a:solidFill>
              </a:rPr>
              <a:t>跟读</a:t>
            </a:r>
            <a:r>
              <a:rPr lang="zh-CN" altLang="en-US" sz="2800" b="1" dirty="0">
                <a:solidFill>
                  <a:srgbClr val="9933FF"/>
                </a:solidFill>
              </a:rPr>
              <a:t>模仿。</a:t>
            </a:r>
            <a:endParaRPr lang="zh-CN" altLang="zh-CN" sz="2800" b="1" dirty="0">
              <a:solidFill>
                <a:srgbClr val="9933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9933FF"/>
                </a:solidFill>
              </a:rPr>
              <a:t>2. </a:t>
            </a:r>
            <a:r>
              <a:rPr lang="zh-CN" altLang="zh-CN" sz="2800" b="1" dirty="0">
                <a:solidFill>
                  <a:srgbClr val="9933FF"/>
                </a:solidFill>
              </a:rPr>
              <a:t>用本节课所学内容，向别人介绍自己的喜好。</a:t>
            </a:r>
            <a:endParaRPr lang="zh-CN" altLang="en-US" sz="2800" b="1" dirty="0">
              <a:solidFill>
                <a:srgbClr val="9933FF"/>
              </a:solidFill>
            </a:endParaRPr>
          </a:p>
        </p:txBody>
      </p:sp>
      <p:sp>
        <p:nvSpPr>
          <p:cNvPr id="5" name="云形 4"/>
          <p:cNvSpPr/>
          <p:nvPr/>
        </p:nvSpPr>
        <p:spPr bwMode="auto">
          <a:xfrm>
            <a:off x="2268539" y="411957"/>
            <a:ext cx="5184775" cy="70246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4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内容占位符 2"/>
          <p:cNvSpPr>
            <a:spLocks noGrp="1"/>
          </p:cNvSpPr>
          <p:nvPr>
            <p:ph idx="1"/>
          </p:nvPr>
        </p:nvSpPr>
        <p:spPr>
          <a:xfrm>
            <a:off x="539552" y="987574"/>
            <a:ext cx="8229600" cy="252028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 smtClean="0"/>
              <a:t>教学目标：</a:t>
            </a:r>
            <a:endParaRPr lang="en-US" altLang="zh-CN" b="1" dirty="0" smtClean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 smtClean="0"/>
              <a:t>1. </a:t>
            </a:r>
            <a:r>
              <a:rPr lang="zh-CN" altLang="zh-CN" b="1" dirty="0" smtClean="0"/>
              <a:t>能听懂、会说并认读单词：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run, skip, come</a:t>
            </a:r>
            <a:r>
              <a:rPr lang="zh-CN" altLang="zh-CN" b="1" dirty="0" smtClean="0"/>
              <a:t>。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 smtClean="0"/>
              <a:t>2.</a:t>
            </a:r>
            <a:r>
              <a:rPr lang="zh-CN" altLang="zh-CN" b="1" dirty="0" smtClean="0"/>
              <a:t>能用句子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 you like…?”</a:t>
            </a:r>
            <a:r>
              <a:rPr lang="zh-CN" altLang="zh-CN" b="1" dirty="0" smtClean="0"/>
              <a:t>询问喜好，并用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“Yes, I do./No, I don’t”</a:t>
            </a:r>
            <a:r>
              <a:rPr lang="zh-CN" altLang="zh-CN" b="1" dirty="0" smtClean="0"/>
              <a:t>做出回答。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2300" y="735546"/>
            <a:ext cx="6558206" cy="150810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Do you like running</a:t>
            </a:r>
            <a:r>
              <a:rPr lang="zh-CN" altLang="en-US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？</a:t>
            </a:r>
            <a:endParaRPr lang="en-US" altLang="zh-CN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r>
              <a:rPr lang="zh-CN" alt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你喜欢跑步吗？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2499742"/>
            <a:ext cx="2214563" cy="21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1" y="573882"/>
            <a:ext cx="4187825" cy="329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865213" y="1005576"/>
            <a:ext cx="3786613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run</a:t>
            </a:r>
            <a:r>
              <a:rPr lang="en-US" altLang="zh-CN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zh-CN" alt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跑，奔跑，跑步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4" y="573882"/>
            <a:ext cx="4103687" cy="29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477521" y="1005576"/>
            <a:ext cx="2223686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skip</a:t>
            </a:r>
            <a:r>
              <a:rPr lang="en-US" altLang="zh-CN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zh-CN" alt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跳绳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735807"/>
            <a:ext cx="3960812" cy="318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580112" y="897564"/>
            <a:ext cx="2236510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</a:p>
          <a:p>
            <a:pPr algn="ctr" eaLnBrk="1" hangingPunct="1">
              <a:defRPr/>
            </a:pPr>
            <a:r>
              <a:rPr lang="zh-CN" alt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来</a:t>
            </a:r>
          </a:p>
        </p:txBody>
      </p:sp>
      <p:sp>
        <p:nvSpPr>
          <p:cNvPr id="6" name="矩形 5"/>
          <p:cNvSpPr/>
          <p:nvPr/>
        </p:nvSpPr>
        <p:spPr>
          <a:xfrm>
            <a:off x="4256124" y="2355727"/>
            <a:ext cx="4887877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 and skip</a:t>
            </a:r>
          </a:p>
          <a:p>
            <a:pPr algn="ctr" eaLnBrk="1" hangingPunct="1">
              <a:defRPr/>
            </a:pPr>
            <a:r>
              <a:rPr lang="zh-CN" alt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来跳绳吧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4" y="844154"/>
            <a:ext cx="3705225" cy="33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4" y="844154"/>
            <a:ext cx="1704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9" y="4083844"/>
            <a:ext cx="3095625" cy="1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203849" y="195486"/>
            <a:ext cx="36631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看图猜单词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11864" y="1977629"/>
            <a:ext cx="266382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basketball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4" y="701279"/>
            <a:ext cx="1704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9" y="4083844"/>
            <a:ext cx="3095625" cy="1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203849" y="195486"/>
            <a:ext cx="36631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看图猜单词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4" y="1168004"/>
            <a:ext cx="4873625" cy="243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19926" y="1977629"/>
            <a:ext cx="266541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endParaRPr lang="zh-CN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4" y="701279"/>
            <a:ext cx="1704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9" y="4083844"/>
            <a:ext cx="3095625" cy="1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203849" y="195486"/>
            <a:ext cx="36631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看图猜单词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84889" y="2031206"/>
            <a:ext cx="266382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1113235"/>
            <a:ext cx="3455988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2 Hobbies 第一课时_课件1</Template>
  <TotalTime>0</TotalTime>
  <Words>119</Words>
  <Application>Microsoft Office PowerPoint</Application>
  <PresentationFormat>全屏显示(16:9)</PresentationFormat>
  <Paragraphs>42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华文行楷</vt:lpstr>
      <vt:lpstr>华文楷体</vt:lpstr>
      <vt:lpstr>楷体</vt:lpstr>
      <vt:lpstr>宋体</vt:lpstr>
      <vt:lpstr>微软雅黑</vt:lpstr>
      <vt:lpstr>Arial</vt:lpstr>
      <vt:lpstr>Calibri</vt:lpstr>
      <vt:lpstr>Times New Roman</vt:lpstr>
      <vt:lpstr>WWW.2PPT.COM
</vt:lpstr>
      <vt:lpstr>第一PPT模板网-WWW.1PPT.COM  </vt:lpstr>
      <vt:lpstr>Unit 2   Hobbies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2020-06-20T02:14:00Z</dcterms:created>
  <dcterms:modified xsi:type="dcterms:W3CDTF">2023-01-16T21:38:32Z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7FA424A8E99646E5978D053974ECB9E7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