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7" d="100"/>
        <a:sy n="9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860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6EBC1BB5-2421-44AD-A8A1-2D24E653FCC4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C1BB5-2421-44AD-A8A1-2D24E653FCC4}" type="slidenum">
              <a:rPr lang="en-US" altLang="zh-CN" smtClean="0"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2E989AD3-DED2-40E0-B1F8-8F2CCD4AFF8F}" type="slidenum">
              <a:rPr lang="en-US" altLang="zh-CN"/>
              <a:t>13</a:t>
            </a:fld>
            <a:endParaRPr lang="en-US" altLang="zh-CN"/>
          </a:p>
        </p:txBody>
      </p:sp>
      <p:sp>
        <p:nvSpPr>
          <p:cNvPr id="870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04FF3F3D-5858-4D75-8671-E6EEE2391725}" type="slidenum">
              <a:rPr lang="en-US" altLang="zh-CN" sz="1200"/>
              <a:t>13</a:t>
            </a:fld>
            <a:endParaRPr lang="en-US" altLang="zh-CN" sz="1200"/>
          </a:p>
        </p:txBody>
      </p:sp>
      <p:sp>
        <p:nvSpPr>
          <p:cNvPr id="8704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C957D75A-7FCA-48EB-8460-D9A024E2915B}" type="slidenum">
              <a:rPr lang="en-US" altLang="zh-CN" sz="1200"/>
              <a:t>13</a:t>
            </a:fld>
            <a:endParaRPr lang="en-US" altLang="zh-CN" sz="1200"/>
          </a:p>
        </p:txBody>
      </p:sp>
      <p:sp>
        <p:nvSpPr>
          <p:cNvPr id="8704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CEA3CA69-6761-41EE-A4F8-4C4CDD77A4E7}" type="slidenum">
              <a:rPr lang="en-US" altLang="zh-CN" sz="1200">
                <a:solidFill>
                  <a:srgbClr val="000000"/>
                </a:solidFill>
                <a:latin typeface="Times New Roman" panose="02020603050405020304" pitchFamily="18" charset="0"/>
              </a:rPr>
              <a:t>13</a:t>
            </a:fld>
            <a:endParaRPr lang="en-US" altLang="zh-CN" sz="1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70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70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36840FC2-BA21-4947-A832-B6BDCC890E3A}" type="slidenum">
              <a:rPr lang="en-US" altLang="zh-CN"/>
              <a:t>20</a:t>
            </a:fld>
            <a:endParaRPr lang="en-US" altLang="zh-CN"/>
          </a:p>
        </p:txBody>
      </p:sp>
      <p:sp>
        <p:nvSpPr>
          <p:cNvPr id="9523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0E89CAB7-AAE6-46E9-B93A-549026107E42}" type="slidenum">
              <a:rPr lang="en-US" altLang="zh-CN" sz="1200"/>
              <a:t>20</a:t>
            </a:fld>
            <a:endParaRPr lang="en-US" altLang="zh-CN" sz="1200"/>
          </a:p>
        </p:txBody>
      </p:sp>
      <p:sp>
        <p:nvSpPr>
          <p:cNvPr id="95235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95236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95237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61D19FB0-36BE-4242-A3A0-6F8495BB6C6B}" type="slidenum">
              <a:rPr lang="en-US" altLang="zh-CN" sz="1200">
                <a:latin typeface="Times New Roman" panose="02020603050405020304" pitchFamily="18" charset="0"/>
              </a:rPr>
              <a:t>20</a:t>
            </a:fld>
            <a:endParaRPr lang="en-US" altLang="zh-CN" sz="1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13488CF7-CA18-411A-BC49-E9A21CC0D4ED}" type="slidenum">
              <a:rPr lang="en-US" altLang="zh-CN"/>
              <a:t>22</a:t>
            </a:fld>
            <a:endParaRPr lang="en-US" altLang="zh-CN"/>
          </a:p>
        </p:txBody>
      </p:sp>
      <p:sp>
        <p:nvSpPr>
          <p:cNvPr id="9830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5FF741C0-023F-453D-830C-ADB806D66849}" type="slidenum">
              <a:rPr lang="en-US" altLang="zh-CN" sz="1200"/>
              <a:t>22</a:t>
            </a:fld>
            <a:endParaRPr lang="en-US" altLang="zh-CN" sz="1200"/>
          </a:p>
        </p:txBody>
      </p:sp>
      <p:sp>
        <p:nvSpPr>
          <p:cNvPr id="9830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98308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98309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485601AF-7579-4F8A-A6DC-64E0C0A8AC62}" type="slidenum">
              <a:rPr lang="en-US" altLang="zh-CN" sz="1200">
                <a:latin typeface="Times New Roman" panose="02020603050405020304" pitchFamily="18" charset="0"/>
              </a:rPr>
              <a:t>22</a:t>
            </a:fld>
            <a:endParaRPr lang="en-US" altLang="zh-CN" sz="1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D7AF29-E290-4270-B351-55F358CA134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E721CE-3E78-4D4A-87A3-227F04C48B1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24DFAB-D7BE-4C2F-9B5C-ED7BF30106B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2D6364-9525-4004-91EC-3D380446EB2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C4C2E8-A807-4CF7-9C51-1018A240E8C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9A1A51-2B52-49D4-8DBD-5CD2EE40AED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6DB048-FB6E-4664-B511-CB0C7816B74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29D52E-CE92-49C8-9E4C-20DFDFDF22F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88ED9E-E5F6-4C46-A741-B86DB8D6561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507F39-3616-434D-AE8A-B1E9BD1421F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51D2D0-D0DC-4048-9DE1-8C35F0B88A5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5457D049-0A98-44C2-9621-50811FD5A561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0" y="1219200"/>
            <a:ext cx="9144000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</a:pPr>
            <a:r>
              <a:rPr lang="en-US" altLang="zh-CN" sz="4400" b="1" dirty="0">
                <a:solidFill>
                  <a:srgbClr val="0000CC"/>
                </a:solidFill>
              </a:rPr>
              <a:t>Unit 5</a:t>
            </a:r>
          </a:p>
          <a:p>
            <a:r>
              <a:rPr lang="en-US" altLang="zh-CN" sz="4800" b="1" i="1" spc="-150" dirty="0">
                <a:solidFill>
                  <a:srgbClr val="0000CC"/>
                </a:solidFill>
              </a:rPr>
              <a:t>What are the shirts made of?</a:t>
            </a:r>
          </a:p>
        </p:txBody>
      </p:sp>
      <p:sp>
        <p:nvSpPr>
          <p:cNvPr id="10244" name="WordArt 6"/>
          <p:cNvSpPr>
            <a:spLocks noChangeArrowheads="1" noChangeShapeType="1" noTextEdit="1"/>
          </p:cNvSpPr>
          <p:nvPr/>
        </p:nvSpPr>
        <p:spPr bwMode="auto">
          <a:xfrm>
            <a:off x="1704975" y="3429000"/>
            <a:ext cx="56388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b="1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latin typeface="+mn-lt"/>
                <a:ea typeface="+mn-lt"/>
                <a:cs typeface="+mn-lt"/>
              </a:rPr>
              <a:t>Section A Grammar Focus-4c</a:t>
            </a:r>
            <a:endParaRPr lang="zh-CN" altLang="en-US" sz="3600" b="1" kern="10" dirty="0">
              <a:ln w="9525">
                <a:solidFill>
                  <a:srgbClr val="000000"/>
                </a:solidFill>
                <a:round/>
              </a:ln>
              <a:solidFill>
                <a:srgbClr val="FF0000"/>
              </a:solidFill>
              <a:latin typeface="+mn-lt"/>
              <a:ea typeface="+mn-lt"/>
              <a:cs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589670" y="5448300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5"/>
          <p:cNvSpPr>
            <a:spLocks noChangeArrowheads="1"/>
          </p:cNvSpPr>
          <p:nvPr/>
        </p:nvSpPr>
        <p:spPr bwMode="auto">
          <a:xfrm>
            <a:off x="533400" y="685800"/>
            <a:ext cx="70500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FF0066"/>
                </a:solidFill>
                <a:ea typeface="黑体" panose="02010609060101010101" pitchFamily="2" charset="-122"/>
              </a:rPr>
              <a:t>1.</a:t>
            </a:r>
            <a:r>
              <a:rPr lang="zh-CN" altLang="en-US" sz="3200" b="1" dirty="0">
                <a:solidFill>
                  <a:srgbClr val="FF0066"/>
                </a:solidFill>
                <a:ea typeface="黑体" panose="02010609060101010101" pitchFamily="2" charset="-122"/>
              </a:rPr>
              <a:t>一般现在时被动语态的各种句式结构</a:t>
            </a:r>
          </a:p>
        </p:txBody>
      </p:sp>
      <p:graphicFrame>
        <p:nvGraphicFramePr>
          <p:cNvPr id="31801" name="Group 57"/>
          <p:cNvGraphicFramePr>
            <a:graphicFrameLocks noGrp="1"/>
          </p:cNvGraphicFramePr>
          <p:nvPr/>
        </p:nvGraphicFramePr>
        <p:xfrm>
          <a:off x="914400" y="1447800"/>
          <a:ext cx="7696200" cy="3757901"/>
        </p:xfrm>
        <a:graphic>
          <a:graphicData uri="http://schemas.openxmlformats.org/drawingml/2006/table">
            <a:tbl>
              <a:tblPr/>
              <a:tblGrid>
                <a:gridCol w="1211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4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447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肯定式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BE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TW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主语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+am/is/are+</a:t>
                      </a:r>
                      <a:r>
                        <a:rPr kumimoji="0" lang="zh-TW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过去分词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（ 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+ by</a:t>
                      </a:r>
                      <a:r>
                        <a:rPr kumimoji="0" lang="en-US" altLang="zh-TW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…)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2" charset="-122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47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否定式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BE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TW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主语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+am/is/are +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 not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 +</a:t>
                      </a:r>
                      <a:r>
                        <a:rPr kumimoji="0" lang="zh-TW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过去分词</a:t>
                      </a:r>
                      <a:r>
                        <a:rPr kumimoji="0" lang="zh-TW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 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(+by</a:t>
                      </a:r>
                      <a:r>
                        <a:rPr kumimoji="0" lang="en-US" altLang="zh-TW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…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)</a:t>
                      </a:r>
                      <a:r>
                        <a:rPr kumimoji="0" lang="zh-TW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 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2" charset="-122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1553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疑问式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BE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Am/Is/Are+</a:t>
                      </a:r>
                      <a:r>
                        <a:rPr kumimoji="0" lang="zh-TW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主语</a:t>
                      </a:r>
                      <a:r>
                        <a:rPr kumimoji="0" lang="en-US" altLang="zh-TW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+</a:t>
                      </a:r>
                      <a:r>
                        <a:rPr kumimoji="0" lang="zh-TW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过去分词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(+ by …)?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662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TW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特殊疑问词</a:t>
                      </a:r>
                      <a:r>
                        <a:rPr kumimoji="0" lang="en-US" altLang="zh-TW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+ 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am/is/are+</a:t>
                      </a:r>
                      <a:r>
                        <a:rPr kumimoji="0" lang="zh-TW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主语</a:t>
                      </a:r>
                      <a:r>
                        <a:rPr kumimoji="0" lang="en-US" altLang="zh-TW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+</a:t>
                      </a:r>
                      <a:r>
                        <a:rPr kumimoji="0" lang="zh-TW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过去分词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（</a:t>
                      </a:r>
                      <a:r>
                        <a:rPr kumimoji="0" lang="en-US" altLang="zh-TW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+ 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by ...)</a:t>
                      </a:r>
                      <a:r>
                        <a:rPr kumimoji="0" lang="en-US" altLang="zh-TW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?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2" charset="-122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1799" name="WordArt 55" descr="白色大理石"/>
          <p:cNvSpPr>
            <a:spLocks noChangeArrowheads="1" noChangeShapeType="1" noTextEdit="1"/>
          </p:cNvSpPr>
          <p:nvPr/>
        </p:nvSpPr>
        <p:spPr bwMode="auto">
          <a:xfrm>
            <a:off x="457200" y="5410200"/>
            <a:ext cx="1371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r>
              <a:rPr lang="zh-CN" altLang="en-US" sz="3600" b="1" kern="10">
                <a:ln w="9525">
                  <a:rou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宋体" panose="02010600030101010101" pitchFamily="2" charset="-122"/>
                <a:ea typeface="宋体" panose="02010600030101010101" pitchFamily="2" charset="-122"/>
              </a:rPr>
              <a:t>助记：</a:t>
            </a:r>
          </a:p>
        </p:txBody>
      </p:sp>
      <p:sp>
        <p:nvSpPr>
          <p:cNvPr id="81940" name="Text Box 56"/>
          <p:cNvSpPr txBox="1">
            <a:spLocks noChangeArrowheads="1"/>
          </p:cNvSpPr>
          <p:nvPr/>
        </p:nvSpPr>
        <p:spPr bwMode="auto">
          <a:xfrm>
            <a:off x="1981200" y="5334000"/>
            <a:ext cx="685800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5000"/>
              </a:lnSpc>
            </a:pP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被动不离“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be” “p.p.”, “p.p.”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前面助动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be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。</a:t>
            </a:r>
          </a:p>
          <a:p>
            <a:pPr>
              <a:lnSpc>
                <a:spcPct val="125000"/>
              </a:lnSpc>
            </a:pP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主谓一致莫忘记，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am, is, are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现在时。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1799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81940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99" grpId="0" animBg="1"/>
      <p:bldP spid="8194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3"/>
          <p:cNvSpPr>
            <a:spLocks noChangeArrowheads="1"/>
          </p:cNvSpPr>
          <p:nvPr/>
        </p:nvSpPr>
        <p:spPr bwMode="auto">
          <a:xfrm>
            <a:off x="533400" y="536575"/>
            <a:ext cx="62007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FF0066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2.</a:t>
            </a:r>
            <a:r>
              <a:rPr lang="zh-CN" altLang="en-US" sz="3200" b="1" dirty="0">
                <a:solidFill>
                  <a:srgbClr val="FF0066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一般现在时被动语态的基本用法</a:t>
            </a:r>
          </a:p>
        </p:txBody>
      </p:sp>
      <p:graphicFrame>
        <p:nvGraphicFramePr>
          <p:cNvPr id="15407" name="Group 47"/>
          <p:cNvGraphicFramePr>
            <a:graphicFrameLocks noGrp="1"/>
          </p:cNvGraphicFramePr>
          <p:nvPr/>
        </p:nvGraphicFramePr>
        <p:xfrm>
          <a:off x="685800" y="1371600"/>
          <a:ext cx="7924800" cy="4824719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7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33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               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用法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                     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示例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47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TW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表示</a:t>
                      </a:r>
                      <a:r>
                        <a:rPr kumimoji="0" lang="zh-TW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经常性或习惯性</a:t>
                      </a:r>
                      <a:r>
                        <a:rPr kumimoji="0" lang="zh-TW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发生的被动动作</a:t>
                      </a:r>
                      <a:endParaRPr kumimoji="0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2" charset="-122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I am 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often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 asked the question by my pupils.</a:t>
                      </a: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47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TW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表示</a:t>
                      </a:r>
                      <a:r>
                        <a:rPr kumimoji="0" lang="zh-TW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近期</a:t>
                      </a:r>
                      <a:r>
                        <a:rPr kumimoji="0" lang="zh-TW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正在发生的被动动作</a:t>
                      </a:r>
                      <a:endParaRPr kumimoji="0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2" charset="-122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These days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 people are moved by a teacher named Zhang </a:t>
                      </a:r>
                      <a:r>
                        <a:rPr kumimoji="0" lang="en-US" altLang="zh-CN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Lili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47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TW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描述某种</a:t>
                      </a:r>
                      <a:r>
                        <a:rPr kumimoji="0" lang="zh-TW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常态化</a:t>
                      </a:r>
                      <a:r>
                        <a:rPr kumimoji="0" lang="zh-TW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的被动的客观事实</a:t>
                      </a:r>
                      <a:endParaRPr kumimoji="0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2" charset="-122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The spaceship is 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mainly 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controlled by computer.</a:t>
                      </a:r>
                      <a:endParaRPr kumimoji="0" lang="en-US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2" charset="-122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5677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TW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强调目前存在的</a:t>
                      </a:r>
                      <a:r>
                        <a:rPr kumimoji="0" lang="zh-TW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针对行为主体人</a:t>
                      </a:r>
                      <a:r>
                        <a:rPr kumimoji="0" lang="zh-TW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的被 限制性动作</a:t>
                      </a:r>
                      <a:endParaRPr kumimoji="0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2" charset="-122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You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 aren’t allowed to take photos.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4"/>
          <p:cNvSpPr>
            <a:spLocks noChangeArrowheads="1"/>
          </p:cNvSpPr>
          <p:nvPr/>
        </p:nvSpPr>
        <p:spPr bwMode="auto">
          <a:xfrm>
            <a:off x="762000" y="612775"/>
            <a:ext cx="57927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FF0066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3.</a:t>
            </a:r>
            <a:r>
              <a:rPr lang="zh-CN" altLang="en-US" sz="3200" b="1" dirty="0">
                <a:solidFill>
                  <a:srgbClr val="FF0066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主动语态变为被动语态的方法</a:t>
            </a:r>
          </a:p>
        </p:txBody>
      </p:sp>
      <p:sp>
        <p:nvSpPr>
          <p:cNvPr id="83971" name="Rectangle 5"/>
          <p:cNvSpPr>
            <a:spLocks noChangeArrowheads="1"/>
          </p:cNvSpPr>
          <p:nvPr/>
        </p:nvSpPr>
        <p:spPr bwMode="auto">
          <a:xfrm>
            <a:off x="533400" y="1371600"/>
            <a:ext cx="82296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zh-TW" altLang="en-US" sz="2800" b="1" dirty="0">
                <a:latin typeface="Times New Roman" panose="02020603050405020304" pitchFamily="18" charset="0"/>
                <a:ea typeface="黑体" panose="02010609060101010101" pitchFamily="2" charset="-122"/>
              </a:rPr>
              <a:t>第一步</a:t>
            </a:r>
            <a:r>
              <a:rPr lang="en-US" altLang="zh-TW" sz="2800" b="1" dirty="0">
                <a:latin typeface="Times New Roman" panose="02020603050405020304" pitchFamily="18" charset="0"/>
                <a:ea typeface="黑体" panose="02010609060101010101" pitchFamily="2" charset="-122"/>
              </a:rPr>
              <a:t>:</a:t>
            </a:r>
            <a:r>
              <a:rPr lang="zh-TW" altLang="en-US" sz="2800" b="1" dirty="0">
                <a:latin typeface="Times New Roman" panose="02020603050405020304" pitchFamily="18" charset="0"/>
                <a:ea typeface="黑体" panose="02010609060101010101" pitchFamily="2" charset="-122"/>
              </a:rPr>
              <a:t>将主动语态的</a:t>
            </a:r>
            <a:r>
              <a:rPr lang="zh-TW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宾语</a:t>
            </a:r>
            <a:r>
              <a:rPr lang="zh-TW" altLang="en-US" sz="2800" b="1" dirty="0">
                <a:latin typeface="Times New Roman" panose="02020603050405020304" pitchFamily="18" charset="0"/>
                <a:ea typeface="黑体" panose="02010609060101010101" pitchFamily="2" charset="-122"/>
              </a:rPr>
              <a:t>改为</a:t>
            </a:r>
            <a:r>
              <a:rPr lang="zh-TW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被动语态的主语</a:t>
            </a:r>
            <a:r>
              <a:rPr lang="zh-TW" altLang="en-US" sz="2800" b="1" dirty="0">
                <a:latin typeface="Times New Roman" panose="02020603050405020304" pitchFamily="18" charset="0"/>
                <a:ea typeface="黑体" panose="02010609060101010101" pitchFamily="2" charset="-122"/>
              </a:rPr>
              <a:t>；</a:t>
            </a:r>
          </a:p>
          <a:p>
            <a:pPr algn="l"/>
            <a:r>
              <a:rPr lang="zh-TW" altLang="en-US" sz="2800" b="1" dirty="0">
                <a:latin typeface="Times New Roman" panose="02020603050405020304" pitchFamily="18" charset="0"/>
                <a:ea typeface="黑体" panose="02010609060101010101" pitchFamily="2" charset="-122"/>
              </a:rPr>
              <a:t>第二步</a:t>
            </a:r>
            <a:r>
              <a:rPr lang="en-US" altLang="zh-TW" sz="2800" b="1" dirty="0">
                <a:latin typeface="Times New Roman" panose="02020603050405020304" pitchFamily="18" charset="0"/>
                <a:ea typeface="黑体" panose="02010609060101010101" pitchFamily="2" charset="-122"/>
              </a:rPr>
              <a:t>:</a:t>
            </a:r>
            <a:r>
              <a:rPr lang="zh-TW" altLang="en-US" sz="2800" b="1" dirty="0">
                <a:latin typeface="Times New Roman" panose="02020603050405020304" pitchFamily="18" charset="0"/>
                <a:ea typeface="黑体" panose="02010609060101010101" pitchFamily="2" charset="-122"/>
              </a:rPr>
              <a:t>将主动语态的</a:t>
            </a:r>
            <a:r>
              <a:rPr lang="zh-TW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谓语</a:t>
            </a:r>
            <a:r>
              <a:rPr lang="zh-TW" altLang="en-US" sz="2800" b="1" dirty="0">
                <a:latin typeface="Times New Roman" panose="02020603050405020304" pitchFamily="18" charset="0"/>
                <a:ea typeface="黑体" panose="02010609060101010101" pitchFamily="2" charset="-122"/>
              </a:rPr>
              <a:t>改为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“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be+</a:t>
            </a:r>
            <a:r>
              <a:rPr lang="zh-TW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及物动词的过去</a:t>
            </a:r>
            <a:r>
              <a:rPr lang="zh-TW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</a:t>
            </a:r>
            <a:r>
              <a:rPr lang="zh-TW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分</a:t>
            </a:r>
            <a:r>
              <a:rPr lang="zh-TW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词”结构</a:t>
            </a:r>
            <a:r>
              <a:rPr lang="zh-TW" altLang="en-US" sz="2800" b="1" dirty="0">
                <a:latin typeface="Times New Roman" panose="02020603050405020304" pitchFamily="18" charset="0"/>
                <a:ea typeface="黑体" panose="02010609060101010101" pitchFamily="2" charset="-122"/>
              </a:rPr>
              <a:t>；</a:t>
            </a:r>
          </a:p>
          <a:p>
            <a:pPr algn="l"/>
            <a:r>
              <a:rPr lang="zh-TW" altLang="en-US" sz="2800" b="1" dirty="0">
                <a:latin typeface="Times New Roman" panose="02020603050405020304" pitchFamily="18" charset="0"/>
                <a:ea typeface="黑体" panose="02010609060101010101" pitchFamily="2" charset="-122"/>
              </a:rPr>
              <a:t>第三步</a:t>
            </a:r>
            <a:r>
              <a:rPr lang="en-US" altLang="zh-TW" sz="2800" b="1" dirty="0">
                <a:latin typeface="Times New Roman" panose="02020603050405020304" pitchFamily="18" charset="0"/>
                <a:ea typeface="黑体" panose="02010609060101010101" pitchFamily="2" charset="-122"/>
              </a:rPr>
              <a:t>:</a:t>
            </a:r>
            <a:r>
              <a:rPr lang="zh-TW" altLang="en-US" sz="2800" b="1" dirty="0">
                <a:latin typeface="Times New Roman" panose="02020603050405020304" pitchFamily="18" charset="0"/>
                <a:ea typeface="黑体" panose="02010609060101010101" pitchFamily="2" charset="-122"/>
              </a:rPr>
              <a:t>将主动语态的</a:t>
            </a:r>
            <a:r>
              <a:rPr lang="zh-TW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主语</a:t>
            </a:r>
            <a:r>
              <a:rPr lang="zh-TW" altLang="en-US" sz="2800" b="1" dirty="0">
                <a:latin typeface="Times New Roman" panose="02020603050405020304" pitchFamily="18" charset="0"/>
                <a:ea typeface="黑体" panose="02010609060101010101" pitchFamily="2" charset="-122"/>
              </a:rPr>
              <a:t>改为</a:t>
            </a:r>
            <a:r>
              <a:rPr lang="zh-TW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介词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by</a:t>
            </a:r>
            <a:r>
              <a:rPr lang="zh-TW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的宾语</a:t>
            </a:r>
            <a:r>
              <a:rPr lang="zh-TW" altLang="en-US" sz="2800" b="1" dirty="0">
                <a:latin typeface="Times New Roman" panose="02020603050405020304" pitchFamily="18" charset="0"/>
                <a:ea typeface="黑体" panose="02010609060101010101" pitchFamily="2" charset="-122"/>
              </a:rPr>
              <a:t>，放在</a:t>
            </a:r>
            <a:r>
              <a:rPr lang="zh-TW" altLang="zh-CN" sz="2800" b="1" dirty="0">
                <a:latin typeface="Times New Roman" panose="02020603050405020304" pitchFamily="18" charset="0"/>
                <a:ea typeface="黑体" panose="02010609060101010101" pitchFamily="2" charset="-122"/>
              </a:rPr>
              <a:t> </a:t>
            </a:r>
            <a:endParaRPr lang="zh-TW" altLang="en-US" sz="2800" b="1" dirty="0"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 algn="l"/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2" charset="-122"/>
              </a:rPr>
              <a:t>              </a:t>
            </a:r>
            <a:r>
              <a:rPr lang="zh-TW" altLang="en-US" sz="2800" b="1" dirty="0">
                <a:latin typeface="Times New Roman" panose="02020603050405020304" pitchFamily="18" charset="0"/>
                <a:ea typeface="黑体" panose="02010609060101010101" pitchFamily="2" charset="-122"/>
              </a:rPr>
              <a:t>谓语之后</a:t>
            </a:r>
            <a:r>
              <a:rPr lang="en-US" altLang="zh-TW" sz="2800" b="1" dirty="0">
                <a:latin typeface="Times New Roman" panose="02020603050405020304" pitchFamily="18" charset="0"/>
                <a:ea typeface="黑体" panose="02010609060101010101" pitchFamily="2" charset="-122"/>
              </a:rPr>
              <a:t>(</a:t>
            </a:r>
            <a:r>
              <a:rPr lang="zh-TW" altLang="en-US" sz="2800" b="1" dirty="0">
                <a:latin typeface="Times New Roman" panose="02020603050405020304" pitchFamily="18" charset="0"/>
                <a:ea typeface="黑体" panose="02010609060101010101" pitchFamily="2" charset="-122"/>
              </a:rPr>
              <a:t>有时可省略</a:t>
            </a:r>
            <a:r>
              <a:rPr lang="en-US" altLang="zh-TW" sz="2800" b="1" dirty="0">
                <a:latin typeface="Times New Roman" panose="02020603050405020304" pitchFamily="18" charset="0"/>
                <a:ea typeface="黑体" panose="02010609060101010101" pitchFamily="2" charset="-122"/>
              </a:rPr>
              <a:t>)</a:t>
            </a:r>
            <a:r>
              <a:rPr lang="zh-TW" altLang="en-US" sz="2800" b="1" dirty="0">
                <a:latin typeface="Times New Roman" panose="02020603050405020304" pitchFamily="18" charset="0"/>
                <a:ea typeface="黑体" panose="02010609060101010101" pitchFamily="2" charset="-122"/>
              </a:rPr>
              <a:t>。</a:t>
            </a:r>
          </a:p>
          <a:p>
            <a:pPr algn="l"/>
            <a:r>
              <a:rPr lang="zh-TW" altLang="en-US" sz="2800" b="1" dirty="0">
                <a:latin typeface="Times New Roman" panose="02020603050405020304" pitchFamily="18" charset="0"/>
                <a:ea typeface="黑体" panose="02010609060101010101" pitchFamily="2" charset="-122"/>
              </a:rPr>
              <a:t>如图示：</a:t>
            </a:r>
          </a:p>
        </p:txBody>
      </p:sp>
      <p:sp>
        <p:nvSpPr>
          <p:cNvPr id="83972" name="Rectangle 6"/>
          <p:cNvSpPr>
            <a:spLocks noChangeArrowheads="1"/>
          </p:cNvSpPr>
          <p:nvPr/>
        </p:nvSpPr>
        <p:spPr bwMode="auto">
          <a:xfrm>
            <a:off x="1600200" y="4244975"/>
            <a:ext cx="71929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000" b="1" u="sng">
                <a:solidFill>
                  <a:srgbClr val="8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They </a:t>
            </a:r>
            <a:r>
              <a:rPr lang="en-US" altLang="zh-TW" sz="2000" b="1" u="sng">
                <a:solidFill>
                  <a:srgbClr val="8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(</a:t>
            </a:r>
            <a:r>
              <a:rPr lang="zh-TW" altLang="en-US" sz="2000" b="1" u="sng">
                <a:solidFill>
                  <a:srgbClr val="8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主语</a:t>
            </a:r>
            <a:r>
              <a:rPr lang="zh-CN" altLang="en-US" sz="2000" b="1" u="sng">
                <a:solidFill>
                  <a:srgbClr val="8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）</a:t>
            </a:r>
            <a:r>
              <a:rPr lang="en-US" altLang="zh-CN" sz="2000" b="1" u="sng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grow </a:t>
            </a:r>
            <a:r>
              <a:rPr lang="en-US" altLang="zh-TW" sz="2000" b="1" u="sng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(</a:t>
            </a:r>
            <a:r>
              <a:rPr lang="zh-TW" altLang="en-US" sz="2000" b="1" u="sng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谓语</a:t>
            </a:r>
            <a:r>
              <a:rPr lang="zh-CN" altLang="en-US" sz="2000" b="1" u="sng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）</a:t>
            </a:r>
            <a:r>
              <a:rPr lang="en-US" altLang="zh-CN" sz="2000" b="1" u="sng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tea </a:t>
            </a:r>
            <a:r>
              <a:rPr lang="en-US" altLang="zh-TW" sz="2000" b="1" u="sng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(</a:t>
            </a:r>
            <a:r>
              <a:rPr lang="zh-TW" altLang="en-US" sz="2000" b="1" u="sng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宾语</a:t>
            </a:r>
            <a:r>
              <a:rPr lang="zh-CN" altLang="en-US" sz="2000" b="1" u="sng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）</a:t>
            </a:r>
            <a:r>
              <a:rPr lang="en-US" altLang="zh-CN" sz="2000" b="1" u="sng">
                <a:latin typeface="Times New Roman" panose="02020603050405020304" pitchFamily="18" charset="0"/>
                <a:ea typeface="黑体" panose="02010609060101010101" pitchFamily="2" charset="-122"/>
              </a:rPr>
              <a:t>in the south-east of China.</a:t>
            </a:r>
          </a:p>
          <a:p>
            <a:pPr algn="l"/>
            <a:endParaRPr lang="en-US" altLang="zh-CN" sz="2000" b="1" u="sng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83973" name="Rectangle 7"/>
          <p:cNvSpPr>
            <a:spLocks noChangeArrowheads="1"/>
          </p:cNvSpPr>
          <p:nvPr/>
        </p:nvSpPr>
        <p:spPr bwMode="auto">
          <a:xfrm>
            <a:off x="304800" y="5616575"/>
            <a:ext cx="12906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TW" altLang="en-US" sz="2000" b="1">
                <a:solidFill>
                  <a:srgbClr val="FF0066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被动语态</a:t>
            </a:r>
            <a:r>
              <a:rPr lang="en-US" altLang="zh-TW" sz="2000" b="1">
                <a:solidFill>
                  <a:srgbClr val="FF0066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:</a:t>
            </a:r>
            <a:endParaRPr lang="en-US" altLang="zh-CN" sz="2000" b="1">
              <a:solidFill>
                <a:srgbClr val="FF0066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83974" name="Rectangle 8"/>
          <p:cNvSpPr>
            <a:spLocks noChangeArrowheads="1"/>
          </p:cNvSpPr>
          <p:nvPr/>
        </p:nvSpPr>
        <p:spPr bwMode="auto">
          <a:xfrm>
            <a:off x="304800" y="4244975"/>
            <a:ext cx="12906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TW" altLang="en-US" sz="2000" b="1">
                <a:solidFill>
                  <a:srgbClr val="FF0066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主动语态</a:t>
            </a:r>
            <a:r>
              <a:rPr lang="en-US" altLang="zh-TW" sz="2000" b="1">
                <a:solidFill>
                  <a:srgbClr val="FF0066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:</a:t>
            </a:r>
            <a:endParaRPr lang="en-US" altLang="zh-CN" sz="2000" b="1">
              <a:solidFill>
                <a:srgbClr val="FF0066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83975" name="Rectangle 9"/>
          <p:cNvSpPr>
            <a:spLocks noChangeArrowheads="1"/>
          </p:cNvSpPr>
          <p:nvPr/>
        </p:nvSpPr>
        <p:spPr bwMode="auto">
          <a:xfrm>
            <a:off x="1600200" y="5616575"/>
            <a:ext cx="7131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000" b="1" u="sng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Tea </a:t>
            </a:r>
            <a:r>
              <a:rPr lang="en-US" altLang="zh-TW" sz="2000" b="1" u="sng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(</a:t>
            </a:r>
            <a:r>
              <a:rPr lang="zh-TW" altLang="en-US" sz="2000" b="1" u="sng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主语</a:t>
            </a:r>
            <a:r>
              <a:rPr lang="zh-CN" altLang="en-US" sz="2000" b="1" u="sng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）</a:t>
            </a:r>
            <a:r>
              <a:rPr lang="en-US" altLang="zh-CN" sz="2000" b="1" u="sng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is grown </a:t>
            </a:r>
            <a:r>
              <a:rPr lang="en-US" altLang="zh-TW" sz="2000" b="1" u="sng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(</a:t>
            </a:r>
            <a:r>
              <a:rPr lang="zh-TW" altLang="en-US" sz="2000" b="1" u="sng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谓语</a:t>
            </a:r>
            <a:r>
              <a:rPr lang="zh-CN" altLang="en-US" sz="2000" b="1" u="sng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）</a:t>
            </a:r>
            <a:r>
              <a:rPr lang="en-US" altLang="zh-CN" sz="2000" b="1" u="sng">
                <a:solidFill>
                  <a:srgbClr val="8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by them</a:t>
            </a:r>
            <a:r>
              <a:rPr lang="en-US" altLang="zh-CN" sz="2000" b="1">
                <a:latin typeface="Times New Roman" panose="02020603050405020304" pitchFamily="18" charset="0"/>
                <a:ea typeface="黑体" panose="02010609060101010101" pitchFamily="2" charset="-122"/>
              </a:rPr>
              <a:t> </a:t>
            </a:r>
            <a:r>
              <a:rPr lang="en-US" altLang="zh-CN" sz="2000" b="1" u="sng">
                <a:latin typeface="Times New Roman" panose="02020603050405020304" pitchFamily="18" charset="0"/>
                <a:ea typeface="黑体" panose="02010609060101010101" pitchFamily="2" charset="-122"/>
              </a:rPr>
              <a:t>in the south-east of China.</a:t>
            </a:r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>
            <a:off x="2362200" y="4572000"/>
            <a:ext cx="2743200" cy="114300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>
            <a:off x="3657600" y="4572000"/>
            <a:ext cx="0" cy="1219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 flipH="1">
            <a:off x="2286000" y="4572000"/>
            <a:ext cx="2667000" cy="11430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>
            <a:off x="7010400" y="45720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397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8397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8397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83975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2778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32779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2780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32781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2" grpId="0"/>
      <p:bldP spid="83973" grpId="0"/>
      <p:bldP spid="83974" grpId="0"/>
      <p:bldP spid="83975" grpId="0"/>
      <p:bldP spid="32778" grpId="0" animBg="1"/>
      <p:bldP spid="32779" grpId="0" animBg="1"/>
      <p:bldP spid="32780" grpId="0" animBg="1"/>
      <p:bldP spid="3278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609600" y="1371600"/>
            <a:ext cx="8153400" cy="372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l">
              <a:lnSpc>
                <a:spcPct val="105000"/>
              </a:lnSpc>
              <a:spcBef>
                <a:spcPct val="55000"/>
              </a:spcBef>
              <a:buFontTx/>
              <a:buAutoNum type="arabicPeriod"/>
            </a:pPr>
            <a:r>
              <a:rPr lang="en-US" altLang="zh-CN" sz="3200" b="1" dirty="0">
                <a:latin typeface="Times New Roman" panose="02020603050405020304" pitchFamily="18" charset="0"/>
              </a:rPr>
              <a:t>People play football all over the world.</a:t>
            </a:r>
          </a:p>
          <a:p>
            <a:pPr marL="342900" indent="-342900" algn="l">
              <a:lnSpc>
                <a:spcPct val="105000"/>
              </a:lnSpc>
              <a:spcBef>
                <a:spcPct val="55000"/>
              </a:spcBef>
            </a:pPr>
            <a:endParaRPr lang="en-US" altLang="zh-CN" sz="3200" b="1" dirty="0">
              <a:latin typeface="Times New Roman" panose="02020603050405020304" pitchFamily="18" charset="0"/>
            </a:endParaRPr>
          </a:p>
          <a:p>
            <a:pPr marL="342900" indent="-342900" algn="l">
              <a:lnSpc>
                <a:spcPct val="105000"/>
              </a:lnSpc>
              <a:spcBef>
                <a:spcPct val="5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2. The old man on TV tells a story on Sunday.</a:t>
            </a:r>
          </a:p>
          <a:p>
            <a:pPr marL="342900" indent="-342900" algn="l">
              <a:lnSpc>
                <a:spcPct val="105000"/>
              </a:lnSpc>
              <a:spcBef>
                <a:spcPct val="55000"/>
              </a:spcBef>
            </a:pPr>
            <a:endParaRPr lang="en-US" altLang="zh-CN" sz="3200" b="1" dirty="0">
              <a:latin typeface="Times New Roman" panose="02020603050405020304" pitchFamily="18" charset="0"/>
            </a:endParaRPr>
          </a:p>
          <a:p>
            <a:pPr marL="342900" indent="-342900" algn="l">
              <a:lnSpc>
                <a:spcPct val="105000"/>
              </a:lnSpc>
              <a:spcBef>
                <a:spcPct val="5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3. Students listen to the kind teacher carefully.   </a:t>
            </a:r>
          </a:p>
        </p:txBody>
      </p:sp>
      <p:sp>
        <p:nvSpPr>
          <p:cNvPr id="84995" name="Text Box 12"/>
          <p:cNvSpPr txBox="1">
            <a:spLocks noChangeArrowheads="1"/>
          </p:cNvSpPr>
          <p:nvPr/>
        </p:nvSpPr>
        <p:spPr bwMode="auto">
          <a:xfrm>
            <a:off x="1143000" y="1905000"/>
            <a:ext cx="7010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Football is played all over the world by people.</a:t>
            </a:r>
          </a:p>
        </p:txBody>
      </p:sp>
      <p:sp>
        <p:nvSpPr>
          <p:cNvPr id="84996" name="Text Box 12"/>
          <p:cNvSpPr txBox="1">
            <a:spLocks noChangeArrowheads="1"/>
          </p:cNvSpPr>
          <p:nvPr/>
        </p:nvSpPr>
        <p:spPr bwMode="auto">
          <a:xfrm>
            <a:off x="1143000" y="3505200"/>
            <a:ext cx="7239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A story is told by the old man on TV on Sunday.</a:t>
            </a:r>
          </a:p>
        </p:txBody>
      </p:sp>
      <p:sp>
        <p:nvSpPr>
          <p:cNvPr id="84997" name="Text Box 12"/>
          <p:cNvSpPr txBox="1">
            <a:spLocks noChangeArrowheads="1"/>
          </p:cNvSpPr>
          <p:nvPr/>
        </p:nvSpPr>
        <p:spPr bwMode="auto">
          <a:xfrm>
            <a:off x="1219200" y="5105400"/>
            <a:ext cx="7239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The kind teacher is listened to by students carefully. </a:t>
            </a:r>
          </a:p>
        </p:txBody>
      </p:sp>
      <p:sp>
        <p:nvSpPr>
          <p:cNvPr id="84998" name="Text Box 6"/>
          <p:cNvSpPr txBox="1">
            <a:spLocks noChangeArrowheads="1"/>
          </p:cNvSpPr>
          <p:nvPr/>
        </p:nvSpPr>
        <p:spPr bwMode="auto">
          <a:xfrm>
            <a:off x="685800" y="685800"/>
            <a:ext cx="7010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</a:pPr>
            <a:r>
              <a:rPr kumimoji="1" lang="zh-CN" altLang="en-US" sz="3600" b="1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把下列的主动句变为被动句。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autoUpdateAnimBg="0"/>
      <p:bldP spid="84996" grpId="0" autoUpdateAnimBg="0"/>
      <p:bldP spid="84997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8"/>
          <p:cNvSpPr>
            <a:spLocks noChangeArrowheads="1"/>
          </p:cNvSpPr>
          <p:nvPr/>
        </p:nvSpPr>
        <p:spPr bwMode="auto">
          <a:xfrm>
            <a:off x="533400" y="609600"/>
            <a:ext cx="8229600" cy="113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>
              <a:lnSpc>
                <a:spcPct val="95000"/>
              </a:lnSpc>
            </a:pPr>
            <a:r>
              <a:rPr lang="en-US" altLang="zh-CN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4a  Complete the sentences with the correct forms of the verbs in brackets.</a:t>
            </a:r>
          </a:p>
        </p:txBody>
      </p:sp>
      <p:sp>
        <p:nvSpPr>
          <p:cNvPr id="88067" name="Rectangle 5"/>
          <p:cNvSpPr>
            <a:spLocks noChangeArrowheads="1"/>
          </p:cNvSpPr>
          <p:nvPr/>
        </p:nvSpPr>
        <p:spPr bwMode="auto">
          <a:xfrm>
            <a:off x="609600" y="1828800"/>
            <a:ext cx="8001000" cy="441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 algn="l">
              <a:buFontTx/>
              <a:buAutoNum type="arabicPeriod"/>
            </a:pPr>
            <a:r>
              <a:rPr lang="en-US" altLang="zh-CN" sz="3200" b="1" dirty="0">
                <a:latin typeface="Times New Roman" panose="02020603050405020304" pitchFamily="18" charset="0"/>
              </a:rPr>
              <a:t>Children under 18 ______________ (not allow) to watch this show without their parents.</a:t>
            </a:r>
          </a:p>
          <a:p>
            <a:pPr marL="342900" indent="-342900" algn="l"/>
            <a:r>
              <a:rPr lang="en-US" altLang="zh-CN" sz="3200" b="1" dirty="0">
                <a:latin typeface="Times New Roman" panose="02020603050405020304" pitchFamily="18" charset="0"/>
              </a:rPr>
              <a:t>2.We ________ (pay) by the boss on the last Friday of each month.</a:t>
            </a:r>
          </a:p>
          <a:p>
            <a:pPr marL="342900" indent="-342900" algn="l"/>
            <a:r>
              <a:rPr lang="en-US" altLang="zh-CN" sz="3200" b="1" dirty="0">
                <a:latin typeface="Times New Roman" panose="02020603050405020304" pitchFamily="18" charset="0"/>
              </a:rPr>
              <a:t>3.A: What language ________ (speak) in 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Germany</a:t>
            </a:r>
            <a:r>
              <a:rPr lang="en-US" altLang="zh-CN" sz="2800" b="1" dirty="0">
                <a:latin typeface="Times New Roman" panose="02020603050405020304" pitchFamily="18" charset="0"/>
              </a:rPr>
              <a:t>? </a:t>
            </a:r>
          </a:p>
          <a:p>
            <a:pPr marL="342900" indent="-342900" algn="l"/>
            <a:r>
              <a:rPr lang="en-US" altLang="zh-CN" sz="3200" b="1" dirty="0">
                <a:latin typeface="Times New Roman" panose="02020603050405020304" pitchFamily="18" charset="0"/>
              </a:rPr>
              <a:t>   B: Most people speak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German</a:t>
            </a:r>
            <a:r>
              <a:rPr lang="en-US" altLang="zh-CN" sz="3200" b="1" dirty="0">
                <a:latin typeface="Times New Roman" panose="02020603050405020304" pitchFamily="18" charset="0"/>
              </a:rPr>
              <a:t>, but many can speak English, too.</a:t>
            </a:r>
          </a:p>
        </p:txBody>
      </p:sp>
      <p:sp>
        <p:nvSpPr>
          <p:cNvPr id="88068" name="Rectangle 7"/>
          <p:cNvSpPr>
            <a:spLocks noChangeArrowheads="1"/>
          </p:cNvSpPr>
          <p:nvPr/>
        </p:nvSpPr>
        <p:spPr bwMode="auto">
          <a:xfrm>
            <a:off x="4267200" y="1828800"/>
            <a:ext cx="28479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are not allowed</a:t>
            </a:r>
          </a:p>
        </p:txBody>
      </p:sp>
      <p:sp>
        <p:nvSpPr>
          <p:cNvPr id="88069" name="Rectangle 8"/>
          <p:cNvSpPr>
            <a:spLocks noChangeArrowheads="1"/>
          </p:cNvSpPr>
          <p:nvPr/>
        </p:nvSpPr>
        <p:spPr bwMode="auto">
          <a:xfrm>
            <a:off x="1676400" y="3276600"/>
            <a:ext cx="16176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are paid</a:t>
            </a:r>
          </a:p>
        </p:txBody>
      </p:sp>
      <p:sp>
        <p:nvSpPr>
          <p:cNvPr id="88070" name="Rectangle 9"/>
          <p:cNvSpPr>
            <a:spLocks noChangeArrowheads="1"/>
          </p:cNvSpPr>
          <p:nvPr/>
        </p:nvSpPr>
        <p:spPr bwMode="auto">
          <a:xfrm>
            <a:off x="4191000" y="4267200"/>
            <a:ext cx="17764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is spoken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8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8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8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8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8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8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80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80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80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5"/>
          <p:cNvSpPr>
            <a:spLocks noChangeArrowheads="1"/>
          </p:cNvSpPr>
          <p:nvPr/>
        </p:nvSpPr>
        <p:spPr bwMode="auto">
          <a:xfrm>
            <a:off x="914400" y="1295400"/>
            <a:ext cx="76200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200" b="1">
                <a:latin typeface="Times New Roman" panose="02020603050405020304" pitchFamily="18" charset="0"/>
              </a:rPr>
              <a:t>4.Most of the earth’s surface _________ (cover)  by water.</a:t>
            </a:r>
          </a:p>
          <a:p>
            <a:pPr algn="l"/>
            <a:r>
              <a:rPr lang="en-US" altLang="zh-CN" sz="3200" b="1">
                <a:latin typeface="Times New Roman" panose="02020603050405020304" pitchFamily="18" charset="0"/>
              </a:rPr>
              <a:t>5.The classroom ___________ (clean) by the students every day.</a:t>
            </a:r>
          </a:p>
        </p:txBody>
      </p:sp>
      <p:sp>
        <p:nvSpPr>
          <p:cNvPr id="89091" name="Rectangle 6"/>
          <p:cNvSpPr>
            <a:spLocks noChangeArrowheads="1"/>
          </p:cNvSpPr>
          <p:nvPr/>
        </p:nvSpPr>
        <p:spPr bwMode="auto">
          <a:xfrm>
            <a:off x="5943600" y="1295400"/>
            <a:ext cx="19129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is covered</a:t>
            </a:r>
          </a:p>
        </p:txBody>
      </p:sp>
      <p:sp>
        <p:nvSpPr>
          <p:cNvPr id="89092" name="Rectangle 7"/>
          <p:cNvSpPr>
            <a:spLocks noChangeArrowheads="1"/>
          </p:cNvSpPr>
          <p:nvPr/>
        </p:nvSpPr>
        <p:spPr bwMode="auto">
          <a:xfrm>
            <a:off x="4038600" y="2286000"/>
            <a:ext cx="18669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is cleaned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9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9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9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8"/>
          <p:cNvSpPr>
            <a:spLocks noChangeArrowheads="1"/>
          </p:cNvSpPr>
          <p:nvPr/>
        </p:nvSpPr>
        <p:spPr bwMode="auto">
          <a:xfrm>
            <a:off x="609600" y="609600"/>
            <a:ext cx="7010400" cy="113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>
              <a:lnSpc>
                <a:spcPct val="95000"/>
              </a:lnSpc>
            </a:pPr>
            <a:r>
              <a:rPr lang="en-US" altLang="zh-CN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4b  Rewrite the sentences using the passive voice.</a:t>
            </a:r>
          </a:p>
        </p:txBody>
      </p:sp>
      <p:sp>
        <p:nvSpPr>
          <p:cNvPr id="90115" name="Rectangle 5"/>
          <p:cNvSpPr>
            <a:spLocks noChangeArrowheads="1"/>
          </p:cNvSpPr>
          <p:nvPr/>
        </p:nvSpPr>
        <p:spPr bwMode="auto">
          <a:xfrm>
            <a:off x="457200" y="1828800"/>
            <a:ext cx="8305800" cy="399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 algn="l">
              <a:buFontTx/>
              <a:buAutoNum type="arabicPeriod"/>
            </a:pPr>
            <a:r>
              <a:rPr lang="en-US" altLang="zh-CN" sz="3200" b="1" dirty="0">
                <a:latin typeface="Times New Roman" panose="02020603050405020304" pitchFamily="18" charset="0"/>
              </a:rPr>
              <a:t>Farmers plant the tea on the sides of mountains.</a:t>
            </a:r>
          </a:p>
          <a:p>
            <a:pPr marL="342900" indent="-342900" algn="l"/>
            <a:r>
              <a:rPr lang="en-US" altLang="zh-CN" sz="3200" b="1" dirty="0">
                <a:latin typeface="Times New Roman" panose="02020603050405020304" pitchFamily="18" charset="0"/>
              </a:rPr>
              <a:t>   </a:t>
            </a:r>
            <a:r>
              <a:rPr lang="en-US" altLang="zh-CN" sz="3200" b="1" u="sng" dirty="0">
                <a:solidFill>
                  <a:srgbClr val="800000"/>
                </a:solidFill>
                <a:latin typeface="Times New Roman" panose="02020603050405020304" pitchFamily="18" charset="0"/>
              </a:rPr>
              <a:t>The tea is planted on the sides of mountains by farmers.</a:t>
            </a:r>
            <a:r>
              <a:rPr lang="en-US" altLang="zh-CN" sz="3200" b="1" dirty="0">
                <a:latin typeface="Times New Roman" panose="02020603050405020304" pitchFamily="18" charset="0"/>
              </a:rPr>
              <a:t> </a:t>
            </a:r>
          </a:p>
          <a:p>
            <a:pPr marL="342900" indent="-342900" algn="l"/>
            <a:r>
              <a:rPr lang="en-US" altLang="zh-CN" sz="3200" b="1" dirty="0">
                <a:latin typeface="Times New Roman" panose="02020603050405020304" pitchFamily="18" charset="0"/>
              </a:rPr>
              <a:t>2. This shop uses the best materials to make dresses.</a:t>
            </a:r>
          </a:p>
          <a:p>
            <a:pPr marL="342900" indent="-342900" algn="l"/>
            <a:r>
              <a:rPr lang="en-US" altLang="zh-CN" sz="3200" b="1" dirty="0">
                <a:latin typeface="Times New Roman" panose="02020603050405020304" pitchFamily="18" charset="0"/>
              </a:rPr>
              <a:t>   ______________________________________</a:t>
            </a:r>
          </a:p>
          <a:p>
            <a:pPr marL="342900" indent="-342900" algn="l"/>
            <a:r>
              <a:rPr lang="en-US" altLang="zh-CN" sz="3200" b="1" dirty="0">
                <a:latin typeface="Times New Roman" panose="02020603050405020304" pitchFamily="18" charset="0"/>
              </a:rPr>
              <a:t>   ________________</a:t>
            </a:r>
          </a:p>
        </p:txBody>
      </p:sp>
      <p:sp>
        <p:nvSpPr>
          <p:cNvPr id="90116" name="Rectangle 6"/>
          <p:cNvSpPr>
            <a:spLocks noChangeArrowheads="1"/>
          </p:cNvSpPr>
          <p:nvPr/>
        </p:nvSpPr>
        <p:spPr bwMode="auto">
          <a:xfrm>
            <a:off x="914400" y="4800600"/>
            <a:ext cx="7848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The best materials are used to make dresses </a:t>
            </a:r>
          </a:p>
          <a:p>
            <a:pPr algn="l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by this shop.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0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0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0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0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0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0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5"/>
          <p:cNvSpPr>
            <a:spLocks noChangeArrowheads="1"/>
          </p:cNvSpPr>
          <p:nvPr/>
        </p:nvSpPr>
        <p:spPr bwMode="auto">
          <a:xfrm>
            <a:off x="457200" y="914400"/>
            <a:ext cx="8229600" cy="447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200" b="1">
                <a:latin typeface="Times New Roman" panose="02020603050405020304" pitchFamily="18" charset="0"/>
              </a:rPr>
              <a:t>3. Careless driving causes many traffic accidents.</a:t>
            </a:r>
          </a:p>
          <a:p>
            <a:pPr algn="l"/>
            <a:r>
              <a:rPr lang="en-US" altLang="zh-CN" sz="3200" b="1">
                <a:latin typeface="Times New Roman" panose="02020603050405020304" pitchFamily="18" charset="0"/>
              </a:rPr>
              <a:t>   _____________________________________</a:t>
            </a:r>
          </a:p>
          <a:p>
            <a:pPr algn="l"/>
            <a:r>
              <a:rPr lang="en-US" altLang="zh-CN" sz="3200" b="1">
                <a:latin typeface="Times New Roman" panose="02020603050405020304" pitchFamily="18" charset="0"/>
              </a:rPr>
              <a:t>   _________________________</a:t>
            </a:r>
          </a:p>
          <a:p>
            <a:pPr algn="l">
              <a:lnSpc>
                <a:spcPct val="125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4. The postman brings letters and postcards to  </a:t>
            </a:r>
          </a:p>
          <a:p>
            <a:pPr algn="l">
              <a:lnSpc>
                <a:spcPct val="125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    people’s homes. </a:t>
            </a:r>
          </a:p>
          <a:p>
            <a:pPr algn="l">
              <a:lnSpc>
                <a:spcPct val="125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    _____________________________________</a:t>
            </a:r>
          </a:p>
          <a:p>
            <a:pPr algn="l">
              <a:lnSpc>
                <a:spcPct val="125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    ___________________________</a:t>
            </a:r>
          </a:p>
        </p:txBody>
      </p:sp>
      <p:sp>
        <p:nvSpPr>
          <p:cNvPr id="91139" name="Rectangle 6"/>
          <p:cNvSpPr>
            <a:spLocks noChangeArrowheads="1"/>
          </p:cNvSpPr>
          <p:nvPr/>
        </p:nvSpPr>
        <p:spPr bwMode="auto">
          <a:xfrm>
            <a:off x="838200" y="4191000"/>
            <a:ext cx="7696200" cy="116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Letters and postcards are brought to people’s home by the postman.</a:t>
            </a:r>
          </a:p>
        </p:txBody>
      </p:sp>
      <p:sp>
        <p:nvSpPr>
          <p:cNvPr id="91140" name="Rectangle 8"/>
          <p:cNvSpPr>
            <a:spLocks noChangeArrowheads="1"/>
          </p:cNvSpPr>
          <p:nvPr/>
        </p:nvSpPr>
        <p:spPr bwMode="auto">
          <a:xfrm>
            <a:off x="762000" y="1905000"/>
            <a:ext cx="7620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M</a:t>
            </a: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any traffic accidents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are caused by careless driving.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1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1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1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5"/>
          <p:cNvSpPr>
            <a:spLocks noChangeArrowheads="1"/>
          </p:cNvSpPr>
          <p:nvPr/>
        </p:nvSpPr>
        <p:spPr bwMode="auto">
          <a:xfrm>
            <a:off x="533400" y="1600200"/>
            <a:ext cx="800100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5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5. Our family does not use this silver plate </a:t>
            </a:r>
          </a:p>
          <a:p>
            <a:pPr algn="l">
              <a:lnSpc>
                <a:spcPct val="125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     very often.</a:t>
            </a:r>
          </a:p>
          <a:p>
            <a:pPr algn="l">
              <a:lnSpc>
                <a:spcPct val="125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    ______________________________________</a:t>
            </a:r>
          </a:p>
          <a:p>
            <a:pPr algn="l">
              <a:lnSpc>
                <a:spcPct val="125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___________________________</a:t>
            </a:r>
          </a:p>
        </p:txBody>
      </p:sp>
      <p:sp>
        <p:nvSpPr>
          <p:cNvPr id="92163" name="Rectangle 6"/>
          <p:cNvSpPr>
            <a:spLocks noChangeArrowheads="1"/>
          </p:cNvSpPr>
          <p:nvPr/>
        </p:nvSpPr>
        <p:spPr bwMode="auto">
          <a:xfrm>
            <a:off x="609600" y="3429000"/>
            <a:ext cx="7620000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This silver plate is not used very often by our family.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8"/>
          <p:cNvSpPr>
            <a:spLocks noChangeArrowheads="1"/>
          </p:cNvSpPr>
          <p:nvPr/>
        </p:nvSpPr>
        <p:spPr bwMode="auto">
          <a:xfrm>
            <a:off x="457200" y="730250"/>
            <a:ext cx="8153400" cy="148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>
              <a:lnSpc>
                <a:spcPct val="95000"/>
              </a:lnSpc>
            </a:pPr>
            <a:r>
              <a:rPr lang="en-US" altLang="zh-CN" sz="3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4c  Ask five classmates about something they are wearing or have in their schoolbags. The list of words below may help you.</a:t>
            </a:r>
          </a:p>
        </p:txBody>
      </p:sp>
      <p:sp>
        <p:nvSpPr>
          <p:cNvPr id="93187" name="Rectangle 5"/>
          <p:cNvSpPr>
            <a:spLocks noChangeArrowheads="1"/>
          </p:cNvSpPr>
          <p:nvPr/>
        </p:nvSpPr>
        <p:spPr bwMode="auto">
          <a:xfrm>
            <a:off x="914400" y="2438400"/>
            <a:ext cx="7391400" cy="135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pencil,   jacket,   sweater,   T-shirt,   shoes,   </a:t>
            </a:r>
          </a:p>
          <a:p>
            <a:pPr algn="l">
              <a:lnSpc>
                <a:spcPct val="13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  cap,      gloves,     ring...</a:t>
            </a:r>
          </a:p>
        </p:txBody>
      </p:sp>
      <p:sp>
        <p:nvSpPr>
          <p:cNvPr id="93188" name="Rectangle 6"/>
          <p:cNvSpPr>
            <a:spLocks noChangeArrowheads="1"/>
          </p:cNvSpPr>
          <p:nvPr/>
        </p:nvSpPr>
        <p:spPr bwMode="auto">
          <a:xfrm>
            <a:off x="990600" y="4114800"/>
            <a:ext cx="7696200" cy="233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15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A: What’s your pencil made of?</a:t>
            </a:r>
          </a:p>
          <a:p>
            <a:pPr algn="l">
              <a:lnSpc>
                <a:spcPct val="115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B: It’s made of wood.</a:t>
            </a:r>
          </a:p>
          <a:p>
            <a:pPr algn="l">
              <a:lnSpc>
                <a:spcPct val="115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A: Where was it made?</a:t>
            </a:r>
          </a:p>
          <a:p>
            <a:pPr algn="l">
              <a:lnSpc>
                <a:spcPct val="115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B: It was made in Shanghai.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AutoShape 2"/>
          <p:cNvSpPr>
            <a:spLocks noChangeArrowheads="1"/>
          </p:cNvSpPr>
          <p:nvPr/>
        </p:nvSpPr>
        <p:spPr bwMode="auto">
          <a:xfrm>
            <a:off x="706438" y="2689225"/>
            <a:ext cx="311150" cy="330200"/>
          </a:xfrm>
          <a:prstGeom prst="star5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defRPr/>
            </a:pP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3731" name="WordArt 15"/>
          <p:cNvSpPr>
            <a:spLocks noChangeArrowheads="1" noChangeShapeType="1" noTextEdit="1"/>
          </p:cNvSpPr>
          <p:nvPr/>
        </p:nvSpPr>
        <p:spPr bwMode="auto">
          <a:xfrm>
            <a:off x="3011488" y="1074738"/>
            <a:ext cx="3219450" cy="922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b="1" kern="10" dirty="0">
                <a:ln w="19050">
                  <a:solidFill>
                    <a:srgbClr val="FF6600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Objectives</a:t>
            </a:r>
            <a:endParaRPr lang="zh-CN" altLang="en-US" sz="3600" b="1" kern="10" dirty="0">
              <a:ln w="19050">
                <a:solidFill>
                  <a:srgbClr val="FF6600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  <p:pic>
        <p:nvPicPr>
          <p:cNvPr id="73732" name="Picture 4" descr="女英语教师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79463" y="714375"/>
            <a:ext cx="16002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1066800" y="2514600"/>
            <a:ext cx="7775575" cy="333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3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To learn to use </a:t>
            </a:r>
            <a:r>
              <a:rPr lang="en-US" altLang="zh-CN" sz="3600" b="1" i="1" dirty="0">
                <a:solidFill>
                  <a:schemeClr val="accent2"/>
                </a:solidFill>
                <a:latin typeface="Times New Roman" panose="02020603050405020304" pitchFamily="18" charset="0"/>
              </a:rPr>
              <a:t>passive voice (present tense)</a:t>
            </a:r>
            <a:r>
              <a:rPr lang="en-US" altLang="zh-CN" sz="3600" b="1" dirty="0">
                <a:latin typeface="Times New Roman" panose="02020603050405020304" pitchFamily="18" charset="0"/>
              </a:rPr>
              <a:t> </a:t>
            </a:r>
          </a:p>
          <a:p>
            <a:pPr>
              <a:spcBef>
                <a:spcPct val="30000"/>
              </a:spcBef>
            </a:pPr>
            <a:r>
              <a:rPr lang="en-US" altLang="zh-CN" sz="36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Are your shirts made of cotton?</a:t>
            </a:r>
          </a:p>
          <a:p>
            <a:pPr>
              <a:spcBef>
                <a:spcPct val="30000"/>
              </a:spcBef>
            </a:pPr>
            <a:r>
              <a:rPr lang="en-US" altLang="zh-CN" sz="36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It’s produced in many different areas.</a:t>
            </a:r>
          </a:p>
          <a:p>
            <a:pPr>
              <a:spcBef>
                <a:spcPct val="30000"/>
              </a:spcBef>
            </a:pPr>
            <a:r>
              <a:rPr lang="en-US" altLang="zh-CN" sz="36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Tea is grown in Hangzhou.</a:t>
            </a:r>
            <a:endParaRPr lang="en-US" altLang="zh-CN" sz="3600" b="1" i="1" dirty="0">
              <a:solidFill>
                <a:srgbClr val="0033CC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圆角矩形标注 8"/>
          <p:cNvSpPr>
            <a:spLocks noChangeArrowheads="1"/>
          </p:cNvSpPr>
          <p:nvPr/>
        </p:nvSpPr>
        <p:spPr bwMode="auto">
          <a:xfrm>
            <a:off x="838200" y="609600"/>
            <a:ext cx="3446463" cy="1306513"/>
          </a:xfrm>
          <a:prstGeom prst="wedgeRoundRectCallout">
            <a:avLst>
              <a:gd name="adj1" fmla="val 27106"/>
              <a:gd name="adj2" fmla="val 73574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92D05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What’s your pencil made of?</a:t>
            </a:r>
          </a:p>
        </p:txBody>
      </p:sp>
      <p:sp>
        <p:nvSpPr>
          <p:cNvPr id="94211" name="圆角矩形标注 12"/>
          <p:cNvSpPr>
            <a:spLocks noChangeArrowheads="1"/>
          </p:cNvSpPr>
          <p:nvPr/>
        </p:nvSpPr>
        <p:spPr bwMode="auto">
          <a:xfrm>
            <a:off x="5227638" y="531813"/>
            <a:ext cx="3376612" cy="1241425"/>
          </a:xfrm>
          <a:prstGeom prst="wedgeRoundRectCallout">
            <a:avLst>
              <a:gd name="adj1" fmla="val -44125"/>
              <a:gd name="adj2" fmla="val 86190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92D05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It’s made of wood.</a:t>
            </a:r>
          </a:p>
        </p:txBody>
      </p:sp>
      <p:sp>
        <p:nvSpPr>
          <p:cNvPr id="94212" name="圆角矩形标注 13"/>
          <p:cNvSpPr>
            <a:spLocks noChangeArrowheads="1"/>
          </p:cNvSpPr>
          <p:nvPr/>
        </p:nvSpPr>
        <p:spPr bwMode="auto">
          <a:xfrm>
            <a:off x="557213" y="4773613"/>
            <a:ext cx="3617912" cy="1176337"/>
          </a:xfrm>
          <a:prstGeom prst="wedgeRoundRectCallout">
            <a:avLst>
              <a:gd name="adj1" fmla="val 34644"/>
              <a:gd name="adj2" fmla="val -99528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92D05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Where was it made? </a:t>
            </a:r>
          </a:p>
        </p:txBody>
      </p:sp>
      <p:sp>
        <p:nvSpPr>
          <p:cNvPr id="94213" name="圆角矩形标注 6"/>
          <p:cNvSpPr>
            <a:spLocks noChangeArrowheads="1"/>
          </p:cNvSpPr>
          <p:nvPr/>
        </p:nvSpPr>
        <p:spPr bwMode="auto">
          <a:xfrm>
            <a:off x="4729163" y="5062538"/>
            <a:ext cx="3514725" cy="1176337"/>
          </a:xfrm>
          <a:prstGeom prst="wedgeRoundRectCallout">
            <a:avLst>
              <a:gd name="adj1" fmla="val -35954"/>
              <a:gd name="adj2" fmla="val -120986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92D05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It was made in Shanghai. </a:t>
            </a:r>
          </a:p>
        </p:txBody>
      </p:sp>
      <p:pic>
        <p:nvPicPr>
          <p:cNvPr id="94214" name="Picture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649663" y="2281238"/>
            <a:ext cx="1930400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4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4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4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4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/>
      <p:bldP spid="94211" grpId="0"/>
      <p:bldP spid="94212" grpId="0"/>
      <p:bldP spid="942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58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16363" y="2830513"/>
            <a:ext cx="1447800" cy="1300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6259" name="圆角矩形标注 8"/>
          <p:cNvSpPr>
            <a:spLocks noChangeArrowheads="1"/>
          </p:cNvSpPr>
          <p:nvPr/>
        </p:nvSpPr>
        <p:spPr bwMode="auto">
          <a:xfrm>
            <a:off x="1066800" y="762000"/>
            <a:ext cx="3289300" cy="1658938"/>
          </a:xfrm>
          <a:prstGeom prst="wedgeRoundRectCallout">
            <a:avLst>
              <a:gd name="adj1" fmla="val 30213"/>
              <a:gd name="adj2" fmla="val 75167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92D05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What’s your jacket made of?</a:t>
            </a:r>
          </a:p>
        </p:txBody>
      </p:sp>
      <p:sp>
        <p:nvSpPr>
          <p:cNvPr id="96260" name="圆角矩形标注 12"/>
          <p:cNvSpPr>
            <a:spLocks noChangeArrowheads="1"/>
          </p:cNvSpPr>
          <p:nvPr/>
        </p:nvSpPr>
        <p:spPr bwMode="auto">
          <a:xfrm>
            <a:off x="5237163" y="893763"/>
            <a:ext cx="3222625" cy="1168400"/>
          </a:xfrm>
          <a:prstGeom prst="wedgeRoundRectCallout">
            <a:avLst>
              <a:gd name="adj1" fmla="val -46454"/>
              <a:gd name="adj2" fmla="val 98370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92D05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It’s made of silk.</a:t>
            </a:r>
          </a:p>
        </p:txBody>
      </p:sp>
      <p:sp>
        <p:nvSpPr>
          <p:cNvPr id="96261" name="圆角矩形标注 13"/>
          <p:cNvSpPr>
            <a:spLocks noChangeArrowheads="1"/>
          </p:cNvSpPr>
          <p:nvPr/>
        </p:nvSpPr>
        <p:spPr bwMode="auto">
          <a:xfrm>
            <a:off x="722313" y="4843463"/>
            <a:ext cx="3452812" cy="1106487"/>
          </a:xfrm>
          <a:prstGeom prst="wedgeRoundRectCallout">
            <a:avLst>
              <a:gd name="adj1" fmla="val 33907"/>
              <a:gd name="adj2" fmla="val -108968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92D05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Where was it made? </a:t>
            </a:r>
          </a:p>
        </p:txBody>
      </p:sp>
      <p:sp>
        <p:nvSpPr>
          <p:cNvPr id="96262" name="圆角矩形标注 6"/>
          <p:cNvSpPr>
            <a:spLocks noChangeArrowheads="1"/>
          </p:cNvSpPr>
          <p:nvPr/>
        </p:nvSpPr>
        <p:spPr bwMode="auto">
          <a:xfrm>
            <a:off x="4889500" y="5132388"/>
            <a:ext cx="3354388" cy="1106487"/>
          </a:xfrm>
          <a:prstGeom prst="wedgeRoundRectCallout">
            <a:avLst>
              <a:gd name="adj1" fmla="val -40060"/>
              <a:gd name="adj2" fmla="val -131778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92D05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It was made in Hangzhou.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6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6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/>
      <p:bldP spid="96260" grpId="0"/>
      <p:bldP spid="96261" grpId="0"/>
      <p:bldP spid="9626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圆角矩形标注 8"/>
          <p:cNvSpPr>
            <a:spLocks noChangeArrowheads="1"/>
          </p:cNvSpPr>
          <p:nvPr/>
        </p:nvSpPr>
        <p:spPr bwMode="auto">
          <a:xfrm>
            <a:off x="762000" y="914400"/>
            <a:ext cx="3378200" cy="1073150"/>
          </a:xfrm>
          <a:prstGeom prst="wedgeRoundRectCallout">
            <a:avLst>
              <a:gd name="adj1" fmla="val 29653"/>
              <a:gd name="adj2" fmla="val 104880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92D05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What’s your T-shirt made of?</a:t>
            </a:r>
          </a:p>
        </p:txBody>
      </p:sp>
      <p:sp>
        <p:nvSpPr>
          <p:cNvPr id="97283" name="圆角矩形标注 12"/>
          <p:cNvSpPr>
            <a:spLocks noChangeArrowheads="1"/>
          </p:cNvSpPr>
          <p:nvPr/>
        </p:nvSpPr>
        <p:spPr bwMode="auto">
          <a:xfrm>
            <a:off x="5221288" y="946150"/>
            <a:ext cx="3309937" cy="969963"/>
          </a:xfrm>
          <a:prstGeom prst="wedgeRoundRectCallout">
            <a:avLst>
              <a:gd name="adj1" fmla="val -41273"/>
              <a:gd name="adj2" fmla="val 98935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92D05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It’s made of cotton.</a:t>
            </a:r>
          </a:p>
        </p:txBody>
      </p:sp>
      <p:sp>
        <p:nvSpPr>
          <p:cNvPr id="97284" name="圆角矩形标注 13"/>
          <p:cNvSpPr>
            <a:spLocks noChangeArrowheads="1"/>
          </p:cNvSpPr>
          <p:nvPr/>
        </p:nvSpPr>
        <p:spPr bwMode="auto">
          <a:xfrm>
            <a:off x="622300" y="5121275"/>
            <a:ext cx="3444875" cy="971550"/>
          </a:xfrm>
          <a:prstGeom prst="wedgeRoundRectCallout">
            <a:avLst>
              <a:gd name="adj1" fmla="val 37833"/>
              <a:gd name="adj2" fmla="val -125329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92D05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Where was it made? </a:t>
            </a:r>
          </a:p>
        </p:txBody>
      </p:sp>
      <p:sp>
        <p:nvSpPr>
          <p:cNvPr id="97285" name="圆角矩形标注 6"/>
          <p:cNvSpPr>
            <a:spLocks noChangeArrowheads="1"/>
          </p:cNvSpPr>
          <p:nvPr/>
        </p:nvSpPr>
        <p:spPr bwMode="auto">
          <a:xfrm>
            <a:off x="4926013" y="5256213"/>
            <a:ext cx="3175000" cy="1125537"/>
          </a:xfrm>
          <a:prstGeom prst="wedgeRoundRectCallout">
            <a:avLst>
              <a:gd name="adj1" fmla="val -42250"/>
              <a:gd name="adj2" fmla="val -120662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92D05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It was made in Beijing.</a:t>
            </a:r>
            <a:r>
              <a:rPr lang="en-US" altLang="zh-CN" sz="32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97286" name="Picture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824288" y="2759075"/>
            <a:ext cx="1755775" cy="157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7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7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7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7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7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7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/>
      <p:bldP spid="97283" grpId="0"/>
      <p:bldP spid="97284" grpId="0"/>
      <p:bldP spid="9728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330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692525" y="2320925"/>
            <a:ext cx="1887538" cy="169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9331" name="圆角矩形标注 8"/>
          <p:cNvSpPr>
            <a:spLocks noChangeArrowheads="1"/>
          </p:cNvSpPr>
          <p:nvPr/>
        </p:nvSpPr>
        <p:spPr bwMode="auto">
          <a:xfrm>
            <a:off x="914400" y="685800"/>
            <a:ext cx="3370263" cy="1230313"/>
          </a:xfrm>
          <a:prstGeom prst="wedgeRoundRectCallout">
            <a:avLst>
              <a:gd name="adj1" fmla="val 39306"/>
              <a:gd name="adj2" fmla="val 90644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92D05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What’s your gloves made of?</a:t>
            </a:r>
          </a:p>
        </p:txBody>
      </p:sp>
      <p:sp>
        <p:nvSpPr>
          <p:cNvPr id="99332" name="圆角矩形标注 12"/>
          <p:cNvSpPr>
            <a:spLocks noChangeArrowheads="1"/>
          </p:cNvSpPr>
          <p:nvPr/>
        </p:nvSpPr>
        <p:spPr bwMode="auto">
          <a:xfrm>
            <a:off x="5229225" y="747713"/>
            <a:ext cx="3302000" cy="1168400"/>
          </a:xfrm>
          <a:prstGeom prst="wedgeRoundRectCallout">
            <a:avLst>
              <a:gd name="adj1" fmla="val -41491"/>
              <a:gd name="adj2" fmla="val 90625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92D05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It’s made of wool.</a:t>
            </a:r>
          </a:p>
        </p:txBody>
      </p:sp>
      <p:sp>
        <p:nvSpPr>
          <p:cNvPr id="99333" name="圆角矩形标注 13"/>
          <p:cNvSpPr>
            <a:spLocks noChangeArrowheads="1"/>
          </p:cNvSpPr>
          <p:nvPr/>
        </p:nvSpPr>
        <p:spPr bwMode="auto">
          <a:xfrm>
            <a:off x="838200" y="4495800"/>
            <a:ext cx="3436938" cy="1169988"/>
          </a:xfrm>
          <a:prstGeom prst="wedgeRoundRectCallout">
            <a:avLst>
              <a:gd name="adj1" fmla="val 37806"/>
              <a:gd name="adj2" fmla="val -95588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92D05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Where was it made? </a:t>
            </a:r>
          </a:p>
        </p:txBody>
      </p:sp>
      <p:sp>
        <p:nvSpPr>
          <p:cNvPr id="99334" name="圆角矩形标注 6"/>
          <p:cNvSpPr>
            <a:spLocks noChangeArrowheads="1"/>
          </p:cNvSpPr>
          <p:nvPr/>
        </p:nvSpPr>
        <p:spPr bwMode="auto">
          <a:xfrm>
            <a:off x="5029200" y="4495800"/>
            <a:ext cx="3168650" cy="1354138"/>
          </a:xfrm>
          <a:prstGeom prst="wedgeRoundRectCallout">
            <a:avLst>
              <a:gd name="adj1" fmla="val -42435"/>
              <a:gd name="adj2" fmla="val -91852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92D05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It was made in Neimeng.</a:t>
            </a:r>
            <a:r>
              <a:rPr lang="en-US" altLang="zh-CN" sz="32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9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9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9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9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9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9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/>
      <p:bldP spid="99332" grpId="0"/>
      <p:bldP spid="99333" grpId="0"/>
      <p:bldP spid="9933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4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735388" y="2359025"/>
            <a:ext cx="1844675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355" name="圆角矩形标注 8"/>
          <p:cNvSpPr>
            <a:spLocks noChangeArrowheads="1"/>
          </p:cNvSpPr>
          <p:nvPr/>
        </p:nvSpPr>
        <p:spPr bwMode="auto">
          <a:xfrm>
            <a:off x="990600" y="685800"/>
            <a:ext cx="3294063" cy="1230313"/>
          </a:xfrm>
          <a:prstGeom prst="wedgeRoundRectCallout">
            <a:avLst>
              <a:gd name="adj1" fmla="val 41134"/>
              <a:gd name="adj2" fmla="val 90644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92D05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What’s your ring made of?</a:t>
            </a:r>
          </a:p>
        </p:txBody>
      </p:sp>
      <p:sp>
        <p:nvSpPr>
          <p:cNvPr id="100356" name="圆角矩形标注 12"/>
          <p:cNvSpPr>
            <a:spLocks noChangeArrowheads="1"/>
          </p:cNvSpPr>
          <p:nvPr/>
        </p:nvSpPr>
        <p:spPr bwMode="auto">
          <a:xfrm>
            <a:off x="5303838" y="747713"/>
            <a:ext cx="3227387" cy="1168400"/>
          </a:xfrm>
          <a:prstGeom prst="wedgeRoundRectCallout">
            <a:avLst>
              <a:gd name="adj1" fmla="val -43606"/>
              <a:gd name="adj2" fmla="val 90625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92D05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It’s made of silver.</a:t>
            </a:r>
          </a:p>
        </p:txBody>
      </p:sp>
      <p:sp>
        <p:nvSpPr>
          <p:cNvPr id="100357" name="圆角矩形标注 13"/>
          <p:cNvSpPr>
            <a:spLocks noChangeArrowheads="1"/>
          </p:cNvSpPr>
          <p:nvPr/>
        </p:nvSpPr>
        <p:spPr bwMode="auto">
          <a:xfrm>
            <a:off x="990600" y="4648200"/>
            <a:ext cx="3359150" cy="1169988"/>
          </a:xfrm>
          <a:prstGeom prst="wedgeRoundRectCallout">
            <a:avLst>
              <a:gd name="adj1" fmla="val 37523"/>
              <a:gd name="adj2" fmla="val -95588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92D05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Where was it made? </a:t>
            </a:r>
          </a:p>
        </p:txBody>
      </p:sp>
      <p:sp>
        <p:nvSpPr>
          <p:cNvPr id="100358" name="圆角矩形标注 6"/>
          <p:cNvSpPr>
            <a:spLocks noChangeArrowheads="1"/>
          </p:cNvSpPr>
          <p:nvPr/>
        </p:nvSpPr>
        <p:spPr bwMode="auto">
          <a:xfrm>
            <a:off x="5029200" y="4648200"/>
            <a:ext cx="3097213" cy="1354138"/>
          </a:xfrm>
          <a:prstGeom prst="wedgeRoundRectCallout">
            <a:avLst>
              <a:gd name="adj1" fmla="val -44565"/>
              <a:gd name="adj2" fmla="val -91852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92D05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It was made in Guangzhou.</a:t>
            </a:r>
            <a:r>
              <a:rPr lang="en-US" altLang="zh-CN" sz="32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/>
      <p:bldP spid="100356" grpId="0"/>
      <p:bldP spid="100357" grpId="0"/>
      <p:bldP spid="10035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ext Box 4"/>
          <p:cNvSpPr txBox="1">
            <a:spLocks noChangeArrowheads="1"/>
          </p:cNvSpPr>
          <p:nvPr/>
        </p:nvSpPr>
        <p:spPr bwMode="auto">
          <a:xfrm>
            <a:off x="2819400" y="457200"/>
            <a:ext cx="31051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sz="4400" b="1" dirty="0">
                <a:solidFill>
                  <a:srgbClr val="000099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Explanation</a:t>
            </a:r>
          </a:p>
        </p:txBody>
      </p:sp>
      <p:sp>
        <p:nvSpPr>
          <p:cNvPr id="101379" name="Rectangle 5"/>
          <p:cNvSpPr>
            <a:spLocks noChangeArrowheads="1"/>
          </p:cNvSpPr>
          <p:nvPr/>
        </p:nvSpPr>
        <p:spPr bwMode="auto">
          <a:xfrm>
            <a:off x="457200" y="1219200"/>
            <a:ext cx="838200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l">
              <a:lnSpc>
                <a:spcPct val="125000"/>
              </a:lnSpc>
              <a:buFontTx/>
              <a:buAutoNum type="arabicPeriod"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What language is spoken in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Germany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?  </a:t>
            </a:r>
          </a:p>
          <a:p>
            <a:pPr marL="342900" indent="-342900" algn="l">
              <a:lnSpc>
                <a:spcPct val="125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   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在德国人们说什么语言？</a:t>
            </a:r>
          </a:p>
          <a:p>
            <a:pPr marL="342900" indent="-342900" algn="l">
              <a:lnSpc>
                <a:spcPct val="125000"/>
              </a:lnSpc>
            </a:pP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    </a:t>
            </a:r>
            <a:r>
              <a:rPr lang="en-US" altLang="zh-CN" sz="3200" b="1" dirty="0">
                <a:solidFill>
                  <a:srgbClr val="FF0066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Germany</a:t>
            </a:r>
            <a:r>
              <a:rPr lang="zh-CN" altLang="en-US" sz="3200" b="1" dirty="0">
                <a:solidFill>
                  <a:srgbClr val="FF0066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名词，意为“德国”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，是国家名称。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German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是其形容词形式，意为“德国的”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;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还 可作名词，意为“德语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;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德国人”。</a:t>
            </a:r>
          </a:p>
          <a:p>
            <a:pPr marL="342900" indent="-342900" algn="l">
              <a:lnSpc>
                <a:spcPct val="125000"/>
              </a:lnSpc>
            </a:pPr>
            <a:r>
              <a:rPr lang="en-US" altLang="en-US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►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 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The weather in Germany is quite different. </a:t>
            </a:r>
          </a:p>
          <a:p>
            <a:pPr marL="342900" indent="-342900" algn="l">
              <a:lnSpc>
                <a:spcPct val="125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  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德国的天气截然不同。</a:t>
            </a:r>
          </a:p>
          <a:p>
            <a:pPr marL="342900" indent="-342900" algn="l">
              <a:lnSpc>
                <a:spcPct val="125000"/>
              </a:lnSpc>
            </a:pPr>
            <a:r>
              <a:rPr lang="en-US" altLang="en-US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►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 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A German speaks German.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德国人说德语。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5"/>
          <p:cNvSpPr>
            <a:spLocks noChangeArrowheads="1"/>
          </p:cNvSpPr>
          <p:nvPr/>
        </p:nvSpPr>
        <p:spPr bwMode="auto">
          <a:xfrm>
            <a:off x="685800" y="1143000"/>
            <a:ext cx="7924800" cy="469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l">
              <a:lnSpc>
                <a:spcPct val="135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  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词尾为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-man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表示某国人的单词的复数形式一般是把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-man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变为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-men.</a:t>
            </a:r>
          </a:p>
          <a:p>
            <a:pPr marL="342900" indent="-342900" algn="l">
              <a:lnSpc>
                <a:spcPct val="135000"/>
              </a:lnSpc>
            </a:pPr>
            <a:r>
              <a:rPr lang="en-US" altLang="en-US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►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 an Englishman —— two Englishmen</a:t>
            </a:r>
            <a:endParaRPr lang="en-US" altLang="zh-CN" sz="3200" b="1" dirty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 marL="342900" indent="-342900" algn="l">
              <a:lnSpc>
                <a:spcPct val="135000"/>
              </a:lnSpc>
            </a:pPr>
            <a:r>
              <a:rPr lang="en-US" altLang="en-US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►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 a Frenchman  ——  two  Frenchmen</a:t>
            </a:r>
          </a:p>
          <a:p>
            <a:pPr marL="342900" indent="-342900" algn="l">
              <a:lnSpc>
                <a:spcPct val="135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   </a:t>
            </a:r>
            <a:r>
              <a:rPr lang="zh-CN" altLang="en-US" sz="3200" b="1" dirty="0">
                <a:solidFill>
                  <a:srgbClr val="FF0066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但是</a:t>
            </a:r>
            <a:r>
              <a:rPr lang="en-US" altLang="zh-CN" sz="3200" b="1" dirty="0">
                <a:solidFill>
                  <a:srgbClr val="FF0066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, German “</a:t>
            </a:r>
            <a:r>
              <a:rPr lang="zh-CN" altLang="en-US" sz="3200" b="1" dirty="0">
                <a:solidFill>
                  <a:srgbClr val="FF0066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德国人”的复数形式则是直接加</a:t>
            </a:r>
            <a:r>
              <a:rPr lang="en-US" altLang="zh-CN" sz="3200" b="1" dirty="0">
                <a:solidFill>
                  <a:srgbClr val="FF0066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-s</a:t>
            </a:r>
            <a:r>
              <a:rPr lang="zh-CN" altLang="en-US" sz="3200" b="1" dirty="0">
                <a:solidFill>
                  <a:srgbClr val="FF0066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。</a:t>
            </a:r>
          </a:p>
          <a:p>
            <a:pPr marL="342900" indent="-342900" algn="l">
              <a:lnSpc>
                <a:spcPct val="135000"/>
              </a:lnSpc>
            </a:pPr>
            <a:r>
              <a:rPr lang="en-US" altLang="en-US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►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 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a German  —— two Germans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5"/>
          <p:cNvSpPr>
            <a:spLocks noChangeArrowheads="1"/>
          </p:cNvSpPr>
          <p:nvPr/>
        </p:nvSpPr>
        <p:spPr bwMode="auto">
          <a:xfrm>
            <a:off x="304800" y="533399"/>
            <a:ext cx="8458200" cy="600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2.Most of the earth’s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surface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 is covered by water.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地球表面的大部分被水覆盖。</a:t>
            </a:r>
          </a:p>
          <a:p>
            <a:pPr algn="l">
              <a:lnSpc>
                <a:spcPct val="120000"/>
              </a:lnSpc>
            </a:pP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 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surface (the outside or top part of something) </a:t>
            </a:r>
          </a:p>
          <a:p>
            <a:pPr algn="l">
              <a:lnSpc>
                <a:spcPct val="12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名词，意为“表面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;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表层”。</a:t>
            </a:r>
          </a:p>
          <a:p>
            <a:pPr algn="l">
              <a:lnSpc>
                <a:spcPct val="120000"/>
              </a:lnSpc>
            </a:pP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 ►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The bowl has a shiny surface.</a:t>
            </a:r>
          </a:p>
          <a:p>
            <a:pPr algn="l"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   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这个碗表面光亮。</a:t>
            </a:r>
          </a:p>
          <a:p>
            <a:pPr algn="l">
              <a:lnSpc>
                <a:spcPct val="12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surface (the outer appearance of person, thing or  situation.)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作名词，还可表示“外表；外观”</a:t>
            </a:r>
          </a:p>
          <a:p>
            <a:pPr algn="l">
              <a:lnSpc>
                <a:spcPct val="120000"/>
              </a:lnSpc>
            </a:pP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► 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Her gentleness is only on the surface.</a:t>
            </a:r>
          </a:p>
          <a:p>
            <a:pPr algn="l"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  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她只是外表温和而已。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3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034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1034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1034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1034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1034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034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5"/>
          <p:cNvSpPr>
            <a:spLocks noChangeArrowheads="1"/>
          </p:cNvSpPr>
          <p:nvPr/>
        </p:nvSpPr>
        <p:spPr bwMode="auto">
          <a:xfrm>
            <a:off x="609600" y="533400"/>
            <a:ext cx="8534400" cy="551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4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3. Careless driving causes many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traffic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 accidents.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粗心驾驶导致很多交通事故。</a:t>
            </a:r>
          </a:p>
          <a:p>
            <a:pPr algn="l">
              <a:lnSpc>
                <a:spcPct val="140000"/>
              </a:lnSpc>
            </a:pPr>
            <a:r>
              <a:rPr lang="en-US" altLang="zh-CN" sz="31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traffic</a:t>
            </a:r>
            <a:r>
              <a:rPr lang="zh-CN" altLang="en-US" sz="31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名词，意为“交通</a:t>
            </a:r>
            <a:r>
              <a:rPr lang="en-US" altLang="zh-CN" sz="31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;</a:t>
            </a:r>
            <a:r>
              <a:rPr lang="zh-CN" altLang="en-US" sz="31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路上行驶的车辆”，   </a:t>
            </a:r>
          </a:p>
          <a:p>
            <a:pPr algn="l">
              <a:lnSpc>
                <a:spcPct val="140000"/>
              </a:lnSpc>
            </a:pPr>
            <a:r>
              <a:rPr lang="zh-CN" altLang="en-US" sz="31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指的是路上来往的车辆和行人，</a:t>
            </a:r>
            <a:r>
              <a:rPr lang="zh-CN" altLang="en-US" sz="31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是不可数名词</a:t>
            </a:r>
            <a:r>
              <a:rPr lang="zh-CN" altLang="en-US" sz="3100" b="1" dirty="0">
                <a:latin typeface="Times New Roman" panose="02020603050405020304" pitchFamily="18" charset="0"/>
                <a:ea typeface="黑体" panose="02010609060101010101" pitchFamily="2" charset="-122"/>
              </a:rPr>
              <a:t>。</a:t>
            </a:r>
          </a:p>
          <a:p>
            <a:pPr algn="l">
              <a:lnSpc>
                <a:spcPct val="140000"/>
              </a:lnSpc>
            </a:pP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► 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There is heavy traffic during the rush hours.</a:t>
            </a:r>
          </a:p>
          <a:p>
            <a:pPr algn="l">
              <a:lnSpc>
                <a:spcPct val="14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  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上下班时间交通很繁松。</a:t>
            </a:r>
          </a:p>
          <a:p>
            <a:pPr algn="l">
              <a:lnSpc>
                <a:spcPct val="140000"/>
              </a:lnSpc>
            </a:pP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► 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There is little traffic on this road.</a:t>
            </a:r>
          </a:p>
          <a:p>
            <a:pPr algn="l">
              <a:lnSpc>
                <a:spcPct val="14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   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这条路上行驶的车辆很少。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44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44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44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044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044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044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4"/>
          <p:cNvSpPr>
            <a:spLocks noChangeArrowheads="1"/>
          </p:cNvSpPr>
          <p:nvPr/>
        </p:nvSpPr>
        <p:spPr bwMode="auto">
          <a:xfrm>
            <a:off x="457200" y="457200"/>
            <a:ext cx="8534400" cy="593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4.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cap 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帽子</a:t>
            </a:r>
          </a:p>
          <a:p>
            <a:pPr algn="l">
              <a:lnSpc>
                <a:spcPct val="120000"/>
              </a:lnSpc>
            </a:pP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    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(a type of soft flat hat with a hard curved  </a:t>
            </a:r>
          </a:p>
          <a:p>
            <a:pPr algn="l"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      part at the front which is called a peak)</a:t>
            </a:r>
          </a:p>
          <a:p>
            <a:pPr algn="l">
              <a:lnSpc>
                <a:spcPct val="120000"/>
              </a:lnSpc>
            </a:pPr>
            <a:r>
              <a:rPr lang="zh-TW" altLang="zh-CN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 </a:t>
            </a:r>
            <a:r>
              <a:rPr lang="zh-TW" altLang="en-US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 </a:t>
            </a:r>
            <a:r>
              <a:rPr lang="zh-TW" altLang="zh-CN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 </a:t>
            </a:r>
            <a:r>
              <a:rPr lang="zh-TW" altLang="en-US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 </a:t>
            </a:r>
            <a:r>
              <a:rPr lang="zh-TW" altLang="zh-CN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 </a:t>
            </a:r>
            <a:r>
              <a:rPr lang="zh-TW" altLang="en-US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名词，</a:t>
            </a:r>
            <a:r>
              <a:rPr lang="zh-TW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意为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“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(</a:t>
            </a:r>
            <a:r>
              <a:rPr lang="zh-TW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尤指有帽舌的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)</a:t>
            </a:r>
            <a:r>
              <a:rPr lang="zh-TW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帽子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”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。</a:t>
            </a:r>
          </a:p>
          <a:p>
            <a:pPr algn="l">
              <a:lnSpc>
                <a:spcPct val="120000"/>
              </a:lnSpc>
            </a:pP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► 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John took Tom’s cap just now.</a:t>
            </a:r>
          </a:p>
          <a:p>
            <a:pPr algn="l">
              <a:lnSpc>
                <a:spcPct val="120000"/>
              </a:lnSpc>
            </a:pPr>
            <a:r>
              <a:rPr lang="zh-TW" altLang="zh-CN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 </a:t>
            </a:r>
            <a:r>
              <a:rPr lang="zh-TW" altLang="en-US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 </a:t>
            </a:r>
            <a:r>
              <a:rPr lang="zh-TW" altLang="zh-CN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 </a:t>
            </a:r>
            <a:r>
              <a:rPr lang="zh-TW" altLang="en-US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刚才约翰拿走了汤姆的帽子。</a:t>
            </a:r>
            <a:endParaRPr lang="zh-TW" altLang="zh-CN" sz="3200" b="1" dirty="0"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 algn="l">
              <a:lnSpc>
                <a:spcPct val="120000"/>
              </a:lnSpc>
            </a:pP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► 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I’ll buy a beautiful </a:t>
            </a:r>
            <a:r>
              <a:rPr lang="en-US" altLang="zh-CN" sz="3200" b="1" dirty="0">
                <a:solidFill>
                  <a:srgbClr val="FF0066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hat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 for my mother and a   </a:t>
            </a:r>
          </a:p>
          <a:p>
            <a:pPr algn="l"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   cool baseball </a:t>
            </a:r>
            <a:r>
              <a:rPr lang="en-US" altLang="zh-CN" sz="3200" b="1" dirty="0">
                <a:solidFill>
                  <a:srgbClr val="FF0066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cap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 for my father.</a:t>
            </a:r>
          </a:p>
          <a:p>
            <a:pPr algn="l"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 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我将给妈 妈买一顶漂亮的帽子，给爸爸买一  </a:t>
            </a:r>
          </a:p>
          <a:p>
            <a:pPr algn="l">
              <a:lnSpc>
                <a:spcPct val="120000"/>
              </a:lnSpc>
            </a:pP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  顶酷酷的棒球帽。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54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54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54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054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054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054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11"/>
          <p:cNvSpPr>
            <a:spLocks noChangeArrowheads="1"/>
          </p:cNvSpPr>
          <p:nvPr/>
        </p:nvSpPr>
        <p:spPr bwMode="auto">
          <a:xfrm>
            <a:off x="457200" y="1600200"/>
            <a:ext cx="8455025" cy="496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39750" indent="-539750" algn="l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</a:rPr>
              <a:t>1. </a:t>
            </a:r>
            <a:r>
              <a:rPr lang="zh-CN" altLang="en-US" sz="3600" b="1" dirty="0">
                <a:latin typeface="Times New Roman" panose="02020603050405020304" pitchFamily="18" charset="0"/>
                <a:ea typeface="黑体" panose="02010609060101010101" pitchFamily="2" charset="-122"/>
              </a:rPr>
              <a:t>你的衬衫是棉的吗？</a:t>
            </a:r>
          </a:p>
          <a:p>
            <a:pPr marL="539750" indent="-539750" algn="l">
              <a:lnSpc>
                <a:spcPct val="120000"/>
              </a:lnSpc>
            </a:pPr>
            <a:r>
              <a:rPr lang="zh-CN" altLang="en-US" sz="3600" b="1" dirty="0">
                <a:latin typeface="Times New Roman" panose="02020603050405020304" pitchFamily="18" charset="0"/>
                <a:ea typeface="黑体" panose="02010609060101010101" pitchFamily="2" charset="-122"/>
              </a:rPr>
              <a:t>    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</a:rPr>
              <a:t>____ your shirts _____ ____ cotton?</a:t>
            </a:r>
          </a:p>
          <a:p>
            <a:pPr marL="539750" indent="-539750" algn="l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</a:rPr>
              <a:t>2. </a:t>
            </a:r>
            <a:r>
              <a:rPr lang="zh-CN" altLang="en-US" sz="3600" b="1" dirty="0">
                <a:latin typeface="Times New Roman" panose="02020603050405020304" pitchFamily="18" charset="0"/>
                <a:ea typeface="黑体" panose="02010609060101010101" pitchFamily="2" charset="-122"/>
              </a:rPr>
              <a:t>是的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</a:rPr>
              <a:t>, </a:t>
            </a:r>
            <a:r>
              <a:rPr lang="zh-CN" altLang="en-US" sz="3600" b="1" dirty="0">
                <a:latin typeface="Times New Roman" panose="02020603050405020304" pitchFamily="18" charset="0"/>
                <a:ea typeface="黑体" panose="02010609060101010101" pitchFamily="2" charset="-122"/>
              </a:rPr>
              <a:t>而且它们产于美国。</a:t>
            </a:r>
          </a:p>
          <a:p>
            <a:pPr marL="539750" indent="-539750" algn="l">
              <a:lnSpc>
                <a:spcPct val="120000"/>
              </a:lnSpc>
            </a:pPr>
            <a:r>
              <a:rPr lang="zh-CN" altLang="en-US" sz="3600" b="1" dirty="0">
                <a:latin typeface="Times New Roman" panose="02020603050405020304" pitchFamily="18" charset="0"/>
                <a:ea typeface="黑体" panose="02010609060101010101" pitchFamily="2" charset="-122"/>
              </a:rPr>
              <a:t>    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</a:rPr>
              <a:t>Yes, they are. And they were _____ ___ the US. </a:t>
            </a:r>
          </a:p>
          <a:p>
            <a:pPr marL="539750" indent="-539750" algn="l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</a:rPr>
              <a:t>3. </a:t>
            </a:r>
            <a:r>
              <a:rPr lang="zh-CN" altLang="en-US" sz="3600" b="1" dirty="0">
                <a:latin typeface="Times New Roman" panose="02020603050405020304" pitchFamily="18" charset="0"/>
                <a:ea typeface="黑体" panose="02010609060101010101" pitchFamily="2" charset="-122"/>
              </a:rPr>
              <a:t>飞机模型是由什么制成？ </a:t>
            </a:r>
          </a:p>
          <a:p>
            <a:pPr marL="539750" indent="-539750" algn="l">
              <a:lnSpc>
                <a:spcPct val="120000"/>
              </a:lnSpc>
            </a:pPr>
            <a:r>
              <a:rPr lang="zh-CN" altLang="en-US" sz="3600" b="1" dirty="0">
                <a:latin typeface="Times New Roman" panose="02020603050405020304" pitchFamily="18" charset="0"/>
                <a:ea typeface="黑体" panose="02010609060101010101" pitchFamily="2" charset="-122"/>
              </a:rPr>
              <a:t>    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</a:rPr>
              <a:t>______ the model plane ______ of?</a:t>
            </a:r>
          </a:p>
        </p:txBody>
      </p:sp>
      <p:sp>
        <p:nvSpPr>
          <p:cNvPr id="74755" name="WordArt 4"/>
          <p:cNvSpPr>
            <a:spLocks noChangeArrowheads="1" noChangeShapeType="1" noTextEdit="1"/>
          </p:cNvSpPr>
          <p:nvPr/>
        </p:nvSpPr>
        <p:spPr bwMode="auto">
          <a:xfrm>
            <a:off x="1600200" y="533400"/>
            <a:ext cx="5689600" cy="908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4000" b="1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/>
                <a:cs typeface="Arial" panose="020B0604020202020204"/>
              </a:rPr>
              <a:t>Grammar Focus</a:t>
            </a:r>
            <a:endParaRPr lang="zh-CN" altLang="en-US" sz="4000" b="1" kern="10" dirty="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  <p:sp>
        <p:nvSpPr>
          <p:cNvPr id="74756" name="Text Box 5"/>
          <p:cNvSpPr txBox="1">
            <a:spLocks noChangeArrowheads="1"/>
          </p:cNvSpPr>
          <p:nvPr/>
        </p:nvSpPr>
        <p:spPr bwMode="auto">
          <a:xfrm>
            <a:off x="6651625" y="3587750"/>
            <a:ext cx="2303463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made   in</a:t>
            </a:r>
          </a:p>
        </p:txBody>
      </p:sp>
      <p:sp>
        <p:nvSpPr>
          <p:cNvPr id="74757" name="Text Box 6"/>
          <p:cNvSpPr txBox="1">
            <a:spLocks noChangeArrowheads="1"/>
          </p:cNvSpPr>
          <p:nvPr/>
        </p:nvSpPr>
        <p:spPr bwMode="auto">
          <a:xfrm>
            <a:off x="1020763" y="2276475"/>
            <a:ext cx="6048375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Are                      made   of</a:t>
            </a:r>
          </a:p>
        </p:txBody>
      </p:sp>
      <p:sp>
        <p:nvSpPr>
          <p:cNvPr id="74758" name="Text Box 7"/>
          <p:cNvSpPr txBox="1">
            <a:spLocks noChangeArrowheads="1"/>
          </p:cNvSpPr>
          <p:nvPr/>
        </p:nvSpPr>
        <p:spPr bwMode="auto">
          <a:xfrm>
            <a:off x="862013" y="5559425"/>
            <a:ext cx="6769100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What’s                              made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  <p:bldP spid="74756" grpId="0"/>
      <p:bldP spid="74757" grpId="0"/>
      <p:bldP spid="7475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81" name="Group 61"/>
          <p:cNvGraphicFramePr>
            <a:graphicFrameLocks noGrp="1"/>
          </p:cNvGraphicFramePr>
          <p:nvPr/>
        </p:nvGraphicFramePr>
        <p:xfrm>
          <a:off x="381000" y="2057400"/>
          <a:ext cx="8305800" cy="4073829"/>
        </p:xfrm>
        <a:graphic>
          <a:graphicData uri="http://schemas.openxmlformats.org/drawingml/2006/table">
            <a:tbl>
              <a:tblPr/>
              <a:tblGrid>
                <a:gridCol w="14525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1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3168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cap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TW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黑体" panose="02010609060101010101" pitchFamily="2" charset="-122"/>
                        </a:rPr>
                        <a:t>尤其指</a:t>
                      </a:r>
                      <a:r>
                        <a:rPr kumimoji="0" lang="zh-TW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宋体" panose="02010600030101010101" pitchFamily="2" charset="-122"/>
                          <a:ea typeface="黑体" panose="02010609060101010101" pitchFamily="2" charset="-122"/>
                        </a:rPr>
                        <a:t>男性戴的</a:t>
                      </a:r>
                      <a:r>
                        <a:rPr kumimoji="0" lang="zh-TW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黑体" panose="02010609060101010101" pitchFamily="2" charset="-122"/>
                        </a:rPr>
                        <a:t>有帽舌的便 帽、制服帽</a:t>
                      </a: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2" charset="-122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4184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hat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TW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黑体" panose="02010609060101010101" pitchFamily="2" charset="-122"/>
                        </a:rPr>
                        <a:t>常指带檐的帽 子，可作女性戴的帽子的通称及</a:t>
                      </a:r>
                      <a:r>
                        <a:rPr kumimoji="0" lang="zh-TW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宋体" panose="02010600030101010101" pitchFamily="2" charset="-122"/>
                          <a:ea typeface="黑体" panose="02010609060101010101" pitchFamily="2" charset="-122"/>
                        </a:rPr>
                        <a:t>帽子的总称</a:t>
                      </a: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宋体" panose="0201060003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2" charset="-122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06512" name="Picture 62" descr="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2413000"/>
            <a:ext cx="3276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513" name="Picture 63" descr="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4394200"/>
            <a:ext cx="3352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4" name="WordArt 64"/>
          <p:cNvSpPr>
            <a:spLocks noChangeArrowheads="1" noChangeShapeType="1" noTextEdit="1"/>
          </p:cNvSpPr>
          <p:nvPr/>
        </p:nvSpPr>
        <p:spPr bwMode="auto">
          <a:xfrm>
            <a:off x="2438400" y="762000"/>
            <a:ext cx="32004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296"/>
              </a:avLst>
            </a:prstTxWarp>
          </a:bodyPr>
          <a:lstStyle/>
          <a:p>
            <a:pPr>
              <a:defRPr/>
            </a:pPr>
            <a:r>
              <a:rPr lang="en-US" altLang="zh-CN" sz="3600" b="1" kern="1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cap</a:t>
            </a:r>
            <a:r>
              <a:rPr lang="zh-CN" altLang="en-US" sz="3600" b="1" kern="1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与</a:t>
            </a:r>
            <a:r>
              <a:rPr lang="en-US" altLang="zh-CN" sz="3600" b="1" kern="1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hat</a:t>
            </a:r>
            <a:endParaRPr lang="zh-CN" altLang="en-US" sz="3600" b="1" kern="1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6515" name="WordArt 65" descr="白色大理石"/>
          <p:cNvSpPr>
            <a:spLocks noChangeArrowheads="1" noChangeShapeType="1" noTextEdit="1"/>
          </p:cNvSpPr>
          <p:nvPr/>
        </p:nvSpPr>
        <p:spPr bwMode="auto">
          <a:xfrm>
            <a:off x="685800" y="762000"/>
            <a:ext cx="151447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r>
              <a:rPr lang="zh-CN" altLang="en-US" sz="4000" b="1" kern="10">
                <a:ln w="9525">
                  <a:rou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latin typeface="宋体" panose="02010600030101010101" pitchFamily="2" charset="-122"/>
                <a:ea typeface="宋体" panose="02010600030101010101" pitchFamily="2" charset="-122"/>
              </a:rPr>
              <a:t>助记：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522" name="Picture 5" descr="234811-1210191SR25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09800" y="838200"/>
            <a:ext cx="5791200" cy="554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7524" name="WordArt 4"/>
          <p:cNvSpPr>
            <a:spLocks noChangeArrowheads="1" noChangeShapeType="1" noTextEdit="1"/>
          </p:cNvSpPr>
          <p:nvPr/>
        </p:nvSpPr>
        <p:spPr bwMode="auto">
          <a:xfrm>
            <a:off x="3048000" y="2209800"/>
            <a:ext cx="2971800" cy="1219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3600" b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Exercises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5"/>
          <p:cNvSpPr>
            <a:spLocks noChangeArrowheads="1"/>
          </p:cNvSpPr>
          <p:nvPr/>
        </p:nvSpPr>
        <p:spPr bwMode="auto">
          <a:xfrm>
            <a:off x="304800" y="1143000"/>
            <a:ext cx="8534400" cy="5037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4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1. It is said that two ______ and three _____ are  </a:t>
            </a:r>
          </a:p>
          <a:p>
            <a:pPr algn="l">
              <a:lnSpc>
                <a:spcPct val="14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going to visit our school next week.</a:t>
            </a:r>
          </a:p>
          <a:p>
            <a:pPr algn="l">
              <a:lnSpc>
                <a:spcPct val="14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A. German; Japanese    B. Germany; Japan</a:t>
            </a:r>
          </a:p>
          <a:p>
            <a:pPr algn="l">
              <a:lnSpc>
                <a:spcPct val="14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C. Germanys; Japans    D. Germans; Japanese</a:t>
            </a:r>
          </a:p>
          <a:p>
            <a:pPr algn="l">
              <a:lnSpc>
                <a:spcPct val="14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2. Driving after drinking wine ______ in China.</a:t>
            </a:r>
          </a:p>
          <a:p>
            <a:pPr algn="l">
              <a:lnSpc>
                <a:spcPct val="14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    A. allows	               B. doesn’t allow</a:t>
            </a:r>
          </a:p>
          <a:p>
            <a:pPr algn="l">
              <a:lnSpc>
                <a:spcPct val="14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    C. is allowed	      D. isn’t allowed</a:t>
            </a:r>
          </a:p>
        </p:txBody>
      </p:sp>
      <p:sp>
        <p:nvSpPr>
          <p:cNvPr id="108547" name="Text Box 6"/>
          <p:cNvSpPr txBox="1">
            <a:spLocks noChangeArrowheads="1"/>
          </p:cNvSpPr>
          <p:nvPr/>
        </p:nvSpPr>
        <p:spPr bwMode="auto">
          <a:xfrm>
            <a:off x="4191000" y="1295400"/>
            <a:ext cx="495300" cy="609600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400" b="1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08548" name="Text Box 7"/>
          <p:cNvSpPr txBox="1">
            <a:spLocks noChangeArrowheads="1"/>
          </p:cNvSpPr>
          <p:nvPr/>
        </p:nvSpPr>
        <p:spPr bwMode="auto">
          <a:xfrm>
            <a:off x="5943600" y="4114800"/>
            <a:ext cx="495300" cy="609600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400" b="1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08549" name="Rectangle 8"/>
          <p:cNvSpPr>
            <a:spLocks noChangeArrowheads="1"/>
          </p:cNvSpPr>
          <p:nvPr/>
        </p:nvSpPr>
        <p:spPr bwMode="auto">
          <a:xfrm>
            <a:off x="228600" y="304800"/>
            <a:ext cx="3581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altLang="zh-CN" sz="4400" b="1" dirty="0">
                <a:solidFill>
                  <a:srgbClr val="000099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I. </a:t>
            </a:r>
            <a:r>
              <a:rPr lang="zh-CN" altLang="en-US" sz="4000" b="1" dirty="0">
                <a:solidFill>
                  <a:srgbClr val="0000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单项选择。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8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8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8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5"/>
          <p:cNvSpPr>
            <a:spLocks noChangeArrowheads="1"/>
          </p:cNvSpPr>
          <p:nvPr/>
        </p:nvSpPr>
        <p:spPr bwMode="auto">
          <a:xfrm>
            <a:off x="381000" y="533400"/>
            <a:ext cx="8458200" cy="569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1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3. — Excuse me, haven’t you learned the new  </a:t>
            </a:r>
          </a:p>
          <a:p>
            <a:pPr algn="l">
              <a:lnSpc>
                <a:spcPct val="11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      _____ law? Everyone in a car must wear  </a:t>
            </a:r>
          </a:p>
          <a:p>
            <a:pPr algn="l">
              <a:lnSpc>
                <a:spcPct val="11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     the seat belt.</a:t>
            </a:r>
          </a:p>
          <a:p>
            <a:pPr algn="l">
              <a:lnSpc>
                <a:spcPct val="11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— Sorry, we won’t do that again.</a:t>
            </a:r>
          </a:p>
          <a:p>
            <a:pPr algn="l">
              <a:lnSpc>
                <a:spcPct val="11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      A. food             B. traffic  </a:t>
            </a:r>
          </a:p>
          <a:p>
            <a:pPr algn="l">
              <a:lnSpc>
                <a:spcPct val="11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      C. medicine     D. education</a:t>
            </a:r>
          </a:p>
          <a:p>
            <a:pPr algn="l">
              <a:lnSpc>
                <a:spcPct val="11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4. If more trees ____, our city will be more   </a:t>
            </a:r>
          </a:p>
          <a:p>
            <a:pPr algn="l">
              <a:lnSpc>
                <a:spcPct val="11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  and more beautiful.</a:t>
            </a:r>
          </a:p>
          <a:p>
            <a:pPr algn="l">
              <a:lnSpc>
                <a:spcPct val="11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     A. plant	              B. planted </a:t>
            </a:r>
          </a:p>
          <a:p>
            <a:pPr algn="l">
              <a:lnSpc>
                <a:spcPct val="11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     C. are planted       C. were planted</a:t>
            </a:r>
          </a:p>
        </p:txBody>
      </p:sp>
      <p:sp>
        <p:nvSpPr>
          <p:cNvPr id="109571" name="Text Box 6"/>
          <p:cNvSpPr txBox="1">
            <a:spLocks noChangeArrowheads="1"/>
          </p:cNvSpPr>
          <p:nvPr/>
        </p:nvSpPr>
        <p:spPr bwMode="auto">
          <a:xfrm>
            <a:off x="1752600" y="1066800"/>
            <a:ext cx="471488" cy="687388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5000"/>
              </a:lnSpc>
            </a:pPr>
            <a:r>
              <a:rPr lang="en-US" altLang="zh-CN" sz="34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09572" name="Text Box 7"/>
          <p:cNvSpPr txBox="1">
            <a:spLocks noChangeArrowheads="1"/>
          </p:cNvSpPr>
          <p:nvPr/>
        </p:nvSpPr>
        <p:spPr bwMode="auto">
          <a:xfrm>
            <a:off x="3352800" y="3962400"/>
            <a:ext cx="525463" cy="609600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400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9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9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9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4"/>
          <p:cNvSpPr>
            <a:spLocks noChangeArrowheads="1"/>
          </p:cNvSpPr>
          <p:nvPr/>
        </p:nvSpPr>
        <p:spPr bwMode="auto">
          <a:xfrm>
            <a:off x="609600" y="609600"/>
            <a:ext cx="34988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4000" b="1" dirty="0">
                <a:solidFill>
                  <a:srgbClr val="0000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II.</a:t>
            </a:r>
            <a:r>
              <a:rPr lang="zh-TW" altLang="en-US" sz="4000" b="1" dirty="0">
                <a:solidFill>
                  <a:srgbClr val="0000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句型转换</a:t>
            </a:r>
            <a:r>
              <a:rPr lang="zh-CN" altLang="en-US" sz="4000" b="1" dirty="0">
                <a:solidFill>
                  <a:srgbClr val="0000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。</a:t>
            </a:r>
          </a:p>
        </p:txBody>
      </p:sp>
      <p:sp>
        <p:nvSpPr>
          <p:cNvPr id="110595" name="Rectangle 6"/>
          <p:cNvSpPr>
            <a:spLocks noChangeArrowheads="1"/>
          </p:cNvSpPr>
          <p:nvPr/>
        </p:nvSpPr>
        <p:spPr bwMode="auto">
          <a:xfrm>
            <a:off x="457200" y="1295400"/>
            <a:ext cx="815340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 algn="l">
              <a:lnSpc>
                <a:spcPct val="125000"/>
              </a:lnSpc>
              <a:buFontTx/>
              <a:buAutoNum type="arabicPeriod"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I wash dishes every day. (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改为被动语态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)</a:t>
            </a:r>
          </a:p>
          <a:p>
            <a:pPr marL="342900" indent="-342900" algn="l">
              <a:lnSpc>
                <a:spcPct val="125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    ______ ____ _______ ___ ____ every day.</a:t>
            </a:r>
          </a:p>
          <a:p>
            <a:pPr marL="342900" indent="-342900" algn="l">
              <a:lnSpc>
                <a:spcPct val="125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2. Most of the farm work is done by machine </a:t>
            </a:r>
          </a:p>
          <a:p>
            <a:pPr marL="342900" indent="-342900" algn="l">
              <a:lnSpc>
                <a:spcPct val="125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    in China today.(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改为一般疑问句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)</a:t>
            </a:r>
          </a:p>
          <a:p>
            <a:pPr marL="342900" indent="-342900" algn="l">
              <a:lnSpc>
                <a:spcPct val="125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   ___ _____ ___ ___ _____ _____ ____ ___</a:t>
            </a:r>
          </a:p>
          <a:p>
            <a:pPr marL="342900" indent="-342900" algn="l">
              <a:lnSpc>
                <a:spcPct val="125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   ________ in China today?</a:t>
            </a:r>
          </a:p>
          <a:p>
            <a:pPr marL="342900" indent="-342900" algn="l">
              <a:lnSpc>
                <a:spcPct val="125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3. The jacket is made of cotton. (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改为否定句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)</a:t>
            </a:r>
          </a:p>
          <a:p>
            <a:pPr marL="342900" indent="-342900" algn="l">
              <a:lnSpc>
                <a:spcPct val="125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    The jacket _____ ______ ____ cotton.</a:t>
            </a:r>
          </a:p>
        </p:txBody>
      </p:sp>
      <p:sp>
        <p:nvSpPr>
          <p:cNvPr id="110596" name="Text Box 7"/>
          <p:cNvSpPr txBox="1">
            <a:spLocks noChangeArrowheads="1"/>
          </p:cNvSpPr>
          <p:nvPr/>
        </p:nvSpPr>
        <p:spPr bwMode="auto">
          <a:xfrm>
            <a:off x="914400" y="1981200"/>
            <a:ext cx="5638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Dishes   are   washed   by   me</a:t>
            </a:r>
          </a:p>
        </p:txBody>
      </p:sp>
      <p:sp>
        <p:nvSpPr>
          <p:cNvPr id="110597" name="Text Box 8"/>
          <p:cNvSpPr txBox="1">
            <a:spLocks noChangeArrowheads="1"/>
          </p:cNvSpPr>
          <p:nvPr/>
        </p:nvSpPr>
        <p:spPr bwMode="auto">
          <a:xfrm>
            <a:off x="914400" y="3810000"/>
            <a:ext cx="7162800" cy="116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Is   most   of   the  farm  work  done  by machine</a:t>
            </a:r>
          </a:p>
        </p:txBody>
      </p:sp>
      <p:sp>
        <p:nvSpPr>
          <p:cNvPr id="110598" name="Text Box 9"/>
          <p:cNvSpPr txBox="1">
            <a:spLocks noChangeArrowheads="1"/>
          </p:cNvSpPr>
          <p:nvPr/>
        </p:nvSpPr>
        <p:spPr bwMode="auto">
          <a:xfrm>
            <a:off x="2971800" y="5638800"/>
            <a:ext cx="3200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isn’t   made    of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0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0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0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6" grpId="0"/>
      <p:bldP spid="110597" grpId="0"/>
      <p:bldP spid="11059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5"/>
          <p:cNvSpPr>
            <a:spLocks noChangeArrowheads="1"/>
          </p:cNvSpPr>
          <p:nvPr/>
        </p:nvSpPr>
        <p:spPr bwMode="auto">
          <a:xfrm>
            <a:off x="381000" y="1219200"/>
            <a:ext cx="8534400" cy="403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 algn="l">
              <a:lnSpc>
                <a:spcPct val="135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4. </a:t>
            </a:r>
            <a:r>
              <a:rPr lang="en-US" altLang="zh-CN" sz="3200" b="1" u="sng" dirty="0">
                <a:latin typeface="Times New Roman" panose="02020603050405020304" pitchFamily="18" charset="0"/>
                <a:ea typeface="黑体" panose="02010609060101010101" pitchFamily="2" charset="-122"/>
              </a:rPr>
              <a:t>French and English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 are spoken in Canada.</a:t>
            </a:r>
          </a:p>
          <a:p>
            <a:pPr marL="342900" indent="-342900" algn="l">
              <a:lnSpc>
                <a:spcPct val="135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    (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对画线部分提问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)</a:t>
            </a:r>
          </a:p>
          <a:p>
            <a:pPr marL="342900" indent="-342900" algn="l">
              <a:lnSpc>
                <a:spcPct val="135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    ______ _________ ____ _______ in Canada?</a:t>
            </a:r>
          </a:p>
          <a:p>
            <a:pPr marL="342900" indent="-342900" algn="l">
              <a:lnSpc>
                <a:spcPct val="135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5. He takes good care of the child.(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改为被动语态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)</a:t>
            </a:r>
          </a:p>
          <a:p>
            <a:pPr marL="342900" indent="-342900" algn="l">
              <a:lnSpc>
                <a:spcPct val="135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   ____________________________________</a:t>
            </a:r>
          </a:p>
        </p:txBody>
      </p:sp>
      <p:sp>
        <p:nvSpPr>
          <p:cNvPr id="111619" name="Text Box 6"/>
          <p:cNvSpPr txBox="1">
            <a:spLocks noChangeArrowheads="1"/>
          </p:cNvSpPr>
          <p:nvPr/>
        </p:nvSpPr>
        <p:spPr bwMode="auto">
          <a:xfrm>
            <a:off x="914400" y="2667000"/>
            <a:ext cx="6629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What    language    are   spoken</a:t>
            </a:r>
          </a:p>
        </p:txBody>
      </p:sp>
      <p:sp>
        <p:nvSpPr>
          <p:cNvPr id="111620" name="Text Box 7"/>
          <p:cNvSpPr txBox="1">
            <a:spLocks noChangeArrowheads="1"/>
          </p:cNvSpPr>
          <p:nvPr/>
        </p:nvSpPr>
        <p:spPr bwMode="auto">
          <a:xfrm>
            <a:off x="914400" y="4648200"/>
            <a:ext cx="7086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The child is taken good care of by him.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1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1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/>
      <p:bldP spid="111620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ext Box 2"/>
          <p:cNvSpPr txBox="1">
            <a:spLocks noChangeArrowheads="1"/>
          </p:cNvSpPr>
          <p:nvPr/>
        </p:nvSpPr>
        <p:spPr bwMode="auto">
          <a:xfrm>
            <a:off x="457200" y="1371600"/>
            <a:ext cx="8229600" cy="521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25000"/>
              </a:spcBef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【2013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江苏常州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】This listening material, together with its CD-ROMs, ______ well.</a:t>
            </a:r>
          </a:p>
          <a:p>
            <a:pPr algn="l">
              <a:spcBef>
                <a:spcPct val="25000"/>
              </a:spcBef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   A. sells       B. sell     C. is sold     D. are sold</a:t>
            </a:r>
          </a:p>
          <a:p>
            <a:pPr algn="l">
              <a:spcBef>
                <a:spcPct val="25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【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解析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】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某些可以和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well, easily, smoothly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等副词连用的不及物动词如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read, write, wash, clean, draw, cook, sell, lock, open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等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,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且主语是非生命的名词或代词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,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用主动结构表被动含义。本句的主语为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This listening material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为第三人称单数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; sell well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意为“畅销”。句意为“这个听力材料以及它的光盘很畅销。”故选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A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。</a:t>
            </a:r>
          </a:p>
        </p:txBody>
      </p:sp>
      <p:sp>
        <p:nvSpPr>
          <p:cNvPr id="112643" name="WordArt 3"/>
          <p:cNvSpPr>
            <a:spLocks noChangeArrowheads="1" noChangeShapeType="1" noTextEdit="1"/>
          </p:cNvSpPr>
          <p:nvPr/>
        </p:nvSpPr>
        <p:spPr bwMode="auto">
          <a:xfrm>
            <a:off x="2971800" y="304800"/>
            <a:ext cx="30480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zh-CN" altLang="en-US" sz="4000" b="1" kern="10" dirty="0">
                <a:ln w="12700">
                  <a:solidFill>
                    <a:srgbClr val="3333CC"/>
                  </a:solidFill>
                  <a:rou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中考链接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ext Box 4"/>
          <p:cNvSpPr txBox="1">
            <a:spLocks noChangeArrowheads="1"/>
          </p:cNvSpPr>
          <p:nvPr/>
        </p:nvSpPr>
        <p:spPr bwMode="auto">
          <a:xfrm>
            <a:off x="457200" y="1295400"/>
            <a:ext cx="8229600" cy="496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25000"/>
              </a:spcBef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【2013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河南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】 — Excuse me. I'm looking for Be the Best of Yourself.</a:t>
            </a:r>
          </a:p>
          <a:p>
            <a:pPr algn="l">
              <a:spcBef>
                <a:spcPct val="25000"/>
              </a:spcBef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— Sorry. The book you ask for______ out.</a:t>
            </a:r>
          </a:p>
          <a:p>
            <a:pPr algn="l">
              <a:spcBef>
                <a:spcPct val="25000"/>
              </a:spcBef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      A. is selling                  B. is sold    </a:t>
            </a:r>
          </a:p>
          <a:p>
            <a:pPr algn="l">
              <a:spcBef>
                <a:spcPct val="25000"/>
              </a:spcBef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      C. was selling              D. will be sold</a:t>
            </a:r>
          </a:p>
          <a:p>
            <a:pPr algn="l">
              <a:spcBef>
                <a:spcPct val="25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【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解析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】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主语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the book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和动词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sell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构成被动关系，又时态为一般现在时，因此用一般现在时的被动语态。答语句意“对不起，你要的书已售完”。故选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B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36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ext Box 2"/>
          <p:cNvSpPr txBox="1">
            <a:spLocks noChangeArrowheads="1"/>
          </p:cNvSpPr>
          <p:nvPr/>
        </p:nvSpPr>
        <p:spPr bwMode="auto">
          <a:xfrm>
            <a:off x="609600" y="1447800"/>
            <a:ext cx="8229600" cy="387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25000"/>
              </a:spcBef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【2013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广西南宁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】 Han Han’s books are popular. They _______ by many teenagers.</a:t>
            </a:r>
          </a:p>
          <a:p>
            <a:pPr algn="l">
              <a:spcBef>
                <a:spcPct val="25000"/>
              </a:spcBef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     A. is read                   B. was read        </a:t>
            </a:r>
          </a:p>
          <a:p>
            <a:pPr algn="l">
              <a:spcBef>
                <a:spcPct val="25000"/>
              </a:spcBef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     C. are read                D. were read</a:t>
            </a:r>
          </a:p>
          <a:p>
            <a:pPr algn="l">
              <a:spcBef>
                <a:spcPct val="25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【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解析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】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由上句可知韩寒的书很受欢迎，用一般现在时；主语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they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是复数形式，故答案选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C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项。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46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ext Box 2"/>
          <p:cNvSpPr txBox="1">
            <a:spLocks noChangeArrowheads="1"/>
          </p:cNvSpPr>
          <p:nvPr/>
        </p:nvSpPr>
        <p:spPr bwMode="auto">
          <a:xfrm>
            <a:off x="457200" y="762000"/>
            <a:ext cx="8229600" cy="545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25000"/>
              </a:spcBef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2" charset="-122"/>
              </a:rPr>
              <a:t>【2013</a:t>
            </a: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2" charset="-122"/>
              </a:rPr>
              <a:t>湖北宜昌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2" charset="-122"/>
              </a:rPr>
              <a:t>】 — At present, one of the best ways to study is working in groups. </a:t>
            </a:r>
          </a:p>
          <a:p>
            <a:pPr algn="l">
              <a:spcBef>
                <a:spcPct val="25000"/>
              </a:spcBef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2" charset="-122"/>
              </a:rPr>
              <a:t>   — More chances _______ to students to learn from each other. </a:t>
            </a:r>
          </a:p>
          <a:p>
            <a:pPr algn="l">
              <a:spcBef>
                <a:spcPct val="25000"/>
              </a:spcBef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2" charset="-122"/>
              </a:rPr>
              <a:t>      A. offer                       B. are offered     </a:t>
            </a:r>
          </a:p>
          <a:p>
            <a:pPr algn="l">
              <a:spcBef>
                <a:spcPct val="25000"/>
              </a:spcBef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2" charset="-122"/>
              </a:rPr>
              <a:t>      C. have offered          D. are offering </a:t>
            </a:r>
          </a:p>
          <a:p>
            <a:pPr algn="l">
              <a:spcBef>
                <a:spcPct val="25000"/>
              </a:spcBef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【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解析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】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句子大意为“小组学习为学生提供了更多相互学习的机会”。“机会”和“提供”之间存在被动关系，须用被动语态。四个选项中，只有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are offered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为被动语态。故选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B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57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10"/>
          <p:cNvSpPr>
            <a:spLocks noChangeArrowheads="1"/>
          </p:cNvSpPr>
          <p:nvPr/>
        </p:nvSpPr>
        <p:spPr bwMode="auto">
          <a:xfrm>
            <a:off x="400050" y="719138"/>
            <a:ext cx="8353425" cy="547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</a:rPr>
              <a:t>4. </a:t>
            </a:r>
            <a:r>
              <a:rPr lang="zh-CN" altLang="en-US" sz="3600" b="1" dirty="0">
                <a:latin typeface="Times New Roman" panose="02020603050405020304" pitchFamily="18" charset="0"/>
                <a:ea typeface="黑体" panose="02010609060101010101" pitchFamily="2" charset="-122"/>
              </a:rPr>
              <a:t>它是由旧木头和玻璃制成。</a:t>
            </a:r>
          </a:p>
          <a:p>
            <a:pPr algn="l">
              <a:lnSpc>
                <a:spcPct val="120000"/>
              </a:lnSpc>
            </a:pPr>
            <a:r>
              <a:rPr lang="zh-CN" altLang="en-US" sz="3600" b="1" dirty="0">
                <a:latin typeface="Times New Roman" panose="02020603050405020304" pitchFamily="18" charset="0"/>
                <a:ea typeface="黑体" panose="02010609060101010101" pitchFamily="2" charset="-122"/>
              </a:rPr>
              <a:t>    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</a:rPr>
              <a:t>It’s made of ____ _____ and ______.</a:t>
            </a:r>
            <a:endParaRPr lang="en-US" altLang="zh-CN" sz="3600" b="1" dirty="0">
              <a:latin typeface="Times New Roman" panose="02020603050405020304" pitchFamily="18" charset="0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5. </a:t>
            </a:r>
            <a:r>
              <a:rPr lang="zh-CN" altLang="en-US" sz="3600" b="1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茶产自中国哪里？</a:t>
            </a:r>
          </a:p>
          <a:p>
            <a:pPr algn="l">
              <a:lnSpc>
                <a:spcPct val="120000"/>
              </a:lnSpc>
            </a:pPr>
            <a:r>
              <a:rPr lang="zh-CN" altLang="en-US" sz="3600" b="1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______ ___ tea _________ in China? </a:t>
            </a:r>
          </a:p>
          <a:p>
            <a:pPr algn="l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6. </a:t>
            </a:r>
            <a:r>
              <a:rPr lang="zh-CN" altLang="en-US" sz="3600" b="1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茶产自很多不同的地区。</a:t>
            </a:r>
          </a:p>
          <a:p>
            <a:pPr algn="l">
              <a:lnSpc>
                <a:spcPct val="120000"/>
              </a:lnSpc>
            </a:pPr>
            <a:r>
              <a:rPr lang="zh-CN" altLang="en-US" sz="3600" b="1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It’s produced in many ________ _____.</a:t>
            </a:r>
          </a:p>
          <a:p>
            <a:pPr algn="l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</a:rPr>
              <a:t>7. </a:t>
            </a:r>
            <a:r>
              <a:rPr lang="zh-CN" altLang="en-US" sz="3600" b="1" dirty="0">
                <a:latin typeface="Times New Roman" panose="02020603050405020304" pitchFamily="18" charset="0"/>
                <a:ea typeface="黑体" panose="02010609060101010101" pitchFamily="2" charset="-122"/>
              </a:rPr>
              <a:t>茶是如何制成的？</a:t>
            </a:r>
          </a:p>
          <a:p>
            <a:pPr algn="l">
              <a:lnSpc>
                <a:spcPct val="120000"/>
              </a:lnSpc>
            </a:pPr>
            <a:r>
              <a:rPr lang="zh-CN" altLang="en-US" sz="3600" b="1" dirty="0">
                <a:latin typeface="Times New Roman" panose="02020603050405020304" pitchFamily="18" charset="0"/>
                <a:ea typeface="黑体" panose="02010609060101010101" pitchFamily="2" charset="-122"/>
              </a:rPr>
              <a:t>    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</a:rPr>
              <a:t>_____ is tea __________?</a:t>
            </a:r>
          </a:p>
        </p:txBody>
      </p:sp>
      <p:sp>
        <p:nvSpPr>
          <p:cNvPr id="75779" name="Text Box 6"/>
          <p:cNvSpPr txBox="1">
            <a:spLocks noChangeArrowheads="1"/>
          </p:cNvSpPr>
          <p:nvPr/>
        </p:nvSpPr>
        <p:spPr bwMode="auto">
          <a:xfrm>
            <a:off x="904875" y="2663825"/>
            <a:ext cx="5688013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Where   is          produced</a:t>
            </a:r>
            <a:r>
              <a:rPr lang="en-US" altLang="zh-CN" sz="3600" b="1">
                <a:solidFill>
                  <a:srgbClr val="FF00FF"/>
                </a:solidFill>
                <a:ea typeface="黑体" panose="02010609060101010101" pitchFamily="2" charset="-122"/>
              </a:rPr>
              <a:t> </a:t>
            </a:r>
          </a:p>
        </p:txBody>
      </p:sp>
      <p:sp>
        <p:nvSpPr>
          <p:cNvPr id="75780" name="Text Box 8"/>
          <p:cNvSpPr txBox="1">
            <a:spLocks noChangeArrowheads="1"/>
          </p:cNvSpPr>
          <p:nvPr/>
        </p:nvSpPr>
        <p:spPr bwMode="auto">
          <a:xfrm>
            <a:off x="5368925" y="4032250"/>
            <a:ext cx="3422650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different  areas</a:t>
            </a:r>
          </a:p>
        </p:txBody>
      </p:sp>
      <p:sp>
        <p:nvSpPr>
          <p:cNvPr id="75781" name="Text Box 7"/>
          <p:cNvSpPr txBox="1">
            <a:spLocks noChangeArrowheads="1"/>
          </p:cNvSpPr>
          <p:nvPr/>
        </p:nvSpPr>
        <p:spPr bwMode="auto">
          <a:xfrm>
            <a:off x="3352800" y="1295400"/>
            <a:ext cx="4608513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used  wood         glass</a:t>
            </a:r>
          </a:p>
        </p:txBody>
      </p:sp>
      <p:sp>
        <p:nvSpPr>
          <p:cNvPr id="75782" name="Text Box 4"/>
          <p:cNvSpPr txBox="1">
            <a:spLocks noChangeArrowheads="1"/>
          </p:cNvSpPr>
          <p:nvPr/>
        </p:nvSpPr>
        <p:spPr bwMode="auto">
          <a:xfrm>
            <a:off x="904875" y="5313363"/>
            <a:ext cx="4643438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How              produced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75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75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/>
      <p:bldP spid="75780" grpId="0"/>
      <p:bldP spid="75781" grpId="0"/>
      <p:bldP spid="7578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ext Box 2"/>
          <p:cNvSpPr txBox="1">
            <a:spLocks noChangeArrowheads="1"/>
          </p:cNvSpPr>
          <p:nvPr/>
        </p:nvSpPr>
        <p:spPr bwMode="auto">
          <a:xfrm>
            <a:off x="457200" y="838200"/>
            <a:ext cx="8229600" cy="496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25000"/>
              </a:spcBef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2" charset="-122"/>
              </a:rPr>
              <a:t>【2013</a:t>
            </a: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2" charset="-122"/>
              </a:rPr>
              <a:t>湖北襄阳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2" charset="-122"/>
              </a:rPr>
              <a:t>】— Didn’t you see the sign “No Parking!” on the right?</a:t>
            </a:r>
          </a:p>
          <a:p>
            <a:pPr algn="l">
              <a:spcBef>
                <a:spcPct val="25000"/>
              </a:spcBef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2" charset="-122"/>
              </a:rPr>
              <a:t>— Sorry, I didn’t. But now I know parking  _______ here.</a:t>
            </a:r>
          </a:p>
          <a:p>
            <a:pPr algn="l">
              <a:spcBef>
                <a:spcPct val="25000"/>
              </a:spcBef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2" charset="-122"/>
              </a:rPr>
              <a:t>     A. wasn't allowed        B. isn't allowed </a:t>
            </a:r>
          </a:p>
          <a:p>
            <a:pPr algn="l">
              <a:spcBef>
                <a:spcPct val="25000"/>
              </a:spcBef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2" charset="-122"/>
              </a:rPr>
              <a:t>     C. won't allow              D. doesn't allow</a:t>
            </a:r>
          </a:p>
          <a:p>
            <a:pPr algn="l">
              <a:spcBef>
                <a:spcPct val="25000"/>
              </a:spcBef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【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解析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】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由上句中的“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No Parking!”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可知，停车不被允许，根据时间状语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now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可知，考察一般现在时态的被动语态，故选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B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67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ext Box 2"/>
          <p:cNvSpPr txBox="1">
            <a:spLocks noChangeArrowheads="1"/>
          </p:cNvSpPr>
          <p:nvPr/>
        </p:nvSpPr>
        <p:spPr bwMode="auto">
          <a:xfrm>
            <a:off x="609600" y="1143000"/>
            <a:ext cx="8077200" cy="435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25000"/>
              </a:spcBef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2" charset="-122"/>
              </a:rPr>
              <a:t>【2013</a:t>
            </a: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2" charset="-122"/>
              </a:rPr>
              <a:t>广东梅州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2" charset="-122"/>
              </a:rPr>
              <a:t>】The child without parents ______ good care of by his teachers in this special school. </a:t>
            </a:r>
          </a:p>
          <a:p>
            <a:pPr algn="l">
              <a:spcBef>
                <a:spcPct val="25000"/>
              </a:spcBef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2" charset="-122"/>
              </a:rPr>
              <a:t>     A. is taken                 B. are taken   </a:t>
            </a:r>
          </a:p>
          <a:p>
            <a:pPr algn="l">
              <a:spcBef>
                <a:spcPct val="25000"/>
              </a:spcBef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2" charset="-122"/>
              </a:rPr>
              <a:t>     C. take                       D. takes </a:t>
            </a:r>
          </a:p>
          <a:p>
            <a:pPr algn="l">
              <a:spcBef>
                <a:spcPct val="25000"/>
              </a:spcBef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【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解析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】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主语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the child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与动词短语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take care of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之间是被动关系，故用一般现在时的被动语态。故选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A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ext Box 2"/>
          <p:cNvSpPr txBox="1">
            <a:spLocks noChangeArrowheads="1"/>
          </p:cNvSpPr>
          <p:nvPr/>
        </p:nvSpPr>
        <p:spPr bwMode="auto">
          <a:xfrm>
            <a:off x="533400" y="914400"/>
            <a:ext cx="8077200" cy="496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25000"/>
              </a:spcBef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2" charset="-122"/>
              </a:rPr>
              <a:t>【2013</a:t>
            </a: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2" charset="-122"/>
              </a:rPr>
              <a:t>浙江宁波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2" charset="-122"/>
              </a:rPr>
              <a:t>】 — Have you finished your project? </a:t>
            </a:r>
          </a:p>
          <a:p>
            <a:pPr algn="l">
              <a:spcBef>
                <a:spcPct val="25000"/>
              </a:spcBef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2" charset="-122"/>
              </a:rPr>
              <a:t>— Not yet. I’ll finish it if I _______ ten more minutes.</a:t>
            </a:r>
          </a:p>
          <a:p>
            <a:pPr algn="l">
              <a:spcBef>
                <a:spcPct val="25000"/>
              </a:spcBef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2" charset="-122"/>
              </a:rPr>
              <a:t>       A. give                    B. am given  </a:t>
            </a:r>
          </a:p>
          <a:p>
            <a:pPr algn="l">
              <a:spcBef>
                <a:spcPct val="25000"/>
              </a:spcBef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2" charset="-122"/>
              </a:rPr>
              <a:t>       C. will give             D. will be given</a:t>
            </a:r>
          </a:p>
          <a:p>
            <a:pPr algn="l">
              <a:spcBef>
                <a:spcPct val="25000"/>
              </a:spcBef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【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解析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】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句意“如果再给我十分钟我会完成它”，主语与动词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give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之间是被动关系，在条件状语从句中用一般现在时表将来。故选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B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87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ext Box 2"/>
          <p:cNvSpPr txBox="1">
            <a:spLocks noChangeArrowheads="1"/>
          </p:cNvSpPr>
          <p:nvPr/>
        </p:nvSpPr>
        <p:spPr bwMode="auto">
          <a:xfrm>
            <a:off x="533400" y="838200"/>
            <a:ext cx="8229600" cy="557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"/>
              </a:spcBef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【2013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湖北黄石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】This pair of shoes _______ hand, and it ______ very comfortable.</a:t>
            </a:r>
          </a:p>
          <a:p>
            <a:pPr algn="l">
              <a:spcBef>
                <a:spcPct val="5000"/>
              </a:spcBef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     A. is made with; is felt                        </a:t>
            </a:r>
          </a:p>
          <a:p>
            <a:pPr algn="l">
              <a:spcBef>
                <a:spcPct val="5000"/>
              </a:spcBef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     B. are made from; is felt</a:t>
            </a:r>
          </a:p>
          <a:p>
            <a:pPr algn="l">
              <a:spcBef>
                <a:spcPct val="5000"/>
              </a:spcBef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     C. are made of; feels                          </a:t>
            </a:r>
          </a:p>
          <a:p>
            <a:pPr algn="l">
              <a:spcBef>
                <a:spcPct val="5000"/>
              </a:spcBef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     D. is made by; feels</a:t>
            </a:r>
          </a:p>
          <a:p>
            <a:pPr algn="l">
              <a:spcBef>
                <a:spcPct val="5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【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解析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】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句意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: “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这双鞋是由手工制成的，它感觉起来很舒服”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,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主语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this pair of shoes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不能执行谓语动词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make,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故用被动语态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,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且主语为第三人称单数形式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,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用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is made by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的被动结构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; feel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为连系动词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,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不能用被动语态，故选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D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98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ext Box 2"/>
          <p:cNvSpPr txBox="1">
            <a:spLocks noChangeArrowheads="1"/>
          </p:cNvSpPr>
          <p:nvPr/>
        </p:nvSpPr>
        <p:spPr bwMode="auto">
          <a:xfrm>
            <a:off x="2339975" y="1052513"/>
            <a:ext cx="36004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</a:pPr>
            <a:r>
              <a:rPr kumimoji="1" lang="en-US" altLang="zh-CN" sz="4000" b="1" dirty="0">
                <a:solidFill>
                  <a:srgbClr val="000099"/>
                </a:solidFill>
              </a:rPr>
              <a:t>Homework </a:t>
            </a:r>
          </a:p>
        </p:txBody>
      </p:sp>
      <p:sp>
        <p:nvSpPr>
          <p:cNvPr id="120835" name="Text Box 3"/>
          <p:cNvSpPr txBox="1">
            <a:spLocks noChangeArrowheads="1"/>
          </p:cNvSpPr>
          <p:nvPr/>
        </p:nvSpPr>
        <p:spPr bwMode="auto">
          <a:xfrm>
            <a:off x="1447800" y="2362200"/>
            <a:ext cx="65532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Master what you have learned </a:t>
            </a:r>
          </a:p>
          <a:p>
            <a:pPr algn="l">
              <a:spcBef>
                <a:spcPct val="50000"/>
              </a:spcBef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In this lesson. Preview the next </a:t>
            </a:r>
          </a:p>
          <a:p>
            <a:pPr algn="l">
              <a:spcBef>
                <a:spcPct val="50000"/>
              </a:spcBef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lesson</a:t>
            </a:r>
            <a:r>
              <a:rPr kumimoji="1" lang="en-US" altLang="zh-CN" sz="3600" b="1" dirty="0" smtClean="0">
                <a:latin typeface="Times New Roman" panose="02020603050405020304" pitchFamily="18" charset="0"/>
              </a:rPr>
              <a:t>. </a:t>
            </a:r>
            <a:endParaRPr kumimoji="1" lang="en-US" altLang="zh-CN" sz="36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381000" y="1219200"/>
            <a:ext cx="8497888" cy="404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  <a:ea typeface="黑体" panose="02010609060101010101" pitchFamily="2" charset="-122"/>
              </a:rPr>
              <a:t>8. </a:t>
            </a:r>
            <a:r>
              <a:rPr lang="zh-CN" altLang="en-US" sz="3600" b="1">
                <a:latin typeface="Times New Roman" panose="02020603050405020304" pitchFamily="18" charset="0"/>
                <a:ea typeface="黑体" panose="02010609060101010101" pitchFamily="2" charset="-122"/>
              </a:rPr>
              <a:t>茶树种植在山坡上。当茶叶长成后</a:t>
            </a:r>
            <a:r>
              <a:rPr lang="en-US" altLang="zh-CN" sz="3600" b="1">
                <a:latin typeface="Times New Roman" panose="02020603050405020304" pitchFamily="18" charset="0"/>
                <a:ea typeface="黑体" panose="02010609060101010101" pitchFamily="2" charset="-122"/>
              </a:rPr>
              <a:t>, </a:t>
            </a:r>
          </a:p>
          <a:p>
            <a:pPr algn="l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  <a:ea typeface="黑体" panose="02010609060101010101" pitchFamily="2" charset="-122"/>
              </a:rPr>
              <a:t>    </a:t>
            </a:r>
            <a:r>
              <a:rPr lang="zh-CN" altLang="en-US" sz="3600" b="1">
                <a:latin typeface="Times New Roman" panose="02020603050405020304" pitchFamily="18" charset="0"/>
                <a:ea typeface="黑体" panose="02010609060101010101" pitchFamily="2" charset="-122"/>
              </a:rPr>
              <a:t>它们被手工采摘下来，然后送去加工。</a:t>
            </a:r>
          </a:p>
          <a:p>
            <a:pPr algn="l">
              <a:lnSpc>
                <a:spcPct val="120000"/>
              </a:lnSpc>
            </a:pPr>
            <a:r>
              <a:rPr lang="zh-CN" altLang="en-US" sz="3600" b="1">
                <a:latin typeface="Times New Roman" panose="02020603050405020304" pitchFamily="18" charset="0"/>
                <a:ea typeface="黑体" panose="02010609060101010101" pitchFamily="2" charset="-122"/>
              </a:rPr>
              <a:t>     </a:t>
            </a:r>
            <a:r>
              <a:rPr lang="en-US" altLang="zh-CN" sz="3600" b="1">
                <a:latin typeface="Times New Roman" panose="02020603050405020304" pitchFamily="18" charset="0"/>
                <a:ea typeface="黑体" panose="02010609060101010101" pitchFamily="2" charset="-122"/>
              </a:rPr>
              <a:t>Tea plants ____ ______ on the sides   </a:t>
            </a:r>
          </a:p>
          <a:p>
            <a:pPr algn="l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  <a:ea typeface="黑体" panose="02010609060101010101" pitchFamily="2" charset="-122"/>
              </a:rPr>
              <a:t>     of the mountains. When the leaves are </a:t>
            </a:r>
          </a:p>
          <a:p>
            <a:pPr algn="l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  <a:ea typeface="黑体" panose="02010609060101010101" pitchFamily="2" charset="-122"/>
              </a:rPr>
              <a:t>     ready,</a:t>
            </a:r>
            <a:r>
              <a:rPr lang="en-US" altLang="zh-CN" sz="3600">
                <a:latin typeface="Times New Roman" panose="02020603050405020304" pitchFamily="18" charset="0"/>
                <a:ea typeface="黑体" panose="02010609060101010101" pitchFamily="2" charset="-122"/>
              </a:rPr>
              <a:t> </a:t>
            </a:r>
            <a:r>
              <a:rPr lang="en-US" altLang="zh-CN" sz="3600" b="1">
                <a:latin typeface="Times New Roman" panose="02020603050405020304" pitchFamily="18" charset="0"/>
                <a:ea typeface="黑体" panose="02010609060101010101" pitchFamily="2" charset="-122"/>
              </a:rPr>
              <a:t>they ____ ______ by hand and </a:t>
            </a:r>
          </a:p>
          <a:p>
            <a:pPr algn="l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  <a:ea typeface="黑体" panose="02010609060101010101" pitchFamily="2" charset="-122"/>
              </a:rPr>
              <a:t>     then ____ _____ for processing. </a:t>
            </a:r>
            <a:endParaRPr lang="en-US" altLang="zh-CN" sz="360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76803" name="Text Box 4"/>
          <p:cNvSpPr txBox="1">
            <a:spLocks noChangeArrowheads="1"/>
          </p:cNvSpPr>
          <p:nvPr/>
        </p:nvSpPr>
        <p:spPr bwMode="auto">
          <a:xfrm>
            <a:off x="3117850" y="2514600"/>
            <a:ext cx="3024188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are    grown</a:t>
            </a:r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3333750" y="3883025"/>
            <a:ext cx="3097213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are   picked</a:t>
            </a:r>
          </a:p>
        </p:txBody>
      </p:sp>
      <p:sp>
        <p:nvSpPr>
          <p:cNvPr id="76805" name="Text Box 6"/>
          <p:cNvSpPr txBox="1">
            <a:spLocks noChangeArrowheads="1"/>
          </p:cNvSpPr>
          <p:nvPr/>
        </p:nvSpPr>
        <p:spPr bwMode="auto">
          <a:xfrm>
            <a:off x="2038350" y="4487863"/>
            <a:ext cx="2951163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are    sent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6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76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/>
      <p:bldP spid="76804" grpId="0"/>
      <p:bldP spid="7680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10"/>
          <p:cNvSpPr>
            <a:spLocks noChangeArrowheads="1"/>
          </p:cNvSpPr>
          <p:nvPr/>
        </p:nvSpPr>
        <p:spPr bwMode="auto">
          <a:xfrm>
            <a:off x="609600" y="1125538"/>
            <a:ext cx="7634288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9. </a:t>
            </a:r>
            <a:r>
              <a:rPr lang="zh-CN" altLang="en-US" sz="3600" b="1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在杭州人们种植茶叶。</a:t>
            </a:r>
          </a:p>
          <a:p>
            <a:pPr algn="l">
              <a:lnSpc>
                <a:spcPct val="120000"/>
              </a:lnSpc>
            </a:pPr>
            <a:r>
              <a:rPr lang="zh-CN" altLang="en-US" sz="3600" b="1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sz="3600" b="1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People _____ ____ in Hangzhou. </a:t>
            </a:r>
          </a:p>
          <a:p>
            <a:pPr algn="l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    Tea ___ ______  (by people) in    </a:t>
            </a:r>
          </a:p>
          <a:p>
            <a:pPr algn="l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    Hangzhou.</a:t>
            </a:r>
          </a:p>
        </p:txBody>
      </p:sp>
      <p:sp>
        <p:nvSpPr>
          <p:cNvPr id="77827" name="Text Box 4"/>
          <p:cNvSpPr txBox="1">
            <a:spLocks noChangeArrowheads="1"/>
          </p:cNvSpPr>
          <p:nvPr/>
        </p:nvSpPr>
        <p:spPr bwMode="auto">
          <a:xfrm>
            <a:off x="2554288" y="1743075"/>
            <a:ext cx="3095625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grow   tea</a:t>
            </a:r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2051050" y="2420938"/>
            <a:ext cx="3095625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is    grown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7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/>
      <p:bldP spid="778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415" name="Group 103"/>
          <p:cNvGraphicFramePr>
            <a:graphicFrameLocks noGrp="1"/>
          </p:cNvGraphicFramePr>
          <p:nvPr>
            <p:ph idx="4294967295"/>
          </p:nvPr>
        </p:nvGraphicFramePr>
        <p:xfrm>
          <a:off x="685800" y="1752600"/>
          <a:ext cx="8001000" cy="3892551"/>
        </p:xfrm>
        <a:graphic>
          <a:graphicData uri="http://schemas.openxmlformats.org/drawingml/2006/table">
            <a:tbl>
              <a:tblPr/>
              <a:tblGrid>
                <a:gridCol w="365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518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Are your shirts made of cotton?</a:t>
                      </a:r>
                    </a:p>
                  </a:txBody>
                  <a:tcPr marL="90000" marR="90000" marT="46804" marB="4680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Yes, they are. And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they were made in the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US.</a:t>
                      </a:r>
                    </a:p>
                  </a:txBody>
                  <a:tcPr marL="90000" marR="90000" marT="46804" marB="4680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1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What’s the model plane made of?</a:t>
                      </a:r>
                    </a:p>
                  </a:txBody>
                  <a:tcPr marL="90000" marR="90000" marT="46804" marB="4680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3556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355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It’s made of used wood and glass.</a:t>
                      </a:r>
                    </a:p>
                  </a:txBody>
                  <a:tcPr marL="90000" marR="90000" marT="46804" marB="4680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90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Where is tea produced in China?</a:t>
                      </a:r>
                    </a:p>
                  </a:txBody>
                  <a:tcPr marL="90000" marR="90000" marT="46804" marB="4680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3556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355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It’s produced in many different areas.</a:t>
                      </a:r>
                    </a:p>
                  </a:txBody>
                  <a:tcPr marL="90000" marR="90000" marT="46804" marB="4680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8864" name="Oval 25"/>
          <p:cNvSpPr>
            <a:spLocks noChangeArrowheads="1"/>
          </p:cNvSpPr>
          <p:nvPr/>
        </p:nvSpPr>
        <p:spPr bwMode="auto">
          <a:xfrm>
            <a:off x="2438400" y="685800"/>
            <a:ext cx="3455988" cy="827088"/>
          </a:xfrm>
          <a:prstGeom prst="ellipse">
            <a:avLst/>
          </a:prstGeom>
          <a:noFill/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eaLnBrk="0" hangingPunct="0"/>
            <a:r>
              <a:rPr lang="en-US" altLang="zh-CN" sz="2800" b="1">
                <a:solidFill>
                  <a:srgbClr val="0000CC"/>
                </a:solidFill>
                <a:latin typeface="Times New Roman" panose="02020603050405020304" pitchFamily="18" charset="0"/>
              </a:rPr>
              <a:t>Grammar Focus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083" name="Group 27"/>
          <p:cNvGraphicFramePr>
            <a:graphicFrameLocks noGrp="1"/>
          </p:cNvGraphicFramePr>
          <p:nvPr/>
        </p:nvGraphicFramePr>
        <p:xfrm>
          <a:off x="381000" y="1066800"/>
          <a:ext cx="8229600" cy="5254748"/>
        </p:xfrm>
        <a:graphic>
          <a:graphicData uri="http://schemas.openxmlformats.org/drawingml/2006/table">
            <a:tbl>
              <a:tblPr/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0511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How is tea produced?</a:t>
                      </a:r>
                    </a:p>
                  </a:txBody>
                  <a:tcPr marT="45719" marB="4571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Tea plants are grown on the sides of mountains. When the leaves are ready, they are picked by hand and then are sent for processing.</a:t>
                      </a:r>
                    </a:p>
                  </a:txBody>
                  <a:tcPr marT="45719" marB="4571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9510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Active voice:</a:t>
                      </a: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People grow tea in Hangzhou.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Passive voice:</a:t>
                      </a: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Tea is grown (by people) in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                      Hangzhou.</a:t>
                      </a:r>
                    </a:p>
                  </a:txBody>
                  <a:tcPr marT="45719" marB="4571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533400" y="2362200"/>
            <a:ext cx="8001000" cy="3259138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   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在英语中，动词有两种语态，即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主动语态和被动语态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。</a:t>
            </a:r>
            <a:r>
              <a:rPr lang="zh-CN" altLang="en-US" sz="3200" b="1" dirty="0">
                <a:solidFill>
                  <a:srgbClr val="FF0066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被动语态的基本结构是“助动词 </a:t>
            </a:r>
            <a:r>
              <a:rPr lang="en-US" altLang="zh-CN" sz="3200" b="1" dirty="0">
                <a:solidFill>
                  <a:srgbClr val="FF0066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be  + </a:t>
            </a:r>
            <a:r>
              <a:rPr lang="zh-CN" altLang="en-US" sz="3200" b="1" dirty="0">
                <a:solidFill>
                  <a:srgbClr val="FF0066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及物动词的过去分词”，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其中助动词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be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有人称、数和时态的变化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,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其变化规则与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be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作为连系动 完全一样。</a:t>
            </a:r>
          </a:p>
        </p:txBody>
      </p:sp>
      <p:sp>
        <p:nvSpPr>
          <p:cNvPr id="80899" name="WordArt 3" descr="白色大理石"/>
          <p:cNvSpPr>
            <a:spLocks noChangeArrowheads="1" noChangeShapeType="1" noTextEdit="1"/>
          </p:cNvSpPr>
          <p:nvPr/>
        </p:nvSpPr>
        <p:spPr bwMode="auto">
          <a:xfrm>
            <a:off x="1600200" y="990600"/>
            <a:ext cx="54864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r>
              <a:rPr lang="zh-CN" altLang="en-US" sz="3600" b="1" kern="10" dirty="0">
                <a:ln w="9525">
                  <a:rou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宋体" panose="02010600030101010101" pitchFamily="2" charset="-122"/>
                <a:ea typeface="宋体" panose="02010600030101010101" pitchFamily="2" charset="-122"/>
              </a:rPr>
              <a:t>一般现在时的被动语态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2736</Words>
  <Application>Microsoft Office PowerPoint</Application>
  <PresentationFormat>全屏显示(4:3)</PresentationFormat>
  <Paragraphs>305</Paragraphs>
  <Slides>44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44</vt:i4>
      </vt:variant>
    </vt:vector>
  </HeadingPairs>
  <TitlesOfParts>
    <vt:vector size="52" baseType="lpstr">
      <vt:lpstr>黑体</vt:lpstr>
      <vt:lpstr>华文行楷</vt:lpstr>
      <vt:lpstr>宋体</vt:lpstr>
      <vt:lpstr>微软雅黑</vt:lpstr>
      <vt:lpstr>Arial</vt:lpstr>
      <vt:lpstr>Microsoft Sans Serif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2023-01-16T21:38:38Z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67D5B228AE1D4BF4A68BC548858DD54E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