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8EA65-D081-44B3-8B1F-B76862077D7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D8E75-4267-4E8B-ABB3-9B15A0B257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A0540-8BC4-4224-BD38-8291005A33CB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16ED22-7DA9-4539-8C68-4F1282CA2E9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AF9ED5-1EB6-4514-A071-4272A008D9F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40D33E-08E6-4BE3-BD9F-549B4956715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40A4AA-2AEE-4EBC-AB34-A9BA07E4A81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DE32B6-DE94-4F69-9980-2984D099853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27FC5A-816B-4E86-9EAB-CA783B7C504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521681-F94D-479E-8907-697CB119E38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64ACDF-933D-4476-85E8-AD18689E0BE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2581A4-5615-4180-BDD1-FF6FC52B6C4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2C91AC-1B64-41B7-A504-32E20AC9856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3F6C0A-BCC1-4E20-BCD5-2613DEFA3C3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A55732-70A2-4366-972D-600EDBFCEE3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4"/>
          <p:cNvSpPr>
            <a:spLocks noGrp="1" noChangeArrowheads="1"/>
          </p:cNvSpPr>
          <p:nvPr/>
        </p:nvSpPr>
        <p:spPr bwMode="auto">
          <a:xfrm>
            <a:off x="-10616" y="1194942"/>
            <a:ext cx="9144000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EABB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dirty="0">
                <a:solidFill>
                  <a:srgbClr val="000000"/>
                </a:solidFill>
                <a:latin typeface="Tahoma" panose="020B0604030504040204" pitchFamily="34" charset="0"/>
              </a:rPr>
              <a:t>Unit 2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800" b="1" dirty="0">
                <a:solidFill>
                  <a:srgbClr val="000000"/>
                </a:solidFill>
                <a:latin typeface="Tahoma" panose="020B0604030504040204" pitchFamily="34" charset="0"/>
              </a:rPr>
              <a:t>I’ll help to clean up the city parks.</a:t>
            </a:r>
          </a:p>
        </p:txBody>
      </p:sp>
      <p:sp>
        <p:nvSpPr>
          <p:cNvPr id="219139" name="Rectangle 5"/>
          <p:cNvSpPr>
            <a:spLocks noChangeArrowheads="1"/>
          </p:cNvSpPr>
          <p:nvPr/>
        </p:nvSpPr>
        <p:spPr bwMode="auto">
          <a:xfrm>
            <a:off x="1205905" y="3717032"/>
            <a:ext cx="67687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EABB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3a—3b  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含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  Check) </a:t>
            </a:r>
          </a:p>
        </p:txBody>
      </p:sp>
      <p:sp>
        <p:nvSpPr>
          <p:cNvPr id="6" name="矩形 5"/>
          <p:cNvSpPr/>
          <p:nvPr/>
        </p:nvSpPr>
        <p:spPr>
          <a:xfrm>
            <a:off x="2967059" y="515766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989139"/>
            <a:ext cx="7696200" cy="1871910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zh-CN" b="1" dirty="0" smtClean="0"/>
              <a:t>Write </a:t>
            </a:r>
            <a:r>
              <a:rPr lang="en-US" altLang="zh-CN" b="1" dirty="0"/>
              <a:t>a report about your best friend</a:t>
            </a:r>
            <a:r>
              <a:rPr lang="en-US" altLang="zh-CN" b="1" dirty="0">
                <a:latin typeface="Arial" panose="020B0604020202020204" pitchFamily="34" charset="0"/>
              </a:rPr>
              <a:t>’</a:t>
            </a:r>
            <a:r>
              <a:rPr lang="en-US" altLang="zh-CN" b="1" dirty="0"/>
              <a:t>s volunteer job.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(at least 60 words</a:t>
            </a:r>
            <a:r>
              <a:rPr lang="en-US" altLang="zh-CN" b="1" dirty="0" smtClean="0"/>
              <a:t>) </a:t>
            </a:r>
            <a:endParaRPr lang="en-US" altLang="zh-CN" b="1" dirty="0"/>
          </a:p>
        </p:txBody>
      </p:sp>
      <p:sp>
        <p:nvSpPr>
          <p:cNvPr id="228355" name="Text Box 4"/>
          <p:cNvSpPr txBox="1">
            <a:spLocks noChangeArrowheads="1"/>
          </p:cNvSpPr>
          <p:nvPr/>
        </p:nvSpPr>
        <p:spPr bwMode="auto">
          <a:xfrm>
            <a:off x="1258888" y="1196975"/>
            <a:ext cx="2233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Homework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700808"/>
            <a:ext cx="8569325" cy="3816895"/>
          </a:xfrm>
          <a:extLst>
            <a:ext uri="{909E8E84-426E-40DD-AFC4-6F175D3DCCD1}">
              <a14:hiddenFill xmlns:a14="http://schemas.microsoft.com/office/drawing/2010/main">
                <a:solidFill>
                  <a:srgbClr val="65FF65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/>
              <a:t>    For me, I would like to volunteer in an old people's home. Because I am very kind and friendly. I am good at singing and dancing. In my free time I like to do some reading and listen to soft music and folk songs. So I think I can listen to them and care for them very well. I can also read newspaper, sing some songs and do some dancing for them, or just talk to them. </a:t>
            </a:r>
          </a:p>
        </p:txBody>
      </p:sp>
      <p:sp>
        <p:nvSpPr>
          <p:cNvPr id="220163" name="Rectangle 4"/>
          <p:cNvSpPr>
            <a:spLocks noChangeArrowheads="1"/>
          </p:cNvSpPr>
          <p:nvPr/>
        </p:nvSpPr>
        <p:spPr bwMode="auto">
          <a:xfrm>
            <a:off x="2699792" y="788987"/>
            <a:ext cx="37258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My Volunteer Job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 Box 4"/>
          <p:cNvSpPr txBox="1">
            <a:spLocks noChangeArrowheads="1"/>
          </p:cNvSpPr>
          <p:nvPr/>
        </p:nvSpPr>
        <p:spPr bwMode="auto">
          <a:xfrm>
            <a:off x="755576" y="1052736"/>
            <a:ext cx="8064896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65FF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I want to be a volunteer because I 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know a lot of old people are lonely. 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They need to be cared and listened 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to. Everyone will be old one day. 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So I often go to the old people</a:t>
            </a:r>
            <a:r>
              <a:rPr lang="en-US" altLang="zh-CN" sz="3200" b="1" dirty="0">
                <a:solidFill>
                  <a:srgbClr val="000000"/>
                </a:solidFill>
              </a:rPr>
              <a:t>’</a:t>
            </a: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s 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home when I am free on weekends. 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I will try my best to continue this </a:t>
            </a:r>
          </a:p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part-time job. 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131344" y="548680"/>
            <a:ext cx="2736850" cy="792162"/>
          </a:xfrm>
          <a:extLst>
            <a:ext uri="{909E8E84-426E-40DD-AFC4-6F175D3DCCD1}">
              <a14:hiddenFill xmlns:a14="http://schemas.microsoft.com/office/drawing/2010/main">
                <a:solidFill>
                  <a:srgbClr val="65FF65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chemeClr val="hlink"/>
                </a:solidFill>
              </a:rPr>
              <a:t>Writing</a:t>
            </a:r>
          </a:p>
        </p:txBody>
      </p:sp>
      <p:sp>
        <p:nvSpPr>
          <p:cNvPr id="222211" name="Text Box 49"/>
          <p:cNvSpPr txBox="1">
            <a:spLocks noChangeArrowheads="1"/>
          </p:cNvSpPr>
          <p:nvPr/>
        </p:nvSpPr>
        <p:spPr bwMode="auto">
          <a:xfrm>
            <a:off x="539750" y="1610518"/>
            <a:ext cx="7991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Which volunteer job do you want to do?</a:t>
            </a:r>
          </a:p>
        </p:txBody>
      </p:sp>
      <p:sp>
        <p:nvSpPr>
          <p:cNvPr id="222212" name="Text Box 50"/>
          <p:cNvSpPr txBox="1">
            <a:spLocks noChangeArrowheads="1"/>
          </p:cNvSpPr>
          <p:nvPr/>
        </p:nvSpPr>
        <p:spPr bwMode="auto">
          <a:xfrm>
            <a:off x="539750" y="2564904"/>
            <a:ext cx="7920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What are your interests and hobbies?</a:t>
            </a:r>
          </a:p>
        </p:txBody>
      </p:sp>
      <p:sp>
        <p:nvSpPr>
          <p:cNvPr id="222213" name="Text Box 52"/>
          <p:cNvSpPr txBox="1">
            <a:spLocks noChangeArrowheads="1"/>
          </p:cNvSpPr>
          <p:nvPr/>
        </p:nvSpPr>
        <p:spPr bwMode="auto">
          <a:xfrm>
            <a:off x="485478" y="3385343"/>
            <a:ext cx="7920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How can these help you to do the job?</a:t>
            </a:r>
          </a:p>
        </p:txBody>
      </p:sp>
      <p:sp>
        <p:nvSpPr>
          <p:cNvPr id="222214" name="Text Box 54"/>
          <p:cNvSpPr txBox="1">
            <a:spLocks noChangeArrowheads="1"/>
          </p:cNvSpPr>
          <p:nvPr/>
        </p:nvSpPr>
        <p:spPr bwMode="auto">
          <a:xfrm>
            <a:off x="539749" y="4436268"/>
            <a:ext cx="7777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Why do you want to do the volunteer job?</a:t>
            </a:r>
          </a:p>
        </p:txBody>
      </p:sp>
      <p:sp>
        <p:nvSpPr>
          <p:cNvPr id="222215" name="Text Box 55"/>
          <p:cNvSpPr txBox="1">
            <a:spLocks noChangeArrowheads="1"/>
          </p:cNvSpPr>
          <p:nvPr/>
        </p:nvSpPr>
        <p:spPr bwMode="auto">
          <a:xfrm>
            <a:off x="556914" y="5522120"/>
            <a:ext cx="7777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When are you free to do the job?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100"/>
          <p:cNvSpPr txBox="1">
            <a:spLocks noChangeArrowheads="1"/>
          </p:cNvSpPr>
          <p:nvPr/>
        </p:nvSpPr>
        <p:spPr bwMode="auto">
          <a:xfrm>
            <a:off x="468313" y="981075"/>
            <a:ext cx="8424862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I</a:t>
            </a:r>
            <a:r>
              <a:rPr lang="en-US" altLang="zh-CN" sz="2800" b="1" dirty="0">
                <a:solidFill>
                  <a:srgbClr val="000000"/>
                </a:solidFill>
              </a:rPr>
              <a:t>’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d like to / I</a:t>
            </a:r>
            <a:r>
              <a:rPr lang="en-US" altLang="zh-CN" sz="2800" b="1" dirty="0">
                <a:solidFill>
                  <a:srgbClr val="000000"/>
                </a:solidFill>
              </a:rPr>
              <a:t>’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m interested in / I want to volunteer as</a:t>
            </a:r>
            <a:r>
              <a:rPr lang="en-US" altLang="zh-CN" sz="2800" b="1" dirty="0">
                <a:solidFill>
                  <a:srgbClr val="000000"/>
                </a:solidFill>
              </a:rPr>
              <a:t>…</a:t>
            </a:r>
            <a:endParaRPr lang="en-US" altLang="zh-CN" sz="2800" b="1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1F497D"/>
                </a:solidFill>
                <a:latin typeface="Tahoma" panose="020B0604030504040204" pitchFamily="34" charset="0"/>
              </a:rPr>
              <a:t>I</a:t>
            </a:r>
            <a:r>
              <a:rPr lang="en-US" altLang="zh-CN" sz="2800" b="1" dirty="0">
                <a:solidFill>
                  <a:srgbClr val="1F497D"/>
                </a:solidFill>
              </a:rPr>
              <a:t>’</a:t>
            </a:r>
            <a:r>
              <a:rPr lang="en-US" altLang="zh-CN" sz="2800" b="1" dirty="0">
                <a:solidFill>
                  <a:srgbClr val="1F497D"/>
                </a:solidFill>
                <a:latin typeface="Tahoma" panose="020B0604030504040204" pitchFamily="34" charset="0"/>
              </a:rPr>
              <a:t>m good at / I</a:t>
            </a:r>
            <a:r>
              <a:rPr lang="en-US" altLang="zh-CN" sz="2800" b="1" dirty="0">
                <a:solidFill>
                  <a:srgbClr val="1F497D"/>
                </a:solidFill>
              </a:rPr>
              <a:t>’</a:t>
            </a:r>
            <a:r>
              <a:rPr lang="en-US" altLang="zh-CN" sz="2800" b="1" dirty="0">
                <a:solidFill>
                  <a:srgbClr val="1F497D"/>
                </a:solidFill>
                <a:latin typeface="Tahoma" panose="020B0604030504040204" pitchFamily="34" charset="0"/>
              </a:rPr>
              <a:t>m strong in / In my free time,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1F497D"/>
                </a:solidFill>
                <a:latin typeface="Tahoma" panose="020B0604030504040204" pitchFamily="34" charset="0"/>
              </a:rPr>
              <a:t>I like to </a:t>
            </a:r>
            <a:r>
              <a:rPr lang="en-US" altLang="zh-CN" sz="2800" b="1" dirty="0">
                <a:solidFill>
                  <a:srgbClr val="1F497D"/>
                </a:solidFill>
              </a:rPr>
              <a:t>…</a:t>
            </a:r>
            <a:r>
              <a:rPr lang="en-US" altLang="zh-CN" sz="2800" b="1" dirty="0">
                <a:solidFill>
                  <a:srgbClr val="1F497D"/>
                </a:solidFill>
                <a:latin typeface="Tahoma" panose="020B0604030504040204" pitchFamily="34" charset="0"/>
              </a:rPr>
              <a:t>so I think I</a:t>
            </a:r>
            <a:r>
              <a:rPr lang="en-US" altLang="zh-CN" sz="2800" b="1" dirty="0">
                <a:solidFill>
                  <a:srgbClr val="1F497D"/>
                </a:solidFill>
              </a:rPr>
              <a:t>’</a:t>
            </a:r>
            <a:r>
              <a:rPr lang="en-US" altLang="zh-CN" sz="2800" b="1" dirty="0">
                <a:solidFill>
                  <a:srgbClr val="1F497D"/>
                </a:solidFill>
                <a:latin typeface="Tahoma" panose="020B0604030504040204" pitchFamily="34" charset="0"/>
              </a:rPr>
              <a:t>d be good at this job.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I want to help out as a volunteer in your old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people</a:t>
            </a:r>
            <a:r>
              <a:rPr lang="en-US" altLang="zh-CN" sz="2800" b="1" dirty="0">
                <a:solidFill>
                  <a:srgbClr val="000000"/>
                </a:solidFill>
              </a:rPr>
              <a:t>’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s home / school /museum / group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because </a:t>
            </a:r>
            <a:r>
              <a:rPr lang="en-US" altLang="zh-CN" sz="2800" b="1" dirty="0">
                <a:solidFill>
                  <a:srgbClr val="000000"/>
                </a:solidFill>
              </a:rPr>
              <a:t>…</a:t>
            </a:r>
            <a:endParaRPr lang="en-US" altLang="zh-CN" sz="2800" b="1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1F497D"/>
                </a:solidFill>
                <a:latin typeface="Tahoma" panose="020B0604030504040204" pitchFamily="34" charset="0"/>
              </a:rPr>
              <a:t>I</a:t>
            </a:r>
            <a:r>
              <a:rPr lang="en-US" altLang="zh-CN" sz="2800" b="1" dirty="0">
                <a:solidFill>
                  <a:srgbClr val="1F497D"/>
                </a:solidFill>
              </a:rPr>
              <a:t>’</a:t>
            </a:r>
            <a:r>
              <a:rPr lang="en-US" altLang="zh-CN" sz="2800" b="1" dirty="0">
                <a:solidFill>
                  <a:srgbClr val="1F497D"/>
                </a:solidFill>
                <a:latin typeface="Tahoma" panose="020B0604030504040204" pitchFamily="34" charset="0"/>
              </a:rPr>
              <a:t>m free to help in / on </a:t>
            </a:r>
            <a:r>
              <a:rPr lang="en-US" altLang="zh-CN" sz="2800" b="1" dirty="0">
                <a:solidFill>
                  <a:srgbClr val="1F497D"/>
                </a:solidFill>
              </a:rPr>
              <a:t>…</a:t>
            </a:r>
            <a:r>
              <a:rPr lang="en-US" altLang="zh-CN" sz="2800" b="1" dirty="0">
                <a:solidFill>
                  <a:srgbClr val="1F497D"/>
                </a:solidFill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980728"/>
            <a:ext cx="8424863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Dear Sir or Madam,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____________________________________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____________________________________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____________________________________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____________________________________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____________________________________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____________________________________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Yours truly,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_________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980728"/>
            <a:ext cx="2624138" cy="487363"/>
          </a:xfrm>
        </p:spPr>
        <p:txBody>
          <a:bodyPr anchor="b"/>
          <a:lstStyle/>
          <a:p>
            <a:pPr eaLnBrk="1" hangingPunct="1"/>
            <a:r>
              <a:rPr lang="en-US" altLang="zh-CN" sz="3200" b="1" dirty="0"/>
              <a:t>Self Check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989138"/>
            <a:ext cx="8137525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单句改错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选出每一小题中的一处错误，并改正。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1. Jimmy </a:t>
            </a:r>
            <a:r>
              <a:rPr lang="en-US" altLang="zh-CN" sz="2800" b="1" u="sng" dirty="0"/>
              <a:t>run</a:t>
            </a:r>
            <a:r>
              <a:rPr lang="en-US" altLang="zh-CN" sz="2800" b="1" dirty="0"/>
              <a:t> </a:t>
            </a:r>
            <a:r>
              <a:rPr lang="en-US" altLang="zh-CN" sz="2800" b="1" u="sng" dirty="0"/>
              <a:t>out of</a:t>
            </a:r>
            <a:r>
              <a:rPr lang="en-US" altLang="zh-CN" sz="2800" b="1" dirty="0"/>
              <a:t> money and he </a:t>
            </a:r>
            <a:r>
              <a:rPr lang="en-US" altLang="zh-CN" sz="2800" b="1" u="sng" dirty="0"/>
              <a:t>has to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                  A        B                                C</a:t>
            </a:r>
            <a:endParaRPr lang="en-US" altLang="zh-CN" sz="2800" b="1" u="sng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u="sng" dirty="0"/>
              <a:t>eat</a:t>
            </a:r>
            <a:r>
              <a:rPr lang="en-US" altLang="zh-CN" sz="2800" b="1" dirty="0"/>
              <a:t> hamburgers for lunch </a:t>
            </a:r>
            <a:r>
              <a:rPr lang="en-US" altLang="zh-CN" sz="2800" b="1" u="sng" dirty="0"/>
              <a:t>from now on</a:t>
            </a:r>
            <a:r>
              <a:rPr lang="en-US" altLang="zh-CN" sz="2800" b="1" dirty="0"/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                                                     D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2. John </a:t>
            </a:r>
            <a:r>
              <a:rPr lang="en-US" altLang="zh-CN" sz="2800" b="1" u="sng" dirty="0"/>
              <a:t>has</a:t>
            </a:r>
            <a:r>
              <a:rPr lang="en-US" altLang="zh-CN" sz="2800" b="1" dirty="0"/>
              <a:t> </a:t>
            </a:r>
            <a:r>
              <a:rPr lang="en-US" altLang="zh-CN" sz="2800" b="1" u="sng" dirty="0"/>
              <a:t>sixteenth</a:t>
            </a:r>
            <a:r>
              <a:rPr lang="en-US" altLang="zh-CN" sz="2800" b="1" dirty="0"/>
              <a:t> old bikes to </a:t>
            </a:r>
            <a:r>
              <a:rPr lang="en-US" altLang="zh-CN" sz="2800" b="1" u="sng" dirty="0"/>
              <a:t>fix up</a:t>
            </a:r>
            <a:r>
              <a:rPr lang="en-US" altLang="zh-CN" sz="2800" b="1" dirty="0"/>
              <a:t> and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               A          B                                C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 he is very </a:t>
            </a:r>
            <a:r>
              <a:rPr lang="en-US" altLang="zh-CN" sz="2800" b="1" u="sng" dirty="0"/>
              <a:t>busy</a:t>
            </a:r>
            <a:r>
              <a:rPr lang="en-US" altLang="zh-CN" sz="2800" b="1" dirty="0"/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                     D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547813" y="3213100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  <a:latin typeface="Tahoma" panose="020B0604030504040204" pitchFamily="34" charset="0"/>
              </a:rPr>
              <a:t>has run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2412206" y="4437112"/>
            <a:ext cx="1728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sixteen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989138"/>
            <a:ext cx="7772400" cy="4114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3. My old clothes </a:t>
            </a:r>
            <a:r>
              <a:rPr lang="en-US" altLang="zh-CN" b="1" u="sng" dirty="0"/>
              <a:t>are</a:t>
            </a:r>
            <a:r>
              <a:rPr lang="en-US" altLang="zh-CN" b="1" dirty="0"/>
              <a:t> too </a:t>
            </a:r>
            <a:r>
              <a:rPr lang="en-US" altLang="zh-CN" b="1" u="sng" dirty="0"/>
              <a:t>small</a:t>
            </a:r>
            <a:r>
              <a:rPr lang="en-US" altLang="zh-CN" b="1" dirty="0"/>
              <a:t> for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                              A             B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me </a:t>
            </a:r>
            <a:r>
              <a:rPr lang="en-US" altLang="zh-CN" b="1" u="sng" dirty="0"/>
              <a:t>and</a:t>
            </a:r>
            <a:r>
              <a:rPr lang="en-US" altLang="zh-CN" b="1" dirty="0"/>
              <a:t> I decided </a:t>
            </a:r>
            <a:r>
              <a:rPr lang="en-US" altLang="zh-CN" b="1" u="sng" dirty="0"/>
              <a:t>to give away them</a:t>
            </a:r>
            <a:r>
              <a:rPr lang="en-US" altLang="zh-CN" b="1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       C                                 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to charity.</a:t>
            </a:r>
          </a:p>
        </p:txBody>
      </p:sp>
      <p:sp>
        <p:nvSpPr>
          <p:cNvPr id="226307" name="Text Box 4"/>
          <p:cNvSpPr txBox="1">
            <a:spLocks noChangeArrowheads="1"/>
          </p:cNvSpPr>
          <p:nvPr/>
        </p:nvSpPr>
        <p:spPr bwMode="auto">
          <a:xfrm>
            <a:off x="3779912" y="3216275"/>
            <a:ext cx="3887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to give them away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844675"/>
            <a:ext cx="8353425" cy="4403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/>
              <a:t>4. </a:t>
            </a:r>
            <a:r>
              <a:rPr lang="en-US" altLang="zh-CN" b="1" u="sng" dirty="0"/>
              <a:t>Her classmates</a:t>
            </a:r>
            <a:r>
              <a:rPr lang="en-US" altLang="zh-CN" b="1" dirty="0"/>
              <a:t> have </a:t>
            </a:r>
            <a:r>
              <a:rPr lang="en-US" altLang="zh-CN" b="1" u="sng" dirty="0"/>
              <a:t>handed out</a:t>
            </a:r>
            <a:r>
              <a:rPr lang="en-US" altLang="zh-CN" b="1" dirty="0"/>
              <a:t> ads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/>
              <a:t>             A                                    B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/>
              <a:t> </a:t>
            </a:r>
            <a:r>
              <a:rPr lang="en-US" altLang="zh-CN" b="1" u="sng" dirty="0"/>
              <a:t>asked</a:t>
            </a:r>
            <a:r>
              <a:rPr lang="en-US" altLang="zh-CN" b="1" dirty="0"/>
              <a:t> for the </a:t>
            </a:r>
            <a:r>
              <a:rPr lang="en-US" altLang="zh-CN" b="1" u="sng" dirty="0"/>
              <a:t>volunteers</a:t>
            </a:r>
            <a:r>
              <a:rPr lang="en-US" altLang="zh-CN" b="1" dirty="0"/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/>
              <a:t>     C                         D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/>
              <a:t>5. Lin Li </a:t>
            </a:r>
            <a:r>
              <a:rPr lang="en-US" altLang="zh-CN" b="1" u="sng" dirty="0"/>
              <a:t>looks after</a:t>
            </a:r>
            <a:r>
              <a:rPr lang="en-US" altLang="zh-CN" b="1" dirty="0"/>
              <a:t> his father. </a:t>
            </a:r>
            <a:r>
              <a:rPr lang="en-US" altLang="zh-CN" b="1" u="sng" dirty="0"/>
              <a:t>They</a:t>
            </a:r>
            <a:r>
              <a:rPr lang="en-US" altLang="zh-CN" b="1" u="sng" dirty="0">
                <a:latin typeface="Arial" panose="020B0604020202020204" pitchFamily="34" charset="0"/>
              </a:rPr>
              <a:t>’</a:t>
            </a:r>
            <a:r>
              <a:rPr lang="en-US" altLang="zh-CN" b="1" u="sng" dirty="0"/>
              <a:t>re</a:t>
            </a:r>
            <a:r>
              <a:rPr lang="en-US" altLang="zh-CN" b="1" dirty="0"/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/>
              <a:t>                      A                                  B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u="sng" dirty="0"/>
              <a:t>both</a:t>
            </a:r>
            <a:r>
              <a:rPr lang="en-US" altLang="zh-CN" b="1" dirty="0"/>
              <a:t> outgoing and </a:t>
            </a:r>
            <a:r>
              <a:rPr lang="en-US" altLang="zh-CN" b="1" u="sng" dirty="0"/>
              <a:t>a little</a:t>
            </a:r>
            <a:r>
              <a:rPr lang="en-US" altLang="zh-CN" b="1" dirty="0"/>
              <a:t> clever.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/>
              <a:t>  C                                 D</a:t>
            </a:r>
          </a:p>
        </p:txBody>
      </p:sp>
      <p:sp>
        <p:nvSpPr>
          <p:cNvPr id="227331" name="Text Box 5"/>
          <p:cNvSpPr txBox="1">
            <a:spLocks noChangeArrowheads="1"/>
          </p:cNvSpPr>
          <p:nvPr/>
        </p:nvSpPr>
        <p:spPr bwMode="auto">
          <a:xfrm>
            <a:off x="395288" y="2924175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  <a:latin typeface="Tahoma" panose="020B0604030504040204" pitchFamily="34" charset="0"/>
              </a:rPr>
              <a:t>asking </a:t>
            </a:r>
          </a:p>
        </p:txBody>
      </p:sp>
      <p:sp>
        <p:nvSpPr>
          <p:cNvPr id="227332" name="Text Box 6"/>
          <p:cNvSpPr txBox="1">
            <a:spLocks noChangeArrowheads="1"/>
          </p:cNvSpPr>
          <p:nvPr/>
        </p:nvSpPr>
        <p:spPr bwMode="auto">
          <a:xfrm>
            <a:off x="2339975" y="4005263"/>
            <a:ext cx="2232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91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  <a:latin typeface="Tahoma" panose="020B0604030504040204" pitchFamily="34" charset="0"/>
              </a:rPr>
              <a:t>takes after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2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Office PowerPoint</Application>
  <PresentationFormat>全屏显示(4:3)</PresentationFormat>
  <Paragraphs>69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楷体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Self Check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2017-10-19T03:20:00Z</dcterms:created>
  <dcterms:modified xsi:type="dcterms:W3CDTF">2023-01-16T21:38:43Z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6E16079D950E417EB371CE694C4BF534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