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76" r:id="rId3"/>
    <p:sldId id="260" r:id="rId4"/>
    <p:sldId id="3200" r:id="rId5"/>
    <p:sldId id="3212" r:id="rId6"/>
    <p:sldId id="3213" r:id="rId7"/>
    <p:sldId id="3214" r:id="rId8"/>
    <p:sldId id="3230" r:id="rId9"/>
    <p:sldId id="3215" r:id="rId10"/>
    <p:sldId id="3216" r:id="rId11"/>
    <p:sldId id="3217" r:id="rId12"/>
    <p:sldId id="3218" r:id="rId13"/>
    <p:sldId id="3219" r:id="rId14"/>
    <p:sldId id="3221" r:id="rId15"/>
    <p:sldId id="3220" r:id="rId16"/>
    <p:sldId id="3231" r:id="rId17"/>
    <p:sldId id="3222" r:id="rId18"/>
    <p:sldId id="3223" r:id="rId19"/>
    <p:sldId id="3224" r:id="rId20"/>
    <p:sldId id="3225" r:id="rId21"/>
    <p:sldId id="3226" r:id="rId22"/>
    <p:sldId id="3227" r:id="rId23"/>
    <p:sldId id="3228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207"/>
    <a:srgbClr val="FF3D3D"/>
    <a:srgbClr val="009FD9"/>
    <a:srgbClr val="FCF7E3"/>
    <a:srgbClr val="0095D5"/>
    <a:srgbClr val="44BAF5"/>
    <a:srgbClr val="92D050"/>
    <a:srgbClr val="1F1F1F"/>
    <a:srgbClr val="9DFA71"/>
    <a:srgbClr val="777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6314" autoAdjust="0"/>
  </p:normalViewPr>
  <p:slideViewPr>
    <p:cSldViewPr snapToGrid="0">
      <p:cViewPr varScale="1">
        <p:scale>
          <a:sx n="59" d="100"/>
          <a:sy n="59" d="100"/>
        </p:scale>
        <p:origin x="-84" y="-1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D6D68-8662-41D8-ADFF-D91142A76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90184-A3E5-420C-AD61-9E3A67C90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0184-A3E5-420C-AD61-9E3A67C900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0184-A3E5-420C-AD61-9E3A67C9009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0184-A3E5-420C-AD61-9E3A67C900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0184-A3E5-420C-AD61-9E3A67C9009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0184-A3E5-420C-AD61-9E3A67C9009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0184-A3E5-420C-AD61-9E3A67C9009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459951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4435">
            <a:off x="4257674" y="-877809"/>
            <a:ext cx="3676654" cy="2631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62400"/>
            <a:ext cx="12192000" cy="18955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" y="207982"/>
            <a:ext cx="2933973" cy="21945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20543667" flipH="1">
            <a:off x="9886951" y="332813"/>
            <a:ext cx="2385396" cy="1192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82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7371" y="-232174"/>
            <a:ext cx="7348803" cy="5248300"/>
          </a:xfrm>
          <a:prstGeom prst="rect">
            <a:avLst/>
          </a:prstGeom>
        </p:spPr>
      </p:pic>
      <p:sp>
        <p:nvSpPr>
          <p:cNvPr id="16" name="Rectangle 18"/>
          <p:cNvSpPr txBox="1">
            <a:spLocks noChangeArrowheads="1"/>
          </p:cNvSpPr>
          <p:nvPr/>
        </p:nvSpPr>
        <p:spPr bwMode="auto">
          <a:xfrm>
            <a:off x="1020471" y="2522636"/>
            <a:ext cx="10972799" cy="367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亲子</a:t>
            </a: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活动</a:t>
            </a: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欢乐</a:t>
            </a: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嘉</a:t>
            </a:r>
            <a:r>
              <a:rPr lang="zh-CN" altLang="en-US" sz="7200" b="1" dirty="0" smtClean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年华</a:t>
            </a:r>
            <a:endParaRPr lang="en-US" altLang="zh-CN" sz="6000" b="1" dirty="0">
              <a:ln>
                <a:solidFill>
                  <a:schemeClr val="bg1"/>
                </a:solidFill>
              </a:ln>
              <a:solidFill>
                <a:srgbClr val="FAB207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7081916" flipH="1">
            <a:off x="7177842" y="395927"/>
            <a:ext cx="3176426" cy="226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描绘梦想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AB207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05483" y="5245380"/>
            <a:ext cx="6295778" cy="97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小朋友们用准备好的画笔描绘出各自心中的伟大梦想，让他们以聪明的头脑去努力实现心中的美好愿景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57351" y="1736379"/>
            <a:ext cx="8393644" cy="7627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 sz="3200">
                <a:ln w="0"/>
                <a:solidFill>
                  <a:srgbClr val="00B050"/>
                </a:solidFill>
                <a:latin typeface="Aa双鱼座" panose="00020600040101010101" pitchFamily="18" charset="-122"/>
                <a:ea typeface="Aa双鱼座" panose="00020600040101010101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彩绘</a:t>
            </a:r>
            <a:r>
              <a:rPr lang="en-US" altLang="zh-CN" dirty="0">
                <a:latin typeface="+mn-lt"/>
                <a:ea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sym typeface="+mn-lt"/>
              </a:rPr>
              <a:t>画出心中的伟大梦想，家与爱的融合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6769" y="2850722"/>
            <a:ext cx="3375967" cy="216391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49097" y="2891819"/>
            <a:ext cx="3245879" cy="216392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放飞梦想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AB207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16559" y="4681506"/>
            <a:ext cx="7999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现场小朋友将准备好的纸，写上自己的梦想和对天庆、家人、长辈的祝福，折成纸飞机，一起放飞梦想</a:t>
            </a:r>
            <a:r>
              <a:rPr lang="en-US" altLang="zh-CN" sz="2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……</a:t>
            </a:r>
          </a:p>
        </p:txBody>
      </p:sp>
      <p:sp>
        <p:nvSpPr>
          <p:cNvPr id="10" name="星形: 七角 9"/>
          <p:cNvSpPr/>
          <p:nvPr/>
        </p:nvSpPr>
        <p:spPr>
          <a:xfrm>
            <a:off x="1752600" y="1439763"/>
            <a:ext cx="4160520" cy="2849880"/>
          </a:xfrm>
          <a:prstGeom prst="star7">
            <a:avLst/>
          </a:prstGeom>
          <a:blipFill>
            <a:blip r:embed="rId2" cstate="screen"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6278882" y="1554480"/>
            <a:ext cx="3992183" cy="2735163"/>
          </a:xfrm>
          <a:prstGeom prst="cloud">
            <a:avLst/>
          </a:prstGeom>
          <a:blipFill>
            <a:blip r:embed="rId3" cstate="screen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215138" flipV="1">
            <a:off x="7310587" y="2823760"/>
            <a:ext cx="2305090" cy="2305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384862">
            <a:off x="3417915" y="1671616"/>
            <a:ext cx="2305090" cy="23050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亲子互动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90" y="1773578"/>
            <a:ext cx="3474025" cy="3474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6" y="1858922"/>
            <a:ext cx="3474025" cy="347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222" y="1733483"/>
            <a:ext cx="3474025" cy="3474025"/>
          </a:xfrm>
          <a:prstGeom prst="rect">
            <a:avLst/>
          </a:prstGeom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412298" y="3485972"/>
            <a:ext cx="2225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美味蛋糕亲手作甜蜜回味在心中橡皮泥造型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9325954" y="3302988"/>
            <a:ext cx="167957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小丑叔叔欢乐舞蹈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愤怒的小鸟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9176730" y="2860156"/>
            <a:ext cx="197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3D3D"/>
                </a:solidFill>
                <a:cs typeface="+mn-ea"/>
                <a:sym typeface="+mn-lt"/>
              </a:rPr>
              <a:t>3. </a:t>
            </a:r>
            <a:r>
              <a:rPr lang="zh-CN" altLang="en-US" sz="2000" b="1" dirty="0">
                <a:solidFill>
                  <a:srgbClr val="FF3D3D"/>
                </a:solidFill>
                <a:cs typeface="+mn-ea"/>
                <a:sym typeface="+mn-lt"/>
              </a:rPr>
              <a:t>与小丑同行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930176" y="2993404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3D3D"/>
                </a:solidFill>
                <a:cs typeface="+mn-ea"/>
                <a:sym typeface="+mn-lt"/>
              </a:rPr>
              <a:t>1. </a:t>
            </a:r>
            <a:r>
              <a:rPr lang="zh-CN" altLang="en-US" sz="2000" b="1" dirty="0">
                <a:solidFill>
                  <a:srgbClr val="FF3D3D"/>
                </a:solidFill>
                <a:cs typeface="+mn-ea"/>
                <a:sym typeface="+mn-lt"/>
              </a:rPr>
              <a:t>娱乐 </a:t>
            </a:r>
            <a:r>
              <a:rPr lang="en-US" altLang="zh-CN" sz="2000" b="1" dirty="0">
                <a:solidFill>
                  <a:srgbClr val="FF3D3D"/>
                </a:solidFill>
                <a:cs typeface="+mn-ea"/>
                <a:sym typeface="+mn-lt"/>
              </a:rPr>
              <a:t>· </a:t>
            </a:r>
            <a:r>
              <a:rPr lang="zh-CN" altLang="en-US" sz="2000" b="1" dirty="0">
                <a:solidFill>
                  <a:srgbClr val="FF3D3D"/>
                </a:solidFill>
                <a:cs typeface="+mn-ea"/>
                <a:sym typeface="+mn-lt"/>
              </a:rPr>
              <a:t>怀旧</a:t>
            </a: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2017304" y="3393514"/>
            <a:ext cx="175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让家长们重温童年，再忆美好回忆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……</a:t>
            </a: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5700028" y="3019735"/>
            <a:ext cx="1633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3D3D"/>
                </a:solidFill>
                <a:cs typeface="+mn-ea"/>
                <a:sym typeface="+mn-lt"/>
              </a:rPr>
              <a:t>2. </a:t>
            </a:r>
            <a:r>
              <a:rPr lang="zh-CN" altLang="en-US" sz="2000" b="1" dirty="0">
                <a:solidFill>
                  <a:srgbClr val="FF3D3D"/>
                </a:solidFill>
                <a:cs typeface="+mn-ea"/>
                <a:sym typeface="+mn-lt"/>
              </a:rPr>
              <a:t>家庭</a:t>
            </a:r>
            <a:r>
              <a:rPr lang="en-US" altLang="zh-CN" sz="2000" b="1" dirty="0">
                <a:solidFill>
                  <a:srgbClr val="FF3D3D"/>
                </a:solidFill>
                <a:cs typeface="+mn-ea"/>
                <a:sym typeface="+mn-lt"/>
              </a:rPr>
              <a:t>DIY</a:t>
            </a:r>
            <a:endParaRPr lang="zh-CN" altLang="en-US" sz="2000" b="1" dirty="0">
              <a:solidFill>
                <a:srgbClr val="FF3D3D"/>
              </a:solidFill>
              <a:cs typeface="+mn-ea"/>
              <a:sym typeface="+mn-lt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506188" y="5033998"/>
            <a:ext cx="5086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学习 娱乐 的有机融合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娱乐怀旧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33544" y="3336989"/>
            <a:ext cx="234950" cy="234950"/>
          </a:xfrm>
          <a:prstGeom prst="rect">
            <a:avLst/>
          </a:prstGeom>
          <a:solidFill>
            <a:srgbClr val="FF3D3D"/>
          </a:solidFill>
          <a:ln>
            <a:noFill/>
          </a:ln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1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62332" y="2960751"/>
            <a:ext cx="234950" cy="234950"/>
          </a:xfrm>
          <a:prstGeom prst="rect">
            <a:avLst/>
          </a:prstGeom>
          <a:solidFill>
            <a:srgbClr val="FF3D3D"/>
          </a:solidFill>
          <a:ln>
            <a:noFill/>
          </a:ln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2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9682" y="4713351"/>
            <a:ext cx="234950" cy="234950"/>
          </a:xfrm>
          <a:prstGeom prst="rect">
            <a:avLst/>
          </a:prstGeom>
          <a:solidFill>
            <a:srgbClr val="FF3D3D"/>
          </a:solidFill>
          <a:ln>
            <a:noFill/>
          </a:ln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3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89144" y="5108639"/>
            <a:ext cx="234950" cy="234950"/>
          </a:xfrm>
          <a:prstGeom prst="rect">
            <a:avLst/>
          </a:prstGeom>
          <a:solidFill>
            <a:srgbClr val="FF3D3D"/>
          </a:solidFill>
          <a:ln>
            <a:noFill/>
          </a:ln>
        </p:spPr>
        <p:txBody>
          <a:bodyPr wrap="non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4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91063" y="1722310"/>
            <a:ext cx="29449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L="952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>
                <a:solidFill>
                  <a:srgbClr val="43ADD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快乐童年</a:t>
            </a:r>
            <a:r>
              <a:rPr lang="en-US" altLang="zh-CN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特别能引起</a:t>
            </a:r>
            <a:r>
              <a:rPr lang="en-US" altLang="zh-CN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25~40</a:t>
            </a:r>
            <a:r>
              <a:rPr lang="zh-CN" altLang="en-US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岁消费者的共鸣的童年游戏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9198256">
            <a:off x="5214557" y="3462401"/>
            <a:ext cx="137795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  <a:miter lim="800000"/>
          </a:ln>
        </p:spPr>
        <p:txBody>
          <a:bodyPr rot="10800000" wrap="non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Freeform 9"/>
          <p:cNvSpPr>
            <a:spLocks noChangeArrowheads="1"/>
          </p:cNvSpPr>
          <p:nvPr/>
        </p:nvSpPr>
        <p:spPr bwMode="auto">
          <a:xfrm rot="9198256">
            <a:off x="5901944" y="4811776"/>
            <a:ext cx="1568450" cy="1446213"/>
          </a:xfrm>
          <a:custGeom>
            <a:avLst/>
            <a:gdLst>
              <a:gd name="T0" fmla="*/ 0 w 820"/>
              <a:gd name="T1" fmla="*/ 0 h 819"/>
              <a:gd name="T2" fmla="*/ 0 w 820"/>
              <a:gd name="T3" fmla="*/ 2147483646 h 819"/>
              <a:gd name="T4" fmla="*/ 2147483646 w 820"/>
              <a:gd name="T5" fmla="*/ 2147483646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>
            <a:solidFill>
              <a:srgbClr val="FF3D3D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0"/>
          <p:cNvSpPr>
            <a:spLocks noChangeArrowheads="1"/>
          </p:cNvSpPr>
          <p:nvPr/>
        </p:nvSpPr>
        <p:spPr bwMode="auto">
          <a:xfrm rot="-7001744">
            <a:off x="3454262" y="4029383"/>
            <a:ext cx="1563688" cy="2085957"/>
          </a:xfrm>
          <a:custGeom>
            <a:avLst/>
            <a:gdLst>
              <a:gd name="T0" fmla="*/ 0 w 820"/>
              <a:gd name="T1" fmla="*/ 0 h 819"/>
              <a:gd name="T2" fmla="*/ 0 w 820"/>
              <a:gd name="T3" fmla="*/ 2147483646 h 819"/>
              <a:gd name="T4" fmla="*/ 2147483646 w 820"/>
              <a:gd name="T5" fmla="*/ 2147483646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>
            <a:solidFill>
              <a:srgbClr val="009FD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11"/>
          <p:cNvSpPr>
            <a:spLocks noChangeArrowheads="1"/>
          </p:cNvSpPr>
          <p:nvPr/>
        </p:nvSpPr>
        <p:spPr bwMode="auto">
          <a:xfrm rot="3798256" flipH="1">
            <a:off x="3623882" y="1516126"/>
            <a:ext cx="2508250" cy="1565275"/>
          </a:xfrm>
          <a:custGeom>
            <a:avLst/>
            <a:gdLst>
              <a:gd name="T0" fmla="*/ 0 w 820"/>
              <a:gd name="T1" fmla="*/ 0 h 819"/>
              <a:gd name="T2" fmla="*/ 0 w 820"/>
              <a:gd name="T3" fmla="*/ 2147483646 h 819"/>
              <a:gd name="T4" fmla="*/ 2147483646 w 820"/>
              <a:gd name="T5" fmla="*/ 2147483646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>
            <a:solidFill>
              <a:srgbClr val="FF3D3D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12"/>
          <p:cNvSpPr>
            <a:spLocks noChangeArrowheads="1"/>
          </p:cNvSpPr>
          <p:nvPr/>
        </p:nvSpPr>
        <p:spPr bwMode="auto">
          <a:xfrm rot="-7001744" flipH="1" flipV="1">
            <a:off x="7216394" y="1465326"/>
            <a:ext cx="1577975" cy="3070225"/>
          </a:xfrm>
          <a:custGeom>
            <a:avLst/>
            <a:gdLst>
              <a:gd name="T0" fmla="*/ 0 w 820"/>
              <a:gd name="T1" fmla="*/ 0 h 819"/>
              <a:gd name="T2" fmla="*/ 0 w 820"/>
              <a:gd name="T3" fmla="*/ 2147483646 h 819"/>
              <a:gd name="T4" fmla="*/ 2147483646 w 820"/>
              <a:gd name="T5" fmla="*/ 2147483646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>
            <a:solidFill>
              <a:srgbClr val="FAB207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184391" y="3822201"/>
            <a:ext cx="14462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3D3D"/>
                </a:solidFill>
                <a:latin typeface="+mn-lt"/>
                <a:cs typeface="+mn-ea"/>
                <a:sym typeface="+mn-lt"/>
              </a:rPr>
              <a:t>游戏区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525289" y="2591419"/>
            <a:ext cx="2306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95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B050"/>
                </a:solidFill>
                <a:latin typeface="+mn-lt"/>
                <a:cs typeface="+mn-ea"/>
                <a:sym typeface="+mn-lt"/>
              </a:rPr>
              <a:t>流行电玩</a:t>
            </a:r>
            <a:r>
              <a:rPr lang="en-US" altLang="zh-CN" sz="2400" b="1" dirty="0">
                <a:solidFill>
                  <a:srgbClr val="00B050"/>
                </a:solidFill>
                <a:latin typeface="+mn-lt"/>
                <a:cs typeface="+mn-ea"/>
                <a:sym typeface="+mn-lt"/>
              </a:rPr>
              <a:t>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rgbClr val="00B05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886302" y="4430193"/>
            <a:ext cx="336092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L="952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>
                <a:solidFill>
                  <a:srgbClr val="43ADD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体育竞技游戏</a:t>
            </a:r>
            <a:r>
              <a:rPr lang="en-US" altLang="zh-CN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迷你足球</a:t>
            </a:r>
          </a:p>
          <a:p>
            <a:r>
              <a:rPr lang="zh-CN" altLang="en-US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迷你高尔夫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983956" y="5305675"/>
            <a:ext cx="22240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95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B050"/>
                </a:solidFill>
                <a:latin typeface="+mn-lt"/>
                <a:cs typeface="+mn-ea"/>
                <a:sym typeface="+mn-lt"/>
              </a:rPr>
              <a:t>风靡网游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: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和电脑厂商合作提供现场游戏用机器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084632" y="2938391"/>
            <a:ext cx="3293623" cy="16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魂斗罗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超级玛丽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坦克大战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俄罗斯方块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泡泡龙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22602" y="2376994"/>
            <a:ext cx="2286005" cy="21549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4470" y="2397030"/>
            <a:ext cx="2286005" cy="1889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娱乐怀旧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3031" y="4793559"/>
            <a:ext cx="5032969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双把游戏机是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80</a:t>
            </a: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年代人家庭娱乐最难忘的项目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——</a:t>
            </a: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魂斗罗、超级玛丽、坦克大战、俄罗斯方块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尤其是魂斗罗，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30</a:t>
            </a: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个人模式让你的情绪爽到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high</a:t>
            </a: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，手指按到麻！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31591" y="4781589"/>
            <a:ext cx="42669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“游戏厅”这一词汇现已被网吧所取代，然而，儿时的记忆却不会磨灭！街霸、拳王，我打我打我打打打，我是最厉害的！哈哈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……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767840" y="2341225"/>
            <a:ext cx="3923671" cy="2175549"/>
          </a:xfrm>
          <a:prstGeom prst="roundRect">
            <a:avLst/>
          </a:prstGeom>
          <a:blipFill>
            <a:blip r:embed="rId2" cstate="screen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148920" y="2341225"/>
            <a:ext cx="3923671" cy="2175549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0247" y="23446"/>
            <a:ext cx="3673846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迷你高尔夫</a:t>
            </a:r>
            <a:endParaRPr lang="en-US" altLang="zh-CN" sz="48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04863" y="2388067"/>
            <a:ext cx="498230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3815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高尔夫不是哪里都能够玩得到的，也许很多人到目前为止都还没有碰过高尔夫球杆，在有限的场地就让家长和孩子们感受到高尔夫带给人们的乐趣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……</a:t>
            </a:r>
          </a:p>
          <a:p>
            <a:pPr marL="43815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优势：战地面积不大，安全性高，大人小孩兴趣度高。</a:t>
            </a:r>
          </a:p>
          <a:p>
            <a:pPr marL="38100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6546169" y="2114843"/>
            <a:ext cx="4982306" cy="3554437"/>
          </a:xfrm>
          <a:prstGeom prst="cloud">
            <a:avLst/>
          </a:prstGeom>
          <a:blipFill>
            <a:blip r:embed="rId2" cstate="screen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5242839">
            <a:off x="4048021" y="1308354"/>
            <a:ext cx="4830702" cy="4787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93" y="721824"/>
            <a:ext cx="12192000" cy="5659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3" y="3702050"/>
            <a:ext cx="12192000" cy="3155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9318155" flipH="1">
            <a:off x="2262126" y="1024971"/>
            <a:ext cx="4109856" cy="293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3" y="546099"/>
            <a:ext cx="4688151" cy="234407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70747" y="2736883"/>
            <a:ext cx="3668349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66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创意说明</a:t>
            </a:r>
            <a:endParaRPr lang="en-US" altLang="zh-CN" sz="6600" b="1" dirty="0">
              <a:ln>
                <a:solidFill>
                  <a:schemeClr val="bg1"/>
                </a:solidFill>
              </a:ln>
              <a:solidFill>
                <a:srgbClr val="009FD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21254" y="1409863"/>
            <a:ext cx="1162498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6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60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8286" y="69166"/>
            <a:ext cx="3673846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回忆童年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82190" y="2136338"/>
            <a:ext cx="1022388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38150" lvl="8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这一活动项目主要是引起家长们的兴趣，让他们能够由此回想起自己美好的童年时光。</a:t>
            </a:r>
          </a:p>
          <a:p>
            <a:pPr marL="43815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孩子们也能亲眼看到他们的父母小时候的玩乐活动，了解过去，与父母同乐。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86967">
            <a:off x="965447" y="3638786"/>
            <a:ext cx="3484948" cy="210322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547525">
            <a:off x="8355668" y="3137101"/>
            <a:ext cx="3396011" cy="22120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22296" y="3429000"/>
            <a:ext cx="4199836" cy="269200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8286" y="69166"/>
            <a:ext cx="3673846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真人游戏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41427" y="2386240"/>
            <a:ext cx="48434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43815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b="1">
                <a:solidFill>
                  <a:srgbClr val="366A97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b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小朋友们从中选取自己喜爱的角色，加入到成为大富翁的行列吧！</a:t>
            </a:r>
          </a:p>
          <a:p>
            <a:pPr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b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将耳熟能详的大富翁游戏搬到现实中来，让家长们也能体会到无穷童趣，与孩子们一起玩起来吧！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6096000" y="2214200"/>
            <a:ext cx="5116156" cy="3337560"/>
          </a:xfrm>
          <a:prstGeom prst="roundRect">
            <a:avLst/>
          </a:prstGeom>
          <a:blipFill>
            <a:blip r:embed="rId2" cstate="screen"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8286" y="69166"/>
            <a:ext cx="3673846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流行音乐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29968" y="1756488"/>
            <a:ext cx="95524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为了配合整体游戏怀旧的氛围，乐器的选取上也带有怀旧风。如，口琴、手风琴，而且这些乐器是可边走边演奏的，流动性极强。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演奏者在人群中流动表演的同时，人们可以根据自己的喜好点歌，让表演者演奏。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优势：让大家感受到很强参与感和互动感；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孩子们都对乐器很好奇，可以勾起他们的好奇心，同时也让孩子们对这些乐器有所了解。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4324822"/>
            <a:ext cx="5083632" cy="25418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32517" y="4600448"/>
            <a:ext cx="2286005" cy="2154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2618" y="4432030"/>
            <a:ext cx="2850973" cy="2356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203">
            <a:off x="734227" y="-91290"/>
            <a:ext cx="3512429" cy="25134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49601" y="605767"/>
            <a:ext cx="245960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 sz="72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汉仪乐喵体W" panose="00020600040101010101" pitchFamily="18" charset="-122"/>
                <a:ea typeface="汉仪乐喵体W" panose="00020600040101010101" pitchFamily="18" charset="-122"/>
                <a:cs typeface="+mn-ea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8800" dirty="0">
                <a:latin typeface="+mn-lt"/>
                <a:ea typeface="+mn-ea"/>
                <a:sym typeface="+mn-lt"/>
              </a:rPr>
              <a:t>目录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3" y="3702050"/>
            <a:ext cx="12192000" cy="31559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783784" y="2624742"/>
            <a:ext cx="5994426" cy="423325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473906" y="3406792"/>
            <a:ext cx="4887730" cy="1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60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 </a:t>
            </a:r>
            <a:r>
              <a:rPr lang="zh-CN" altLang="en-US" sz="60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创意说明</a:t>
            </a:r>
          </a:p>
        </p:txBody>
      </p:sp>
      <p:sp>
        <p:nvSpPr>
          <p:cNvPr id="8" name="矩形 7"/>
          <p:cNvSpPr/>
          <p:nvPr/>
        </p:nvSpPr>
        <p:spPr>
          <a:xfrm>
            <a:off x="4473905" y="991758"/>
            <a:ext cx="4809083" cy="1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60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 </a:t>
            </a:r>
            <a:r>
              <a:rPr lang="zh-CN" altLang="en-US" sz="60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活动简介</a:t>
            </a:r>
            <a:endParaRPr lang="en-US" altLang="zh-CN" sz="6000" b="1" dirty="0">
              <a:ln>
                <a:solidFill>
                  <a:schemeClr val="bg1"/>
                </a:solidFill>
              </a:ln>
              <a:solidFill>
                <a:srgbClr val="009FD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73905" y="2199275"/>
            <a:ext cx="4809083" cy="15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60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r>
              <a:rPr lang="zh-CN" altLang="en-US" sz="60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游戏环节</a:t>
            </a:r>
            <a:endParaRPr lang="en-US" altLang="zh-CN" sz="6000" b="1" dirty="0">
              <a:ln>
                <a:solidFill>
                  <a:schemeClr val="bg1"/>
                </a:solidFill>
              </a:ln>
              <a:solidFill>
                <a:srgbClr val="FAB207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2437" flipH="1">
            <a:off x="8641359" y="891621"/>
            <a:ext cx="3869958" cy="1934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8286" y="69166"/>
            <a:ext cx="3673846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小厨艺星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星形: 七角 2"/>
          <p:cNvSpPr/>
          <p:nvPr/>
        </p:nvSpPr>
        <p:spPr>
          <a:xfrm>
            <a:off x="1280160" y="2223670"/>
            <a:ext cx="4449491" cy="3532037"/>
          </a:xfrm>
          <a:prstGeom prst="star7">
            <a:avLst/>
          </a:prstGeom>
          <a:blipFill>
            <a:blip r:embed="rId2" cstate="screen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6000" y="2821476"/>
            <a:ext cx="49377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dirty="0">
                <a:ln w="0"/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从小培养小朋友们制作美食的能力，将中国的饮食文化发扬光大，也许下一个食神就是你</a:t>
            </a:r>
            <a:r>
              <a:rPr lang="en-US" altLang="zh-CN" sz="3200" dirty="0">
                <a:ln w="0"/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8473168" y="1644334"/>
            <a:ext cx="2453640" cy="1450599"/>
          </a:xfrm>
          <a:prstGeom prst="roundRect">
            <a:avLst/>
          </a:prstGeom>
          <a:blipFill>
            <a:blip r:embed="rId2" cstate="screen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695701" y="2030043"/>
            <a:ext cx="4320540" cy="4321672"/>
          </a:xfrm>
          <a:prstGeom prst="ellipse">
            <a:avLst/>
          </a:prstGeom>
          <a:noFill/>
          <a:ln w="38100">
            <a:solidFill>
              <a:srgbClr val="FF3D3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defTabSz="9829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  </a:t>
            </a: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挖掘创造力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812742" y="3008314"/>
            <a:ext cx="3320852" cy="2087880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48286" y="69166"/>
            <a:ext cx="3673846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捏橡皮泥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 rot="21333657">
            <a:off x="5063490" y="4133014"/>
            <a:ext cx="2171700" cy="2189583"/>
          </a:xfrm>
          <a:prstGeom prst="ellipse">
            <a:avLst/>
          </a:prstGeom>
          <a:noFill/>
          <a:ln w="38100">
            <a:solidFill>
              <a:srgbClr val="FAB20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defTabSz="9829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29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298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陶冶情操</a:t>
            </a:r>
          </a:p>
        </p:txBody>
      </p:sp>
      <p:sp>
        <p:nvSpPr>
          <p:cNvPr id="7" name="椭圆 6"/>
          <p:cNvSpPr/>
          <p:nvPr/>
        </p:nvSpPr>
        <p:spPr>
          <a:xfrm>
            <a:off x="2305779" y="1644334"/>
            <a:ext cx="2453640" cy="240792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48239" y="4272178"/>
            <a:ext cx="1894922" cy="1859613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9" grpId="0" animBg="1"/>
      <p:bldP spid="2" grpId="0"/>
      <p:bldP spid="3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8286" y="69166"/>
            <a:ext cx="3673846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活动奖励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65766" y="2279926"/>
            <a:ext cx="722287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L="952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>
                <a:solidFill>
                  <a:srgbClr val="366A97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5400" b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奖励券说明</a:t>
            </a:r>
            <a:endParaRPr lang="zh-CN" altLang="en-US" b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marL="438150" indent="-342900">
              <a:lnSpc>
                <a:spcPct val="150000"/>
              </a:lnSpc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奖励券做成手撕券形式，正面是分值，背面是天庆的</a:t>
            </a:r>
            <a:r>
              <a:rPr lang="en-US" altLang="zh-CN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logo</a:t>
            </a: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438150" indent="-342900">
              <a:lnSpc>
                <a:spcPct val="150000"/>
              </a:lnSpc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分值印制分为</a:t>
            </a:r>
            <a:r>
              <a:rPr lang="en-US" altLang="zh-CN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分、</a:t>
            </a:r>
            <a:r>
              <a:rPr lang="en-US" altLang="zh-CN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分、</a:t>
            </a:r>
            <a:r>
              <a:rPr lang="en-US" altLang="zh-CN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分不等，每参加一项活动便可获得相应积分奖励券。</a:t>
            </a:r>
          </a:p>
          <a:p>
            <a:pPr marL="438150" indent="-342900">
              <a:lnSpc>
                <a:spcPct val="150000"/>
              </a:lnSpc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奖励券积攒到一定数额（如</a:t>
            </a:r>
            <a:r>
              <a:rPr lang="en-US" altLang="zh-CN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分）有奖励</a:t>
            </a:r>
          </a:p>
          <a:p>
            <a:pPr marL="438150" indent="-342900">
              <a:lnSpc>
                <a:spcPct val="150000"/>
              </a:lnSpc>
              <a:buClr>
                <a:srgbClr val="FF3D3D"/>
              </a:buClr>
              <a:buFont typeface="Wingdings" panose="05000000000000000000" pitchFamily="2" charset="2"/>
              <a:buChar char="Ø"/>
            </a:pPr>
            <a:r>
              <a:rPr lang="zh-CN" altLang="en-US" sz="1800" b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下方案中的所有活动均发送此奖励券。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5440" y="2531047"/>
            <a:ext cx="2499360" cy="32589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82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7371" y="-232174"/>
            <a:ext cx="7348803" cy="5248300"/>
          </a:xfrm>
          <a:prstGeom prst="rect">
            <a:avLst/>
          </a:prstGeom>
        </p:spPr>
      </p:pic>
      <p:sp>
        <p:nvSpPr>
          <p:cNvPr id="16" name="Rectangle 18"/>
          <p:cNvSpPr txBox="1">
            <a:spLocks noChangeArrowheads="1"/>
          </p:cNvSpPr>
          <p:nvPr/>
        </p:nvSpPr>
        <p:spPr bwMode="auto">
          <a:xfrm>
            <a:off x="1020471" y="2522636"/>
            <a:ext cx="10972799" cy="367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节日</a:t>
            </a: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快乐</a:t>
            </a:r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谢谢</a:t>
            </a:r>
            <a:r>
              <a:rPr lang="zh-CN" altLang="en-US" sz="72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观看</a:t>
            </a:r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rgbClr val="FF3D3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!</a:t>
            </a:r>
            <a:endParaRPr lang="en-US" altLang="zh-CN" sz="6000" b="1" dirty="0">
              <a:ln>
                <a:solidFill>
                  <a:schemeClr val="bg1"/>
                </a:solidFill>
              </a:ln>
              <a:solidFill>
                <a:srgbClr val="FF3D3D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7081916" flipH="1">
            <a:off x="7177842" y="395927"/>
            <a:ext cx="3176426" cy="226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5242839">
            <a:off x="4048021" y="1308354"/>
            <a:ext cx="4830702" cy="4787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93" y="721824"/>
            <a:ext cx="12192000" cy="5659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3" y="3702050"/>
            <a:ext cx="12192000" cy="3155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9318155" flipH="1">
            <a:off x="2262126" y="1024971"/>
            <a:ext cx="4109856" cy="293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3" y="546099"/>
            <a:ext cx="4688151" cy="234407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70747" y="2736883"/>
            <a:ext cx="3668349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66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活动简介</a:t>
            </a:r>
            <a:endParaRPr lang="en-US" altLang="zh-CN" sz="6600" b="1" dirty="0">
              <a:ln>
                <a:solidFill>
                  <a:schemeClr val="bg1"/>
                </a:solidFill>
              </a:ln>
              <a:solidFill>
                <a:srgbClr val="009FD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21254" y="1409863"/>
            <a:ext cx="1162498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6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60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活动目的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009FD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95813" y="4474493"/>
            <a:ext cx="104407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帮助家长回忆自己的童年，让孩子更亲近父母让父母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更了解孩子，给孩子一个不一样的一不一样的童年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91130" y="1627520"/>
            <a:ext cx="4156798" cy="270760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612802" y="1821989"/>
            <a:ext cx="3501077" cy="231866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95813" y="1821989"/>
            <a:ext cx="3681278" cy="235961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活动阐述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009FD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08656">
            <a:off x="6687809" y="2098457"/>
            <a:ext cx="1523497" cy="121308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6762750" y="2934754"/>
            <a:ext cx="4437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08656">
            <a:off x="6726727" y="3176090"/>
            <a:ext cx="1523497" cy="1213085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6801668" y="4012387"/>
            <a:ext cx="4437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08656">
            <a:off x="6718960" y="4284660"/>
            <a:ext cx="1523497" cy="121308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793901" y="5120957"/>
            <a:ext cx="4437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6"/>
          <p:cNvSpPr>
            <a:spLocks noChangeArrowheads="1"/>
          </p:cNvSpPr>
          <p:nvPr/>
        </p:nvSpPr>
        <p:spPr bwMode="auto">
          <a:xfrm>
            <a:off x="6814791" y="2541909"/>
            <a:ext cx="1244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B050"/>
                </a:solidFill>
                <a:latin typeface="+mn-lt"/>
                <a:cs typeface="+mn-ea"/>
                <a:sym typeface="+mn-lt"/>
              </a:rPr>
              <a:t>现场</a:t>
            </a:r>
          </a:p>
        </p:txBody>
      </p:sp>
      <p:sp>
        <p:nvSpPr>
          <p:cNvPr id="25" name="Rectangle 177"/>
          <p:cNvSpPr>
            <a:spLocks noChangeArrowheads="1"/>
          </p:cNvSpPr>
          <p:nvPr/>
        </p:nvSpPr>
        <p:spPr bwMode="auto">
          <a:xfrm>
            <a:off x="6716293" y="3606696"/>
            <a:ext cx="1441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B050"/>
                </a:solidFill>
                <a:cs typeface="+mn-ea"/>
                <a:sym typeface="+mn-lt"/>
              </a:rPr>
              <a:t>媒体</a:t>
            </a:r>
          </a:p>
        </p:txBody>
      </p:sp>
      <p:sp>
        <p:nvSpPr>
          <p:cNvPr id="26" name="Rectangle 178"/>
          <p:cNvSpPr>
            <a:spLocks noChangeArrowheads="1"/>
          </p:cNvSpPr>
          <p:nvPr/>
        </p:nvSpPr>
        <p:spPr bwMode="auto">
          <a:xfrm>
            <a:off x="6793546" y="4671484"/>
            <a:ext cx="1286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B050"/>
                </a:solidFill>
                <a:cs typeface="+mn-ea"/>
                <a:sym typeface="+mn-lt"/>
              </a:rPr>
              <a:t>渠道</a:t>
            </a:r>
          </a:p>
        </p:txBody>
      </p:sp>
      <p:sp>
        <p:nvSpPr>
          <p:cNvPr id="27" name="Rectangle 179"/>
          <p:cNvSpPr>
            <a:spLocks noChangeArrowheads="1"/>
          </p:cNvSpPr>
          <p:nvPr/>
        </p:nvSpPr>
        <p:spPr bwMode="auto">
          <a:xfrm>
            <a:off x="7882933" y="2505223"/>
            <a:ext cx="3558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请输入相应的文字信息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Rectangle 179"/>
          <p:cNvSpPr>
            <a:spLocks noChangeArrowheads="1"/>
          </p:cNvSpPr>
          <p:nvPr/>
        </p:nvSpPr>
        <p:spPr bwMode="auto">
          <a:xfrm>
            <a:off x="7851782" y="3578130"/>
            <a:ext cx="3558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请输入相应的文字信息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Rectangle 179"/>
          <p:cNvSpPr>
            <a:spLocks noChangeArrowheads="1"/>
          </p:cNvSpPr>
          <p:nvPr/>
        </p:nvSpPr>
        <p:spPr bwMode="auto">
          <a:xfrm>
            <a:off x="7919048" y="4635027"/>
            <a:ext cx="3558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请输入相应的文字信息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49" y="1197741"/>
            <a:ext cx="3474025" cy="34740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22" y="1788291"/>
            <a:ext cx="3474025" cy="34740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382" y="3410462"/>
            <a:ext cx="3474025" cy="3474025"/>
          </a:xfrm>
          <a:prstGeom prst="rect">
            <a:avLst/>
          </a:prstGeom>
        </p:spPr>
      </p:pic>
      <p:sp>
        <p:nvSpPr>
          <p:cNvPr id="33" name="Rectangle 182"/>
          <p:cNvSpPr>
            <a:spLocks noChangeArrowheads="1"/>
          </p:cNvSpPr>
          <p:nvPr/>
        </p:nvSpPr>
        <p:spPr bwMode="auto">
          <a:xfrm>
            <a:off x="3912658" y="2384264"/>
            <a:ext cx="1526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AB207"/>
                </a:solidFill>
                <a:latin typeface="+mn-lt"/>
                <a:cs typeface="+mn-ea"/>
                <a:sym typeface="+mn-lt"/>
              </a:rPr>
              <a:t>怀念</a:t>
            </a:r>
          </a:p>
        </p:txBody>
      </p:sp>
      <p:sp>
        <p:nvSpPr>
          <p:cNvPr id="34" name="Rectangle 183"/>
          <p:cNvSpPr>
            <a:spLocks noChangeArrowheads="1"/>
          </p:cNvSpPr>
          <p:nvPr/>
        </p:nvSpPr>
        <p:spPr bwMode="auto">
          <a:xfrm>
            <a:off x="750291" y="2955793"/>
            <a:ext cx="17378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9FD9"/>
                </a:solidFill>
                <a:latin typeface="+mn-lt"/>
                <a:cs typeface="+mn-ea"/>
                <a:sym typeface="+mn-lt"/>
              </a:rPr>
              <a:t>欢笑</a:t>
            </a:r>
          </a:p>
        </p:txBody>
      </p:sp>
      <p:sp>
        <p:nvSpPr>
          <p:cNvPr id="35" name="Rectangle 184"/>
          <p:cNvSpPr>
            <a:spLocks noChangeArrowheads="1"/>
          </p:cNvSpPr>
          <p:nvPr/>
        </p:nvSpPr>
        <p:spPr bwMode="auto">
          <a:xfrm>
            <a:off x="3183989" y="4533131"/>
            <a:ext cx="1968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F3D3D"/>
                </a:solidFill>
                <a:latin typeface="+mn-lt"/>
                <a:cs typeface="+mn-ea"/>
                <a:sym typeface="+mn-lt"/>
              </a:rPr>
              <a:t>靠近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35978" y="0"/>
            <a:ext cx="692004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009FD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活动介绍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009FD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92468" y="1673225"/>
            <a:ext cx="50474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活动主题：童心飞扬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活动时间</a:t>
            </a:r>
            <a:r>
              <a:rPr lang="en-US" altLang="zh-C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: </a:t>
            </a:r>
            <a:r>
              <a:rPr lang="en-US" altLang="zh-C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2020</a:t>
            </a:r>
            <a:r>
              <a:rPr lang="zh-CN" alt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年</a:t>
            </a:r>
            <a:r>
              <a:rPr lang="en-US" altLang="zh-C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5</a:t>
            </a: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月</a:t>
            </a:r>
            <a:r>
              <a:rPr lang="en-US" altLang="zh-C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31</a:t>
            </a: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日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活动地点：</a:t>
            </a:r>
            <a:r>
              <a:rPr lang="en-US" altLang="zh-C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XXX</a:t>
            </a:r>
            <a:endParaRPr lang="zh-CN" alt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zh-CN" alt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活动特点：亲近自然，亲近孩子，亲近童年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n"/>
            </a:pPr>
            <a:endParaRPr lang="zh-CN" altLang="en-US" sz="105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5000" y="3296412"/>
            <a:ext cx="2286005" cy="21549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1418" y="3429000"/>
            <a:ext cx="2286005" cy="1889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根植梦想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AB207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56196" y="2505146"/>
            <a:ext cx="608990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活动第二天正值六一儿童节，小朋友们共同种下希望的种子，一把土，一盆水，一袋肥，用辛勤的汗水浇灌出属于自己的一份小小希望，感受劳动带来的快乐。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用心呵护，小种子定能茁壮成长，以此培养孩子们的爱心，同时也寓意小朋友们健康成长。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9832" y="1681754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zh-CN" altLang="en-US" sz="3200" dirty="0">
                <a:ln w="0"/>
                <a:solidFill>
                  <a:srgbClr val="00B050"/>
                </a:solidFill>
                <a:cs typeface="+mn-ea"/>
                <a:sym typeface="+mn-lt"/>
              </a:rPr>
              <a:t>启动仪式</a:t>
            </a:r>
            <a:r>
              <a:rPr lang="en-US" altLang="zh-CN" sz="3200" dirty="0">
                <a:ln w="0"/>
                <a:solidFill>
                  <a:srgbClr val="00B050"/>
                </a:solidFill>
                <a:cs typeface="+mn-ea"/>
                <a:sym typeface="+mn-lt"/>
              </a:rPr>
              <a:t>——</a:t>
            </a:r>
            <a:r>
              <a:rPr lang="zh-CN" altLang="en-US" sz="3200" dirty="0">
                <a:ln w="0"/>
                <a:solidFill>
                  <a:srgbClr val="00B050"/>
                </a:solidFill>
                <a:cs typeface="+mn-ea"/>
                <a:sym typeface="+mn-lt"/>
              </a:rPr>
              <a:t>播撒希望的种子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45901" y="2550680"/>
            <a:ext cx="3938017" cy="300105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5242839">
            <a:off x="4048021" y="1308354"/>
            <a:ext cx="4830702" cy="4787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93" y="721824"/>
            <a:ext cx="12192000" cy="5659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3" y="3702050"/>
            <a:ext cx="12192000" cy="3155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9318155" flipH="1">
            <a:off x="2262126" y="1024971"/>
            <a:ext cx="4109856" cy="2935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3" y="546099"/>
            <a:ext cx="4688151" cy="234407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70747" y="2736883"/>
            <a:ext cx="3668349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66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游戏环节</a:t>
            </a:r>
            <a:endParaRPr lang="en-US" altLang="zh-CN" sz="6600" b="1" dirty="0">
              <a:ln>
                <a:solidFill>
                  <a:schemeClr val="bg1"/>
                </a:solidFill>
              </a:ln>
              <a:solidFill>
                <a:srgbClr val="009FD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21254" y="1409863"/>
            <a:ext cx="1162498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6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60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69868" y="2761617"/>
            <a:ext cx="2684736" cy="178982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4579200" y="19050"/>
            <a:ext cx="3474025" cy="134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AB2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构筑梦想</a:t>
            </a:r>
            <a:endParaRPr lang="en-US" altLang="zh-CN" sz="5400" b="1" dirty="0">
              <a:ln>
                <a:solidFill>
                  <a:schemeClr val="bg1"/>
                </a:solidFill>
              </a:ln>
              <a:solidFill>
                <a:srgbClr val="FAB207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75940" y="3823990"/>
            <a:ext cx="8228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搭积木</a:t>
            </a:r>
            <a:endParaRPr lang="en-US" altLang="zh-CN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79200" y="5683261"/>
            <a:ext cx="5149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开动智力，培养协作精神</a:t>
            </a:r>
            <a:endParaRPr lang="en-US" altLang="zh-CN" sz="24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2226" y="47585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搭建心中最美丽的城堡，以天庆国际新城为楼盘模型为参考样板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5528" y="2471796"/>
            <a:ext cx="2781413" cy="196364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01040" y="1777368"/>
            <a:ext cx="3181572" cy="178982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教师课件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vwvr4gm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宽屏</PresentationFormat>
  <Paragraphs>111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汉仪跳跳体简</vt:lpstr>
      <vt:lpstr>宋体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2022-03-04T03:03:58Z</dcterms:created>
  <dcterms:modified xsi:type="dcterms:W3CDTF">2023-01-10T06:24:36Z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07B4EA7C07004F559EC4CBD2BBE9A3AA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