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9" r:id="rId2"/>
    <p:sldId id="263" r:id="rId3"/>
    <p:sldId id="270" r:id="rId4"/>
    <p:sldId id="277" r:id="rId5"/>
    <p:sldId id="265" r:id="rId6"/>
    <p:sldId id="283" r:id="rId7"/>
    <p:sldId id="292" r:id="rId8"/>
    <p:sldId id="273" r:id="rId9"/>
    <p:sldId id="272" r:id="rId10"/>
    <p:sldId id="293" r:id="rId11"/>
    <p:sldId id="280" r:id="rId12"/>
    <p:sldId id="307" r:id="rId13"/>
    <p:sldId id="275" r:id="rId14"/>
    <p:sldId id="308" r:id="rId15"/>
    <p:sldId id="314" r:id="rId16"/>
    <p:sldId id="305" r:id="rId17"/>
    <p:sldId id="306" r:id="rId18"/>
    <p:sldId id="310" r:id="rId19"/>
    <p:sldId id="311" r:id="rId20"/>
    <p:sldId id="312" r:id="rId21"/>
  </p:sldIdLst>
  <p:sldSz cx="9144000" cy="5143500" type="screen16x9"/>
  <p:notesSz cx="7104063" cy="10234613"/>
  <p:custDataLst>
    <p:tags r:id="rId23"/>
  </p:custDataLst>
  <p:defaultTextStyle>
    <a:defPPr>
      <a:defRPr lang="en-US"/>
    </a:defPPr>
    <a:lvl1pPr marL="0" algn="l" defTabSz="342900" rtl="0" eaLnBrk="1" latinLnBrk="0" hangingPunct="1">
      <a:defRPr sz="1400" kern="1200">
        <a:solidFill>
          <a:schemeClr val="tx1"/>
        </a:solidFill>
        <a:latin typeface="+mn-lt"/>
        <a:ea typeface="+mn-ea"/>
        <a:cs typeface="+mn-cs"/>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u" initials="y" lastIdx="1" clrIdx="0"/>
  <p:cmAuthor id="2"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B71E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6" d="100"/>
          <a:sy n="106" d="100"/>
        </p:scale>
        <p:origin x="-102" y="-702"/>
      </p:cViewPr>
      <p:guideLst>
        <p:guide orient="horz" pos="1620"/>
        <p:guide pos="2880"/>
      </p:guideLst>
    </p:cSldViewPr>
  </p:slideViewPr>
  <p:notesTextViewPr>
    <p:cViewPr>
      <p:scale>
        <a:sx n="1" d="1"/>
        <a:sy n="1" d="1"/>
      </p:scale>
      <p:origin x="0" y="0"/>
    </p:cViewPr>
  </p:notesTextViewPr>
  <p:sorterViewPr>
    <p:cViewPr>
      <p:scale>
        <a:sx n="168" d="100"/>
        <a:sy n="16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481013"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pitchFamily="34" charset="-122"/>
              </a:rPr>
              <a:t>1</a:t>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pitchFamily="34"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96472396-D038-42D1-B183-3069D622221F}" type="datetimeFigureOut">
              <a:rPr lang="zh-CN" altLang="en-US" smtClean="0"/>
              <a:t>2023-01-17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1F8D983-97C2-4624-98F9-F9D6AE8A9B73}" type="slidenum">
              <a:rPr lang="zh-CN" altLang="en-US" smtClean="0"/>
              <a:t>‹#›</a:t>
            </a:fld>
            <a:endParaRPr lang="zh-CN" altLang="en-US"/>
          </a:p>
        </p:txBody>
      </p:sp>
      <p:cxnSp>
        <p:nvCxnSpPr>
          <p:cNvPr id="26" name="Straight Connector 25"/>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9333" y="599230"/>
            <a:ext cx="1211807" cy="3494917"/>
          </a:xfrm>
        </p:spPr>
        <p:txBody>
          <a:bodyPr vert="eaVert"/>
          <a:lstStyle>
            <a:lvl1pPr algn="l">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083504" y="599230"/>
            <a:ext cx="5871623" cy="3494917"/>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96472396-D038-42D1-B183-3069D622221F}" type="datetimeFigureOut">
              <a:rPr lang="zh-CN" altLang="en-US" smtClean="0"/>
              <a:t>2023-01-17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1F8D983-97C2-4624-98F9-F9D6AE8A9B73}" type="slidenum">
              <a:rPr lang="zh-CN" altLang="en-US" smtClean="0"/>
              <a:t>‹#›</a:t>
            </a:fld>
            <a:endParaRPr lang="zh-CN" altLang="en-US"/>
          </a:p>
        </p:txBody>
      </p:sp>
      <p:cxnSp>
        <p:nvCxnSpPr>
          <p:cNvPr id="15" name="Straight Connector 14"/>
          <p:cNvCxnSpPr/>
          <p:nvPr/>
        </p:nvCxnSpPr>
        <p:spPr>
          <a:xfrm>
            <a:off x="7079333" y="599230"/>
            <a:ext cx="0" cy="3494917"/>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内容占位符 2"/>
          <p:cNvSpPr>
            <a:spLocks noGrp="1"/>
          </p:cNvSpPr>
          <p:nvPr>
            <p:ph idx="1"/>
          </p:nvPr>
        </p:nvSpPr>
        <p:spPr>
          <a:xfrm>
            <a:off x="628200" y="306506"/>
            <a:ext cx="7887600" cy="4357800"/>
          </a:xfrm>
        </p:spPr>
        <p:txBody>
          <a:bodyPr/>
          <a:lstStyle>
            <a:lvl1pPr>
              <a:defRPr sz="1800"/>
            </a:lvl1pPr>
            <a:lvl2pPr>
              <a:defRPr sz="1500"/>
            </a:lvl2pPr>
            <a:lvl3pPr>
              <a:defRPr sz="1400"/>
            </a:lvl3pPr>
            <a:lvl4pPr>
              <a:defRPr sz="1400"/>
            </a:lvl4pPr>
            <a:lvl5pPr>
              <a:defRPr sz="14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6EF2F5ED-D19D-4097-92A9-D6092B3D6E68}"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7AAEAA2-D029-4D23-B6D5-DE004B8B3ED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96472396-D038-42D1-B183-3069D622221F}" type="datetimeFigureOut">
              <a:rPr lang="zh-CN" altLang="en-US" smtClean="0"/>
              <a:t>2023-01-17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1F8D983-97C2-4624-98F9-F9D6AE8A9B73}" type="slidenum">
              <a:rPr lang="zh-CN" altLang="en-US" smtClean="0"/>
              <a:t>‹#›</a:t>
            </a:fld>
            <a:endParaRPr lang="zh-CN" altLang="en-US"/>
          </a:p>
        </p:txBody>
      </p:sp>
      <p:cxnSp>
        <p:nvCxnSpPr>
          <p:cNvPr id="33" name="Straight Connector 32"/>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090679" y="1317097"/>
            <a:ext cx="6482366" cy="1415963"/>
          </a:xfrm>
        </p:spPr>
        <p:txBody>
          <a:bodyPr anchor="b">
            <a:normAutofit/>
          </a:bodyPr>
          <a:lstStyle>
            <a:lvl1pPr algn="l">
              <a:defRPr sz="2700"/>
            </a:lvl1pPr>
          </a:lstStyle>
          <a:p>
            <a:r>
              <a:rPr lang="zh-CN" altLang="en-US"/>
              <a:t>单击此处编辑母版标题样式</a:t>
            </a:r>
            <a:endParaRPr lang="en-US" dirty="0"/>
          </a:p>
        </p:txBody>
      </p:sp>
      <p:sp>
        <p:nvSpPr>
          <p:cNvPr id="3" name="Text Placeholder 2"/>
          <p:cNvSpPr>
            <a:spLocks noGrp="1"/>
          </p:cNvSpPr>
          <p:nvPr>
            <p:ph type="body" idx="1"/>
          </p:nvPr>
        </p:nvSpPr>
        <p:spPr>
          <a:xfrm>
            <a:off x="1090679" y="2854647"/>
            <a:ext cx="6472835" cy="759697"/>
          </a:xfrm>
        </p:spPr>
        <p:txBody>
          <a:bodyPr tIns="68580">
            <a:normAutofit/>
          </a:bodyPr>
          <a:lstStyle>
            <a:lvl1pPr marL="0" indent="0" algn="l">
              <a:buNone/>
              <a:defRPr sz="1400">
                <a:solidFill>
                  <a:schemeClr val="tx1"/>
                </a:solidFill>
              </a:defRPr>
            </a:lvl1pPr>
            <a:lvl2pPr marL="342900" indent="0">
              <a:buNone/>
              <a:defRPr sz="14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96472396-D038-42D1-B183-3069D622221F}" type="datetimeFigureOut">
              <a:rPr lang="zh-CN" altLang="en-US" smtClean="0"/>
              <a:t>2023-01-17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1F8D983-97C2-4624-98F9-F9D6AE8A9B73}" type="slidenum">
              <a:rPr lang="zh-CN" altLang="en-US" smtClean="0"/>
              <a:t>‹#›</a:t>
            </a:fld>
            <a:endParaRPr lang="zh-CN" altLang="en-US"/>
          </a:p>
        </p:txBody>
      </p:sp>
      <p:cxnSp>
        <p:nvCxnSpPr>
          <p:cNvPr id="15" name="Straight Connector 14"/>
          <p:cNvCxnSpPr/>
          <p:nvPr/>
        </p:nvCxnSpPr>
        <p:spPr>
          <a:xfrm>
            <a:off x="1090679" y="2853739"/>
            <a:ext cx="6472835"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1086913" y="603667"/>
            <a:ext cx="7204226" cy="794479"/>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085498" y="1508159"/>
            <a:ext cx="3483864" cy="2586446"/>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4810328" y="1513007"/>
            <a:ext cx="3483864" cy="258114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96472396-D038-42D1-B183-3069D622221F}" type="datetimeFigureOut">
              <a:rPr lang="zh-CN" altLang="en-US" smtClean="0"/>
              <a:t>2023-01-17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C1F8D983-97C2-4624-98F9-F9D6AE8A9B73}" type="slidenum">
              <a:rPr lang="zh-CN" altLang="en-US" smtClean="0"/>
              <a:t>‹#›</a:t>
            </a:fld>
            <a:endParaRPr lang="zh-CN" altLang="en-US"/>
          </a:p>
        </p:txBody>
      </p:sp>
      <p:cxnSp>
        <p:nvCxnSpPr>
          <p:cNvPr id="35" name="Straight Connector 34"/>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085394" y="603123"/>
            <a:ext cx="7205746" cy="792239"/>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085393" y="1514662"/>
            <a:ext cx="3483864" cy="601457"/>
          </a:xfrm>
        </p:spPr>
        <p:txBody>
          <a:bodyPr anchor="b">
            <a:normAutofit/>
          </a:bodyPr>
          <a:lstStyle>
            <a:lvl1pPr marL="0" indent="0">
              <a:lnSpc>
                <a:spcPct val="100000"/>
              </a:lnSpc>
              <a:buNone/>
              <a:defRPr sz="1700" b="0" cap="all" baseline="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1085393" y="2118202"/>
            <a:ext cx="3483864" cy="198334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4809272" y="1517253"/>
            <a:ext cx="3483864" cy="601678"/>
          </a:xfrm>
        </p:spPr>
        <p:txBody>
          <a:bodyPr anchor="b">
            <a:normAutofit/>
          </a:bodyPr>
          <a:lstStyle>
            <a:lvl1pPr marL="0" indent="0">
              <a:lnSpc>
                <a:spcPct val="100000"/>
              </a:lnSpc>
              <a:buNone/>
              <a:defRPr sz="1700" b="0" cap="all" baseline="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4809272" y="2116119"/>
            <a:ext cx="3483864" cy="197802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96472396-D038-42D1-B183-3069D622221F}" type="datetimeFigureOut">
              <a:rPr lang="zh-CN" altLang="en-US" smtClean="0"/>
              <a:t>2023-01-17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C1F8D983-97C2-4624-98F9-F9D6AE8A9B73}" type="slidenum">
              <a:rPr lang="zh-CN" altLang="en-US" smtClean="0"/>
              <a:t>‹#›</a:t>
            </a:fld>
            <a:endParaRPr lang="zh-CN" altLang="en-US"/>
          </a:p>
        </p:txBody>
      </p:sp>
      <p:cxnSp>
        <p:nvCxnSpPr>
          <p:cNvPr id="29" name="Straight Connector 28"/>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96472396-D038-42D1-B183-3069D622221F}" type="datetimeFigureOut">
              <a:rPr lang="zh-CN" altLang="en-US" smtClean="0"/>
              <a:t>2023-01-17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C1F8D983-97C2-4624-98F9-F9D6AE8A9B73}" type="slidenum">
              <a:rPr lang="zh-CN" altLang="en-US" smtClean="0"/>
              <a:t>‹#›</a:t>
            </a:fld>
            <a:endParaRPr lang="zh-CN" altLang="en-US"/>
          </a:p>
        </p:txBody>
      </p:sp>
      <p:cxnSp>
        <p:nvCxnSpPr>
          <p:cNvPr id="25" name="Straight Connector 24"/>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472396-D038-42D1-B183-3069D622221F}" type="datetimeFigureOut">
              <a:rPr lang="zh-CN" altLang="en-US" smtClean="0"/>
              <a:t>2023-01-17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C1F8D983-97C2-4624-98F9-F9D6AE8A9B7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083504" y="599230"/>
            <a:ext cx="2454824" cy="1685338"/>
          </a:xfrm>
        </p:spPr>
        <p:txBody>
          <a:bodyPr anchor="b">
            <a:normAutofit/>
          </a:bodyPr>
          <a:lstStyle>
            <a:lvl1pPr algn="l">
              <a:defRPr sz="1800"/>
            </a:lvl1pPr>
          </a:lstStyle>
          <a:p>
            <a:r>
              <a:rPr lang="zh-CN" altLang="en-US"/>
              <a:t>单击此处编辑母版标题样式</a:t>
            </a:r>
            <a:endParaRPr lang="en-US" dirty="0"/>
          </a:p>
        </p:txBody>
      </p:sp>
      <p:sp>
        <p:nvSpPr>
          <p:cNvPr id="3" name="Content Placeholder 2"/>
          <p:cNvSpPr>
            <a:spLocks noGrp="1"/>
          </p:cNvSpPr>
          <p:nvPr>
            <p:ph idx="1"/>
          </p:nvPr>
        </p:nvSpPr>
        <p:spPr>
          <a:xfrm>
            <a:off x="3782785" y="599230"/>
            <a:ext cx="4509353" cy="3494120"/>
          </a:xfrm>
        </p:spPr>
        <p:txBody>
          <a:bodyPr anchor="ct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1083504" y="2404119"/>
            <a:ext cx="2456260" cy="1686136"/>
          </a:xfrm>
        </p:spPr>
        <p:txBody>
          <a:bodyPr/>
          <a:lstStyle>
            <a:lvl1pPr marL="0" indent="0" algn="l">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96472396-D038-42D1-B183-3069D622221F}" type="datetimeFigureOut">
              <a:rPr lang="zh-CN" altLang="en-US" smtClean="0"/>
              <a:t>2023-01-17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C1F8D983-97C2-4624-98F9-F9D6AE8A9B73}" type="slidenum">
              <a:rPr lang="zh-CN" altLang="en-US" smtClean="0"/>
              <a:t>‹#›</a:t>
            </a:fld>
            <a:endParaRPr lang="zh-CN" altLang="en-US"/>
          </a:p>
        </p:txBody>
      </p:sp>
      <p:cxnSp>
        <p:nvCxnSpPr>
          <p:cNvPr id="17" name="Straight Connector 16"/>
          <p:cNvCxnSpPr/>
          <p:nvPr/>
        </p:nvCxnSpPr>
        <p:spPr>
          <a:xfrm>
            <a:off x="1086210" y="2404118"/>
            <a:ext cx="2452118"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grpSp>
        <p:nvGrpSpPr>
          <p:cNvPr id="8" name="Group 7"/>
          <p:cNvGrpSpPr/>
          <p:nvPr/>
        </p:nvGrpSpPr>
        <p:grpSpPr>
          <a:xfrm>
            <a:off x="5608041" y="361628"/>
            <a:ext cx="3055900" cy="3861826"/>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088405" y="847135"/>
            <a:ext cx="4149246" cy="1372938"/>
          </a:xfrm>
        </p:spPr>
        <p:txBody>
          <a:bodyPr anchor="b">
            <a:normAutofit/>
          </a:bodyPr>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6093292" y="841907"/>
            <a:ext cx="2093378" cy="2899745"/>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1087747" y="2359494"/>
            <a:ext cx="4143303" cy="1502807"/>
          </a:xfrm>
        </p:spPr>
        <p:txBody>
          <a:bodyPr>
            <a:normAutofit/>
          </a:bodyPr>
          <a:lstStyle>
            <a:lvl1pPr marL="0" indent="0" algn="l">
              <a:buNone/>
              <a:defRPr sz="14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zh-CN" altLang="en-US"/>
              <a:t>单击此处编辑母版文本样式</a:t>
            </a:r>
          </a:p>
        </p:txBody>
      </p:sp>
      <p:sp>
        <p:nvSpPr>
          <p:cNvPr id="5" name="Date Placeholder 4"/>
          <p:cNvSpPr>
            <a:spLocks noGrp="1"/>
          </p:cNvSpPr>
          <p:nvPr>
            <p:ph type="dt" sz="half" idx="10"/>
          </p:nvPr>
        </p:nvSpPr>
        <p:spPr>
          <a:xfrm>
            <a:off x="1085537" y="4102393"/>
            <a:ext cx="4145513" cy="240092"/>
          </a:xfrm>
        </p:spPr>
        <p:txBody>
          <a:bodyPr/>
          <a:lstStyle>
            <a:lvl1pPr algn="l">
              <a:defRPr/>
            </a:lvl1pPr>
          </a:lstStyle>
          <a:p>
            <a:fld id="{96472396-D038-42D1-B183-3069D622221F}" type="datetimeFigureOut">
              <a:rPr lang="zh-CN" altLang="en-US" smtClean="0"/>
              <a:t>2023-01-17</a:t>
            </a:fld>
            <a:endParaRPr lang="zh-CN" altLang="en-US"/>
          </a:p>
        </p:txBody>
      </p:sp>
      <p:sp>
        <p:nvSpPr>
          <p:cNvPr id="6" name="Footer Placeholder 5"/>
          <p:cNvSpPr>
            <a:spLocks noGrp="1"/>
          </p:cNvSpPr>
          <p:nvPr>
            <p:ph type="ftr" sz="quarter" idx="11"/>
          </p:nvPr>
        </p:nvSpPr>
        <p:spPr>
          <a:xfrm>
            <a:off x="1085537" y="238981"/>
            <a:ext cx="4155753" cy="240698"/>
          </a:xfrm>
        </p:spPr>
        <p:txBody>
          <a:bodyPr/>
          <a:lstStyle/>
          <a:p>
            <a:endParaRPr lang="zh-CN" altLang="en-US"/>
          </a:p>
        </p:txBody>
      </p:sp>
      <p:sp>
        <p:nvSpPr>
          <p:cNvPr id="7" name="Slide Number Placeholder 6"/>
          <p:cNvSpPr>
            <a:spLocks noGrp="1"/>
          </p:cNvSpPr>
          <p:nvPr>
            <p:ph type="sldNum" sz="quarter" idx="12"/>
          </p:nvPr>
        </p:nvSpPr>
        <p:spPr/>
        <p:txBody>
          <a:bodyPr/>
          <a:lstStyle/>
          <a:p>
            <a:fld id="{C1F8D983-97C2-4624-98F9-F9D6AE8A9B73}" type="slidenum">
              <a:rPr lang="zh-CN" altLang="en-US" smtClean="0"/>
              <a:t>‹#›</a:t>
            </a:fld>
            <a:endParaRPr lang="zh-CN" altLang="en-US"/>
          </a:p>
        </p:txBody>
      </p:sp>
      <p:cxnSp>
        <p:nvCxnSpPr>
          <p:cNvPr id="31" name="Straight Connector 30"/>
          <p:cNvCxnSpPr/>
          <p:nvPr/>
        </p:nvCxnSpPr>
        <p:spPr>
          <a:xfrm>
            <a:off x="1085537" y="2357704"/>
            <a:ext cx="4145513"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1514607"/>
            <a:ext cx="9144000" cy="3079456"/>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cstate="email"/>
          <a:srcRect b="-1562"/>
          <a:stretch>
            <a:fillRect/>
          </a:stretch>
        </p:blipFill>
        <p:spPr bwMode="black">
          <a:xfrm>
            <a:off x="0" y="4596310"/>
            <a:ext cx="9144000" cy="557213"/>
          </a:xfrm>
          <a:prstGeom prst="rect">
            <a:avLst/>
          </a:prstGeom>
        </p:spPr>
      </p:pic>
      <p:sp>
        <p:nvSpPr>
          <p:cNvPr id="2" name="Title Placeholder 1"/>
          <p:cNvSpPr>
            <a:spLocks noGrp="1"/>
          </p:cNvSpPr>
          <p:nvPr>
            <p:ph type="title"/>
          </p:nvPr>
        </p:nvSpPr>
        <p:spPr>
          <a:xfrm>
            <a:off x="1088685" y="603390"/>
            <a:ext cx="7202456" cy="786926"/>
          </a:xfrm>
          <a:prstGeom prst="rect">
            <a:avLst/>
          </a:prstGeom>
        </p:spPr>
        <p:txBody>
          <a:bodyPr vert="horz" lIns="68580" tIns="34290" rIns="68580" bIns="3429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088685" y="1511799"/>
            <a:ext cx="7202456" cy="2587960"/>
          </a:xfrm>
          <a:prstGeom prst="rect">
            <a:avLst/>
          </a:prstGeom>
        </p:spPr>
        <p:txBody>
          <a:bodyPr vert="horz" lIns="68580" tIns="34290" rIns="68580" bIns="3429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5665604" y="247778"/>
            <a:ext cx="2625536" cy="231901"/>
          </a:xfrm>
          <a:prstGeom prst="rect">
            <a:avLst/>
          </a:prstGeom>
        </p:spPr>
        <p:txBody>
          <a:bodyPr vert="horz" lIns="68580" tIns="34290" rIns="68580" bIns="34290" rtlCol="0" anchor="ctr"/>
          <a:lstStyle>
            <a:lvl1pPr algn="r">
              <a:defRPr sz="800">
                <a:solidFill>
                  <a:schemeClr val="tx1">
                    <a:tint val="75000"/>
                  </a:schemeClr>
                </a:solidFill>
              </a:defRPr>
            </a:lvl1pPr>
          </a:lstStyle>
          <a:p>
            <a:fld id="{96472396-D038-42D1-B183-3069D622221F}" type="datetimeFigureOut">
              <a:rPr lang="zh-CN" altLang="en-US" smtClean="0"/>
              <a:t>2023-01-17</a:t>
            </a:fld>
            <a:endParaRPr lang="zh-CN" altLang="en-US"/>
          </a:p>
        </p:txBody>
      </p:sp>
      <p:sp>
        <p:nvSpPr>
          <p:cNvPr id="5" name="Footer Placeholder 4"/>
          <p:cNvSpPr>
            <a:spLocks noGrp="1"/>
          </p:cNvSpPr>
          <p:nvPr>
            <p:ph type="ftr" sz="quarter" idx="3"/>
          </p:nvPr>
        </p:nvSpPr>
        <p:spPr>
          <a:xfrm>
            <a:off x="1088684" y="246981"/>
            <a:ext cx="4454127" cy="231901"/>
          </a:xfrm>
          <a:prstGeom prst="rect">
            <a:avLst/>
          </a:prstGeom>
        </p:spPr>
        <p:txBody>
          <a:bodyPr vert="horz" lIns="68580" tIns="34290" rIns="68580" bIns="34290" rtlCol="0" anchor="ctr"/>
          <a:lstStyle>
            <a:lvl1pPr algn="l">
              <a:defRPr sz="8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360046" y="599230"/>
            <a:ext cx="608264" cy="377684"/>
          </a:xfrm>
          <a:prstGeom prst="rect">
            <a:avLst/>
          </a:prstGeom>
        </p:spPr>
        <p:txBody>
          <a:bodyPr vert="horz" lIns="68580" tIns="34290" rIns="68580" bIns="34290" rtlCol="0" anchor="t"/>
          <a:lstStyle>
            <a:lvl1pPr algn="r">
              <a:defRPr sz="2100">
                <a:solidFill>
                  <a:schemeClr val="accent1"/>
                </a:solidFill>
              </a:defRPr>
            </a:lvl1pPr>
          </a:lstStyle>
          <a:p>
            <a:fld id="{C1F8D983-97C2-4624-98F9-F9D6AE8A9B73}" type="slidenum">
              <a:rPr lang="zh-CN" altLang="en-US" smtClean="0"/>
              <a:t>‹#›</a:t>
            </a:fld>
            <a:endParaRPr lang="zh-CN" altLang="en-US"/>
          </a:p>
        </p:txBody>
      </p:sp>
      <p:cxnSp>
        <p:nvCxnSpPr>
          <p:cNvPr id="10" name="Straight Connector 9"/>
          <p:cNvCxnSpPr/>
          <p:nvPr/>
        </p:nvCxnSpPr>
        <p:spPr>
          <a:xfrm>
            <a:off x="0" y="4596310"/>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685800" rtl="0" eaLnBrk="1" latinLnBrk="0" hangingPunct="1">
        <a:lnSpc>
          <a:spcPct val="90000"/>
        </a:lnSpc>
        <a:spcBef>
          <a:spcPct val="0"/>
        </a:spcBef>
        <a:buNone/>
        <a:defRPr sz="2400" b="0" i="0" kern="1200" cap="all">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00000"/>
        <a:buFont typeface="Arial" panose="020B0604020202020204" pitchFamily="34" charset="0"/>
        <a:buChar char="•"/>
        <a:defRPr sz="15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100" kern="1200" cap="none" baseline="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1.bin"/><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slideLayout" Target="../slideLayouts/slideLayout2.xml"/><Relationship Id="rId7" Type="http://schemas.openxmlformats.org/officeDocument/2006/relationships/oleObject" Target="../embeddings/oleObject4.bin"/><Relationship Id="rId2" Type="http://schemas.openxmlformats.org/officeDocument/2006/relationships/tags" Target="../tags/tag12.xml"/><Relationship Id="rId1" Type="http://schemas.openxmlformats.org/officeDocument/2006/relationships/vmlDrawing" Target="../drawings/vmlDrawing3.vml"/><Relationship Id="rId6" Type="http://schemas.openxmlformats.org/officeDocument/2006/relationships/image" Target="../media/image13.wmf"/><Relationship Id="rId5" Type="http://schemas.openxmlformats.org/officeDocument/2006/relationships/oleObject" Target="../embeddings/oleObject3.bin"/><Relationship Id="rId10" Type="http://schemas.openxmlformats.org/officeDocument/2006/relationships/image" Target="../media/image15.wmf"/><Relationship Id="rId4" Type="http://schemas.openxmlformats.org/officeDocument/2006/relationships/image" Target="../media/image16.jpeg"/><Relationship Id="rId9" Type="http://schemas.openxmlformats.org/officeDocument/2006/relationships/oleObject" Target="../embeddings/oleObject5.bin"/></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20.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slideLayout" Target="../slideLayouts/slideLayout7.xml"/><Relationship Id="rId1" Type="http://schemas.openxmlformats.org/officeDocument/2006/relationships/tags" Target="../tags/tag3.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1.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3112261" y="272124"/>
            <a:ext cx="2757806" cy="284693"/>
          </a:xfrm>
          <a:prstGeom prst="rect">
            <a:avLst/>
          </a:prstGeom>
          <a:noFill/>
        </p:spPr>
        <p:txBody>
          <a:bodyPr wrap="none" lIns="68580" tIns="34290" rIns="68580" bIns="34290" rtlCol="0" anchor="t">
            <a:spAutoFit/>
          </a:bodyPr>
          <a:lstStyle/>
          <a:p>
            <a:pPr>
              <a:spcBef>
                <a:spcPct val="50000"/>
              </a:spcBef>
            </a:pPr>
            <a:r>
              <a:rPr lang="zh-CN" altLang="en-US" dirty="0">
                <a:solidFill>
                  <a:schemeClr val="tx1"/>
                </a:solidFill>
                <a:latin typeface="微软雅黑" panose="020B0503020204020204" pitchFamily="34" charset="-122"/>
                <a:ea typeface="微软雅黑" panose="020B0503020204020204" pitchFamily="34" charset="-122"/>
                <a:sym typeface="+mn-ea"/>
              </a:rPr>
              <a:t>北师大版六年级上册第一单元  圆</a:t>
            </a:r>
          </a:p>
        </p:txBody>
      </p:sp>
      <p:sp>
        <p:nvSpPr>
          <p:cNvPr id="2" name="矩形 1"/>
          <p:cNvSpPr/>
          <p:nvPr/>
        </p:nvSpPr>
        <p:spPr>
          <a:xfrm>
            <a:off x="2941948" y="1717635"/>
            <a:ext cx="4883640" cy="992579"/>
          </a:xfrm>
          <a:prstGeom prst="rect">
            <a:avLst/>
          </a:prstGeom>
          <a:noFill/>
        </p:spPr>
        <p:txBody>
          <a:bodyPr wrap="square" lIns="68580" tIns="34290" rIns="68580" bIns="34290">
            <a:spAutoFit/>
          </a:bodyPr>
          <a:lstStyle/>
          <a:p>
            <a:pPr algn="ctr"/>
            <a:r>
              <a:rPr lang="zh-CN" altLang="en-US" sz="6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圆周率的历史</a:t>
            </a:r>
          </a:p>
        </p:txBody>
      </p:sp>
      <p:graphicFrame>
        <p:nvGraphicFramePr>
          <p:cNvPr id="9" name="对象 8">
            <a:hlinkClick r:id="" action="ppaction://ole?verb=0"/>
          </p:cNvPr>
          <p:cNvGraphicFramePr>
            <a:graphicFrameLocks noChangeAspect="1"/>
          </p:cNvGraphicFramePr>
          <p:nvPr/>
        </p:nvGraphicFramePr>
        <p:xfrm>
          <a:off x="1084916" y="1225459"/>
          <a:ext cx="2144654" cy="2144654"/>
        </p:xfrm>
        <a:graphic>
          <a:graphicData uri="http://schemas.openxmlformats.org/presentationml/2006/ole">
            <mc:AlternateContent xmlns:mc="http://schemas.openxmlformats.org/markup-compatibility/2006">
              <mc:Choice xmlns:v="urn:schemas-microsoft-com:vml" Requires="v">
                <p:oleObj spid="_x0000_s5131" r:id="rId5" imgW="139700" imgH="139700" progId="Equation.KSEE3">
                  <p:embed/>
                </p:oleObj>
              </mc:Choice>
              <mc:Fallback>
                <p:oleObj r:id="rId5" imgW="139700" imgH="139700" progId="Equation.KSEE3">
                  <p:embed/>
                  <p:pic>
                    <p:nvPicPr>
                      <p:cNvPr id="0" name="对象 5">
                        <a:hlinkClick r:id="" action="ppaction://ole?verb=0"/>
                      </p:cNvPr>
                      <p:cNvPicPr/>
                      <p:nvPr/>
                    </p:nvPicPr>
                    <p:blipFill>
                      <a:blip r:embed="rId6"/>
                      <a:stretch>
                        <a:fillRect/>
                      </a:stretch>
                    </p:blipFill>
                    <p:spPr>
                      <a:xfrm>
                        <a:off x="1084916" y="1225459"/>
                        <a:ext cx="2144654" cy="2144654"/>
                      </a:xfrm>
                      <a:prstGeom prst="rect">
                        <a:avLst/>
                      </a:prstGeom>
                      <a:ln>
                        <a:noFill/>
                      </a:ln>
                    </p:spPr>
                  </p:pic>
                </p:oleObj>
              </mc:Fallback>
            </mc:AlternateContent>
          </a:graphicData>
        </a:graphic>
      </p:graphicFrame>
      <p:sp>
        <p:nvSpPr>
          <p:cNvPr id="6" name="矩形 5"/>
          <p:cNvSpPr/>
          <p:nvPr/>
        </p:nvSpPr>
        <p:spPr>
          <a:xfrm>
            <a:off x="0" y="3777627"/>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ustDataLst>
      <p:tags r:id="rId2"/>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63304" y="458832"/>
            <a:ext cx="7229214" cy="734047"/>
          </a:xfrm>
          <a:noFill/>
          <a:ln w="9525">
            <a:noFill/>
          </a:ln>
        </p:spPr>
        <p:txBody>
          <a:bodyPr>
            <a:spAutoFit/>
          </a:bodyPr>
          <a:lstStyle/>
          <a:p>
            <a:pPr marL="0" indent="0" defTabSz="342900">
              <a:spcBef>
                <a:spcPct val="50000"/>
              </a:spcBef>
              <a:buNone/>
            </a:pPr>
            <a:r>
              <a:rPr lang="zh-CN" altLang="en-US" sz="1800" dirty="0">
                <a:latin typeface="微软雅黑" panose="020B0503020204020204" pitchFamily="34" charset="-122"/>
                <a:ea typeface="微软雅黑" panose="020B0503020204020204" pitchFamily="34" charset="-122"/>
              </a:rPr>
              <a:t>古希腊的阿基米德和我国魏晋时期的刘徽在探究圆周率方面有什么相同，有什么不同？</a:t>
            </a:r>
          </a:p>
        </p:txBody>
      </p:sp>
      <p:sp>
        <p:nvSpPr>
          <p:cNvPr id="4" name="内容占位符 2"/>
          <p:cNvSpPr>
            <a:spLocks noGrp="1"/>
          </p:cNvSpPr>
          <p:nvPr/>
        </p:nvSpPr>
        <p:spPr>
          <a:xfrm>
            <a:off x="1063304" y="1761391"/>
            <a:ext cx="7229214" cy="1692776"/>
          </a:xfrm>
          <a:prstGeom prst="rect">
            <a:avLst/>
          </a:prstGeom>
        </p:spPr>
        <p:txBody>
          <a:bodyPr vert="horz" lIns="68580" tIns="34290" rIns="68580" bIns="34290" rtlCol="0">
            <a:normAutofit fontScale="70000" lnSpcReduction="20000"/>
          </a:bodyPr>
          <a:lstStyle>
            <a:lvl1pPr marL="342900" indent="-342900" algn="l" defTabSz="914400" rtl="0" eaLnBrk="1" latinLnBrk="0" hangingPunct="1">
              <a:lnSpc>
                <a:spcPct val="90000"/>
              </a:lnSpc>
              <a:spcBef>
                <a:spcPts val="1000"/>
              </a:spcBef>
              <a:buClr>
                <a:srgbClr val="963B22"/>
              </a:buClr>
              <a:buFont typeface="Arial" panose="020B0604020202020204" pitchFamily="34" charset="0"/>
              <a:buChar char="•"/>
              <a:defRPr sz="2400" kern="1200">
                <a:solidFill>
                  <a:schemeClr val="accent2"/>
                </a:solidFill>
                <a:latin typeface="+mn-lt"/>
                <a:ea typeface="+mn-ea"/>
                <a:cs typeface="+mn-cs"/>
              </a:defRPr>
            </a:lvl1pPr>
            <a:lvl2pPr marL="800100" indent="-342900" algn="l" defTabSz="914400" rtl="0" eaLnBrk="1" latinLnBrk="0" hangingPunct="1">
              <a:lnSpc>
                <a:spcPct val="90000"/>
              </a:lnSpc>
              <a:spcBef>
                <a:spcPts val="500"/>
              </a:spcBef>
              <a:buClr>
                <a:srgbClr val="963B22"/>
              </a:buClr>
              <a:buFont typeface="Arial" panose="020B0604020202020204" pitchFamily="34" charset="0"/>
              <a:buChar char="•"/>
              <a:defRPr sz="2000" kern="1200">
                <a:solidFill>
                  <a:schemeClr val="accent2"/>
                </a:solidFill>
                <a:latin typeface="+mn-lt"/>
                <a:ea typeface="+mn-ea"/>
                <a:cs typeface="+mn-cs"/>
              </a:defRPr>
            </a:lvl2pPr>
            <a:lvl3pPr marL="1257300" indent="-342900" algn="l" defTabSz="914400" rtl="0" eaLnBrk="1" latinLnBrk="0" hangingPunct="1">
              <a:lnSpc>
                <a:spcPct val="90000"/>
              </a:lnSpc>
              <a:spcBef>
                <a:spcPts val="500"/>
              </a:spcBef>
              <a:buClr>
                <a:srgbClr val="963B22"/>
              </a:buClr>
              <a:buFont typeface="Arial" panose="020B0604020202020204" pitchFamily="34" charset="0"/>
              <a:buChar char="•"/>
              <a:defRPr sz="1800" kern="1200">
                <a:solidFill>
                  <a:schemeClr val="accent2"/>
                </a:solidFill>
                <a:latin typeface="+mn-lt"/>
                <a:ea typeface="+mn-ea"/>
                <a:cs typeface="+mn-cs"/>
              </a:defRPr>
            </a:lvl3pPr>
            <a:lvl4pPr marL="1657350" indent="-285750" algn="l" defTabSz="914400" rtl="0" eaLnBrk="1" latinLnBrk="0" hangingPunct="1">
              <a:lnSpc>
                <a:spcPct val="90000"/>
              </a:lnSpc>
              <a:spcBef>
                <a:spcPts val="500"/>
              </a:spcBef>
              <a:buClr>
                <a:srgbClr val="963B22"/>
              </a:buClr>
              <a:buFont typeface="Arial" panose="020B0604020202020204" pitchFamily="34" charset="0"/>
              <a:buChar char="•"/>
              <a:defRPr sz="1800" kern="1200">
                <a:solidFill>
                  <a:schemeClr val="accent2"/>
                </a:solidFill>
                <a:latin typeface="+mn-lt"/>
                <a:ea typeface="+mn-ea"/>
                <a:cs typeface="+mn-cs"/>
              </a:defRPr>
            </a:lvl4pPr>
            <a:lvl5pPr marL="2114550" indent="-285750" algn="l" defTabSz="914400" rtl="0" eaLnBrk="1" latinLnBrk="0" hangingPunct="1">
              <a:lnSpc>
                <a:spcPct val="90000"/>
              </a:lnSpc>
              <a:spcBef>
                <a:spcPts val="500"/>
              </a:spcBef>
              <a:buClr>
                <a:srgbClr val="963B22"/>
              </a:buClr>
              <a:buFont typeface="Arial" panose="020B0604020202020204" pitchFamily="34" charset="0"/>
              <a:buChar char="•"/>
              <a:defRPr sz="18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zh-CN" altLang="en-US" b="1" dirty="0">
                <a:solidFill>
                  <a:schemeClr val="tx1"/>
                </a:solidFill>
                <a:latin typeface="微软雅黑" panose="020B0503020204020204" pitchFamily="34" charset="-122"/>
                <a:ea typeface="微软雅黑" panose="020B0503020204020204" pitchFamily="34" charset="-122"/>
              </a:rPr>
              <a:t>相同点：</a:t>
            </a:r>
            <a:r>
              <a:rPr lang="zh-CN" altLang="en-US" dirty="0">
                <a:solidFill>
                  <a:schemeClr val="bg2">
                    <a:lumMod val="50000"/>
                  </a:schemeClr>
                </a:solidFill>
                <a:latin typeface="微软雅黑" panose="020B0503020204020204" pitchFamily="34" charset="-122"/>
                <a:ea typeface="微软雅黑" panose="020B0503020204020204" pitchFamily="34" charset="-122"/>
              </a:rPr>
              <a:t>他们都采用</a:t>
            </a:r>
            <a:r>
              <a:rPr lang="zh-CN" altLang="en-US" dirty="0">
                <a:solidFill>
                  <a:srgbClr val="C00000"/>
                </a:solidFill>
                <a:latin typeface="微软雅黑" panose="020B0503020204020204" pitchFamily="34" charset="-122"/>
                <a:ea typeface="微软雅黑" panose="020B0503020204020204" pitchFamily="34" charset="-122"/>
              </a:rPr>
              <a:t>化圆为方</a:t>
            </a:r>
            <a:r>
              <a:rPr lang="zh-CN" altLang="en-US" dirty="0">
                <a:solidFill>
                  <a:schemeClr val="bg2">
                    <a:lumMod val="50000"/>
                  </a:schemeClr>
                </a:solidFill>
                <a:latin typeface="微软雅黑" panose="020B0503020204020204" pitchFamily="34" charset="-122"/>
                <a:ea typeface="微软雅黑" panose="020B0503020204020204" pitchFamily="34" charset="-122"/>
              </a:rPr>
              <a:t>，也就是</a:t>
            </a:r>
            <a:r>
              <a:rPr lang="zh-CN" altLang="en-US" dirty="0">
                <a:solidFill>
                  <a:srgbClr val="C00000"/>
                </a:solidFill>
                <a:latin typeface="微软雅黑" panose="020B0503020204020204" pitchFamily="34" charset="-122"/>
                <a:ea typeface="微软雅黑" panose="020B0503020204020204" pitchFamily="34" charset="-122"/>
              </a:rPr>
              <a:t>割圆术</a:t>
            </a:r>
            <a:r>
              <a:rPr lang="zh-CN" altLang="en-US" dirty="0">
                <a:solidFill>
                  <a:schemeClr val="bg2">
                    <a:lumMod val="50000"/>
                  </a:schemeClr>
                </a:solidFill>
                <a:latin typeface="微软雅黑" panose="020B0503020204020204" pitchFamily="34" charset="-122"/>
                <a:ea typeface="微软雅黑" panose="020B0503020204020204" pitchFamily="34" charset="-122"/>
              </a:rPr>
              <a:t>的方法，利用计算</a:t>
            </a:r>
            <a:r>
              <a:rPr lang="zh-CN" altLang="en-US" dirty="0">
                <a:solidFill>
                  <a:srgbClr val="C00000"/>
                </a:solidFill>
                <a:latin typeface="微软雅黑" panose="020B0503020204020204" pitchFamily="34" charset="-122"/>
                <a:ea typeface="微软雅黑" panose="020B0503020204020204" pitchFamily="34" charset="-122"/>
              </a:rPr>
              <a:t>圆的内接</a:t>
            </a:r>
            <a:r>
              <a:rPr lang="zh-CN" altLang="en-US" dirty="0">
                <a:solidFill>
                  <a:schemeClr val="bg2">
                    <a:lumMod val="50000"/>
                  </a:schemeClr>
                </a:solidFill>
                <a:latin typeface="微软雅黑" panose="020B0503020204020204" pitchFamily="34" charset="-122"/>
                <a:ea typeface="微软雅黑" panose="020B0503020204020204" pitchFamily="34" charset="-122"/>
              </a:rPr>
              <a:t>和</a:t>
            </a:r>
            <a:r>
              <a:rPr lang="zh-CN" altLang="en-US" dirty="0">
                <a:solidFill>
                  <a:srgbClr val="C00000"/>
                </a:solidFill>
                <a:latin typeface="微软雅黑" panose="020B0503020204020204" pitchFamily="34" charset="-122"/>
                <a:ea typeface="微软雅黑" panose="020B0503020204020204" pitchFamily="34" charset="-122"/>
              </a:rPr>
              <a:t>外切正多边形边长</a:t>
            </a:r>
            <a:r>
              <a:rPr lang="zh-CN" altLang="en-US" dirty="0">
                <a:solidFill>
                  <a:schemeClr val="bg2">
                    <a:lumMod val="50000"/>
                  </a:schemeClr>
                </a:solidFill>
                <a:latin typeface="微软雅黑" panose="020B0503020204020204" pitchFamily="34" charset="-122"/>
                <a:ea typeface="微软雅黑" panose="020B0503020204020204" pitchFamily="34" charset="-122"/>
              </a:rPr>
              <a:t>来计算</a:t>
            </a:r>
            <a:r>
              <a:rPr lang="zh-CN" altLang="en-US" dirty="0">
                <a:solidFill>
                  <a:srgbClr val="C00000"/>
                </a:solidFill>
                <a:latin typeface="微软雅黑" panose="020B0503020204020204" pitchFamily="34" charset="-122"/>
                <a:ea typeface="微软雅黑" panose="020B0503020204020204" pitchFamily="34" charset="-122"/>
              </a:rPr>
              <a:t>圆周率</a:t>
            </a:r>
            <a:r>
              <a:rPr lang="zh-CN" altLang="en-US" dirty="0">
                <a:solidFill>
                  <a:schemeClr val="bg2">
                    <a:lumMod val="50000"/>
                  </a:schemeClr>
                </a:solidFill>
                <a:latin typeface="微软雅黑" panose="020B0503020204020204" pitchFamily="34" charset="-122"/>
                <a:ea typeface="微软雅黑" panose="020B0503020204020204" pitchFamily="34" charset="-122"/>
              </a:rPr>
              <a:t>。</a:t>
            </a:r>
            <a:endParaRPr lang="en-US" altLang="zh-CN" dirty="0">
              <a:solidFill>
                <a:schemeClr val="bg2">
                  <a:lumMod val="50000"/>
                </a:schemeClr>
              </a:solidFill>
              <a:latin typeface="微软雅黑" panose="020B0503020204020204" pitchFamily="34" charset="-122"/>
              <a:ea typeface="微软雅黑" panose="020B0503020204020204" pitchFamily="34" charset="-122"/>
            </a:endParaRPr>
          </a:p>
          <a:p>
            <a:pPr marL="0" indent="0">
              <a:lnSpc>
                <a:spcPct val="150000"/>
              </a:lnSpc>
              <a:buNone/>
            </a:pPr>
            <a:r>
              <a:rPr lang="zh-CN" altLang="en-US" b="1" dirty="0">
                <a:solidFill>
                  <a:schemeClr val="tx1"/>
                </a:solidFill>
                <a:latin typeface="微软雅黑" panose="020B0503020204020204" pitchFamily="34" charset="-122"/>
                <a:ea typeface="微软雅黑" panose="020B0503020204020204" pitchFamily="34" charset="-122"/>
              </a:rPr>
              <a:t>不同点：</a:t>
            </a:r>
            <a:r>
              <a:rPr lang="zh-CN" altLang="en-US" dirty="0">
                <a:solidFill>
                  <a:schemeClr val="bg2">
                    <a:lumMod val="50000"/>
                  </a:schemeClr>
                </a:solidFill>
                <a:latin typeface="微软雅黑" panose="020B0503020204020204" pitchFamily="34" charset="-122"/>
                <a:ea typeface="微软雅黑" panose="020B0503020204020204" pitchFamily="34" charset="-122"/>
              </a:rPr>
              <a:t>但阿基米德只算到</a:t>
            </a:r>
            <a:r>
              <a:rPr lang="zh-CN" altLang="en-US" dirty="0">
                <a:solidFill>
                  <a:srgbClr val="C00000"/>
                </a:solidFill>
                <a:latin typeface="微软雅黑" panose="020B0503020204020204" pitchFamily="34" charset="-122"/>
                <a:ea typeface="微软雅黑" panose="020B0503020204020204" pitchFamily="34" charset="-122"/>
              </a:rPr>
              <a:t>正</a:t>
            </a:r>
            <a:r>
              <a:rPr lang="en-US" altLang="zh-CN" dirty="0">
                <a:solidFill>
                  <a:srgbClr val="C00000"/>
                </a:solidFill>
                <a:latin typeface="微软雅黑" panose="020B0503020204020204" pitchFamily="34" charset="-122"/>
                <a:ea typeface="微软雅黑" panose="020B0503020204020204" pitchFamily="34" charset="-122"/>
              </a:rPr>
              <a:t>96</a:t>
            </a:r>
            <a:r>
              <a:rPr lang="zh-CN" altLang="en-US" dirty="0">
                <a:solidFill>
                  <a:srgbClr val="C00000"/>
                </a:solidFill>
                <a:latin typeface="微软雅黑" panose="020B0503020204020204" pitchFamily="34" charset="-122"/>
                <a:ea typeface="微软雅黑" panose="020B0503020204020204" pitchFamily="34" charset="-122"/>
              </a:rPr>
              <a:t>边形</a:t>
            </a:r>
            <a:r>
              <a:rPr lang="zh-CN" altLang="en-US" dirty="0">
                <a:solidFill>
                  <a:schemeClr val="bg2">
                    <a:lumMod val="50000"/>
                  </a:schemeClr>
                </a:solidFill>
                <a:latin typeface="微软雅黑" panose="020B0503020204020204" pitchFamily="34" charset="-122"/>
                <a:ea typeface="微软雅黑" panose="020B0503020204020204" pitchFamily="34" charset="-122"/>
              </a:rPr>
              <a:t>，得到了</a:t>
            </a:r>
            <a:r>
              <a:rPr lang="en-US" altLang="zh-CN" dirty="0">
                <a:solidFill>
                  <a:srgbClr val="C00000"/>
                </a:solidFill>
                <a:latin typeface="微软雅黑" panose="020B0503020204020204" pitchFamily="34" charset="-122"/>
                <a:ea typeface="微软雅黑" panose="020B0503020204020204" pitchFamily="34" charset="-122"/>
              </a:rPr>
              <a:t>3.14</a:t>
            </a:r>
            <a:r>
              <a:rPr lang="zh-CN" altLang="en-US" dirty="0">
                <a:solidFill>
                  <a:schemeClr val="bg2">
                    <a:lumMod val="50000"/>
                  </a:schemeClr>
                </a:solidFill>
                <a:latin typeface="微软雅黑" panose="020B0503020204020204" pitchFamily="34" charset="-122"/>
                <a:ea typeface="微软雅黑" panose="020B0503020204020204" pitchFamily="34" charset="-122"/>
              </a:rPr>
              <a:t>的近似值，而刘徽计算了正</a:t>
            </a:r>
            <a:r>
              <a:rPr lang="en-US" altLang="zh-CN" dirty="0">
                <a:solidFill>
                  <a:srgbClr val="C00000"/>
                </a:solidFill>
                <a:latin typeface="微软雅黑" panose="020B0503020204020204" pitchFamily="34" charset="-122"/>
                <a:ea typeface="微软雅黑" panose="020B0503020204020204" pitchFamily="34" charset="-122"/>
              </a:rPr>
              <a:t>3072</a:t>
            </a:r>
            <a:r>
              <a:rPr lang="zh-CN" altLang="en-US" dirty="0">
                <a:solidFill>
                  <a:srgbClr val="C00000"/>
                </a:solidFill>
                <a:latin typeface="微软雅黑" panose="020B0503020204020204" pitchFamily="34" charset="-122"/>
                <a:ea typeface="微软雅黑" panose="020B0503020204020204" pitchFamily="34" charset="-122"/>
              </a:rPr>
              <a:t>边形</a:t>
            </a:r>
            <a:r>
              <a:rPr lang="zh-CN" altLang="en-US" dirty="0">
                <a:solidFill>
                  <a:schemeClr val="bg2">
                    <a:lumMod val="50000"/>
                  </a:schemeClr>
                </a:solidFill>
                <a:latin typeface="微软雅黑" panose="020B0503020204020204" pitchFamily="34" charset="-122"/>
                <a:ea typeface="微软雅黑" panose="020B0503020204020204" pitchFamily="34" charset="-122"/>
              </a:rPr>
              <a:t>，得到了</a:t>
            </a:r>
            <a:r>
              <a:rPr lang="en-US" altLang="zh-CN" dirty="0">
                <a:solidFill>
                  <a:srgbClr val="C00000"/>
                </a:solidFill>
                <a:latin typeface="微软雅黑" panose="020B0503020204020204" pitchFamily="34" charset="-122"/>
                <a:ea typeface="微软雅黑" panose="020B0503020204020204" pitchFamily="34" charset="-122"/>
              </a:rPr>
              <a:t>3.1416</a:t>
            </a:r>
            <a:r>
              <a:rPr lang="zh-CN" altLang="en-US" dirty="0">
                <a:solidFill>
                  <a:schemeClr val="bg2">
                    <a:lumMod val="50000"/>
                  </a:schemeClr>
                </a:solidFill>
                <a:latin typeface="微软雅黑" panose="020B0503020204020204" pitchFamily="34" charset="-122"/>
                <a:ea typeface="微软雅黑" panose="020B0503020204020204" pitchFamily="34" charset="-122"/>
              </a:rPr>
              <a:t>的近似值，精确度大大地高。</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TextBox 26"/>
          <p:cNvSpPr txBox="1"/>
          <p:nvPr/>
        </p:nvSpPr>
        <p:spPr>
          <a:xfrm>
            <a:off x="1012079" y="768617"/>
            <a:ext cx="6110240" cy="807913"/>
          </a:xfrm>
          <a:prstGeom prst="rect">
            <a:avLst/>
          </a:prstGeom>
          <a:noFill/>
          <a:ln w="9525">
            <a:noFill/>
          </a:ln>
        </p:spPr>
        <p:txBody>
          <a:bodyPr wrap="square" lIns="68580" tIns="34290" rIns="68580" bIns="34290">
            <a:spAutoFit/>
          </a:bodyPr>
          <a:lstStyle>
            <a:defPPr>
              <a:defRPr lang="en-US"/>
            </a:defPPr>
            <a:lvl1pPr>
              <a:spcBef>
                <a:spcPct val="50000"/>
              </a:spcBef>
              <a:defRPr sz="2400">
                <a:latin typeface="微软雅黑" panose="020B0503020204020204" pitchFamily="34" charset="-122"/>
                <a:ea typeface="微软雅黑" panose="020B0503020204020204" pitchFamily="34" charset="-122"/>
              </a:defRPr>
            </a:lvl1pPr>
          </a:lstStyle>
          <a:p>
            <a:r>
              <a:rPr lang="zh-CN" altLang="en-US" dirty="0"/>
              <a:t>我国南北朝时期的数学家祖冲之使用</a:t>
            </a:r>
            <a:r>
              <a:rPr lang="zh-CN" altLang="en-US" dirty="0">
                <a:solidFill>
                  <a:srgbClr val="C00000"/>
                </a:solidFill>
              </a:rPr>
              <a:t>“缀术”</a:t>
            </a:r>
            <a:r>
              <a:rPr lang="zh-CN" altLang="en-US" dirty="0"/>
              <a:t>计算圆周率。</a:t>
            </a:r>
          </a:p>
        </p:txBody>
      </p:sp>
      <p:pic>
        <p:nvPicPr>
          <p:cNvPr id="2060" name="Picture 4" descr="http://www.ktvhts.edu.hk/subjects/mathematics/09-10/circle_knowledge/untitledbig.jpg"/>
          <p:cNvPicPr>
            <a:picLocks noChangeAspect="1"/>
          </p:cNvPicPr>
          <p:nvPr/>
        </p:nvPicPr>
        <p:blipFill>
          <a:blip r:embed="rId4" cstate="email"/>
          <a:stretch>
            <a:fillRect/>
          </a:stretch>
        </p:blipFill>
        <p:spPr>
          <a:xfrm>
            <a:off x="7122319" y="1634810"/>
            <a:ext cx="1673066" cy="2301240"/>
          </a:xfrm>
          <a:prstGeom prst="rect">
            <a:avLst/>
          </a:prstGeom>
          <a:noFill/>
          <a:ln w="9525">
            <a:noFill/>
          </a:ln>
        </p:spPr>
      </p:pic>
      <p:sp>
        <p:nvSpPr>
          <p:cNvPr id="29" name="TextBox 28"/>
          <p:cNvSpPr txBox="1"/>
          <p:nvPr/>
        </p:nvSpPr>
        <p:spPr>
          <a:xfrm>
            <a:off x="1012080" y="3653917"/>
            <a:ext cx="6097190" cy="415498"/>
          </a:xfrm>
          <a:prstGeom prst="rect">
            <a:avLst/>
          </a:prstGeom>
          <a:noFill/>
          <a:ln w="9525">
            <a:noFill/>
          </a:ln>
        </p:spPr>
        <p:txBody>
          <a:bodyPr lIns="68580" tIns="34290" rIns="68580" bIns="34290">
            <a:spAutoFit/>
          </a:bodyPr>
          <a:lstStyle/>
          <a:p>
            <a:pPr>
              <a:lnSpc>
                <a:spcPct val="150000"/>
              </a:lnSpc>
            </a:pPr>
            <a:r>
              <a:rPr lang="zh-CN" altLang="en-US" sz="1500" dirty="0">
                <a:latin typeface="微软雅黑" panose="020B0503020204020204" pitchFamily="34" charset="-122"/>
                <a:ea typeface="微软雅黑" panose="020B0503020204020204" pitchFamily="34" charset="-122"/>
              </a:rPr>
              <a:t>这一成就，使中国在圆周率的计算方面在世界领先</a:t>
            </a:r>
            <a:r>
              <a:rPr lang="en-US" altLang="zh-CN" sz="1500" dirty="0">
                <a:solidFill>
                  <a:srgbClr val="C00000"/>
                </a:solidFill>
                <a:latin typeface="微软雅黑" panose="020B0503020204020204" pitchFamily="34" charset="-122"/>
                <a:ea typeface="微软雅黑" panose="020B0503020204020204" pitchFamily="34" charset="-122"/>
              </a:rPr>
              <a:t>1000</a:t>
            </a:r>
            <a:r>
              <a:rPr lang="zh-CN" altLang="en-US" sz="1500" dirty="0">
                <a:solidFill>
                  <a:srgbClr val="C00000"/>
                </a:solidFill>
                <a:latin typeface="微软雅黑" panose="020B0503020204020204" pitchFamily="34" charset="-122"/>
                <a:ea typeface="微软雅黑" panose="020B0503020204020204" pitchFamily="34" charset="-122"/>
              </a:rPr>
              <a:t>年</a:t>
            </a:r>
            <a:r>
              <a:rPr lang="zh-CN" altLang="en-US" sz="1500" dirty="0">
                <a:latin typeface="微软雅黑" panose="020B0503020204020204" pitchFamily="34" charset="-122"/>
                <a:ea typeface="微软雅黑" panose="020B0503020204020204" pitchFamily="34" charset="-122"/>
              </a:rPr>
              <a:t>。</a:t>
            </a:r>
          </a:p>
        </p:txBody>
      </p:sp>
      <p:grpSp>
        <p:nvGrpSpPr>
          <p:cNvPr id="3" name="组合 33"/>
          <p:cNvGrpSpPr/>
          <p:nvPr/>
        </p:nvGrpSpPr>
        <p:grpSpPr>
          <a:xfrm>
            <a:off x="1012080" y="2796132"/>
            <a:ext cx="5787572" cy="784830"/>
            <a:chOff x="2491114" y="4185398"/>
            <a:chExt cx="6291111" cy="1046634"/>
          </a:xfrm>
        </p:grpSpPr>
        <p:sp>
          <p:nvSpPr>
            <p:cNvPr id="33" name="TextBox 32"/>
            <p:cNvSpPr txBox="1"/>
            <p:nvPr/>
          </p:nvSpPr>
          <p:spPr>
            <a:xfrm>
              <a:off x="2491114" y="4185398"/>
              <a:ext cx="6291111" cy="1046634"/>
            </a:xfrm>
            <a:prstGeom prst="rect">
              <a:avLst/>
            </a:prstGeom>
            <a:noFill/>
          </p:spPr>
          <p:txBody>
            <a:bodyPr wrap="square" rtlCol="0">
              <a:spAutoFit/>
            </a:bodyPr>
            <a:lstStyle/>
            <a:p>
              <a:pPr defTabSz="685800">
                <a:lnSpc>
                  <a:spcPct val="150000"/>
                </a:lnSpc>
                <a:defRPr/>
              </a:pPr>
              <a:r>
                <a:rPr lang="zh-CN" altLang="en-US" sz="1500" dirty="0">
                  <a:latin typeface="微软雅黑" panose="020B0503020204020204" pitchFamily="34" charset="-122"/>
                  <a:ea typeface="微软雅黑" panose="020B0503020204020204" pitchFamily="34" charset="-122"/>
                </a:rPr>
                <a:t>最后得出了     的两个分数形式的近似值：约率为       ，密率为        ，</a:t>
              </a:r>
              <a:r>
                <a:rPr lang="zh-CN" altLang="en-US" sz="1500" spc="-113" dirty="0">
                  <a:latin typeface="微软雅黑" panose="020B0503020204020204" pitchFamily="34" charset="-122"/>
                  <a:ea typeface="微软雅黑" panose="020B0503020204020204" pitchFamily="34" charset="-122"/>
                </a:rPr>
                <a:t>并且精确地算出圆周率在 </a:t>
              </a:r>
              <a:r>
                <a:rPr lang="en-US" altLang="zh-CN" sz="1500" spc="-113" dirty="0">
                  <a:latin typeface="微软雅黑" panose="020B0503020204020204" pitchFamily="34" charset="-122"/>
                  <a:ea typeface="微软雅黑" panose="020B0503020204020204" pitchFamily="34" charset="-122"/>
                </a:rPr>
                <a:t>3.1415926 </a:t>
              </a:r>
              <a:r>
                <a:rPr lang="zh-CN" altLang="en-US" sz="1500" spc="-113" dirty="0">
                  <a:latin typeface="微软雅黑" panose="020B0503020204020204" pitchFamily="34" charset="-122"/>
                  <a:ea typeface="微软雅黑" panose="020B0503020204020204" pitchFamily="34" charset="-122"/>
                </a:rPr>
                <a:t>和 </a:t>
              </a:r>
              <a:r>
                <a:rPr lang="en-US" altLang="zh-CN" sz="1500" spc="-113" dirty="0">
                  <a:latin typeface="微软雅黑" panose="020B0503020204020204" pitchFamily="34" charset="-122"/>
                  <a:ea typeface="微软雅黑" panose="020B0503020204020204" pitchFamily="34" charset="-122"/>
                </a:rPr>
                <a:t>3.1415927 </a:t>
              </a:r>
              <a:r>
                <a:rPr lang="zh-CN" altLang="en-US" sz="1500" spc="-113" dirty="0">
                  <a:latin typeface="微软雅黑" panose="020B0503020204020204" pitchFamily="34" charset="-122"/>
                  <a:ea typeface="微软雅黑" panose="020B0503020204020204" pitchFamily="34" charset="-122"/>
                </a:rPr>
                <a:t>之间</a:t>
              </a:r>
              <a:r>
                <a:rPr lang="zh-CN" altLang="en-US" sz="1500" dirty="0">
                  <a:latin typeface="微软雅黑" panose="020B0503020204020204" pitchFamily="34" charset="-122"/>
                  <a:ea typeface="微软雅黑" panose="020B0503020204020204" pitchFamily="34" charset="-122"/>
                </a:rPr>
                <a:t>。</a:t>
              </a:r>
            </a:p>
          </p:txBody>
        </p:sp>
        <p:graphicFrame>
          <p:nvGraphicFramePr>
            <p:cNvPr id="2050" name="Object 5"/>
            <p:cNvGraphicFramePr/>
            <p:nvPr/>
          </p:nvGraphicFramePr>
          <p:xfrm>
            <a:off x="3543290" y="4275176"/>
            <a:ext cx="460740" cy="440772"/>
          </p:xfrm>
          <a:graphic>
            <a:graphicData uri="http://schemas.openxmlformats.org/presentationml/2006/ole">
              <mc:AlternateContent xmlns:mc="http://schemas.openxmlformats.org/markup-compatibility/2006">
                <mc:Choice xmlns:v="urn:schemas-microsoft-com:vml" Requires="v">
                  <p:oleObj spid="_x0000_s3117" r:id="rId5" imgW="139700" imgH="139700" progId="Equation.DSMT4">
                    <p:embed/>
                  </p:oleObj>
                </mc:Choice>
                <mc:Fallback>
                  <p:oleObj r:id="rId5" imgW="139700" imgH="139700" progId="Equation.DSMT4">
                    <p:embed/>
                    <p:pic>
                      <p:nvPicPr>
                        <p:cNvPr id="0" name="图片 3076"/>
                        <p:cNvPicPr/>
                        <p:nvPr/>
                      </p:nvPicPr>
                      <p:blipFill>
                        <a:blip r:embed="rId6"/>
                        <a:stretch>
                          <a:fillRect/>
                        </a:stretch>
                      </p:blipFill>
                      <p:spPr>
                        <a:xfrm>
                          <a:off x="3543290" y="4275176"/>
                          <a:ext cx="460740" cy="440772"/>
                        </a:xfrm>
                        <a:prstGeom prst="rect">
                          <a:avLst/>
                        </a:prstGeom>
                        <a:noFill/>
                        <a:ln w="38100">
                          <a:noFill/>
                          <a:miter/>
                        </a:ln>
                      </p:spPr>
                    </p:pic>
                  </p:oleObj>
                </mc:Fallback>
              </mc:AlternateContent>
            </a:graphicData>
          </a:graphic>
        </p:graphicFrame>
        <p:graphicFrame>
          <p:nvGraphicFramePr>
            <p:cNvPr id="2051" name="Object 6"/>
            <p:cNvGraphicFramePr/>
            <p:nvPr/>
          </p:nvGraphicFramePr>
          <p:xfrm>
            <a:off x="7068086" y="4185398"/>
            <a:ext cx="299144" cy="578577"/>
          </p:xfrm>
          <a:graphic>
            <a:graphicData uri="http://schemas.openxmlformats.org/presentationml/2006/ole">
              <mc:AlternateContent xmlns:mc="http://schemas.openxmlformats.org/markup-compatibility/2006">
                <mc:Choice xmlns:v="urn:schemas-microsoft-com:vml" Requires="v">
                  <p:oleObj spid="_x0000_s3118" r:id="rId7" imgW="203200" imgH="393065" progId="Equation.DSMT4">
                    <p:embed/>
                  </p:oleObj>
                </mc:Choice>
                <mc:Fallback>
                  <p:oleObj r:id="rId7" imgW="203200" imgH="393065" progId="Equation.DSMT4">
                    <p:embed/>
                    <p:pic>
                      <p:nvPicPr>
                        <p:cNvPr id="0" name="图片 3077"/>
                        <p:cNvPicPr/>
                        <p:nvPr/>
                      </p:nvPicPr>
                      <p:blipFill>
                        <a:blip r:embed="rId8"/>
                        <a:stretch>
                          <a:fillRect/>
                        </a:stretch>
                      </p:blipFill>
                      <p:spPr>
                        <a:xfrm>
                          <a:off x="7068086" y="4185398"/>
                          <a:ext cx="299144" cy="578577"/>
                        </a:xfrm>
                        <a:prstGeom prst="rect">
                          <a:avLst/>
                        </a:prstGeom>
                        <a:noFill/>
                        <a:ln w="38100">
                          <a:noFill/>
                          <a:miter/>
                        </a:ln>
                      </p:spPr>
                    </p:pic>
                  </p:oleObj>
                </mc:Fallback>
              </mc:AlternateContent>
            </a:graphicData>
          </a:graphic>
        </p:graphicFrame>
        <p:graphicFrame>
          <p:nvGraphicFramePr>
            <p:cNvPr id="2052" name="Object 8"/>
            <p:cNvGraphicFramePr/>
            <p:nvPr/>
          </p:nvGraphicFramePr>
          <p:xfrm>
            <a:off x="2836157" y="4686101"/>
            <a:ext cx="354509" cy="499717"/>
          </p:xfrm>
          <a:graphic>
            <a:graphicData uri="http://schemas.openxmlformats.org/presentationml/2006/ole">
              <mc:AlternateContent xmlns:mc="http://schemas.openxmlformats.org/markup-compatibility/2006">
                <mc:Choice xmlns:v="urn:schemas-microsoft-com:vml" Requires="v">
                  <p:oleObj spid="_x0000_s3119" r:id="rId9" imgW="279400" imgH="393700" progId="Equation.DSMT4">
                    <p:embed/>
                  </p:oleObj>
                </mc:Choice>
                <mc:Fallback>
                  <p:oleObj r:id="rId9" imgW="279400" imgH="393700" progId="Equation.DSMT4">
                    <p:embed/>
                    <p:pic>
                      <p:nvPicPr>
                        <p:cNvPr id="0" name="图片 3078"/>
                        <p:cNvPicPr/>
                        <p:nvPr/>
                      </p:nvPicPr>
                      <p:blipFill>
                        <a:blip r:embed="rId10"/>
                        <a:stretch>
                          <a:fillRect/>
                        </a:stretch>
                      </p:blipFill>
                      <p:spPr>
                        <a:xfrm>
                          <a:off x="2836157" y="4686101"/>
                          <a:ext cx="354509" cy="499717"/>
                        </a:xfrm>
                        <a:prstGeom prst="rect">
                          <a:avLst/>
                        </a:prstGeom>
                        <a:noFill/>
                        <a:ln w="38100">
                          <a:noFill/>
                          <a:miter/>
                        </a:ln>
                      </p:spPr>
                    </p:pic>
                  </p:oleObj>
                </mc:Fallback>
              </mc:AlternateContent>
            </a:graphicData>
          </a:graphic>
        </p:graphicFrame>
      </p:grpSp>
      <p:sp>
        <p:nvSpPr>
          <p:cNvPr id="14" name="TextBox 26"/>
          <p:cNvSpPr txBox="1"/>
          <p:nvPr/>
        </p:nvSpPr>
        <p:spPr>
          <a:xfrm>
            <a:off x="1012080" y="1621308"/>
            <a:ext cx="5965610" cy="1107996"/>
          </a:xfrm>
          <a:prstGeom prst="rect">
            <a:avLst/>
          </a:prstGeom>
          <a:noFill/>
          <a:ln w="9525">
            <a:noFill/>
          </a:ln>
        </p:spPr>
        <p:txBody>
          <a:bodyPr wrap="square" lIns="68580" tIns="34290" rIns="68580" bIns="34290">
            <a:spAutoFit/>
          </a:bodyPr>
          <a:lstStyle/>
          <a:p>
            <a:pPr>
              <a:lnSpc>
                <a:spcPct val="150000"/>
              </a:lnSpc>
            </a:pPr>
            <a:r>
              <a:rPr lang="zh-CN" altLang="en-US" sz="1500" dirty="0">
                <a:latin typeface="微软雅黑" panose="020B0503020204020204" pitchFamily="34" charset="-122"/>
                <a:ea typeface="微软雅黑" panose="020B0503020204020204" pitchFamily="34" charset="-122"/>
              </a:rPr>
              <a:t>可惜这种方法早已失传。据专家推测，“缀术”类似“割圆术”，通过对</a:t>
            </a:r>
            <a:r>
              <a:rPr lang="zh-CN" altLang="en-US" sz="1500" dirty="0">
                <a:solidFill>
                  <a:srgbClr val="C00000"/>
                </a:solidFill>
                <a:latin typeface="微软雅黑" panose="020B0503020204020204" pitchFamily="34" charset="-122"/>
                <a:ea typeface="微软雅黑" panose="020B0503020204020204" pitchFamily="34" charset="-122"/>
              </a:rPr>
              <a:t>正</a:t>
            </a:r>
            <a:r>
              <a:rPr lang="en-US" altLang="zh-CN" sz="1500" dirty="0">
                <a:solidFill>
                  <a:srgbClr val="C00000"/>
                </a:solidFill>
                <a:latin typeface="微软雅黑" panose="020B0503020204020204" pitchFamily="34" charset="-122"/>
                <a:ea typeface="微软雅黑" panose="020B0503020204020204" pitchFamily="34" charset="-122"/>
              </a:rPr>
              <a:t>24576</a:t>
            </a:r>
            <a:r>
              <a:rPr lang="zh-CN" altLang="en-US" sz="1500" dirty="0">
                <a:solidFill>
                  <a:srgbClr val="C00000"/>
                </a:solidFill>
                <a:latin typeface="微软雅黑" panose="020B0503020204020204" pitchFamily="34" charset="-122"/>
                <a:ea typeface="微软雅黑" panose="020B0503020204020204" pitchFamily="34" charset="-122"/>
              </a:rPr>
              <a:t>边形</a:t>
            </a:r>
            <a:r>
              <a:rPr lang="zh-CN" altLang="en-US" sz="1500" dirty="0">
                <a:latin typeface="微软雅黑" panose="020B0503020204020204" pitchFamily="34" charset="-122"/>
                <a:ea typeface="微软雅黑" panose="020B0503020204020204" pitchFamily="34" charset="-122"/>
              </a:rPr>
              <a:t>周长的计算来推导。计算相当繁杂，当时还没有算盘。</a:t>
            </a: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标题 1"/>
          <p:cNvSpPr>
            <a:spLocks noGrp="1"/>
          </p:cNvSpPr>
          <p:nvPr/>
        </p:nvSpPr>
        <p:spPr>
          <a:xfrm>
            <a:off x="1646199" y="1693554"/>
            <a:ext cx="5938164" cy="761747"/>
          </a:xfrm>
          <a:prstGeom prst="rect">
            <a:avLst/>
          </a:prstGeom>
          <a:noFill/>
          <a:ln>
            <a:noFill/>
          </a:ln>
        </p:spPr>
        <p:txBody>
          <a:bodyPr wrap="none" lIns="68580" tIns="34290" rIns="68580" bIns="34290" rtlCol="0" anchor="t">
            <a:spAutoFit/>
          </a:bodyPr>
          <a:lstStyle>
            <a:lvl1pPr algn="l" defTabSz="914400" rtl="0" eaLnBrk="1" latinLnBrk="0" hangingPunct="1">
              <a:lnSpc>
                <a:spcPct val="90000"/>
              </a:lnSpc>
              <a:spcBef>
                <a:spcPct val="0"/>
              </a:spcBef>
              <a:buNone/>
              <a:defRPr sz="4400" b="1" kern="1200">
                <a:solidFill>
                  <a:schemeClr val="accent3">
                    <a:lumMod val="75000"/>
                  </a:schemeClr>
                </a:solidFill>
                <a:latin typeface="+mj-lt"/>
                <a:ea typeface="+mj-ea"/>
                <a:cs typeface="+mj-cs"/>
              </a:defRPr>
            </a:lvl1pPr>
          </a:lstStyle>
          <a:p>
            <a:r>
              <a:rPr lang="zh-CN" altLang="en-US" sz="500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近现代圆周率的历史</a:t>
            </a: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95" name="Text Box 19"/>
          <p:cNvSpPr txBox="1"/>
          <p:nvPr/>
        </p:nvSpPr>
        <p:spPr>
          <a:xfrm>
            <a:off x="1051418" y="404596"/>
            <a:ext cx="5346375" cy="761747"/>
          </a:xfrm>
          <a:prstGeom prst="rect">
            <a:avLst/>
          </a:prstGeom>
          <a:noFill/>
          <a:ln w="9525">
            <a:noFill/>
          </a:ln>
        </p:spPr>
        <p:txBody>
          <a:bodyPr wrap="square" lIns="68580" tIns="34290" rIns="68580" bIns="34290">
            <a:spAutoFit/>
          </a:bodyPr>
          <a:lstStyle/>
          <a:p>
            <a:pPr>
              <a:lnSpc>
                <a:spcPct val="150000"/>
              </a:lnSpc>
              <a:spcBef>
                <a:spcPct val="50000"/>
              </a:spcBef>
            </a:pPr>
            <a:r>
              <a:rPr lang="zh-CN" altLang="en-US" sz="1500" dirty="0">
                <a:latin typeface="微软雅黑" panose="020B0503020204020204" pitchFamily="34" charset="-122"/>
                <a:ea typeface="微软雅黑" panose="020B0503020204020204" pitchFamily="34" charset="-122"/>
              </a:rPr>
              <a:t>用正多边形逼近圆，计算量很大。随着数学及科技的不断发展，求圆周率的方法也日新月异。</a:t>
            </a:r>
          </a:p>
        </p:txBody>
      </p:sp>
      <p:sp>
        <p:nvSpPr>
          <p:cNvPr id="24598" name="Text Box 22"/>
          <p:cNvSpPr txBox="1"/>
          <p:nvPr/>
        </p:nvSpPr>
        <p:spPr>
          <a:xfrm>
            <a:off x="1051418" y="2571750"/>
            <a:ext cx="4088606" cy="1454244"/>
          </a:xfrm>
          <a:prstGeom prst="rect">
            <a:avLst/>
          </a:prstGeom>
          <a:noFill/>
          <a:ln w="9525">
            <a:noFill/>
          </a:ln>
        </p:spPr>
        <p:txBody>
          <a:bodyPr lIns="68580" tIns="34290" rIns="68580" bIns="34290">
            <a:spAutoFit/>
          </a:bodyPr>
          <a:lstStyle>
            <a:defPPr>
              <a:defRPr lang="en-US"/>
            </a:defPPr>
            <a:lvl1pPr>
              <a:lnSpc>
                <a:spcPct val="150000"/>
              </a:lnSpc>
              <a:spcBef>
                <a:spcPct val="50000"/>
              </a:spcBef>
              <a:defRPr sz="2000">
                <a:latin typeface="微软雅黑" panose="020B0503020204020204" pitchFamily="34" charset="-122"/>
                <a:ea typeface="微软雅黑" panose="020B0503020204020204" pitchFamily="34" charset="-122"/>
              </a:defRPr>
            </a:lvl1pPr>
          </a:lstStyle>
          <a:p>
            <a:r>
              <a:rPr lang="zh-CN" altLang="en-US" dirty="0"/>
              <a:t>电子计算机的出现带来了计算方面的革命，</a:t>
            </a:r>
            <a:r>
              <a:rPr lang="en-US" altLang="zh-CN" dirty="0"/>
              <a:t>π</a:t>
            </a:r>
            <a:r>
              <a:rPr lang="zh-CN" altLang="en-US" dirty="0"/>
              <a:t>的小数点后面的精确数字越来越多。</a:t>
            </a:r>
          </a:p>
        </p:txBody>
      </p:sp>
      <p:sp>
        <p:nvSpPr>
          <p:cNvPr id="24605" name="Text Box 29"/>
          <p:cNvSpPr txBox="1"/>
          <p:nvPr/>
        </p:nvSpPr>
        <p:spPr>
          <a:xfrm>
            <a:off x="1051418" y="3320906"/>
            <a:ext cx="6285310" cy="530915"/>
          </a:xfrm>
          <a:prstGeom prst="rect">
            <a:avLst/>
          </a:prstGeom>
          <a:noFill/>
          <a:ln w="9525">
            <a:noFill/>
          </a:ln>
        </p:spPr>
        <p:txBody>
          <a:bodyPr lIns="68580" tIns="34290" rIns="68580" bIns="34290">
            <a:spAutoFit/>
          </a:bodyPr>
          <a:lstStyle>
            <a:defPPr>
              <a:defRPr lang="en-US"/>
            </a:defPPr>
            <a:lvl1pPr>
              <a:lnSpc>
                <a:spcPct val="150000"/>
              </a:lnSpc>
              <a:spcBef>
                <a:spcPct val="50000"/>
              </a:spcBef>
              <a:defRPr sz="2000">
                <a:latin typeface="微软雅黑" panose="020B0503020204020204" pitchFamily="34" charset="-122"/>
                <a:ea typeface="微软雅黑" panose="020B0503020204020204" pitchFamily="34" charset="-122"/>
              </a:defRPr>
            </a:lvl1pPr>
          </a:lstStyle>
          <a:p>
            <a:r>
              <a:rPr lang="en-US" altLang="zh-CN" dirty="0"/>
              <a:t>2000</a:t>
            </a:r>
            <a:r>
              <a:rPr lang="zh-CN" altLang="en-US" dirty="0"/>
              <a:t>年，圆周率已经可以计算到小数点后</a:t>
            </a:r>
            <a:r>
              <a:rPr lang="en-US" altLang="zh-CN" dirty="0">
                <a:solidFill>
                  <a:srgbClr val="C00000"/>
                </a:solidFill>
              </a:rPr>
              <a:t>12411</a:t>
            </a:r>
            <a:r>
              <a:rPr lang="zh-CN" altLang="en-US" dirty="0">
                <a:solidFill>
                  <a:srgbClr val="C00000"/>
                </a:solidFill>
              </a:rPr>
              <a:t>亿</a:t>
            </a:r>
            <a:r>
              <a:rPr lang="zh-CN" altLang="en-US" dirty="0"/>
              <a:t>位。</a:t>
            </a:r>
          </a:p>
        </p:txBody>
      </p:sp>
      <p:pic>
        <p:nvPicPr>
          <p:cNvPr id="6146" name="Picture 2" descr="https://gss1.bdstatic.com/9vo3dSag_xI4khGkpoWK1HF6hhy/baike/c0%3Dbaike80%2C5%2C5%2C80%2C26/sign=9a4c10accefc1e17e9b284632bf99d66/0dd7912397dda14474d1cb08b3b7d0a20df486b4.jpg"/>
          <p:cNvPicPr>
            <a:picLocks noChangeAspect="1" noChangeArrowheads="1"/>
          </p:cNvPicPr>
          <p:nvPr/>
        </p:nvPicPr>
        <p:blipFill>
          <a:blip r:embed="rId3" cstate="email"/>
          <a:srcRect/>
          <a:stretch>
            <a:fillRect/>
          </a:stretch>
        </p:blipFill>
        <p:spPr bwMode="auto">
          <a:xfrm>
            <a:off x="6189532" y="1631315"/>
            <a:ext cx="2102672" cy="2161079"/>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4595"/>
                                        </p:tgtEl>
                                        <p:attrNameLst>
                                          <p:attrName>style.visibility</p:attrName>
                                        </p:attrNameLst>
                                      </p:cBhvr>
                                      <p:to>
                                        <p:strVal val="visible"/>
                                      </p:to>
                                    </p:set>
                                    <p:anim calcmode="lin" valueType="num">
                                      <p:cBhvr>
                                        <p:cTn id="7" dur="500" fill="hold"/>
                                        <p:tgtEl>
                                          <p:spTgt spid="2459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4595"/>
                                        </p:tgtEl>
                                        <p:attrNameLst>
                                          <p:attrName>ppt_y</p:attrName>
                                        </p:attrNameLst>
                                      </p:cBhvr>
                                      <p:tavLst>
                                        <p:tav tm="0">
                                          <p:val>
                                            <p:strVal val="#ppt_y"/>
                                          </p:val>
                                        </p:tav>
                                        <p:tav tm="100000">
                                          <p:val>
                                            <p:strVal val="#ppt_y"/>
                                          </p:val>
                                        </p:tav>
                                      </p:tavLst>
                                    </p:anim>
                                    <p:anim calcmode="lin" valueType="num">
                                      <p:cBhvr>
                                        <p:cTn id="9" dur="500" fill="hold"/>
                                        <p:tgtEl>
                                          <p:spTgt spid="2459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459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4595"/>
                                        </p:tgtEl>
                                      </p:cBhvr>
                                    </p:animEffect>
                                  </p:childTnLst>
                                </p:cTn>
                              </p:par>
                            </p:childTnLst>
                          </p:cTn>
                        </p:par>
                        <p:par>
                          <p:cTn id="12" fill="hold">
                            <p:stCondLst>
                              <p:cond delay="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24598"/>
                                        </p:tgtEl>
                                        <p:attrNameLst>
                                          <p:attrName>style.visibility</p:attrName>
                                        </p:attrNameLst>
                                      </p:cBhvr>
                                      <p:to>
                                        <p:strVal val="visible"/>
                                      </p:to>
                                    </p:set>
                                    <p:anim calcmode="lin" valueType="num">
                                      <p:cBhvr>
                                        <p:cTn id="15" dur="500" fill="hold"/>
                                        <p:tgtEl>
                                          <p:spTgt spid="24598"/>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24598"/>
                                        </p:tgtEl>
                                        <p:attrNameLst>
                                          <p:attrName>ppt_y</p:attrName>
                                        </p:attrNameLst>
                                      </p:cBhvr>
                                      <p:tavLst>
                                        <p:tav tm="0">
                                          <p:val>
                                            <p:strVal val="#ppt_y"/>
                                          </p:val>
                                        </p:tav>
                                        <p:tav tm="100000">
                                          <p:val>
                                            <p:strVal val="#ppt_y"/>
                                          </p:val>
                                        </p:tav>
                                      </p:tavLst>
                                    </p:anim>
                                    <p:anim calcmode="lin" valueType="num">
                                      <p:cBhvr>
                                        <p:cTn id="17" dur="500" fill="hold"/>
                                        <p:tgtEl>
                                          <p:spTgt spid="24598"/>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24598"/>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24598"/>
                                        </p:tgtEl>
                                      </p:cBhvr>
                                    </p:animEffect>
                                  </p:childTnLst>
                                </p:cTn>
                              </p:par>
                            </p:childTnLst>
                          </p:cTn>
                        </p:par>
                        <p:par>
                          <p:cTn id="20" fill="hold">
                            <p:stCondLst>
                              <p:cond delay="2250"/>
                            </p:stCondLst>
                            <p:childTnLst>
                              <p:par>
                                <p:cTn id="21" presetID="42" presetClass="entr" presetSubtype="0" fill="hold" grpId="0" nodeType="afterEffect">
                                  <p:stCondLst>
                                    <p:cond delay="0"/>
                                  </p:stCondLst>
                                  <p:childTnLst>
                                    <p:set>
                                      <p:cBhvr>
                                        <p:cTn id="22" dur="1" fill="hold">
                                          <p:stCondLst>
                                            <p:cond delay="0"/>
                                          </p:stCondLst>
                                        </p:cTn>
                                        <p:tgtEl>
                                          <p:spTgt spid="24605"/>
                                        </p:tgtEl>
                                        <p:attrNameLst>
                                          <p:attrName>style.visibility</p:attrName>
                                        </p:attrNameLst>
                                      </p:cBhvr>
                                      <p:to>
                                        <p:strVal val="visible"/>
                                      </p:to>
                                    </p:set>
                                    <p:animEffect transition="in" filter="fade">
                                      <p:cBhvr>
                                        <p:cTn id="23" dur="500"/>
                                        <p:tgtEl>
                                          <p:spTgt spid="24605"/>
                                        </p:tgtEl>
                                      </p:cBhvr>
                                    </p:animEffect>
                                    <p:anim calcmode="lin" valueType="num">
                                      <p:cBhvr>
                                        <p:cTn id="24" dur="500" fill="hold"/>
                                        <p:tgtEl>
                                          <p:spTgt spid="24605"/>
                                        </p:tgtEl>
                                        <p:attrNameLst>
                                          <p:attrName>ppt_x</p:attrName>
                                        </p:attrNameLst>
                                      </p:cBhvr>
                                      <p:tavLst>
                                        <p:tav tm="0">
                                          <p:val>
                                            <p:strVal val="#ppt_x"/>
                                          </p:val>
                                        </p:tav>
                                        <p:tav tm="100000">
                                          <p:val>
                                            <p:strVal val="#ppt_x"/>
                                          </p:val>
                                        </p:tav>
                                      </p:tavLst>
                                    </p:anim>
                                    <p:anim calcmode="lin" valueType="num">
                                      <p:cBhvr>
                                        <p:cTn id="25" dur="500" fill="hold"/>
                                        <p:tgtEl>
                                          <p:spTgt spid="246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95" grpId="0"/>
      <p:bldP spid="24598" grpId="0"/>
      <p:bldP spid="2460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50395" y="270236"/>
            <a:ext cx="8443210" cy="4270400"/>
          </a:xfrm>
          <a:prstGeom prst="rect">
            <a:avLst/>
          </a:prstGeom>
          <a:noFill/>
        </p:spPr>
        <p:txBody>
          <a:bodyPr wrap="square" lIns="68580" tIns="34290" rIns="68580" bIns="34290" rtlCol="0">
            <a:spAutoFit/>
          </a:bodyPr>
          <a:lstStyle/>
          <a:p>
            <a:pPr>
              <a:lnSpc>
                <a:spcPct val="150000"/>
              </a:lnSpc>
            </a:pPr>
            <a:r>
              <a:rPr lang="en-US" altLang="zh-CN" dirty="0">
                <a:latin typeface="微软雅黑" panose="020B0503020204020204" pitchFamily="34" charset="-122"/>
                <a:ea typeface="微软雅黑" panose="020B0503020204020204" pitchFamily="34" charset="-122"/>
              </a:rPr>
              <a:t>3.141592653589793238462643383279502884197169399375105820974944592307816062862089986280348253421170679821480865132823066470938446095505822317253594081284811174502841027019385211055596446229489549303819644288109756659334461284756482337867831652712019091456485669234603486104543266482133936072602491412737245870066063155881748815209209628292540917153643678925903600113305305488204665213841469519415116094330572703657595919530921861173819326117931051185480744623799627495673518857527248912279381830119491298336733624406566430860213949463952247371907021798609437027705392171762931767523846748184676694051320005681271452635608277857713427577896091736371787214684409012249534301465495853710507922796892589235420199561121290219608640344181598136297747713099605187072113499999983729780499510597317328160963185950244594553469083026425223082533446850352619311881710100031378387528865875332083814206171776691473035982534904287554687311595628638823537875937519577818577805321712268066130019278766111959092164201989</a:t>
            </a:r>
            <a:endParaRPr lang="zh-CN" altLang="en-US" dirty="0">
              <a:latin typeface="微软雅黑" panose="020B0503020204020204" pitchFamily="34" charset="-122"/>
              <a:ea typeface="微软雅黑" panose="020B0503020204020204" pitchFamily="34" charset="-122"/>
            </a:endParaRP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809706" y="1758910"/>
            <a:ext cx="7319953" cy="684803"/>
          </a:xfrm>
          <a:prstGeom prst="rect">
            <a:avLst/>
          </a:prstGeom>
          <a:noFill/>
        </p:spPr>
        <p:txBody>
          <a:bodyPr wrap="none" lIns="68580" tIns="34290" rIns="68580" bIns="34290" rtlCol="0" anchor="t">
            <a:spAutoFit/>
          </a:bodyPr>
          <a:lstStyle>
            <a:defPPr>
              <a:defRPr lang="en-US"/>
            </a:defPPr>
            <a:lvl1pPr>
              <a:defRPr sz="4000">
                <a:latin typeface="微软雅黑" panose="020B0503020204020204" pitchFamily="34" charset="-122"/>
                <a:ea typeface="微软雅黑" panose="020B0503020204020204" pitchFamily="34" charset="-122"/>
              </a:defRPr>
            </a:lvl1pPr>
          </a:lstStyle>
          <a:p>
            <a:r>
              <a:rPr lang="zh-CN" altLang="en-US" dirty="0">
                <a:sym typeface="+mn-ea"/>
              </a:rPr>
              <a:t>关于圆周率，你能背多少位呢？</a:t>
            </a:r>
            <a:endParaRPr lang="zh-CN" altLang="en-US" dirty="0"/>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18936" y="1818499"/>
            <a:ext cx="3113172" cy="2066048"/>
          </a:xfrm>
        </p:spPr>
        <p:txBody>
          <a:bodyPr>
            <a:noAutofit/>
          </a:bodyPr>
          <a:lstStyle/>
          <a:p>
            <a:pPr marL="0" indent="0">
              <a:buNone/>
            </a:pPr>
            <a:r>
              <a:rPr lang="zh-CN" altLang="en-US" dirty="0">
                <a:latin typeface="微软雅黑" panose="020B0503020204020204" pitchFamily="34" charset="-122"/>
                <a:ea typeface="微软雅黑" panose="020B0503020204020204" pitchFamily="34" charset="-122"/>
              </a:rPr>
              <a:t>18世纪，布丰提出以下问题：设我们有一个以平行且等距木纹铺成的地板（如图），现在随意抛一支长度比木纹之间距离小的针，求针和其中一条木纹相交的概率。并以此概率，布丰提出的一种计算圆周率的方法——随机投针法。</a:t>
            </a:r>
          </a:p>
        </p:txBody>
      </p:sp>
      <p:sp>
        <p:nvSpPr>
          <p:cNvPr id="6" name="文本框 5"/>
          <p:cNvSpPr txBox="1"/>
          <p:nvPr/>
        </p:nvSpPr>
        <p:spPr>
          <a:xfrm>
            <a:off x="3290880" y="679684"/>
            <a:ext cx="3370153" cy="623248"/>
          </a:xfrm>
          <a:prstGeom prst="rect">
            <a:avLst/>
          </a:prstGeom>
          <a:noFill/>
        </p:spPr>
        <p:txBody>
          <a:bodyPr wrap="none" lIns="68580" tIns="34290" rIns="68580" bIns="34290" rtlCol="0" anchor="t">
            <a:spAutoFit/>
          </a:bodyPr>
          <a:lstStyle>
            <a:defPPr>
              <a:defRPr lang="en-US"/>
            </a:defPPr>
            <a:lvl1pPr>
              <a:defRPr sz="3600" b="1">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defRPr>
            </a:lvl1pPr>
          </a:lstStyle>
          <a:p>
            <a:r>
              <a:rPr lang="zh-CN" altLang="en-US" dirty="0"/>
              <a:t>布丰的投针试验</a:t>
            </a:r>
          </a:p>
        </p:txBody>
      </p:sp>
      <p:pic>
        <p:nvPicPr>
          <p:cNvPr id="4" name="图片 3"/>
          <p:cNvPicPr>
            <a:picLocks noChangeAspect="1"/>
          </p:cNvPicPr>
          <p:nvPr/>
        </p:nvPicPr>
        <p:blipFill>
          <a:blip r:embed="rId3"/>
          <a:stretch>
            <a:fillRect/>
          </a:stretch>
        </p:blipFill>
        <p:spPr>
          <a:xfrm>
            <a:off x="4414612" y="1818499"/>
            <a:ext cx="3896201" cy="2332196"/>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34978" y="1899862"/>
            <a:ext cx="7264067" cy="1761932"/>
          </a:xfrm>
        </p:spPr>
        <p:txBody>
          <a:bodyPr>
            <a:normAutofit/>
          </a:bodyPr>
          <a:lstStyle/>
          <a:p>
            <a:r>
              <a:rPr lang="zh-CN" altLang="en-US" dirty="0">
                <a:latin typeface="微软雅黑" panose="020B0503020204020204" pitchFamily="34" charset="-122"/>
                <a:ea typeface="微软雅黑" panose="020B0503020204020204" pitchFamily="34" charset="-122"/>
                <a:sym typeface="+mn-ea"/>
              </a:rPr>
              <a:t>步骤：</a:t>
            </a:r>
          </a:p>
          <a:p>
            <a:r>
              <a:rPr lang="zh-CN" altLang="en-US" dirty="0">
                <a:latin typeface="微软雅黑" panose="020B0503020204020204" pitchFamily="34" charset="-122"/>
                <a:ea typeface="微软雅黑" panose="020B0503020204020204" pitchFamily="34" charset="-122"/>
                <a:sym typeface="+mn-ea"/>
              </a:rPr>
              <a:t>1） 取一张白纸，在上面画上许多条间距为a的平行线。</a:t>
            </a:r>
            <a:endParaRPr lang="zh-CN" altLang="en-US"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sym typeface="+mn-ea"/>
              </a:rPr>
              <a:t>2） 取一根长度为l（l≤a） 的针，随机地向画有平行直线的纸上掷n次，观察针与直线相交的次数，记为m。</a:t>
            </a:r>
            <a:endParaRPr lang="zh-CN" altLang="en-US" dirty="0">
              <a:latin typeface="微软雅黑" panose="020B0503020204020204" pitchFamily="34" charset="-122"/>
              <a:ea typeface="微软雅黑" panose="020B0503020204020204" pitchFamily="34" charset="-122"/>
            </a:endParaRPr>
          </a:p>
          <a:p>
            <a:r>
              <a:rPr lang="zh-CN" altLang="en-US" dirty="0">
                <a:latin typeface="微软雅黑" panose="020B0503020204020204" pitchFamily="34" charset="-122"/>
                <a:ea typeface="微软雅黑" panose="020B0503020204020204" pitchFamily="34" charset="-122"/>
                <a:sym typeface="+mn-ea"/>
              </a:rPr>
              <a:t>3）计算针与直线相交的概率。</a:t>
            </a:r>
            <a:endParaRPr lang="zh-CN" altLang="en-US" dirty="0">
              <a:latin typeface="微软雅黑" panose="020B0503020204020204" pitchFamily="34" charset="-122"/>
              <a:ea typeface="微软雅黑" panose="020B0503020204020204" pitchFamily="34" charset="-122"/>
            </a:endParaRPr>
          </a:p>
        </p:txBody>
      </p:sp>
      <p:sp>
        <p:nvSpPr>
          <p:cNvPr id="6" name="文本框 5"/>
          <p:cNvSpPr txBox="1"/>
          <p:nvPr/>
        </p:nvSpPr>
        <p:spPr>
          <a:xfrm>
            <a:off x="3385892" y="507043"/>
            <a:ext cx="3370153" cy="623248"/>
          </a:xfrm>
          <a:prstGeom prst="rect">
            <a:avLst/>
          </a:prstGeom>
          <a:noFill/>
        </p:spPr>
        <p:txBody>
          <a:bodyPr wrap="none" lIns="68580" tIns="34290" rIns="68580" bIns="34290" rtlCol="0" anchor="t">
            <a:spAutoFit/>
          </a:bodyPr>
          <a:lstStyle>
            <a:defPPr>
              <a:defRPr lang="en-US"/>
            </a:defPPr>
            <a:lvl1pPr>
              <a:defRPr sz="3600" b="1">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defRPr>
            </a:lvl1pPr>
          </a:lstStyle>
          <a:p>
            <a:r>
              <a:rPr lang="zh-CN" altLang="en-US" dirty="0"/>
              <a:t>布丰的投针试验</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50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3">
                                            <p:txEl>
                                              <p:pRg st="0" end="0"/>
                                            </p:txEl>
                                          </p:spTgt>
                                        </p:tgtEl>
                                        <p:attrNameLst>
                                          <p:attrName>fill.type</p:attrName>
                                        </p:attrNameLst>
                                      </p:cBhvr>
                                      <p:to>
                                        <p:strVal val="solid"/>
                                      </p:to>
                                    </p:set>
                                  </p:childTnLst>
                                </p:cTn>
                              </p:par>
                              <p:par>
                                <p:cTn id="10" presetID="27" presetClass="entr" presetSubtype="0" fill="hold" grpId="0" nodeType="withEffect">
                                  <p:stCondLst>
                                    <p:cond delay="0"/>
                                  </p:stCondLst>
                                  <p:iterate type="lt">
                                    <p:tmPct val="50000"/>
                                  </p:iterate>
                                  <p:childTnLst>
                                    <p:set>
                                      <p:cBhvr>
                                        <p:cTn id="11"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2" dur="50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50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4" dur="500"/>
                                        <p:tgtEl>
                                          <p:spTgt spid="3">
                                            <p:txEl>
                                              <p:pRg st="1" end="1"/>
                                            </p:txEl>
                                          </p:spTgt>
                                        </p:tgtEl>
                                        <p:attrNameLst>
                                          <p:attrName>fill.type</p:attrName>
                                        </p:attrNameLst>
                                      </p:cBhvr>
                                      <p:to>
                                        <p:strVal val="solid"/>
                                      </p:to>
                                    </p:set>
                                  </p:childTnLst>
                                </p:cTn>
                              </p:par>
                              <p:par>
                                <p:cTn id="15" presetID="27" presetClass="entr" presetSubtype="0" fill="hold" grpId="0" nodeType="withEffect">
                                  <p:stCondLst>
                                    <p:cond delay="0"/>
                                  </p:stCondLst>
                                  <p:iterate type="lt">
                                    <p:tmPct val="50000"/>
                                  </p:iterate>
                                  <p:childTnLst>
                                    <p:set>
                                      <p:cBhvr>
                                        <p:cTn id="16"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17" dur="50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50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19" dur="500"/>
                                        <p:tgtEl>
                                          <p:spTgt spid="3">
                                            <p:txEl>
                                              <p:pRg st="2" end="2"/>
                                            </p:txEl>
                                          </p:spTgt>
                                        </p:tgtEl>
                                        <p:attrNameLst>
                                          <p:attrName>fill.type</p:attrName>
                                        </p:attrNameLst>
                                      </p:cBhvr>
                                      <p:to>
                                        <p:strVal val="solid"/>
                                      </p:to>
                                    </p:set>
                                  </p:childTnLst>
                                </p:cTn>
                              </p:par>
                              <p:par>
                                <p:cTn id="20" presetID="27" presetClass="entr" presetSubtype="0" fill="hold" grpId="0" nodeType="withEffect">
                                  <p:stCondLst>
                                    <p:cond delay="0"/>
                                  </p:stCondLst>
                                  <p:iterate type="lt">
                                    <p:tmPct val="50000"/>
                                  </p:iterate>
                                  <p:childTnLst>
                                    <p:set>
                                      <p:cBhvr>
                                        <p:cTn id="21"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22" dur="50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50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24" dur="500"/>
                                        <p:tgtEl>
                                          <p:spTgt spid="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385892" y="507043"/>
            <a:ext cx="3370153" cy="623248"/>
          </a:xfrm>
          <a:prstGeom prst="rect">
            <a:avLst/>
          </a:prstGeom>
          <a:noFill/>
        </p:spPr>
        <p:txBody>
          <a:bodyPr wrap="none" lIns="68580" tIns="34290" rIns="68580" bIns="34290" rtlCol="0" anchor="t">
            <a:spAutoFit/>
          </a:bodyPr>
          <a:lstStyle>
            <a:defPPr>
              <a:defRPr lang="en-US"/>
            </a:defPPr>
            <a:lvl1pPr>
              <a:defRPr sz="3600" b="1">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defRPr>
            </a:lvl1pPr>
          </a:lstStyle>
          <a:p>
            <a:r>
              <a:rPr lang="zh-CN" altLang="en-US" dirty="0"/>
              <a:t>布丰的投针试验</a:t>
            </a:r>
          </a:p>
        </p:txBody>
      </p:sp>
      <p:pic>
        <p:nvPicPr>
          <p:cNvPr id="5" name="图片 4"/>
          <p:cNvPicPr>
            <a:picLocks noChangeAspect="1"/>
          </p:cNvPicPr>
          <p:nvPr/>
        </p:nvPicPr>
        <p:blipFill>
          <a:blip r:embed="rId3"/>
          <a:stretch>
            <a:fillRect/>
          </a:stretch>
        </p:blipFill>
        <p:spPr>
          <a:xfrm>
            <a:off x="6144205" y="2968673"/>
            <a:ext cx="2114021" cy="708497"/>
          </a:xfrm>
          <a:prstGeom prst="rect">
            <a:avLst/>
          </a:prstGeom>
        </p:spPr>
      </p:pic>
      <p:sp>
        <p:nvSpPr>
          <p:cNvPr id="7" name="文本框 6"/>
          <p:cNvSpPr txBox="1"/>
          <p:nvPr/>
        </p:nvSpPr>
        <p:spPr>
          <a:xfrm>
            <a:off x="1034978" y="1651143"/>
            <a:ext cx="8752523" cy="346249"/>
          </a:xfrm>
          <a:prstGeom prst="rect">
            <a:avLst/>
          </a:prstGeom>
          <a:noFill/>
        </p:spPr>
        <p:txBody>
          <a:bodyPr wrap="square" lIns="68580" tIns="34290" rIns="68580" bIns="34290" rtlCol="0" anchor="t">
            <a:spAutoFit/>
          </a:bodyPr>
          <a:lstStyle/>
          <a:p>
            <a:r>
              <a:rPr lang="zh-CN" altLang="en-US" sz="1800" b="1" dirty="0">
                <a:latin typeface="微软雅黑" panose="020B0503020204020204" pitchFamily="34" charset="-122"/>
                <a:ea typeface="微软雅黑" panose="020B0503020204020204" pitchFamily="34" charset="-122"/>
              </a:rPr>
              <a:t>布丰惊奇地发现：</a:t>
            </a:r>
            <a:r>
              <a:rPr lang="zh-CN" altLang="en-US" sz="1800" b="1" dirty="0">
                <a:solidFill>
                  <a:srgbClr val="FF0000"/>
                </a:solidFill>
                <a:latin typeface="微软雅黑" panose="020B0503020204020204" pitchFamily="34" charset="-122"/>
                <a:ea typeface="微软雅黑" panose="020B0503020204020204" pitchFamily="34" charset="-122"/>
              </a:rPr>
              <a:t>扔的次数越多，能求出越为精确的π值</a:t>
            </a:r>
          </a:p>
        </p:txBody>
      </p:sp>
      <p:pic>
        <p:nvPicPr>
          <p:cNvPr id="8" name="图片 7"/>
          <p:cNvPicPr>
            <a:picLocks noChangeAspect="1"/>
          </p:cNvPicPr>
          <p:nvPr/>
        </p:nvPicPr>
        <p:blipFill>
          <a:blip r:embed="rId4"/>
          <a:stretch>
            <a:fillRect/>
          </a:stretch>
        </p:blipFill>
        <p:spPr>
          <a:xfrm>
            <a:off x="1118035" y="2201482"/>
            <a:ext cx="3929539" cy="2051685"/>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0"/>
                                        <p:tgtEl>
                                          <p:spTgt spid="5"/>
                                        </p:tgtEl>
                                      </p:cBhvr>
                                    </p:animEffect>
                                  </p:childTnLst>
                                </p:cTn>
                              </p:par>
                            </p:childTnLst>
                          </p:cTn>
                        </p:par>
                        <p:par>
                          <p:cTn id="8" fill="hold">
                            <p:stCondLst>
                              <p:cond delay="5000"/>
                            </p:stCondLst>
                            <p:childTnLst>
                              <p:par>
                                <p:cTn id="9" presetID="2" presetClass="entr" presetSubtype="4"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8" presetClass="entr" presetSubtype="16"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amond(in)">
                                      <p:cBhvr>
                                        <p:cTn id="15" dur="5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925122" y="1452007"/>
            <a:ext cx="5293757" cy="1454244"/>
          </a:xfrm>
          <a:prstGeom prst="rect">
            <a:avLst/>
          </a:prstGeom>
          <a:noFill/>
          <a:ln>
            <a:noFill/>
          </a:ln>
        </p:spPr>
        <p:txBody>
          <a:bodyPr wrap="none" lIns="68580" tIns="34290" rIns="68580" bIns="34290" rtlCol="0" anchor="t">
            <a:spAutoFit/>
          </a:bodyPr>
          <a:lstStyle/>
          <a:p>
            <a:pPr algn="ctr" defTabSz="685800">
              <a:lnSpc>
                <a:spcPct val="90000"/>
              </a:lnSpc>
              <a:spcBef>
                <a:spcPct val="0"/>
              </a:spcBef>
            </a:pPr>
            <a:r>
              <a:rPr lang="zh-CN" altLang="en-US" sz="5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mj-lt"/>
                <a:ea typeface="+mj-ea"/>
                <a:cs typeface="+mj-cs"/>
              </a:rPr>
              <a:t>学完这节课，</a:t>
            </a:r>
            <a:endParaRPr lang="en-US" altLang="zh-CN" sz="5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mj-lt"/>
              <a:ea typeface="+mj-ea"/>
              <a:cs typeface="+mj-cs"/>
            </a:endParaRPr>
          </a:p>
          <a:p>
            <a:pPr algn="ctr" defTabSz="685800">
              <a:lnSpc>
                <a:spcPct val="90000"/>
              </a:lnSpc>
              <a:spcBef>
                <a:spcPct val="0"/>
              </a:spcBef>
            </a:pPr>
            <a:r>
              <a:rPr lang="zh-CN" altLang="en-US" sz="5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mj-lt"/>
                <a:ea typeface="+mj-ea"/>
                <a:cs typeface="+mj-cs"/>
              </a:rPr>
              <a:t>你有什么收获呢？</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cstate="email"/>
          <a:stretch>
            <a:fillRect/>
          </a:stretch>
        </p:blipFill>
        <p:spPr>
          <a:xfrm>
            <a:off x="3487084" y="359909"/>
            <a:ext cx="2575891" cy="1727631"/>
          </a:xfrm>
          <a:prstGeom prst="rect">
            <a:avLst/>
          </a:prstGeom>
        </p:spPr>
      </p:pic>
      <p:pic>
        <p:nvPicPr>
          <p:cNvPr id="4100" name="Picture 4" descr="https://timgsa.baidu.com/timg?image&amp;quality=80&amp;size=b9999_10000&amp;sec=1557029385&amp;di=a832802d651c8822b3025021f14f1208&amp;imgtype=jpg&amp;er=1&amp;src=http%3A%2F%2Fimg.redocn.com%2Fsheying%2F20140924%2Fgudaimuchelun_3132117.jpg"/>
          <p:cNvPicPr>
            <a:picLocks noChangeAspect="1" noChangeArrowheads="1"/>
          </p:cNvPicPr>
          <p:nvPr/>
        </p:nvPicPr>
        <p:blipFill rotWithShape="1">
          <a:blip r:embed="rId4" cstate="email"/>
          <a:srcRect/>
          <a:stretch>
            <a:fillRect/>
          </a:stretch>
        </p:blipFill>
        <p:spPr bwMode="auto">
          <a:xfrm>
            <a:off x="3487084" y="2390286"/>
            <a:ext cx="2018911" cy="1819348"/>
          </a:xfrm>
          <a:prstGeom prst="rect">
            <a:avLst/>
          </a:prstGeom>
          <a:noFill/>
          <a:extLst>
            <a:ext uri="{909E8E84-426E-40DD-AFC4-6F175D3DCCD1}">
              <a14:hiddenFill xmlns:a14="http://schemas.microsoft.com/office/drawing/2010/main">
                <a:solidFill>
                  <a:srgbClr val="FFFFFF"/>
                </a:solidFill>
              </a14:hiddenFill>
            </a:ext>
          </a:extLst>
        </p:spPr>
      </p:pic>
      <p:pic>
        <p:nvPicPr>
          <p:cNvPr id="10" name="图片 9"/>
          <p:cNvPicPr>
            <a:picLocks noChangeAspect="1"/>
          </p:cNvPicPr>
          <p:nvPr/>
        </p:nvPicPr>
        <p:blipFill rotWithShape="1">
          <a:blip r:embed="rId5" cstate="email"/>
          <a:srcRect/>
          <a:stretch>
            <a:fillRect/>
          </a:stretch>
        </p:blipFill>
        <p:spPr>
          <a:xfrm>
            <a:off x="986586" y="2389977"/>
            <a:ext cx="2196141" cy="1819658"/>
          </a:xfrm>
          <a:prstGeom prst="rect">
            <a:avLst/>
          </a:prstGeom>
        </p:spPr>
      </p:pic>
      <p:pic>
        <p:nvPicPr>
          <p:cNvPr id="4102" name="Picture 6" descr="https://timgsa.baidu.com/timg?image&amp;quality=80&amp;size=b9999_10000&amp;sec=1556437922285&amp;di=252618a76257dde16307fe493d4d5b4e&amp;imgtype=0&amp;src=http%3A%2F%2Fn.sinaimg.cn%2Fsinacn12%2F272%2Fw600h472%2F20180319%2F3617-fyskeuc0860419.jpg"/>
          <p:cNvPicPr>
            <a:picLocks noChangeAspect="1" noChangeArrowheads="1"/>
          </p:cNvPicPr>
          <p:nvPr/>
        </p:nvPicPr>
        <p:blipFill>
          <a:blip r:embed="rId6" cstate="email"/>
          <a:srcRect/>
          <a:stretch>
            <a:fillRect/>
          </a:stretch>
        </p:blipFill>
        <p:spPr bwMode="auto">
          <a:xfrm>
            <a:off x="986586" y="359909"/>
            <a:ext cx="2196141" cy="1727631"/>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https://timgsa.baidu.com/timg?image&amp;quality=80&amp;size=b9999_10000&amp;sec=1556437992528&amp;di=c2336e9b6b398f3c033cef80d6354688&amp;imgtype=0&amp;src=http%3A%2F%2Ffile03.sg560.com%2Fupimg01%2F2016%2F04%2F871890%2FTitle%2F1557283167621353871890.jpg"/>
          <p:cNvPicPr>
            <a:picLocks noChangeAspect="1" noChangeArrowheads="1"/>
          </p:cNvPicPr>
          <p:nvPr/>
        </p:nvPicPr>
        <p:blipFill>
          <a:blip r:embed="rId7" cstate="email"/>
          <a:srcRect/>
          <a:stretch>
            <a:fillRect/>
          </a:stretch>
        </p:blipFill>
        <p:spPr bwMode="auto">
          <a:xfrm>
            <a:off x="5693275" y="2389977"/>
            <a:ext cx="2431822" cy="1823867"/>
          </a:xfrm>
          <a:prstGeom prst="rect">
            <a:avLst/>
          </a:prstGeom>
          <a:noFill/>
          <a:extLst>
            <a:ext uri="{909E8E84-426E-40DD-AFC4-6F175D3DCCD1}">
              <a14:hiddenFill xmlns:a14="http://schemas.microsoft.com/office/drawing/2010/main">
                <a:solidFill>
                  <a:srgbClr val="FFFFFF"/>
                </a:solidFill>
              </a14:hiddenFill>
            </a:ext>
          </a:extLst>
        </p:spPr>
      </p:pic>
      <p:sp>
        <p:nvSpPr>
          <p:cNvPr id="11" name="椭圆 10"/>
          <p:cNvSpPr/>
          <p:nvPr/>
        </p:nvSpPr>
        <p:spPr>
          <a:xfrm>
            <a:off x="1510019" y="1252057"/>
            <a:ext cx="566257" cy="566257"/>
          </a:xfrm>
          <a:prstGeom prst="ellipse">
            <a:avLst/>
          </a:prstGeom>
          <a:solidFill>
            <a:srgbClr val="B71E4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7" name="椭圆 16"/>
          <p:cNvSpPr/>
          <p:nvPr/>
        </p:nvSpPr>
        <p:spPr>
          <a:xfrm>
            <a:off x="1665553" y="2844917"/>
            <a:ext cx="879796" cy="879796"/>
          </a:xfrm>
          <a:prstGeom prst="ellipse">
            <a:avLst/>
          </a:prstGeom>
          <a:solidFill>
            <a:srgbClr val="B71E4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8" name="椭圆 17"/>
          <p:cNvSpPr/>
          <p:nvPr/>
        </p:nvSpPr>
        <p:spPr>
          <a:xfrm>
            <a:off x="3614830" y="2504113"/>
            <a:ext cx="1695401" cy="1695401"/>
          </a:xfrm>
          <a:prstGeom prst="ellipse">
            <a:avLst/>
          </a:prstGeom>
          <a:solidFill>
            <a:srgbClr val="B71E4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19" name="椭圆 18"/>
          <p:cNvSpPr/>
          <p:nvPr/>
        </p:nvSpPr>
        <p:spPr>
          <a:xfrm>
            <a:off x="4863869" y="880844"/>
            <a:ext cx="797052" cy="797052"/>
          </a:xfrm>
          <a:prstGeom prst="ellipse">
            <a:avLst/>
          </a:prstGeom>
          <a:solidFill>
            <a:srgbClr val="B71E4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20" name="椭圆 19"/>
          <p:cNvSpPr/>
          <p:nvPr/>
        </p:nvSpPr>
        <p:spPr>
          <a:xfrm>
            <a:off x="6431562" y="3102878"/>
            <a:ext cx="1005278" cy="1005278"/>
          </a:xfrm>
          <a:prstGeom prst="ellipse">
            <a:avLst/>
          </a:prstGeom>
          <a:solidFill>
            <a:srgbClr val="B71E4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705165" y="1816929"/>
            <a:ext cx="2395528" cy="761747"/>
          </a:xfrm>
          <a:prstGeom prst="rect">
            <a:avLst/>
          </a:prstGeom>
          <a:noFill/>
          <a:ln>
            <a:noFill/>
          </a:ln>
        </p:spPr>
        <p:txBody>
          <a:bodyPr wrap="none" lIns="68580" tIns="34290" rIns="68580" bIns="34290" rtlCol="0" anchor="t">
            <a:spAutoFit/>
          </a:bodyPr>
          <a:lstStyle/>
          <a:p>
            <a:pPr defTabSz="685800">
              <a:lnSpc>
                <a:spcPct val="90000"/>
              </a:lnSpc>
              <a:spcBef>
                <a:spcPct val="0"/>
              </a:spcBef>
            </a:pPr>
            <a:r>
              <a:rPr lang="zh-CN" altLang="en-US" sz="5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mj-lt"/>
                <a:ea typeface="+mj-ea"/>
                <a:cs typeface="+mj-cs"/>
              </a:rPr>
              <a:t>谢 谢！</a:t>
            </a: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92" name="Picture 28" descr="thumb"/>
          <p:cNvPicPr>
            <a:picLocks noChangeAspect="1"/>
          </p:cNvPicPr>
          <p:nvPr/>
        </p:nvPicPr>
        <p:blipFill>
          <a:blip r:embed="rId3" cstate="email"/>
          <a:stretch>
            <a:fillRect/>
          </a:stretch>
        </p:blipFill>
        <p:spPr>
          <a:xfrm>
            <a:off x="1209380" y="1758482"/>
            <a:ext cx="2211360" cy="2205317"/>
          </a:xfrm>
          <a:prstGeom prst="rect">
            <a:avLst/>
          </a:prstGeom>
          <a:noFill/>
          <a:ln w="9525">
            <a:noFill/>
          </a:ln>
        </p:spPr>
      </p:pic>
      <p:sp>
        <p:nvSpPr>
          <p:cNvPr id="11293" name="Text Box 29"/>
          <p:cNvSpPr txBox="1"/>
          <p:nvPr/>
        </p:nvSpPr>
        <p:spPr>
          <a:xfrm>
            <a:off x="1000388" y="700896"/>
            <a:ext cx="6422655" cy="438581"/>
          </a:xfrm>
          <a:prstGeom prst="rect">
            <a:avLst/>
          </a:prstGeom>
          <a:noFill/>
          <a:ln w="9525">
            <a:noFill/>
          </a:ln>
        </p:spPr>
        <p:txBody>
          <a:bodyPr wrap="square" lIns="68580" tIns="34290" rIns="68580" bIns="34290">
            <a:spAutoFit/>
          </a:bodyPr>
          <a:lstStyle/>
          <a:p>
            <a:pPr>
              <a:spcBef>
                <a:spcPct val="50000"/>
              </a:spcBef>
            </a:pPr>
            <a:r>
              <a:rPr lang="zh-CN" altLang="en-US" sz="2400" dirty="0">
                <a:solidFill>
                  <a:schemeClr val="bg2">
                    <a:lumMod val="50000"/>
                  </a:schemeClr>
                </a:solidFill>
                <a:latin typeface="微软雅黑" panose="020B0503020204020204" pitchFamily="34" charset="-122"/>
                <a:ea typeface="微软雅黑" panose="020B0503020204020204" pitchFamily="34" charset="-122"/>
              </a:rPr>
              <a:t>轮子是古代的重要发明，生活中也很常见。</a:t>
            </a:r>
          </a:p>
        </p:txBody>
      </p:sp>
      <p:sp>
        <p:nvSpPr>
          <p:cNvPr id="11295" name="Text Box 31"/>
          <p:cNvSpPr txBox="1"/>
          <p:nvPr/>
        </p:nvSpPr>
        <p:spPr>
          <a:xfrm>
            <a:off x="5149915" y="1758482"/>
            <a:ext cx="2997893" cy="346249"/>
          </a:xfrm>
          <a:prstGeom prst="rect">
            <a:avLst/>
          </a:prstGeom>
          <a:noFill/>
          <a:ln w="9525">
            <a:noFill/>
          </a:ln>
        </p:spPr>
        <p:txBody>
          <a:bodyPr wrap="square" lIns="68580" tIns="34290" rIns="68580" bIns="34290">
            <a:spAutoFit/>
          </a:bodyPr>
          <a:lstStyle/>
          <a:p>
            <a:pPr>
              <a:spcBef>
                <a:spcPct val="50000"/>
              </a:spcBef>
            </a:pPr>
            <a:r>
              <a:rPr lang="zh-CN" altLang="en-US" sz="1800" dirty="0">
                <a:latin typeface="微软雅黑" panose="020B0503020204020204" pitchFamily="34" charset="-122"/>
                <a:ea typeface="微软雅黑" panose="020B0503020204020204" pitchFamily="34" charset="-122"/>
              </a:rPr>
              <a:t>一个轮子滚一圈可以滚多远？</a:t>
            </a:r>
          </a:p>
        </p:txBody>
      </p:sp>
      <p:sp>
        <p:nvSpPr>
          <p:cNvPr id="11296" name="Text Box 32"/>
          <p:cNvSpPr txBox="1"/>
          <p:nvPr/>
        </p:nvSpPr>
        <p:spPr>
          <a:xfrm>
            <a:off x="3745213" y="2883192"/>
            <a:ext cx="4402595" cy="346249"/>
          </a:xfrm>
          <a:prstGeom prst="rect">
            <a:avLst/>
          </a:prstGeom>
          <a:noFill/>
          <a:ln w="9525">
            <a:noFill/>
          </a:ln>
        </p:spPr>
        <p:txBody>
          <a:bodyPr wrap="square" lIns="68580" tIns="34290" rIns="68580" bIns="34290">
            <a:spAutoFit/>
          </a:bodyPr>
          <a:lstStyle/>
          <a:p>
            <a:pPr>
              <a:spcBef>
                <a:spcPct val="50000"/>
              </a:spcBef>
            </a:pPr>
            <a:r>
              <a:rPr lang="zh-CN" altLang="en-US" sz="1800" dirty="0">
                <a:latin typeface="微软雅黑" panose="020B0503020204020204" pitchFamily="34" charset="-122"/>
                <a:ea typeface="微软雅黑" panose="020B0503020204020204" pitchFamily="34" charset="-122"/>
              </a:rPr>
              <a:t>轮子滚的距离与轮子的直径有没有关系呢？</a:t>
            </a:r>
          </a:p>
        </p:txBody>
      </p:sp>
      <p:sp>
        <p:nvSpPr>
          <p:cNvPr id="2" name="Text Box 31"/>
          <p:cNvSpPr txBox="1"/>
          <p:nvPr/>
        </p:nvSpPr>
        <p:spPr>
          <a:xfrm>
            <a:off x="6109283" y="2164491"/>
            <a:ext cx="2038525" cy="346249"/>
          </a:xfrm>
          <a:prstGeom prst="rect">
            <a:avLst/>
          </a:prstGeom>
          <a:noFill/>
          <a:ln w="9525">
            <a:noFill/>
          </a:ln>
        </p:spPr>
        <p:txBody>
          <a:bodyPr wrap="square" lIns="68580" tIns="34290" rIns="68580" bIns="34290">
            <a:spAutoFit/>
          </a:bodyPr>
          <a:lstStyle/>
          <a:p>
            <a:pPr>
              <a:spcBef>
                <a:spcPct val="50000"/>
              </a:spcBef>
            </a:pPr>
            <a:r>
              <a:rPr lang="zh-CN" altLang="en-US" sz="1800" dirty="0">
                <a:solidFill>
                  <a:schemeClr val="accent1"/>
                </a:solidFill>
                <a:effectLst>
                  <a:outerShdw blurRad="38100" dist="25400" dir="5400000" algn="ctr" rotWithShape="0">
                    <a:srgbClr val="6E747A">
                      <a:alpha val="43000"/>
                    </a:srgbClr>
                  </a:outerShdw>
                </a:effectLst>
                <a:latin typeface="Arial" panose="020B0604020202020204" pitchFamily="34" charset="0"/>
              </a:rPr>
              <a:t>（相当于圆的周长）</a:t>
            </a:r>
          </a:p>
        </p:txBody>
      </p:sp>
      <p:sp>
        <p:nvSpPr>
          <p:cNvPr id="3" name="文本框 2"/>
          <p:cNvSpPr txBox="1"/>
          <p:nvPr/>
        </p:nvSpPr>
        <p:spPr>
          <a:xfrm>
            <a:off x="3978007" y="3255645"/>
            <a:ext cx="4357203" cy="346249"/>
          </a:xfrm>
          <a:prstGeom prst="rect">
            <a:avLst/>
          </a:prstGeom>
          <a:noFill/>
        </p:spPr>
        <p:txBody>
          <a:bodyPr wrap="none" lIns="68580" tIns="34290" rIns="68580" bIns="34290" rtlCol="0" anchor="t">
            <a:spAutoFit/>
          </a:bodyPr>
          <a:lstStyle/>
          <a:p>
            <a:pPr>
              <a:spcBef>
                <a:spcPct val="50000"/>
              </a:spcBef>
            </a:pPr>
            <a:r>
              <a:rPr lang="zh-CN" altLang="en-US" sz="1800" dirty="0">
                <a:solidFill>
                  <a:schemeClr val="accent1"/>
                </a:solidFill>
                <a:effectLst>
                  <a:outerShdw blurRad="38100" dist="25400" dir="5400000" algn="ctr" rotWithShape="0">
                    <a:srgbClr val="6E747A">
                      <a:alpha val="43000"/>
                    </a:srgbClr>
                  </a:outerShdw>
                </a:effectLst>
                <a:latin typeface="Arial" panose="020B0604020202020204" pitchFamily="34" charset="0"/>
                <a:sym typeface="+mn-ea"/>
              </a:rPr>
              <a:t>（它们的商是一个固定的数</a:t>
            </a:r>
            <a:r>
              <a:rPr lang="en-US" altLang="zh-CN" sz="1800" dirty="0">
                <a:solidFill>
                  <a:schemeClr val="accent1"/>
                </a:solidFill>
                <a:effectLst>
                  <a:outerShdw blurRad="38100" dist="25400" dir="5400000" algn="ctr" rotWithShape="0">
                    <a:srgbClr val="6E747A">
                      <a:alpha val="43000"/>
                    </a:srgbClr>
                  </a:outerShdw>
                </a:effectLst>
                <a:latin typeface="Arial" panose="020B0604020202020204" pitchFamily="34" charset="0"/>
                <a:sym typeface="+mn-ea"/>
              </a:rPr>
              <a:t>,</a:t>
            </a:r>
            <a:r>
              <a:rPr lang="zh-CN" altLang="en-US" sz="1800" dirty="0">
                <a:solidFill>
                  <a:schemeClr val="accent1"/>
                </a:solidFill>
                <a:effectLst>
                  <a:outerShdw blurRad="38100" dist="25400" dir="5400000" algn="ctr" rotWithShape="0">
                    <a:srgbClr val="6E747A">
                      <a:alpha val="43000"/>
                    </a:srgbClr>
                  </a:outerShdw>
                </a:effectLst>
                <a:latin typeface="Arial" panose="020B0604020202020204" pitchFamily="34" charset="0"/>
                <a:sym typeface="+mn-ea"/>
              </a:rPr>
              <a:t>称为圆周率）</a:t>
            </a:r>
          </a:p>
        </p:txBody>
      </p:sp>
    </p:spTree>
    <p:custDataLst>
      <p:tags r:id="rId1"/>
    </p:custDataLst>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1292"/>
                                        </p:tgtEl>
                                        <p:attrNameLst>
                                          <p:attrName>style.visibility</p:attrName>
                                        </p:attrNameLst>
                                      </p:cBhvr>
                                      <p:to>
                                        <p:strVal val="visible"/>
                                      </p:to>
                                    </p:set>
                                  </p:childTnLst>
                                </p:cTn>
                              </p:par>
                              <p:par>
                                <p:cTn id="7" presetID="8" presetClass="emph" presetSubtype="0" repeatCount="indefinite" fill="hold" nodeType="withEffect">
                                  <p:stCondLst>
                                    <p:cond delay="0"/>
                                  </p:stCondLst>
                                  <p:childTnLst>
                                    <p:animRot by="21600000">
                                      <p:cBhvr>
                                        <p:cTn id="8" dur="5000" fill="hold"/>
                                        <p:tgtEl>
                                          <p:spTgt spid="11292"/>
                                        </p:tgtEl>
                                        <p:attrNameLst>
                                          <p:attrName>r</p:attrName>
                                        </p:attrNameLst>
                                      </p:cBhvr>
                                    </p:animRo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95"/>
                                        </p:tgtEl>
                                        <p:attrNameLst>
                                          <p:attrName>style.visibility</p:attrName>
                                        </p:attrNameLst>
                                      </p:cBhvr>
                                      <p:to>
                                        <p:strVal val="visible"/>
                                      </p:to>
                                    </p:set>
                                    <p:anim calcmode="lin" valueType="num">
                                      <p:cBhvr additive="base">
                                        <p:cTn id="13" dur="500" fill="hold"/>
                                        <p:tgtEl>
                                          <p:spTgt spid="11295"/>
                                        </p:tgtEl>
                                        <p:attrNameLst>
                                          <p:attrName>ppt_x</p:attrName>
                                        </p:attrNameLst>
                                      </p:cBhvr>
                                      <p:tavLst>
                                        <p:tav tm="0">
                                          <p:val>
                                            <p:strVal val="#ppt_x"/>
                                          </p:val>
                                        </p:tav>
                                        <p:tav tm="100000">
                                          <p:val>
                                            <p:strVal val="#ppt_x"/>
                                          </p:val>
                                        </p:tav>
                                      </p:tavLst>
                                    </p:anim>
                                    <p:anim calcmode="lin" valueType="num">
                                      <p:cBhvr additive="base">
                                        <p:cTn id="14" dur="500" fill="hold"/>
                                        <p:tgtEl>
                                          <p:spTgt spid="1129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296"/>
                                        </p:tgtEl>
                                        <p:attrNameLst>
                                          <p:attrName>style.visibility</p:attrName>
                                        </p:attrNameLst>
                                      </p:cBhvr>
                                      <p:to>
                                        <p:strVal val="visible"/>
                                      </p:to>
                                    </p:set>
                                    <p:anim calcmode="lin" valueType="num">
                                      <p:cBhvr additive="base">
                                        <p:cTn id="25" dur="500" fill="hold"/>
                                        <p:tgtEl>
                                          <p:spTgt spid="11296"/>
                                        </p:tgtEl>
                                        <p:attrNameLst>
                                          <p:attrName>ppt_x</p:attrName>
                                        </p:attrNameLst>
                                      </p:cBhvr>
                                      <p:tavLst>
                                        <p:tav tm="0">
                                          <p:val>
                                            <p:strVal val="#ppt_x"/>
                                          </p:val>
                                        </p:tav>
                                        <p:tav tm="100000">
                                          <p:val>
                                            <p:strVal val="#ppt_x"/>
                                          </p:val>
                                        </p:tav>
                                      </p:tavLst>
                                    </p:anim>
                                    <p:anim calcmode="lin" valueType="num">
                                      <p:cBhvr additive="base">
                                        <p:cTn id="26" dur="500" fill="hold"/>
                                        <p:tgtEl>
                                          <p:spTgt spid="1129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heel(1)">
                                      <p:cBhvr>
                                        <p:cTn id="3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95" grpId="0"/>
      <p:bldP spid="11296" grpId="0"/>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对象 5">
            <a:hlinkClick r:id="" action="ppaction://ole?verb=0"/>
          </p:cNvPr>
          <p:cNvGraphicFramePr>
            <a:graphicFrameLocks noChangeAspect="1"/>
          </p:cNvGraphicFramePr>
          <p:nvPr/>
        </p:nvGraphicFramePr>
        <p:xfrm>
          <a:off x="6204616" y="1528178"/>
          <a:ext cx="2352199" cy="2352199"/>
        </p:xfrm>
        <a:graphic>
          <a:graphicData uri="http://schemas.openxmlformats.org/presentationml/2006/ole">
            <mc:AlternateContent xmlns:mc="http://schemas.openxmlformats.org/markup-compatibility/2006">
              <mc:Choice xmlns:v="urn:schemas-microsoft-com:vml" Requires="v">
                <p:oleObj spid="_x0000_s1041" r:id="rId4" imgW="139700" imgH="139700" progId="Equation.KSEE3">
                  <p:embed/>
                </p:oleObj>
              </mc:Choice>
              <mc:Fallback>
                <p:oleObj r:id="rId4" imgW="139700" imgH="139700" progId="Equation.KSEE3">
                  <p:embed/>
                  <p:pic>
                    <p:nvPicPr>
                      <p:cNvPr id="0" name="图片 1024"/>
                      <p:cNvPicPr/>
                      <p:nvPr/>
                    </p:nvPicPr>
                    <p:blipFill>
                      <a:blip r:embed="rId5"/>
                      <a:stretch>
                        <a:fillRect/>
                      </a:stretch>
                    </p:blipFill>
                    <p:spPr>
                      <a:xfrm>
                        <a:off x="6204616" y="1528178"/>
                        <a:ext cx="2352199" cy="2352199"/>
                      </a:xfrm>
                      <a:prstGeom prst="rect">
                        <a:avLst/>
                      </a:prstGeom>
                    </p:spPr>
                  </p:pic>
                </p:oleObj>
              </mc:Fallback>
            </mc:AlternateContent>
          </a:graphicData>
        </a:graphic>
      </p:graphicFrame>
      <p:sp>
        <p:nvSpPr>
          <p:cNvPr id="7" name="文本框 6"/>
          <p:cNvSpPr txBox="1"/>
          <p:nvPr/>
        </p:nvSpPr>
        <p:spPr>
          <a:xfrm>
            <a:off x="987804" y="654750"/>
            <a:ext cx="6732166" cy="1054135"/>
          </a:xfrm>
          <a:prstGeom prst="rect">
            <a:avLst/>
          </a:prstGeom>
          <a:noFill/>
          <a:ln w="9525">
            <a:noFill/>
          </a:ln>
        </p:spPr>
        <p:txBody>
          <a:bodyPr wrap="square" lIns="68580" tIns="34290" rIns="68580" bIns="34290">
            <a:spAutoFit/>
          </a:bodyPr>
          <a:lstStyle>
            <a:defPPr>
              <a:defRPr lang="en-US"/>
            </a:defPPr>
            <a:lvl1pPr>
              <a:spcBef>
                <a:spcPct val="50000"/>
              </a:spcBef>
              <a:defRPr sz="3200">
                <a:solidFill>
                  <a:schemeClr val="bg2">
                    <a:lumMod val="50000"/>
                  </a:schemeClr>
                </a:solidFill>
                <a:latin typeface="微软雅黑" panose="020B0503020204020204" pitchFamily="34" charset="-122"/>
                <a:ea typeface="微软雅黑" panose="020B0503020204020204" pitchFamily="34" charset="-122"/>
              </a:defRPr>
            </a:lvl1pPr>
          </a:lstStyle>
          <a:p>
            <a:r>
              <a:rPr lang="zh-CN" altLang="en-US" dirty="0">
                <a:sym typeface="+mn-ea"/>
              </a:rPr>
              <a:t>圆的周长与直径的商是一个固定值，称为圆周率。</a:t>
            </a:r>
          </a:p>
        </p:txBody>
      </p:sp>
      <p:sp>
        <p:nvSpPr>
          <p:cNvPr id="8" name="矩形 7"/>
          <p:cNvSpPr/>
          <p:nvPr/>
        </p:nvSpPr>
        <p:spPr>
          <a:xfrm>
            <a:off x="987803" y="1819524"/>
            <a:ext cx="5293757" cy="1608133"/>
          </a:xfrm>
          <a:prstGeom prst="rect">
            <a:avLst/>
          </a:prstGeom>
          <a:noFill/>
          <a:ln>
            <a:noFill/>
          </a:ln>
        </p:spPr>
        <p:txBody>
          <a:bodyPr wrap="none" lIns="68580" tIns="34290" rIns="68580" bIns="34290" rtlCol="0" anchor="t">
            <a:spAutoFit/>
          </a:bodyPr>
          <a:lstStyle/>
          <a:p>
            <a:r>
              <a:rPr lang="zh-CN" altLang="en-US" sz="5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关于圆周率的记载</a:t>
            </a:r>
          </a:p>
          <a:p>
            <a:r>
              <a:rPr lang="zh-CN" altLang="en-US" sz="50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你知道多少呢？</a:t>
            </a: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文本框 82948"/>
          <p:cNvSpPr txBox="1"/>
          <p:nvPr/>
        </p:nvSpPr>
        <p:spPr>
          <a:xfrm>
            <a:off x="1069677" y="1858213"/>
            <a:ext cx="7204047" cy="1731243"/>
          </a:xfrm>
          <a:prstGeom prst="rect">
            <a:avLst/>
          </a:prstGeom>
          <a:noFill/>
          <a:ln w="9525">
            <a:noFill/>
          </a:ln>
        </p:spPr>
        <p:txBody>
          <a:bodyPr wrap="square" lIns="68580" tIns="34290" rIns="68580" bIns="34290" anchor="t">
            <a:spAutoFit/>
          </a:bodyPr>
          <a:lstStyle/>
          <a:p>
            <a:pPr>
              <a:lnSpc>
                <a:spcPct val="150000"/>
              </a:lnSpc>
            </a:pPr>
            <a:r>
              <a:rPr lang="zh-CN" altLang="zh-CN" sz="1800" dirty="0">
                <a:latin typeface="微软雅黑" panose="020B0503020204020204" pitchFamily="34" charset="-122"/>
                <a:ea typeface="微软雅黑" panose="020B0503020204020204" pitchFamily="34" charset="-122"/>
              </a:rPr>
              <a:t>让</a:t>
            </a:r>
            <a:r>
              <a:rPr lang="zh-CN" altLang="en-US" sz="1800" dirty="0">
                <a:latin typeface="微软雅黑" panose="020B0503020204020204" pitchFamily="34" charset="-122"/>
                <a:ea typeface="微软雅黑" panose="020B0503020204020204" pitchFamily="34" charset="-122"/>
              </a:rPr>
              <a:t>同学们</a:t>
            </a:r>
            <a:r>
              <a:rPr lang="zh-CN" altLang="zh-CN" sz="1800" dirty="0">
                <a:latin typeface="微软雅黑" panose="020B0503020204020204" pitchFamily="34" charset="-122"/>
                <a:ea typeface="微软雅黑" panose="020B0503020204020204" pitchFamily="34" charset="-122"/>
              </a:rPr>
              <a:t>了解圆周率的古代以及近现代发展历史，了解人类对圆周率的研究历史，掌握计算圆周率有关的方法，了解π值在日常生活中的应用以及其数学价值，最后通过对本课程的学习，感受数学文化的魅力，激发</a:t>
            </a:r>
            <a:r>
              <a:rPr lang="zh-CN" altLang="en-US" sz="1800" dirty="0">
                <a:latin typeface="微软雅黑" panose="020B0503020204020204" pitchFamily="34" charset="-122"/>
                <a:ea typeface="微软雅黑" panose="020B0503020204020204" pitchFamily="34" charset="-122"/>
              </a:rPr>
              <a:t>同学们</a:t>
            </a:r>
            <a:r>
              <a:rPr lang="zh-CN" altLang="zh-CN" sz="1800" dirty="0">
                <a:latin typeface="微软雅黑" panose="020B0503020204020204" pitchFamily="34" charset="-122"/>
                <a:ea typeface="微软雅黑" panose="020B0503020204020204" pitchFamily="34" charset="-122"/>
              </a:rPr>
              <a:t>学习数学的兴趣。</a:t>
            </a:r>
            <a:endParaRPr lang="zh-CN" altLang="en-US" sz="1800" dirty="0">
              <a:latin typeface="微软雅黑" panose="020B0503020204020204" pitchFamily="34" charset="-122"/>
              <a:ea typeface="微软雅黑" panose="020B0503020204020204" pitchFamily="34" charset="-122"/>
            </a:endParaRPr>
          </a:p>
        </p:txBody>
      </p:sp>
      <p:sp>
        <p:nvSpPr>
          <p:cNvPr id="2" name="文本框 1"/>
          <p:cNvSpPr txBox="1"/>
          <p:nvPr/>
        </p:nvSpPr>
        <p:spPr>
          <a:xfrm>
            <a:off x="3467010" y="575578"/>
            <a:ext cx="2209980" cy="577081"/>
          </a:xfrm>
          <a:prstGeom prst="rect">
            <a:avLst/>
          </a:prstGeom>
          <a:noFill/>
        </p:spPr>
        <p:txBody>
          <a:bodyPr wrap="none" lIns="68580" tIns="34290" rIns="68580" bIns="34290" rtlCol="0" anchor="t">
            <a:spAutoFit/>
          </a:bodyPr>
          <a:lstStyle/>
          <a:p>
            <a:r>
              <a:rPr lang="zh-CN" altLang="en-US" sz="3300" b="1" dirty="0">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sym typeface="+mn-ea"/>
              </a:rPr>
              <a:t>学 习 目 标</a:t>
            </a:r>
          </a:p>
        </p:txBody>
      </p:sp>
    </p:spTree>
    <p:custDataLst>
      <p:tags r:id="rId1"/>
    </p:custDataLst>
  </p:cSld>
  <p:clrMapOvr>
    <a:masterClrMapping/>
  </p:clrMapOvr>
  <p:transition>
    <p:blinds/>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049646" y="611737"/>
            <a:ext cx="1523494" cy="484748"/>
          </a:xfrm>
          <a:prstGeom prst="rect">
            <a:avLst/>
          </a:prstGeom>
          <a:noFill/>
        </p:spPr>
        <p:txBody>
          <a:bodyPr wrap="none" lIns="68580" tIns="34290" rIns="68580" bIns="34290" rtlCol="0" anchor="t">
            <a:spAutoFit/>
          </a:bodyPr>
          <a:lstStyle>
            <a:defPPr>
              <a:defRPr lang="en-US"/>
            </a:defPPr>
            <a:lvl1pPr>
              <a:defRPr sz="4400" b="1">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defRPr>
            </a:lvl1pPr>
          </a:lstStyle>
          <a:p>
            <a:r>
              <a:rPr lang="zh-CN" altLang="en-US" sz="2700" dirty="0"/>
              <a:t>小组活动</a:t>
            </a:r>
          </a:p>
        </p:txBody>
      </p:sp>
      <p:sp>
        <p:nvSpPr>
          <p:cNvPr id="7" name="文本框 6"/>
          <p:cNvSpPr txBox="1"/>
          <p:nvPr/>
        </p:nvSpPr>
        <p:spPr>
          <a:xfrm>
            <a:off x="1049646" y="1666739"/>
            <a:ext cx="7211557" cy="1384995"/>
          </a:xfrm>
          <a:prstGeom prst="rect">
            <a:avLst/>
          </a:prstGeom>
          <a:noFill/>
        </p:spPr>
        <p:txBody>
          <a:bodyPr wrap="square" lIns="68580" tIns="34290" rIns="68580" bIns="34290" rtlCol="0" anchor="t">
            <a:spAutoFit/>
          </a:bodyPr>
          <a:lstStyle/>
          <a:p>
            <a:pPr>
              <a:lnSpc>
                <a:spcPct val="150000"/>
              </a:lnSpc>
            </a:pPr>
            <a:r>
              <a:rPr lang="zh-CN" altLang="en-US" sz="2100" b="1" dirty="0">
                <a:latin typeface="微软雅黑" panose="020B0503020204020204" pitchFamily="34" charset="-122"/>
                <a:ea typeface="微软雅黑" panose="020B0503020204020204" pitchFamily="34" charset="-122"/>
                <a:sym typeface="+mn-ea"/>
              </a:rPr>
              <a:t>要求：</a:t>
            </a:r>
            <a:endParaRPr lang="en-US" altLang="zh-CN" sz="2100" dirty="0">
              <a:latin typeface="微软雅黑" panose="020B0503020204020204" pitchFamily="34" charset="-122"/>
              <a:ea typeface="微软雅黑" panose="020B0503020204020204" pitchFamily="34" charset="-122"/>
              <a:sym typeface="+mn-ea"/>
            </a:endParaRPr>
          </a:p>
          <a:p>
            <a:pPr>
              <a:lnSpc>
                <a:spcPct val="150000"/>
              </a:lnSpc>
            </a:pPr>
            <a:r>
              <a:rPr lang="zh-CN" altLang="en-US" sz="1800" dirty="0">
                <a:latin typeface="微软雅黑" panose="020B0503020204020204" pitchFamily="34" charset="-122"/>
                <a:ea typeface="微软雅黑" panose="020B0503020204020204" pitchFamily="34" charset="-122"/>
                <a:sym typeface="+mn-ea"/>
              </a:rPr>
              <a:t>每个小组将课前搜集的资料按时间顺序进行整理，与小组成员分享圆周率的历史，交流古今中外探究圆周率的计算方法。</a:t>
            </a: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88685" y="603390"/>
            <a:ext cx="2938031" cy="443198"/>
          </a:xfrm>
          <a:noFill/>
        </p:spPr>
        <p:txBody>
          <a:bodyPr wrap="square" rtlCol="0" anchor="t">
            <a:spAutoFit/>
          </a:bodyPr>
          <a:lstStyle/>
          <a:p>
            <a:pPr defTabSz="342900"/>
            <a:r>
              <a:rPr lang="zh-CN" altLang="en-US" sz="2700" b="1" dirty="0">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cs typeface="+mn-cs"/>
              </a:rPr>
              <a:t>古代圆周率的历史</a:t>
            </a:r>
          </a:p>
        </p:txBody>
      </p:sp>
      <p:sp>
        <p:nvSpPr>
          <p:cNvPr id="4" name="标题 1"/>
          <p:cNvSpPr>
            <a:spLocks noGrp="1"/>
          </p:cNvSpPr>
          <p:nvPr/>
        </p:nvSpPr>
        <p:spPr>
          <a:xfrm>
            <a:off x="1014057" y="1656379"/>
            <a:ext cx="7406935" cy="394676"/>
          </a:xfrm>
          <a:prstGeom prst="rect">
            <a:avLst/>
          </a:prstGeom>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b="1" kern="1200">
                <a:solidFill>
                  <a:schemeClr val="accent3">
                    <a:lumMod val="75000"/>
                  </a:schemeClr>
                </a:solidFill>
                <a:latin typeface="+mj-lt"/>
                <a:ea typeface="+mj-ea"/>
                <a:cs typeface="+mj-cs"/>
              </a:defRPr>
            </a:lvl1pPr>
          </a:lstStyle>
          <a:p>
            <a:r>
              <a:rPr lang="zh-CN" altLang="en-US" sz="1500" b="0" dirty="0">
                <a:solidFill>
                  <a:schemeClr val="tx1"/>
                </a:solidFill>
                <a:latin typeface="微软雅黑" panose="020B0503020204020204" pitchFamily="34" charset="-122"/>
                <a:ea typeface="微软雅黑" panose="020B0503020204020204" pitchFamily="34" charset="-122"/>
              </a:rPr>
              <a:t>我们国家古代最早关于圆周率的记载时间、书籍名称及计算方法是怎样的呢？</a:t>
            </a:r>
          </a:p>
        </p:txBody>
      </p:sp>
      <p:sp>
        <p:nvSpPr>
          <p:cNvPr id="5" name="标题 1"/>
          <p:cNvSpPr>
            <a:spLocks noGrp="1"/>
          </p:cNvSpPr>
          <p:nvPr/>
        </p:nvSpPr>
        <p:spPr>
          <a:xfrm>
            <a:off x="485299" y="2196258"/>
            <a:ext cx="7886700" cy="862621"/>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b="1" kern="1200">
                <a:solidFill>
                  <a:schemeClr val="accent3">
                    <a:lumMod val="75000"/>
                  </a:schemeClr>
                </a:solidFill>
                <a:latin typeface="+mj-lt"/>
                <a:ea typeface="+mj-ea"/>
                <a:cs typeface="+mj-cs"/>
              </a:defRPr>
            </a:lvl1pPr>
          </a:lstStyle>
          <a:p>
            <a:endParaRPr lang="zh-CN" altLang="en-US">
              <a:solidFill>
                <a:srgbClr val="FF0000"/>
              </a:solidFill>
            </a:endParaRPr>
          </a:p>
        </p:txBody>
      </p:sp>
      <p:sp>
        <p:nvSpPr>
          <p:cNvPr id="18461" name="Text Box 29"/>
          <p:cNvSpPr txBox="1"/>
          <p:nvPr/>
        </p:nvSpPr>
        <p:spPr>
          <a:xfrm>
            <a:off x="1014057" y="2288536"/>
            <a:ext cx="6080038" cy="1454244"/>
          </a:xfrm>
          <a:prstGeom prst="rect">
            <a:avLst/>
          </a:prstGeom>
          <a:noFill/>
          <a:ln w="9525">
            <a:noFill/>
          </a:ln>
        </p:spPr>
        <p:txBody>
          <a:bodyPr wrap="square" lIns="68580" tIns="34290" rIns="68580" bIns="34290">
            <a:spAutoFit/>
          </a:bodyPr>
          <a:lstStyle/>
          <a:p>
            <a:pPr>
              <a:lnSpc>
                <a:spcPct val="150000"/>
              </a:lnSpc>
              <a:spcBef>
                <a:spcPct val="50000"/>
              </a:spcBef>
            </a:pPr>
            <a:r>
              <a:rPr lang="zh-CN" altLang="en-US" sz="1500" dirty="0">
                <a:latin typeface="微软雅黑" panose="020B0503020204020204" pitchFamily="34" charset="-122"/>
                <a:ea typeface="微软雅黑" panose="020B0503020204020204" pitchFamily="34" charset="-122"/>
              </a:rPr>
              <a:t>在我国，现存有关圆周率的最早记载是，</a:t>
            </a:r>
            <a:r>
              <a:rPr lang="en-US" altLang="zh-CN" sz="1500" dirty="0">
                <a:latin typeface="微软雅黑" panose="020B0503020204020204" pitchFamily="34" charset="-122"/>
                <a:ea typeface="微软雅黑" panose="020B0503020204020204" pitchFamily="34" charset="-122"/>
                <a:sym typeface="+mn-ea"/>
              </a:rPr>
              <a:t>2000</a:t>
            </a:r>
            <a:r>
              <a:rPr lang="zh-CN" altLang="en-US" sz="1500" dirty="0">
                <a:latin typeface="微软雅黑" panose="020B0503020204020204" pitchFamily="34" charset="-122"/>
                <a:ea typeface="微软雅黑" panose="020B0503020204020204" pitchFamily="34" charset="-122"/>
                <a:sym typeface="+mn-ea"/>
              </a:rPr>
              <a:t>多年前的</a:t>
            </a:r>
            <a:r>
              <a:rPr lang="en-US" altLang="zh-CN" sz="1500" dirty="0">
                <a:solidFill>
                  <a:srgbClr val="C00000"/>
                </a:solidFill>
                <a:latin typeface="微软雅黑" panose="020B0503020204020204" pitchFamily="34" charset="-122"/>
                <a:ea typeface="微软雅黑" panose="020B0503020204020204" pitchFamily="34" charset="-122"/>
                <a:sym typeface="+mn-ea"/>
              </a:rPr>
              <a:t>《</a:t>
            </a:r>
            <a:r>
              <a:rPr lang="zh-CN" altLang="en-US" sz="1500" dirty="0">
                <a:solidFill>
                  <a:srgbClr val="C00000"/>
                </a:solidFill>
                <a:latin typeface="微软雅黑" panose="020B0503020204020204" pitchFamily="34" charset="-122"/>
                <a:ea typeface="微软雅黑" panose="020B0503020204020204" pitchFamily="34" charset="-122"/>
                <a:sym typeface="+mn-ea"/>
              </a:rPr>
              <a:t>周髀算经</a:t>
            </a:r>
            <a:r>
              <a:rPr lang="en-US" altLang="zh-CN" sz="1500" dirty="0">
                <a:solidFill>
                  <a:srgbClr val="C00000"/>
                </a:solidFill>
                <a:latin typeface="微软雅黑" panose="020B0503020204020204" pitchFamily="34" charset="-122"/>
                <a:ea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rPr>
              <a:t>最早的解决方案是</a:t>
            </a:r>
            <a:r>
              <a:rPr lang="zh-CN" altLang="en-US" sz="1500" dirty="0">
                <a:solidFill>
                  <a:srgbClr val="C00000"/>
                </a:solidFill>
                <a:latin typeface="微软雅黑" panose="020B0503020204020204" pitchFamily="34" charset="-122"/>
                <a:ea typeface="微软雅黑" panose="020B0503020204020204" pitchFamily="34" charset="-122"/>
              </a:rPr>
              <a:t>测量</a:t>
            </a:r>
            <a:r>
              <a:rPr lang="zh-CN" altLang="en-US" sz="1500" dirty="0">
                <a:latin typeface="微软雅黑" panose="020B0503020204020204" pitchFamily="34" charset="-122"/>
                <a:ea typeface="微软雅黑" panose="020B0503020204020204" pitchFamily="34" charset="-122"/>
              </a:rPr>
              <a:t>。</a:t>
            </a:r>
            <a:r>
              <a:rPr lang="zh-CN" altLang="en-US" sz="1500" dirty="0">
                <a:latin typeface="微软雅黑" panose="020B0503020204020204" pitchFamily="34" charset="-122"/>
                <a:ea typeface="微软雅黑" panose="020B0503020204020204" pitchFamily="34" charset="-122"/>
                <a:sym typeface="+mn-ea"/>
              </a:rPr>
              <a:t>人们发现</a:t>
            </a:r>
            <a:r>
              <a:rPr lang="zh-CN" altLang="en-US" sz="1500" dirty="0">
                <a:solidFill>
                  <a:srgbClr val="C00000"/>
                </a:solidFill>
                <a:latin typeface="微软雅黑" panose="020B0503020204020204" pitchFamily="34" charset="-122"/>
                <a:ea typeface="微软雅黑" panose="020B0503020204020204" pitchFamily="34" charset="-122"/>
                <a:sym typeface="+mn-ea"/>
              </a:rPr>
              <a:t>圆的周长总是其直径的</a:t>
            </a:r>
            <a:r>
              <a:rPr lang="en-US" altLang="zh-CN" sz="1500" dirty="0">
                <a:solidFill>
                  <a:srgbClr val="C00000"/>
                </a:solidFill>
                <a:latin typeface="微软雅黑" panose="020B0503020204020204" pitchFamily="34" charset="-122"/>
                <a:ea typeface="微软雅黑" panose="020B0503020204020204" pitchFamily="34" charset="-122"/>
                <a:sym typeface="+mn-ea"/>
              </a:rPr>
              <a:t>3</a:t>
            </a:r>
            <a:r>
              <a:rPr lang="zh-CN" altLang="en-US" sz="1500" dirty="0">
                <a:solidFill>
                  <a:srgbClr val="C00000"/>
                </a:solidFill>
                <a:latin typeface="微软雅黑" panose="020B0503020204020204" pitchFamily="34" charset="-122"/>
                <a:ea typeface="微软雅黑" panose="020B0503020204020204" pitchFamily="34" charset="-122"/>
                <a:sym typeface="+mn-ea"/>
              </a:rPr>
              <a:t>倍多</a:t>
            </a:r>
            <a:r>
              <a:rPr lang="zh-CN" altLang="en-US" sz="1500" dirty="0">
                <a:latin typeface="微软雅黑" panose="020B0503020204020204" pitchFamily="34" charset="-122"/>
                <a:ea typeface="微软雅黑" panose="020B0503020204020204" pitchFamily="34" charset="-122"/>
                <a:sym typeface="+mn-ea"/>
              </a:rPr>
              <a:t>。从而出现</a:t>
            </a:r>
            <a:r>
              <a:rPr lang="en-US" altLang="zh-CN" sz="1500" dirty="0">
                <a:solidFill>
                  <a:srgbClr val="B71E42"/>
                </a:solidFill>
                <a:latin typeface="微软雅黑" panose="020B0503020204020204" pitchFamily="34" charset="-122"/>
                <a:ea typeface="微软雅黑" panose="020B0503020204020204" pitchFamily="34" charset="-122"/>
                <a:sym typeface="+mn-ea"/>
              </a:rPr>
              <a:t>“</a:t>
            </a:r>
            <a:r>
              <a:rPr lang="zh-CN" altLang="en-US" sz="1500" dirty="0">
                <a:solidFill>
                  <a:srgbClr val="B71E42"/>
                </a:solidFill>
                <a:latin typeface="微软雅黑" panose="020B0503020204020204" pitchFamily="34" charset="-122"/>
                <a:ea typeface="微软雅黑" panose="020B0503020204020204" pitchFamily="34" charset="-122"/>
                <a:sym typeface="+mn-ea"/>
              </a:rPr>
              <a:t>周三径一</a:t>
            </a:r>
            <a:r>
              <a:rPr lang="en-US" altLang="zh-CN" sz="1500" dirty="0">
                <a:solidFill>
                  <a:srgbClr val="B71E42"/>
                </a:solidFill>
                <a:latin typeface="微软雅黑" panose="020B0503020204020204" pitchFamily="34" charset="-122"/>
                <a:ea typeface="微软雅黑" panose="020B0503020204020204" pitchFamily="34" charset="-122"/>
                <a:sym typeface="+mn-ea"/>
              </a:rPr>
              <a:t>”</a:t>
            </a:r>
            <a:r>
              <a:rPr lang="zh-CN" altLang="en-US" sz="1500" dirty="0">
                <a:latin typeface="微软雅黑" panose="020B0503020204020204" pitchFamily="34" charset="-122"/>
                <a:ea typeface="微软雅黑" panose="020B0503020204020204" pitchFamily="34" charset="-122"/>
                <a:sym typeface="+mn-ea"/>
              </a:rPr>
              <a:t>的概念。然而，用测量的方法计算圆周率，圆周率的精确程度取决于测量的精确程度，而有许多实际困难限制了测量的精度。</a:t>
            </a:r>
            <a:endParaRPr lang="en-US" altLang="zh-CN" sz="1500" dirty="0">
              <a:latin typeface="微软雅黑" panose="020B0503020204020204" pitchFamily="34" charset="-122"/>
              <a:ea typeface="微软雅黑" panose="020B0503020204020204" pitchFamily="34" charset="-122"/>
              <a:sym typeface="+mn-ea"/>
            </a:endParaRPr>
          </a:p>
        </p:txBody>
      </p:sp>
      <p:pic>
        <p:nvPicPr>
          <p:cNvPr id="18459" name="图片 39" descr="2.png"/>
          <p:cNvPicPr>
            <a:picLocks noChangeAspect="1"/>
          </p:cNvPicPr>
          <p:nvPr/>
        </p:nvPicPr>
        <p:blipFill>
          <a:blip r:embed="rId4" cstate="email"/>
          <a:stretch>
            <a:fillRect/>
          </a:stretch>
        </p:blipFill>
        <p:spPr>
          <a:xfrm>
            <a:off x="7121335" y="2015644"/>
            <a:ext cx="1802175" cy="2329478"/>
          </a:xfrm>
          <a:prstGeom prst="rect">
            <a:avLst/>
          </a:prstGeom>
          <a:noFill/>
          <a:ln w="9525">
            <a:noFill/>
          </a:ln>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1"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ppt_x"/>
                                          </p:val>
                                        </p:tav>
                                      </p:tavLst>
                                    </p:anim>
                                    <p:anim calcmode="lin" valueType="num">
                                      <p:cBhvr additive="base">
                                        <p:cTn id="7" dur="500"/>
                                        <p:tgtEl>
                                          <p:spTgt spid="4"/>
                                        </p:tgtEl>
                                        <p:attrNameLst>
                                          <p:attrName>ppt_y</p:attrName>
                                        </p:attrNameLst>
                                      </p:cBhvr>
                                      <p:tavLst>
                                        <p:tav tm="0">
                                          <p:val>
                                            <p:strVal val="ppt_y"/>
                                          </p:val>
                                        </p:tav>
                                        <p:tav tm="100000">
                                          <p:val>
                                            <p:strVal val="1+ppt_h/2"/>
                                          </p:val>
                                        </p:tav>
                                      </p:tavLst>
                                    </p:anim>
                                    <p:set>
                                      <p:cBhvr>
                                        <p:cTn id="8" dur="1" fill="hold">
                                          <p:stCondLst>
                                            <p:cond delay="499"/>
                                          </p:stCondLst>
                                        </p:cTn>
                                        <p:tgtEl>
                                          <p:spTgt spid="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1" nodeType="clickEffect">
                                  <p:stCondLst>
                                    <p:cond delay="0"/>
                                  </p:stCondLst>
                                  <p:childTnLst>
                                    <p:anim calcmode="lin" valueType="num">
                                      <p:cBhvr additive="base">
                                        <p:cTn id="18" dur="500"/>
                                        <p:tgtEl>
                                          <p:spTgt spid="5"/>
                                        </p:tgtEl>
                                        <p:attrNameLst>
                                          <p:attrName>ppt_x</p:attrName>
                                        </p:attrNameLst>
                                      </p:cBhvr>
                                      <p:tavLst>
                                        <p:tav tm="0">
                                          <p:val>
                                            <p:strVal val="ppt_x"/>
                                          </p:val>
                                        </p:tav>
                                        <p:tav tm="100000">
                                          <p:val>
                                            <p:strVal val="ppt_x"/>
                                          </p:val>
                                        </p:tav>
                                      </p:tavLst>
                                    </p:anim>
                                    <p:anim calcmode="lin" valueType="num">
                                      <p:cBhvr additive="base">
                                        <p:cTn id="19" dur="500"/>
                                        <p:tgtEl>
                                          <p:spTgt spid="5"/>
                                        </p:tgtEl>
                                        <p:attrNameLst>
                                          <p:attrName>ppt_y</p:attrName>
                                        </p:attrNameLst>
                                      </p:cBhvr>
                                      <p:tavLst>
                                        <p:tav tm="0">
                                          <p:val>
                                            <p:strVal val="ppt_y"/>
                                          </p:val>
                                        </p:tav>
                                        <p:tav tm="100000">
                                          <p:val>
                                            <p:strVal val="1+ppt_h/2"/>
                                          </p:val>
                                        </p:tav>
                                      </p:tavLst>
                                    </p:anim>
                                    <p:set>
                                      <p:cBhvr>
                                        <p:cTn id="20" dur="1" fill="hold">
                                          <p:stCondLst>
                                            <p:cond delay="499"/>
                                          </p:stCondLst>
                                        </p:cTn>
                                        <p:tgtEl>
                                          <p:spTgt spid="5"/>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8461"/>
                                        </p:tgtEl>
                                        <p:attrNameLst>
                                          <p:attrName>style.visibility</p:attrName>
                                        </p:attrNameLst>
                                      </p:cBhvr>
                                      <p:to>
                                        <p:strVal val="visible"/>
                                      </p:to>
                                    </p:set>
                                    <p:animEffect transition="in" filter="fade">
                                      <p:cBhvr>
                                        <p:cTn id="25" dur="2000"/>
                                        <p:tgtEl>
                                          <p:spTgt spid="18461"/>
                                        </p:tgtEl>
                                      </p:cBhvr>
                                    </p:animEffect>
                                    <p:anim calcmode="lin" valueType="num">
                                      <p:cBhvr>
                                        <p:cTn id="26" dur="2000" fill="hold"/>
                                        <p:tgtEl>
                                          <p:spTgt spid="18461"/>
                                        </p:tgtEl>
                                        <p:attrNameLst>
                                          <p:attrName>ppt_x</p:attrName>
                                        </p:attrNameLst>
                                      </p:cBhvr>
                                      <p:tavLst>
                                        <p:tav tm="0">
                                          <p:val>
                                            <p:strVal val="#ppt_x"/>
                                          </p:val>
                                        </p:tav>
                                        <p:tav tm="100000">
                                          <p:val>
                                            <p:strVal val="#ppt_x"/>
                                          </p:val>
                                        </p:tav>
                                      </p:tavLst>
                                    </p:anim>
                                    <p:anim calcmode="lin" valueType="num">
                                      <p:cBhvr>
                                        <p:cTn id="27" dur="2000" fill="hold"/>
                                        <p:tgtEl>
                                          <p:spTgt spid="18461"/>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23" presetClass="entr" presetSubtype="32" fill="hold" nodeType="afterEffect">
                                  <p:stCondLst>
                                    <p:cond delay="500"/>
                                  </p:stCondLst>
                                  <p:childTnLst>
                                    <p:set>
                                      <p:cBhvr>
                                        <p:cTn id="30" dur="1" fill="hold">
                                          <p:stCondLst>
                                            <p:cond delay="0"/>
                                          </p:stCondLst>
                                        </p:cTn>
                                        <p:tgtEl>
                                          <p:spTgt spid="18459"/>
                                        </p:tgtEl>
                                        <p:attrNameLst>
                                          <p:attrName>style.visibility</p:attrName>
                                        </p:attrNameLst>
                                      </p:cBhvr>
                                      <p:to>
                                        <p:strVal val="visible"/>
                                      </p:to>
                                    </p:set>
                                    <p:anim calcmode="lin" valueType="num">
                                      <p:cBhvr>
                                        <p:cTn id="31" dur="1000" fill="hold"/>
                                        <p:tgtEl>
                                          <p:spTgt spid="18459"/>
                                        </p:tgtEl>
                                        <p:attrNameLst>
                                          <p:attrName>ppt_w</p:attrName>
                                        </p:attrNameLst>
                                      </p:cBhvr>
                                      <p:tavLst>
                                        <p:tav tm="0">
                                          <p:val>
                                            <p:strVal val="4*#ppt_w"/>
                                          </p:val>
                                        </p:tav>
                                        <p:tav tm="100000">
                                          <p:val>
                                            <p:strVal val="#ppt_w"/>
                                          </p:val>
                                        </p:tav>
                                      </p:tavLst>
                                    </p:anim>
                                    <p:anim calcmode="lin" valueType="num">
                                      <p:cBhvr>
                                        <p:cTn id="32" dur="1000" fill="hold"/>
                                        <p:tgtEl>
                                          <p:spTgt spid="18459"/>
                                        </p:tgtEl>
                                        <p:attrNameLst>
                                          <p:attrName>ppt_h</p:attrName>
                                        </p:attrNameLst>
                                      </p:cBhvr>
                                      <p:tavLst>
                                        <p:tav tm="0">
                                          <p:val>
                                            <p:strVal val="4*#ppt_h"/>
                                          </p:val>
                                        </p:tav>
                                        <p:tav tm="100000">
                                          <p:val>
                                            <p:strVal val="#ppt_h"/>
                                          </p:val>
                                        </p:tav>
                                      </p:tavLst>
                                    </p:anim>
                                  </p:childTnLst>
                                  <p:subTnLst>
                                    <p:audio>
                                      <p:cMediaNode>
                                        <p:cTn display="0" masterRel="sameClick">
                                          <p:stCondLst>
                                            <p:cond evt="begin" delay="0">
                                              <p:tn val="29"/>
                                            </p:cond>
                                          </p:stCondLst>
                                          <p:endCondLst>
                                            <p:cond evt="onStopAudio" delay="0">
                                              <p:tgtEl>
                                                <p:sldTgt/>
                                              </p:tgtEl>
                                            </p:cond>
                                          </p:endCondLst>
                                        </p:cTn>
                                        <p:tgtEl>
                                          <p:sndTgt r:embed="rId3"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5" grpId="0"/>
      <p:bldP spid="5" grpId="1"/>
      <p:bldP spid="1846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5" name="Text Box 25"/>
          <p:cNvSpPr txBox="1"/>
          <p:nvPr/>
        </p:nvSpPr>
        <p:spPr>
          <a:xfrm>
            <a:off x="1013491" y="290884"/>
            <a:ext cx="6971824" cy="900246"/>
          </a:xfrm>
          <a:prstGeom prst="rect">
            <a:avLst/>
          </a:prstGeom>
          <a:noFill/>
          <a:ln w="9525">
            <a:noFill/>
          </a:ln>
        </p:spPr>
        <p:txBody>
          <a:bodyPr wrap="square" lIns="68580" tIns="34290" rIns="68580" bIns="34290">
            <a:spAutoFit/>
          </a:bodyPr>
          <a:lstStyle/>
          <a:p>
            <a:pPr>
              <a:lnSpc>
                <a:spcPct val="150000"/>
              </a:lnSpc>
              <a:spcBef>
                <a:spcPct val="50000"/>
              </a:spcBef>
            </a:pPr>
            <a:r>
              <a:rPr lang="zh-CN" altLang="en-US" sz="1800" dirty="0">
                <a:latin typeface="微软雅黑" panose="020B0503020204020204" pitchFamily="34" charset="-122"/>
                <a:ea typeface="微软雅黑" panose="020B0503020204020204" pitchFamily="34" charset="-122"/>
                <a:sym typeface="+mn-ea"/>
              </a:rPr>
              <a:t>我国魏晋时期的数学家刘徽创造了用“割圆术”求圆周率的方法，在数学史上占有重要的地位。刘徽的“割圆术”是怎样的呢？</a:t>
            </a:r>
            <a:endParaRPr lang="zh-CN" altLang="en-US" sz="1800" b="1" dirty="0">
              <a:latin typeface="微软雅黑" panose="020B0503020204020204" pitchFamily="34" charset="-122"/>
              <a:ea typeface="微软雅黑" panose="020B0503020204020204" pitchFamily="34" charset="-122"/>
            </a:endParaRPr>
          </a:p>
        </p:txBody>
      </p:sp>
      <p:pic>
        <p:nvPicPr>
          <p:cNvPr id="5148" name="图片 31" descr="3.png"/>
          <p:cNvPicPr>
            <a:picLocks noChangeAspect="1"/>
          </p:cNvPicPr>
          <p:nvPr/>
        </p:nvPicPr>
        <p:blipFill>
          <a:blip r:embed="rId4" cstate="email"/>
          <a:stretch>
            <a:fillRect/>
          </a:stretch>
        </p:blipFill>
        <p:spPr>
          <a:xfrm>
            <a:off x="3150088" y="1905280"/>
            <a:ext cx="1421912" cy="1678233"/>
          </a:xfrm>
          <a:prstGeom prst="rect">
            <a:avLst/>
          </a:prstGeom>
          <a:noFill/>
          <a:ln w="9525">
            <a:noFill/>
          </a:ln>
        </p:spPr>
      </p:pic>
      <p:sp>
        <p:nvSpPr>
          <p:cNvPr id="5151" name="Oval 31"/>
          <p:cNvSpPr/>
          <p:nvPr/>
        </p:nvSpPr>
        <p:spPr>
          <a:xfrm>
            <a:off x="1019470" y="1948650"/>
            <a:ext cx="1652588" cy="1652588"/>
          </a:xfrm>
          <a:prstGeom prst="ellipse">
            <a:avLst/>
          </a:prstGeom>
          <a:noFill/>
          <a:ln w="19050" cap="flat" cmpd="sng">
            <a:solidFill>
              <a:srgbClr val="FF0000"/>
            </a:solidFill>
            <a:prstDash val="solid"/>
            <a:headEnd type="none" w="med" len="med"/>
            <a:tailEnd type="none" w="med" len="med"/>
          </a:ln>
        </p:spPr>
        <p:txBody>
          <a:bodyPr wrap="none" lIns="68580" tIns="34290" rIns="68580" bIns="34290" anchor="ctr"/>
          <a:lstStyle/>
          <a:p>
            <a:endParaRPr lang="zh-CN" altLang="en-US" dirty="0">
              <a:latin typeface="Arial" panose="020B0604020202020204" pitchFamily="34" charset="0"/>
            </a:endParaRPr>
          </a:p>
        </p:txBody>
      </p:sp>
      <p:sp>
        <p:nvSpPr>
          <p:cNvPr id="5152" name="AutoShape 32"/>
          <p:cNvSpPr/>
          <p:nvPr/>
        </p:nvSpPr>
        <p:spPr>
          <a:xfrm>
            <a:off x="1144486" y="1955794"/>
            <a:ext cx="1413272" cy="1221581"/>
          </a:xfrm>
          <a:prstGeom prst="triangle">
            <a:avLst>
              <a:gd name="adj" fmla="val 50000"/>
            </a:avLst>
          </a:prstGeom>
          <a:noFill/>
          <a:ln w="28575" cap="flat" cmpd="sng">
            <a:solidFill>
              <a:schemeClr val="accent1">
                <a:shade val="50000"/>
              </a:schemeClr>
            </a:solidFill>
            <a:prstDash val="solid"/>
            <a:miter/>
            <a:headEnd type="none" w="med" len="med"/>
            <a:tailEnd type="none" w="med" len="med"/>
          </a:ln>
        </p:spPr>
        <p:txBody>
          <a:bodyPr wrap="none" lIns="68580" tIns="34290" rIns="68580" bIns="34290" anchor="ctr"/>
          <a:lstStyle/>
          <a:p>
            <a:endParaRPr lang="zh-CN" altLang="en-US" dirty="0">
              <a:latin typeface="Arial" panose="020B0604020202020204" pitchFamily="34" charset="0"/>
            </a:endParaRPr>
          </a:p>
        </p:txBody>
      </p:sp>
      <p:sp>
        <p:nvSpPr>
          <p:cNvPr id="5154" name="Rectangle 34"/>
          <p:cNvSpPr/>
          <p:nvPr/>
        </p:nvSpPr>
        <p:spPr>
          <a:xfrm>
            <a:off x="1259977" y="2195110"/>
            <a:ext cx="1164431" cy="1164431"/>
          </a:xfrm>
          <a:prstGeom prst="rect">
            <a:avLst/>
          </a:prstGeom>
          <a:noFill/>
          <a:ln w="28575" cap="flat" cmpd="sng">
            <a:solidFill>
              <a:schemeClr val="accent1">
                <a:shade val="50000"/>
              </a:schemeClr>
            </a:solidFill>
            <a:prstDash val="solid"/>
            <a:miter/>
            <a:headEnd type="none" w="med" len="med"/>
            <a:tailEnd type="none" w="med" len="med"/>
          </a:ln>
        </p:spPr>
        <p:txBody>
          <a:bodyPr wrap="none" lIns="68580" tIns="34290" rIns="68580" bIns="34290" anchor="ctr"/>
          <a:lstStyle/>
          <a:p>
            <a:endParaRPr lang="zh-CN" altLang="en-US" dirty="0">
              <a:latin typeface="Arial" panose="020B0604020202020204" pitchFamily="34" charset="0"/>
            </a:endParaRPr>
          </a:p>
        </p:txBody>
      </p:sp>
      <p:sp>
        <p:nvSpPr>
          <p:cNvPr id="5156" name="AutoShape 36"/>
          <p:cNvSpPr/>
          <p:nvPr/>
        </p:nvSpPr>
        <p:spPr>
          <a:xfrm>
            <a:off x="1061143" y="1949841"/>
            <a:ext cx="1568053" cy="1489472"/>
          </a:xfrm>
          <a:prstGeom prst="pentagon">
            <a:avLst/>
          </a:prstGeom>
          <a:noFill/>
          <a:ln w="28575" cap="flat" cmpd="sng">
            <a:solidFill>
              <a:schemeClr val="accent1">
                <a:shade val="50000"/>
              </a:schemeClr>
            </a:solidFill>
            <a:prstDash val="solid"/>
            <a:miter/>
            <a:headEnd type="none" w="med" len="med"/>
            <a:tailEnd type="none" w="med" len="med"/>
          </a:ln>
        </p:spPr>
        <p:txBody>
          <a:bodyPr wrap="none" lIns="68580" tIns="34290" rIns="68580" bIns="34290" anchor="ctr"/>
          <a:lstStyle/>
          <a:p>
            <a:endParaRPr lang="zh-CN" altLang="en-US" dirty="0">
              <a:latin typeface="Arial" panose="020B0604020202020204" pitchFamily="34" charset="0"/>
            </a:endParaRPr>
          </a:p>
        </p:txBody>
      </p:sp>
      <p:sp>
        <p:nvSpPr>
          <p:cNvPr id="5158" name="AutoShape 38"/>
          <p:cNvSpPr/>
          <p:nvPr/>
        </p:nvSpPr>
        <p:spPr>
          <a:xfrm>
            <a:off x="1030425" y="2058425"/>
            <a:ext cx="1635919" cy="1414463"/>
          </a:xfrm>
          <a:prstGeom prst="hexagon">
            <a:avLst>
              <a:gd name="adj" fmla="val 28914"/>
              <a:gd name="vf" fmla="val 115470"/>
            </a:avLst>
          </a:prstGeom>
          <a:noFill/>
          <a:ln w="28575" cap="flat" cmpd="sng">
            <a:solidFill>
              <a:schemeClr val="accent1">
                <a:shade val="50000"/>
              </a:schemeClr>
            </a:solidFill>
            <a:prstDash val="solid"/>
            <a:miter/>
            <a:headEnd type="none" w="med" len="med"/>
            <a:tailEnd type="none" w="med" len="med"/>
          </a:ln>
        </p:spPr>
        <p:txBody>
          <a:bodyPr wrap="none" lIns="68580" tIns="34290" rIns="68580" bIns="34290" anchor="ctr"/>
          <a:lstStyle/>
          <a:p>
            <a:endParaRPr lang="zh-CN" altLang="en-US" dirty="0">
              <a:latin typeface="Arial" panose="020B0604020202020204" pitchFamily="34" charset="0"/>
            </a:endParaRPr>
          </a:p>
        </p:txBody>
      </p:sp>
      <p:sp>
        <p:nvSpPr>
          <p:cNvPr id="5160" name="AutoShape 40"/>
          <p:cNvSpPr>
            <a:spLocks noChangeAspect="1"/>
          </p:cNvSpPr>
          <p:nvPr/>
        </p:nvSpPr>
        <p:spPr>
          <a:xfrm>
            <a:off x="1090908" y="2016515"/>
            <a:ext cx="1514475" cy="1514475"/>
          </a:xfrm>
          <a:prstGeom prst="octagon">
            <a:avLst>
              <a:gd name="adj" fmla="val 29287"/>
            </a:avLst>
          </a:prstGeom>
          <a:noFill/>
          <a:ln w="28575" cap="flat" cmpd="sng">
            <a:solidFill>
              <a:schemeClr val="accent1">
                <a:shade val="50000"/>
              </a:schemeClr>
            </a:solidFill>
            <a:prstDash val="solid"/>
            <a:miter/>
            <a:headEnd type="none" w="med" len="med"/>
            <a:tailEnd type="none" w="med" len="med"/>
          </a:ln>
        </p:spPr>
        <p:txBody>
          <a:bodyPr wrap="none" lIns="68580" tIns="34290" rIns="68580" bIns="34290" anchor="ctr"/>
          <a:lstStyle/>
          <a:p>
            <a:endParaRPr lang="zh-CN" altLang="en-US" dirty="0">
              <a:latin typeface="Arial" panose="020B0604020202020204" pitchFamily="34" charset="0"/>
            </a:endParaRPr>
          </a:p>
        </p:txBody>
      </p:sp>
      <p:sp>
        <p:nvSpPr>
          <p:cNvPr id="35" name="十二边形 34"/>
          <p:cNvSpPr>
            <a:spLocks noChangeArrowheads="1"/>
          </p:cNvSpPr>
          <p:nvPr/>
        </p:nvSpPr>
        <p:spPr bwMode="auto">
          <a:xfrm>
            <a:off x="1030425" y="1983178"/>
            <a:ext cx="1589485" cy="1588294"/>
          </a:xfrm>
          <a:custGeom>
            <a:avLst/>
            <a:gdLst>
              <a:gd name="T0" fmla="*/ 1808247 w 2088000"/>
              <a:gd name="T1" fmla="*/ 279753 h 2088000"/>
              <a:gd name="T2" fmla="*/ 2088000 w 2088000"/>
              <a:gd name="T3" fmla="*/ 764247 h 2088000"/>
              <a:gd name="T4" fmla="*/ 2088000 w 2088000"/>
              <a:gd name="T5" fmla="*/ 1323753 h 2088000"/>
              <a:gd name="T6" fmla="*/ 1808247 w 2088000"/>
              <a:gd name="T7" fmla="*/ 1808247 h 2088000"/>
              <a:gd name="T8" fmla="*/ 1323753 w 2088000"/>
              <a:gd name="T9" fmla="*/ 2088000 h 2088000"/>
              <a:gd name="T10" fmla="*/ 764247 w 2088000"/>
              <a:gd name="T11" fmla="*/ 2088000 h 2088000"/>
              <a:gd name="T12" fmla="*/ 279753 w 2088000"/>
              <a:gd name="T13" fmla="*/ 1808247 h 2088000"/>
              <a:gd name="T14" fmla="*/ 0 w 2088000"/>
              <a:gd name="T15" fmla="*/ 1323753 h 2088000"/>
              <a:gd name="T16" fmla="*/ 0 w 2088000"/>
              <a:gd name="T17" fmla="*/ 764247 h 2088000"/>
              <a:gd name="T18" fmla="*/ 279753 w 2088000"/>
              <a:gd name="T19" fmla="*/ 279753 h 2088000"/>
              <a:gd name="T20" fmla="*/ 764247 w 2088000"/>
              <a:gd name="T21" fmla="*/ 0 h 2088000"/>
              <a:gd name="T22" fmla="*/ 1323753 w 2088000"/>
              <a:gd name="T23" fmla="*/ 0 h 2088000"/>
              <a:gd name="T24" fmla="*/ 0 60000 65536"/>
              <a:gd name="T25" fmla="*/ 0 60000 65536"/>
              <a:gd name="T26" fmla="*/ 0 60000 65536"/>
              <a:gd name="T27" fmla="*/ 0 60000 65536"/>
              <a:gd name="T28" fmla="*/ 5898240 60000 65536"/>
              <a:gd name="T29" fmla="*/ 5898240 60000 65536"/>
              <a:gd name="T30" fmla="*/ 11796480 60000 65536"/>
              <a:gd name="T31" fmla="*/ 11796480 60000 65536"/>
              <a:gd name="T32" fmla="*/ 11796480 60000 65536"/>
              <a:gd name="T33" fmla="*/ 11796480 60000 65536"/>
              <a:gd name="T34" fmla="*/ 17694720 60000 65536"/>
              <a:gd name="T35" fmla="*/ 17694720 60000 65536"/>
              <a:gd name="T36" fmla="*/ 279753 w 2088000"/>
              <a:gd name="T37" fmla="*/ 279753 h 2088000"/>
              <a:gd name="T38" fmla="*/ 1808247 w 2088000"/>
              <a:gd name="T39" fmla="*/ 1808247 h 20880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088000" h="2088000">
                <a:moveTo>
                  <a:pt x="0" y="764247"/>
                </a:moveTo>
                <a:lnTo>
                  <a:pt x="279753" y="279753"/>
                </a:lnTo>
                <a:lnTo>
                  <a:pt x="764247" y="0"/>
                </a:lnTo>
                <a:lnTo>
                  <a:pt x="1323753" y="0"/>
                </a:lnTo>
                <a:lnTo>
                  <a:pt x="1808247" y="279753"/>
                </a:lnTo>
                <a:lnTo>
                  <a:pt x="2088000" y="764247"/>
                </a:lnTo>
                <a:lnTo>
                  <a:pt x="2088000" y="1323753"/>
                </a:lnTo>
                <a:lnTo>
                  <a:pt x="1808247" y="1808247"/>
                </a:lnTo>
                <a:lnTo>
                  <a:pt x="1323753" y="2088000"/>
                </a:lnTo>
                <a:lnTo>
                  <a:pt x="764247" y="2088000"/>
                </a:lnTo>
                <a:lnTo>
                  <a:pt x="279753" y="1808247"/>
                </a:lnTo>
                <a:lnTo>
                  <a:pt x="0" y="1323753"/>
                </a:lnTo>
                <a:close/>
              </a:path>
            </a:pathLst>
          </a:custGeom>
          <a:noFill/>
          <a:ln w="28575" cmpd="sng" algn="ctr">
            <a:solidFill>
              <a:schemeClr val="accent1">
                <a:shade val="50000"/>
              </a:schemeClr>
            </a:solidFill>
            <a:prstDash val="solid"/>
            <a:miter lim="800000"/>
          </a:ln>
        </p:spPr>
        <p:txBody>
          <a:bodyPr lIns="68580" tIns="34290" rIns="68580" bIns="34290" anchor="ctr"/>
          <a:lstStyle/>
          <a:p>
            <a:pPr algn="ctr" defTabSz="685800" fontAlgn="base">
              <a:spcBef>
                <a:spcPct val="0"/>
              </a:spcBef>
              <a:spcAft>
                <a:spcPct val="0"/>
              </a:spcAft>
              <a:defRPr/>
            </a:pPr>
            <a:endParaRPr lang="zh-CN" altLang="en-US">
              <a:solidFill>
                <a:schemeClr val="lt1"/>
              </a:solidFill>
            </a:endParaRPr>
          </a:p>
        </p:txBody>
      </p:sp>
      <p:sp>
        <p:nvSpPr>
          <p:cNvPr id="5164" name="Text Box 44"/>
          <p:cNvSpPr txBox="1"/>
          <p:nvPr/>
        </p:nvSpPr>
        <p:spPr>
          <a:xfrm>
            <a:off x="5094771" y="1905280"/>
            <a:ext cx="3145315" cy="1800493"/>
          </a:xfrm>
          <a:prstGeom prst="rect">
            <a:avLst/>
          </a:prstGeom>
          <a:noFill/>
          <a:ln w="9525">
            <a:noFill/>
          </a:ln>
        </p:spPr>
        <p:txBody>
          <a:bodyPr wrap="square" lIns="68580" tIns="34290" rIns="68580" bIns="34290">
            <a:spAutoFit/>
          </a:bodyPr>
          <a:lstStyle/>
          <a:p>
            <a:pPr>
              <a:lnSpc>
                <a:spcPct val="150000"/>
              </a:lnSpc>
              <a:spcBef>
                <a:spcPct val="50000"/>
              </a:spcBef>
            </a:pPr>
            <a:r>
              <a:rPr lang="zh-CN" altLang="en-US" sz="1500" dirty="0">
                <a:latin typeface="微软雅黑" panose="020B0503020204020204" pitchFamily="34" charset="-122"/>
                <a:ea typeface="微软雅黑" panose="020B0503020204020204" pitchFamily="34" charset="-122"/>
                <a:sym typeface="+mn-ea"/>
              </a:rPr>
              <a:t>刘徽用这样的方法不断地“割圆”，一直算到圆内接正</a:t>
            </a:r>
            <a:r>
              <a:rPr lang="en-US" altLang="zh-CN" sz="1500" dirty="0">
                <a:latin typeface="微软雅黑" panose="020B0503020204020204" pitchFamily="34" charset="-122"/>
                <a:ea typeface="微软雅黑" panose="020B0503020204020204" pitchFamily="34" charset="-122"/>
                <a:sym typeface="+mn-ea"/>
              </a:rPr>
              <a:t>192</a:t>
            </a:r>
            <a:r>
              <a:rPr lang="zh-CN" altLang="en-US" sz="1500" dirty="0">
                <a:latin typeface="微软雅黑" panose="020B0503020204020204" pitchFamily="34" charset="-122"/>
                <a:ea typeface="微软雅黑" panose="020B0503020204020204" pitchFamily="34" charset="-122"/>
                <a:sym typeface="+mn-ea"/>
              </a:rPr>
              <a:t>边形，得到圆周率的近似值是</a:t>
            </a:r>
            <a:r>
              <a:rPr lang="en-US" altLang="zh-CN" sz="1500" dirty="0">
                <a:latin typeface="微软雅黑" panose="020B0503020204020204" pitchFamily="34" charset="-122"/>
                <a:ea typeface="微软雅黑" panose="020B0503020204020204" pitchFamily="34" charset="-122"/>
                <a:sym typeface="+mn-ea"/>
              </a:rPr>
              <a:t>3.14.</a:t>
            </a:r>
            <a:r>
              <a:rPr lang="zh-CN" altLang="en-US" sz="1500" dirty="0">
                <a:latin typeface="微软雅黑" panose="020B0503020204020204" pitchFamily="34" charset="-122"/>
                <a:ea typeface="微软雅黑" panose="020B0503020204020204" pitchFamily="34" charset="-122"/>
                <a:sym typeface="+mn-ea"/>
              </a:rPr>
              <a:t>刘徽采用圆内接</a:t>
            </a:r>
            <a:r>
              <a:rPr lang="zh-CN" altLang="en-US" sz="1500" dirty="0">
                <a:solidFill>
                  <a:srgbClr val="C00000"/>
                </a:solidFill>
                <a:latin typeface="微软雅黑" panose="020B0503020204020204" pitchFamily="34" charset="-122"/>
                <a:ea typeface="微软雅黑" panose="020B0503020204020204" pitchFamily="34" charset="-122"/>
                <a:sym typeface="+mn-ea"/>
              </a:rPr>
              <a:t>正多边形从一个方向逼近圆</a:t>
            </a:r>
            <a:r>
              <a:rPr lang="zh-CN" altLang="en-US" sz="1500" dirty="0">
                <a:latin typeface="微软雅黑" panose="020B0503020204020204" pitchFamily="34" charset="-122"/>
                <a:ea typeface="微软雅黑" panose="020B0503020204020204" pitchFamily="34" charset="-122"/>
                <a:sym typeface="+mn-ea"/>
              </a:rPr>
              <a:t>的方法来计算圆周率的。</a:t>
            </a:r>
            <a:endParaRPr lang="zh-CN" altLang="en-US" sz="1500" dirty="0">
              <a:latin typeface="微软雅黑" panose="020B0503020204020204" pitchFamily="34" charset="-122"/>
              <a:ea typeface="微软雅黑" panose="020B0503020204020204" pitchFamily="34" charset="-122"/>
            </a:endParaRPr>
          </a:p>
        </p:txBody>
      </p:sp>
    </p:spTree>
    <p:custDataLst>
      <p:tags r:id="rId1"/>
    </p:custDataLst>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5145"/>
                                        </p:tgtEl>
                                        <p:attrNameLst>
                                          <p:attrName>style.visibility</p:attrName>
                                        </p:attrNameLst>
                                      </p:cBhvr>
                                      <p:to>
                                        <p:strVal val="visible"/>
                                      </p:to>
                                    </p:set>
                                    <p:anim calcmode="lin" valueType="num">
                                      <p:cBhvr>
                                        <p:cTn id="7" dur="500" fill="hold"/>
                                        <p:tgtEl>
                                          <p:spTgt spid="514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145"/>
                                        </p:tgtEl>
                                        <p:attrNameLst>
                                          <p:attrName>ppt_y</p:attrName>
                                        </p:attrNameLst>
                                      </p:cBhvr>
                                      <p:tavLst>
                                        <p:tav tm="0">
                                          <p:val>
                                            <p:strVal val="#ppt_y"/>
                                          </p:val>
                                        </p:tav>
                                        <p:tav tm="100000">
                                          <p:val>
                                            <p:strVal val="#ppt_y"/>
                                          </p:val>
                                        </p:tav>
                                      </p:tavLst>
                                    </p:anim>
                                    <p:anim calcmode="lin" valueType="num">
                                      <p:cBhvr>
                                        <p:cTn id="9" dur="500" fill="hold"/>
                                        <p:tgtEl>
                                          <p:spTgt spid="514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14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145"/>
                                        </p:tgtEl>
                                      </p:cBhvr>
                                    </p:animEffect>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nodeType="clickEffect">
                                  <p:stCondLst>
                                    <p:cond delay="0"/>
                                  </p:stCondLst>
                                  <p:childTnLst>
                                    <p:set>
                                      <p:cBhvr>
                                        <p:cTn id="15" dur="1" fill="hold">
                                          <p:stCondLst>
                                            <p:cond delay="0"/>
                                          </p:stCondLst>
                                        </p:cTn>
                                        <p:tgtEl>
                                          <p:spTgt spid="5148"/>
                                        </p:tgtEl>
                                        <p:attrNameLst>
                                          <p:attrName>style.visibility</p:attrName>
                                        </p:attrNameLst>
                                      </p:cBhvr>
                                      <p:to>
                                        <p:strVal val="visible"/>
                                      </p:to>
                                    </p:set>
                                    <p:anim calcmode="lin" valueType="num">
                                      <p:cBhvr>
                                        <p:cTn id="16" dur="500" fill="hold"/>
                                        <p:tgtEl>
                                          <p:spTgt spid="5148"/>
                                        </p:tgtEl>
                                        <p:attrNameLst>
                                          <p:attrName>ppt_w</p:attrName>
                                        </p:attrNameLst>
                                      </p:cBhvr>
                                      <p:tavLst>
                                        <p:tav tm="0">
                                          <p:val>
                                            <p:fltVal val="0"/>
                                          </p:val>
                                        </p:tav>
                                        <p:tav tm="100000">
                                          <p:val>
                                            <p:strVal val="#ppt_w"/>
                                          </p:val>
                                        </p:tav>
                                      </p:tavLst>
                                    </p:anim>
                                    <p:anim calcmode="lin" valueType="num">
                                      <p:cBhvr>
                                        <p:cTn id="17" dur="500" fill="hold"/>
                                        <p:tgtEl>
                                          <p:spTgt spid="5148"/>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151"/>
                                        </p:tgtEl>
                                        <p:attrNameLst>
                                          <p:attrName>style.visibility</p:attrName>
                                        </p:attrNameLst>
                                      </p:cBhvr>
                                      <p:to>
                                        <p:strVal val="visible"/>
                                      </p:to>
                                    </p:set>
                                    <p:animEffect transition="in" filter="dissolve">
                                      <p:cBhvr>
                                        <p:cTn id="22" dur="500"/>
                                        <p:tgtEl>
                                          <p:spTgt spid="515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152"/>
                                        </p:tgtEl>
                                        <p:attrNameLst>
                                          <p:attrName>style.visibility</p:attrName>
                                        </p:attrNameLst>
                                      </p:cBhvr>
                                      <p:to>
                                        <p:strVal val="visible"/>
                                      </p:to>
                                    </p:set>
                                    <p:animEffect transition="in" filter="dissolve">
                                      <p:cBhvr>
                                        <p:cTn id="27" dur="500"/>
                                        <p:tgtEl>
                                          <p:spTgt spid="5152"/>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grpId="1" nodeType="clickEffect">
                                  <p:stCondLst>
                                    <p:cond delay="0"/>
                                  </p:stCondLst>
                                  <p:childTnLst>
                                    <p:set>
                                      <p:cBhvr>
                                        <p:cTn id="31" dur="1" fill="hold">
                                          <p:stCondLst>
                                            <p:cond delay="0"/>
                                          </p:stCondLst>
                                        </p:cTn>
                                        <p:tgtEl>
                                          <p:spTgt spid="5152"/>
                                        </p:tgtEl>
                                        <p:attrNameLst>
                                          <p:attrName>style.visibility</p:attrName>
                                        </p:attrNameLst>
                                      </p:cBhvr>
                                      <p:to>
                                        <p:strVal val="hidden"/>
                                      </p:to>
                                    </p:set>
                                  </p:childTnLst>
                                </p:cTn>
                              </p:par>
                            </p:childTnLst>
                          </p:cTn>
                        </p:par>
                        <p:par>
                          <p:cTn id="32" fill="hold">
                            <p:stCondLst>
                              <p:cond delay="0"/>
                            </p:stCondLst>
                            <p:childTnLst>
                              <p:par>
                                <p:cTn id="33" presetID="9" presetClass="entr" presetSubtype="0" fill="hold" grpId="0" nodeType="afterEffect">
                                  <p:stCondLst>
                                    <p:cond delay="0"/>
                                  </p:stCondLst>
                                  <p:childTnLst>
                                    <p:set>
                                      <p:cBhvr>
                                        <p:cTn id="34" dur="1" fill="hold">
                                          <p:stCondLst>
                                            <p:cond delay="0"/>
                                          </p:stCondLst>
                                        </p:cTn>
                                        <p:tgtEl>
                                          <p:spTgt spid="5154"/>
                                        </p:tgtEl>
                                        <p:attrNameLst>
                                          <p:attrName>style.visibility</p:attrName>
                                        </p:attrNameLst>
                                      </p:cBhvr>
                                      <p:to>
                                        <p:strVal val="visible"/>
                                      </p:to>
                                    </p:set>
                                    <p:animEffect transition="in" filter="dissolve">
                                      <p:cBhvr>
                                        <p:cTn id="35" dur="500"/>
                                        <p:tgtEl>
                                          <p:spTgt spid="5154"/>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xit" presetSubtype="0" fill="hold" grpId="1" nodeType="clickEffect">
                                  <p:stCondLst>
                                    <p:cond delay="0"/>
                                  </p:stCondLst>
                                  <p:childTnLst>
                                    <p:set>
                                      <p:cBhvr>
                                        <p:cTn id="39" dur="1" fill="hold">
                                          <p:stCondLst>
                                            <p:cond delay="0"/>
                                          </p:stCondLst>
                                        </p:cTn>
                                        <p:tgtEl>
                                          <p:spTgt spid="5154"/>
                                        </p:tgtEl>
                                        <p:attrNameLst>
                                          <p:attrName>style.visibility</p:attrName>
                                        </p:attrNameLst>
                                      </p:cBhvr>
                                      <p:to>
                                        <p:strVal val="hidden"/>
                                      </p:to>
                                    </p:set>
                                  </p:childTnLst>
                                </p:cTn>
                              </p:par>
                            </p:childTnLst>
                          </p:cTn>
                        </p:par>
                        <p:par>
                          <p:cTn id="40" fill="hold">
                            <p:stCondLst>
                              <p:cond delay="0"/>
                            </p:stCondLst>
                            <p:childTnLst>
                              <p:par>
                                <p:cTn id="41" presetID="9" presetClass="entr" presetSubtype="0" fill="hold" grpId="0" nodeType="afterEffect">
                                  <p:stCondLst>
                                    <p:cond delay="0"/>
                                  </p:stCondLst>
                                  <p:childTnLst>
                                    <p:set>
                                      <p:cBhvr>
                                        <p:cTn id="42" dur="1" fill="hold">
                                          <p:stCondLst>
                                            <p:cond delay="0"/>
                                          </p:stCondLst>
                                        </p:cTn>
                                        <p:tgtEl>
                                          <p:spTgt spid="5156"/>
                                        </p:tgtEl>
                                        <p:attrNameLst>
                                          <p:attrName>style.visibility</p:attrName>
                                        </p:attrNameLst>
                                      </p:cBhvr>
                                      <p:to>
                                        <p:strVal val="visible"/>
                                      </p:to>
                                    </p:set>
                                    <p:animEffect transition="in" filter="dissolve">
                                      <p:cBhvr>
                                        <p:cTn id="43" dur="500"/>
                                        <p:tgtEl>
                                          <p:spTgt spid="5156"/>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xit" presetSubtype="0" fill="hold" grpId="1" nodeType="clickEffect">
                                  <p:stCondLst>
                                    <p:cond delay="0"/>
                                  </p:stCondLst>
                                  <p:childTnLst>
                                    <p:set>
                                      <p:cBhvr>
                                        <p:cTn id="47" dur="1" fill="hold">
                                          <p:stCondLst>
                                            <p:cond delay="0"/>
                                          </p:stCondLst>
                                        </p:cTn>
                                        <p:tgtEl>
                                          <p:spTgt spid="5156"/>
                                        </p:tgtEl>
                                        <p:attrNameLst>
                                          <p:attrName>style.visibility</p:attrName>
                                        </p:attrNameLst>
                                      </p:cBhvr>
                                      <p:to>
                                        <p:strVal val="hidden"/>
                                      </p:to>
                                    </p:set>
                                  </p:childTnLst>
                                </p:cTn>
                              </p:par>
                            </p:childTnLst>
                          </p:cTn>
                        </p:par>
                        <p:par>
                          <p:cTn id="48" fill="hold">
                            <p:stCondLst>
                              <p:cond delay="0"/>
                            </p:stCondLst>
                            <p:childTnLst>
                              <p:par>
                                <p:cTn id="49" presetID="9" presetClass="entr" presetSubtype="0" fill="hold" grpId="0" nodeType="afterEffect">
                                  <p:stCondLst>
                                    <p:cond delay="0"/>
                                  </p:stCondLst>
                                  <p:childTnLst>
                                    <p:set>
                                      <p:cBhvr>
                                        <p:cTn id="50" dur="1" fill="hold">
                                          <p:stCondLst>
                                            <p:cond delay="0"/>
                                          </p:stCondLst>
                                        </p:cTn>
                                        <p:tgtEl>
                                          <p:spTgt spid="5158"/>
                                        </p:tgtEl>
                                        <p:attrNameLst>
                                          <p:attrName>style.visibility</p:attrName>
                                        </p:attrNameLst>
                                      </p:cBhvr>
                                      <p:to>
                                        <p:strVal val="visible"/>
                                      </p:to>
                                    </p:set>
                                    <p:animEffect transition="in" filter="dissolve">
                                      <p:cBhvr>
                                        <p:cTn id="51" dur="500"/>
                                        <p:tgtEl>
                                          <p:spTgt spid="5158"/>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xit" presetSubtype="0" fill="hold" grpId="1" nodeType="clickEffect">
                                  <p:stCondLst>
                                    <p:cond delay="0"/>
                                  </p:stCondLst>
                                  <p:childTnLst>
                                    <p:set>
                                      <p:cBhvr>
                                        <p:cTn id="55" dur="1" fill="hold">
                                          <p:stCondLst>
                                            <p:cond delay="0"/>
                                          </p:stCondLst>
                                        </p:cTn>
                                        <p:tgtEl>
                                          <p:spTgt spid="5158"/>
                                        </p:tgtEl>
                                        <p:attrNameLst>
                                          <p:attrName>style.visibility</p:attrName>
                                        </p:attrNameLst>
                                      </p:cBhvr>
                                      <p:to>
                                        <p:strVal val="hidden"/>
                                      </p:to>
                                    </p:set>
                                  </p:childTnLst>
                                </p:cTn>
                              </p:par>
                            </p:childTnLst>
                          </p:cTn>
                        </p:par>
                        <p:par>
                          <p:cTn id="56" fill="hold">
                            <p:stCondLst>
                              <p:cond delay="0"/>
                            </p:stCondLst>
                            <p:childTnLst>
                              <p:par>
                                <p:cTn id="57" presetID="9" presetClass="entr" presetSubtype="0" fill="hold" grpId="0" nodeType="afterEffect">
                                  <p:stCondLst>
                                    <p:cond delay="0"/>
                                  </p:stCondLst>
                                  <p:childTnLst>
                                    <p:set>
                                      <p:cBhvr>
                                        <p:cTn id="58" dur="1" fill="hold">
                                          <p:stCondLst>
                                            <p:cond delay="0"/>
                                          </p:stCondLst>
                                        </p:cTn>
                                        <p:tgtEl>
                                          <p:spTgt spid="5160"/>
                                        </p:tgtEl>
                                        <p:attrNameLst>
                                          <p:attrName>style.visibility</p:attrName>
                                        </p:attrNameLst>
                                      </p:cBhvr>
                                      <p:to>
                                        <p:strVal val="visible"/>
                                      </p:to>
                                    </p:set>
                                    <p:animEffect transition="in" filter="dissolve">
                                      <p:cBhvr>
                                        <p:cTn id="59" dur="500"/>
                                        <p:tgtEl>
                                          <p:spTgt spid="5160"/>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xit" presetSubtype="0" fill="hold" grpId="1" nodeType="clickEffect">
                                  <p:stCondLst>
                                    <p:cond delay="0"/>
                                  </p:stCondLst>
                                  <p:childTnLst>
                                    <p:set>
                                      <p:cBhvr>
                                        <p:cTn id="63" dur="1" fill="hold">
                                          <p:stCondLst>
                                            <p:cond delay="0"/>
                                          </p:stCondLst>
                                        </p:cTn>
                                        <p:tgtEl>
                                          <p:spTgt spid="5160"/>
                                        </p:tgtEl>
                                        <p:attrNameLst>
                                          <p:attrName>style.visibility</p:attrName>
                                        </p:attrNameLst>
                                      </p:cBhvr>
                                      <p:to>
                                        <p:strVal val="hidden"/>
                                      </p:to>
                                    </p:set>
                                  </p:childTnLst>
                                </p:cTn>
                              </p:par>
                            </p:childTnLst>
                          </p:cTn>
                        </p:par>
                        <p:par>
                          <p:cTn id="64" fill="hold">
                            <p:stCondLst>
                              <p:cond delay="0"/>
                            </p:stCondLst>
                            <p:childTnLst>
                              <p:par>
                                <p:cTn id="65" presetID="9" presetClass="entr" presetSubtype="0" fill="hold" nodeType="after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dissolve">
                                      <p:cBhvr>
                                        <p:cTn id="67" dur="500"/>
                                        <p:tgtEl>
                                          <p:spTgt spid="35"/>
                                        </p:tgtEl>
                                      </p:cBhvr>
                                    </p:animEffect>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5164"/>
                                        </p:tgtEl>
                                        <p:attrNameLst>
                                          <p:attrName>style.visibility</p:attrName>
                                        </p:attrNameLst>
                                      </p:cBhvr>
                                      <p:to>
                                        <p:strVal val="visible"/>
                                      </p:to>
                                    </p:set>
                                    <p:animEffect transition="in" filter="fade">
                                      <p:cBhvr>
                                        <p:cTn id="72" dur="500"/>
                                        <p:tgtEl>
                                          <p:spTgt spid="5164"/>
                                        </p:tgtEl>
                                      </p:cBhvr>
                                    </p:animEffect>
                                    <p:anim calcmode="lin" valueType="num">
                                      <p:cBhvr>
                                        <p:cTn id="73" dur="500" fill="hold"/>
                                        <p:tgtEl>
                                          <p:spTgt spid="5164"/>
                                        </p:tgtEl>
                                        <p:attrNameLst>
                                          <p:attrName>ppt_x</p:attrName>
                                        </p:attrNameLst>
                                      </p:cBhvr>
                                      <p:tavLst>
                                        <p:tav tm="0">
                                          <p:val>
                                            <p:strVal val="#ppt_x"/>
                                          </p:val>
                                        </p:tav>
                                        <p:tav tm="100000">
                                          <p:val>
                                            <p:strVal val="#ppt_x"/>
                                          </p:val>
                                        </p:tav>
                                      </p:tavLst>
                                    </p:anim>
                                    <p:anim calcmode="lin" valueType="num">
                                      <p:cBhvr>
                                        <p:cTn id="74" dur="500" fill="hold"/>
                                        <p:tgtEl>
                                          <p:spTgt spid="5164"/>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70"/>
                                            </p:cond>
                                          </p:stCondLst>
                                          <p:endCondLst>
                                            <p:cond evt="onStopAudio" delay="0">
                                              <p:tgtEl>
                                                <p:sldTgt/>
                                              </p:tgtEl>
                                            </p:cond>
                                          </p:endCondLst>
                                        </p:cTn>
                                        <p:tgtEl>
                                          <p:sndTgt r:embed="rId3" name="提示01.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5" grpId="0"/>
      <p:bldP spid="5151" grpId="0" bldLvl="0" animBg="1"/>
      <p:bldP spid="5152" grpId="0" bldLvl="0" animBg="1"/>
      <p:bldP spid="5152" grpId="1" bldLvl="0" animBg="1"/>
      <p:bldP spid="5154" grpId="0" bldLvl="0" animBg="1"/>
      <p:bldP spid="5154" grpId="1" bldLvl="0" animBg="1"/>
      <p:bldP spid="5156" grpId="0" bldLvl="0" animBg="1"/>
      <p:bldP spid="5156" grpId="1" bldLvl="0" animBg="1"/>
      <p:bldP spid="5158" grpId="0" bldLvl="0" animBg="1"/>
      <p:bldP spid="5158" grpId="1" bldLvl="0" animBg="1"/>
      <p:bldP spid="5160" grpId="0" bldLvl="0" animBg="1"/>
      <p:bldP spid="5160" grpId="1" bldLvl="0" animBg="1"/>
      <p:bldP spid="516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46" name="Text Box 58"/>
          <p:cNvSpPr txBox="1"/>
          <p:nvPr/>
        </p:nvSpPr>
        <p:spPr>
          <a:xfrm>
            <a:off x="994942" y="416665"/>
            <a:ext cx="5099447" cy="345281"/>
          </a:xfrm>
          <a:prstGeom prst="rect">
            <a:avLst/>
          </a:prstGeom>
          <a:noFill/>
          <a:ln w="9525">
            <a:noFill/>
          </a:ln>
        </p:spPr>
        <p:txBody>
          <a:bodyPr lIns="68580" tIns="34290" rIns="68580" bIns="34290">
            <a:spAutoFit/>
          </a:bodyPr>
          <a:lstStyle/>
          <a:p>
            <a:pPr>
              <a:spcBef>
                <a:spcPct val="50000"/>
              </a:spcBef>
            </a:pPr>
            <a:r>
              <a:rPr lang="zh-CN" altLang="en-US" sz="1800" dirty="0">
                <a:latin typeface="微软雅黑" panose="020B0503020204020204" pitchFamily="34" charset="-122"/>
                <a:ea typeface="微软雅黑" panose="020B0503020204020204" pitchFamily="34" charset="-122"/>
              </a:rPr>
              <a:t>公元前</a:t>
            </a:r>
            <a:r>
              <a:rPr lang="en-US" altLang="zh-CN" sz="1800" dirty="0">
                <a:latin typeface="微软雅黑" panose="020B0503020204020204" pitchFamily="34" charset="-122"/>
                <a:ea typeface="微软雅黑" panose="020B0503020204020204" pitchFamily="34" charset="-122"/>
              </a:rPr>
              <a:t>3</a:t>
            </a:r>
            <a:r>
              <a:rPr lang="zh-CN" altLang="en-US" sz="1800" dirty="0">
                <a:latin typeface="微软雅黑" panose="020B0503020204020204" pitchFamily="34" charset="-122"/>
                <a:ea typeface="微软雅黑" panose="020B0503020204020204" pitchFamily="34" charset="-122"/>
              </a:rPr>
              <a:t>世纪，古希腊数学家</a:t>
            </a:r>
            <a:r>
              <a:rPr lang="zh-CN" altLang="en-US" sz="1800" dirty="0">
                <a:solidFill>
                  <a:srgbClr val="C00000"/>
                </a:solidFill>
                <a:latin typeface="微软雅黑" panose="020B0503020204020204" pitchFamily="34" charset="-122"/>
                <a:ea typeface="微软雅黑" panose="020B0503020204020204" pitchFamily="34" charset="-122"/>
              </a:rPr>
              <a:t>阿基米德</a:t>
            </a:r>
            <a:r>
              <a:rPr lang="zh-CN" altLang="en-US" sz="1800" dirty="0">
                <a:latin typeface="微软雅黑" panose="020B0503020204020204" pitchFamily="34" charset="-122"/>
                <a:ea typeface="微软雅黑" panose="020B0503020204020204" pitchFamily="34" charset="-122"/>
              </a:rPr>
              <a:t>发现：</a:t>
            </a:r>
          </a:p>
        </p:txBody>
      </p:sp>
      <p:sp>
        <p:nvSpPr>
          <p:cNvPr id="12347" name="Text Box 59"/>
          <p:cNvSpPr txBox="1"/>
          <p:nvPr/>
        </p:nvSpPr>
        <p:spPr>
          <a:xfrm>
            <a:off x="990868" y="841719"/>
            <a:ext cx="5747147" cy="345281"/>
          </a:xfrm>
          <a:prstGeom prst="rect">
            <a:avLst/>
          </a:prstGeom>
          <a:noFill/>
          <a:ln w="9525">
            <a:noFill/>
          </a:ln>
        </p:spPr>
        <p:txBody>
          <a:bodyPr lIns="68580" tIns="34290" rIns="68580" bIns="34290">
            <a:spAutoFit/>
          </a:bodyPr>
          <a:lstStyle/>
          <a:p>
            <a:pPr>
              <a:spcBef>
                <a:spcPct val="50000"/>
              </a:spcBef>
            </a:pPr>
            <a:r>
              <a:rPr lang="zh-CN" altLang="en-US" sz="1800" dirty="0">
                <a:solidFill>
                  <a:srgbClr val="C00000"/>
                </a:solidFill>
                <a:latin typeface="微软雅黑" panose="020B0503020204020204" pitchFamily="34" charset="-122"/>
                <a:ea typeface="微软雅黑" panose="020B0503020204020204" pitchFamily="34" charset="-122"/>
              </a:rPr>
              <a:t>当正多边形的边数增加时，它的形状就越来越接近圆。</a:t>
            </a:r>
          </a:p>
        </p:txBody>
      </p:sp>
      <p:pic>
        <p:nvPicPr>
          <p:cNvPr id="12348" name="图片 25" descr="5.png"/>
          <p:cNvPicPr>
            <a:picLocks noChangeAspect="1"/>
          </p:cNvPicPr>
          <p:nvPr/>
        </p:nvPicPr>
        <p:blipFill>
          <a:blip r:embed="rId4" cstate="email">
            <a:lum bright="12000" contrast="-17999"/>
          </a:blip>
          <a:stretch>
            <a:fillRect/>
          </a:stretch>
        </p:blipFill>
        <p:spPr>
          <a:xfrm>
            <a:off x="1546400" y="1584967"/>
            <a:ext cx="1527452" cy="1775807"/>
          </a:xfrm>
          <a:prstGeom prst="rect">
            <a:avLst/>
          </a:prstGeom>
          <a:noFill/>
          <a:ln w="9525">
            <a:noFill/>
          </a:ln>
        </p:spPr>
      </p:pic>
      <p:sp>
        <p:nvSpPr>
          <p:cNvPr id="12350" name="Oval 62"/>
          <p:cNvSpPr/>
          <p:nvPr/>
        </p:nvSpPr>
        <p:spPr>
          <a:xfrm>
            <a:off x="4389120" y="2427089"/>
            <a:ext cx="1652588" cy="1652588"/>
          </a:xfrm>
          <a:prstGeom prst="ellipse">
            <a:avLst/>
          </a:prstGeom>
          <a:noFill/>
          <a:ln w="19050" cap="flat" cmpd="sng">
            <a:solidFill>
              <a:srgbClr val="FF0000"/>
            </a:solidFill>
            <a:prstDash val="solid"/>
            <a:headEnd type="none" w="med" len="med"/>
            <a:tailEnd type="none" w="med" len="med"/>
          </a:ln>
        </p:spPr>
        <p:txBody>
          <a:bodyPr wrap="none" lIns="68580" tIns="34290" rIns="68580" bIns="34290" anchor="ctr"/>
          <a:lstStyle/>
          <a:p>
            <a:endParaRPr lang="zh-CN" altLang="en-US" dirty="0">
              <a:latin typeface="Arial" panose="020B0604020202020204" pitchFamily="34" charset="0"/>
            </a:endParaRPr>
          </a:p>
        </p:txBody>
      </p:sp>
      <p:sp>
        <p:nvSpPr>
          <p:cNvPr id="12351" name="AutoShape 63"/>
          <p:cNvSpPr/>
          <p:nvPr/>
        </p:nvSpPr>
        <p:spPr>
          <a:xfrm>
            <a:off x="4514136" y="2434234"/>
            <a:ext cx="1413272" cy="1221581"/>
          </a:xfrm>
          <a:prstGeom prst="triangle">
            <a:avLst>
              <a:gd name="adj" fmla="val 50000"/>
            </a:avLst>
          </a:prstGeom>
          <a:noFill/>
          <a:ln w="28575" cap="flat" cmpd="sng">
            <a:solidFill>
              <a:schemeClr val="accent1">
                <a:shade val="50000"/>
              </a:schemeClr>
            </a:solidFill>
            <a:prstDash val="solid"/>
            <a:miter/>
            <a:headEnd type="none" w="med" len="med"/>
            <a:tailEnd type="none" w="med" len="med"/>
          </a:ln>
        </p:spPr>
        <p:txBody>
          <a:bodyPr wrap="none" lIns="68580" tIns="34290" rIns="68580" bIns="34290" anchor="ctr"/>
          <a:lstStyle/>
          <a:p>
            <a:endParaRPr lang="zh-CN" altLang="en-US" dirty="0">
              <a:latin typeface="Arial" panose="020B0604020202020204" pitchFamily="34" charset="0"/>
            </a:endParaRPr>
          </a:p>
        </p:txBody>
      </p:sp>
      <p:sp>
        <p:nvSpPr>
          <p:cNvPr id="12352" name="AutoShape 64"/>
          <p:cNvSpPr>
            <a:spLocks noChangeAspect="1"/>
          </p:cNvSpPr>
          <p:nvPr/>
        </p:nvSpPr>
        <p:spPr>
          <a:xfrm>
            <a:off x="3769995" y="1585317"/>
            <a:ext cx="2893219" cy="2500313"/>
          </a:xfrm>
          <a:prstGeom prst="triangle">
            <a:avLst>
              <a:gd name="adj" fmla="val 50000"/>
            </a:avLst>
          </a:prstGeom>
          <a:noFill/>
          <a:ln w="19050" cap="flat" cmpd="sng">
            <a:solidFill>
              <a:schemeClr val="tx1"/>
            </a:solidFill>
            <a:prstDash val="solid"/>
            <a:miter/>
            <a:headEnd type="none" w="med" len="med"/>
            <a:tailEnd type="none" w="med" len="med"/>
          </a:ln>
        </p:spPr>
        <p:txBody>
          <a:bodyPr wrap="none" lIns="68580" tIns="34290" rIns="68580" bIns="34290" anchor="ctr"/>
          <a:lstStyle/>
          <a:p>
            <a:endParaRPr lang="zh-CN" altLang="en-US" dirty="0">
              <a:latin typeface="Arial" panose="020B0604020202020204" pitchFamily="34" charset="0"/>
            </a:endParaRPr>
          </a:p>
        </p:txBody>
      </p:sp>
      <p:sp>
        <p:nvSpPr>
          <p:cNvPr id="12353" name="Rectangle 65"/>
          <p:cNvSpPr/>
          <p:nvPr/>
        </p:nvSpPr>
        <p:spPr>
          <a:xfrm>
            <a:off x="4629627" y="2673549"/>
            <a:ext cx="1164431" cy="1164431"/>
          </a:xfrm>
          <a:prstGeom prst="rect">
            <a:avLst/>
          </a:prstGeom>
          <a:noFill/>
          <a:ln w="28575" cap="flat" cmpd="sng">
            <a:solidFill>
              <a:schemeClr val="accent1">
                <a:shade val="50000"/>
              </a:schemeClr>
            </a:solidFill>
            <a:prstDash val="solid"/>
            <a:miter/>
            <a:headEnd type="none" w="med" len="med"/>
            <a:tailEnd type="none" w="med" len="med"/>
          </a:ln>
        </p:spPr>
        <p:txBody>
          <a:bodyPr wrap="none" lIns="68580" tIns="34290" rIns="68580" bIns="34290" anchor="ctr"/>
          <a:lstStyle/>
          <a:p>
            <a:endParaRPr lang="zh-CN" altLang="en-US" dirty="0">
              <a:latin typeface="Arial" panose="020B0604020202020204" pitchFamily="34" charset="0"/>
            </a:endParaRPr>
          </a:p>
        </p:txBody>
      </p:sp>
      <p:sp>
        <p:nvSpPr>
          <p:cNvPr id="12354" name="Rectangle 66"/>
          <p:cNvSpPr/>
          <p:nvPr/>
        </p:nvSpPr>
        <p:spPr>
          <a:xfrm>
            <a:off x="4381976" y="2417565"/>
            <a:ext cx="1668066" cy="1668065"/>
          </a:xfrm>
          <a:prstGeom prst="rect">
            <a:avLst/>
          </a:prstGeom>
          <a:noFill/>
          <a:ln w="19050" cap="flat" cmpd="sng">
            <a:solidFill>
              <a:schemeClr val="tx1"/>
            </a:solidFill>
            <a:prstDash val="solid"/>
            <a:miter/>
            <a:headEnd type="none" w="med" len="med"/>
            <a:tailEnd type="none" w="med" len="med"/>
          </a:ln>
        </p:spPr>
        <p:txBody>
          <a:bodyPr wrap="none" lIns="68580" tIns="34290" rIns="68580" bIns="34290" anchor="ctr"/>
          <a:lstStyle/>
          <a:p>
            <a:endParaRPr lang="zh-CN" altLang="en-US" dirty="0">
              <a:latin typeface="Arial" panose="020B0604020202020204" pitchFamily="34" charset="0"/>
            </a:endParaRPr>
          </a:p>
        </p:txBody>
      </p:sp>
      <p:sp>
        <p:nvSpPr>
          <p:cNvPr id="12355" name="AutoShape 67"/>
          <p:cNvSpPr/>
          <p:nvPr/>
        </p:nvSpPr>
        <p:spPr>
          <a:xfrm>
            <a:off x="4430793" y="2428280"/>
            <a:ext cx="1568053" cy="1489472"/>
          </a:xfrm>
          <a:prstGeom prst="pentagon">
            <a:avLst/>
          </a:prstGeom>
          <a:noFill/>
          <a:ln w="28575" cap="flat" cmpd="sng">
            <a:solidFill>
              <a:schemeClr val="accent1">
                <a:shade val="50000"/>
              </a:schemeClr>
            </a:solidFill>
            <a:prstDash val="solid"/>
            <a:miter/>
            <a:headEnd type="none" w="med" len="med"/>
            <a:tailEnd type="none" w="med" len="med"/>
          </a:ln>
        </p:spPr>
        <p:txBody>
          <a:bodyPr wrap="none" lIns="68580" tIns="34290" rIns="68580" bIns="34290" anchor="ctr"/>
          <a:lstStyle/>
          <a:p>
            <a:endParaRPr lang="zh-CN" altLang="en-US" dirty="0">
              <a:latin typeface="Arial" panose="020B0604020202020204" pitchFamily="34" charset="0"/>
            </a:endParaRPr>
          </a:p>
        </p:txBody>
      </p:sp>
      <p:sp>
        <p:nvSpPr>
          <p:cNvPr id="12356" name="AutoShape 68"/>
          <p:cNvSpPr/>
          <p:nvPr/>
        </p:nvSpPr>
        <p:spPr>
          <a:xfrm>
            <a:off x="4233149" y="2221111"/>
            <a:ext cx="1960959" cy="1863329"/>
          </a:xfrm>
          <a:prstGeom prst="pentagon">
            <a:avLst/>
          </a:prstGeom>
          <a:noFill/>
          <a:ln w="19050" cap="flat" cmpd="sng">
            <a:solidFill>
              <a:schemeClr val="tx1"/>
            </a:solidFill>
            <a:prstDash val="solid"/>
            <a:miter/>
            <a:headEnd type="none" w="med" len="med"/>
            <a:tailEnd type="none" w="med" len="med"/>
          </a:ln>
        </p:spPr>
        <p:txBody>
          <a:bodyPr wrap="none" lIns="68580" tIns="34290" rIns="68580" bIns="34290" anchor="ctr"/>
          <a:lstStyle/>
          <a:p>
            <a:endParaRPr lang="zh-CN" altLang="en-US" dirty="0">
              <a:latin typeface="Arial" panose="020B0604020202020204" pitchFamily="34" charset="0"/>
            </a:endParaRPr>
          </a:p>
        </p:txBody>
      </p:sp>
      <p:sp>
        <p:nvSpPr>
          <p:cNvPr id="12357" name="Line 69"/>
          <p:cNvSpPr/>
          <p:nvPr/>
        </p:nvSpPr>
        <p:spPr>
          <a:xfrm>
            <a:off x="6366749" y="2855714"/>
            <a:ext cx="660797" cy="0"/>
          </a:xfrm>
          <a:prstGeom prst="line">
            <a:avLst/>
          </a:prstGeom>
          <a:ln w="28575" cap="flat" cmpd="sng">
            <a:solidFill>
              <a:schemeClr val="accent1"/>
            </a:solidFill>
            <a:prstDash val="solid"/>
            <a:headEnd type="none" w="med" len="med"/>
            <a:tailEnd type="none" w="med" len="med"/>
          </a:ln>
        </p:spPr>
        <p:txBody>
          <a:bodyPr/>
          <a:lstStyle/>
          <a:p>
            <a:endParaRPr lang="zh-CN" altLang="en-US"/>
          </a:p>
        </p:txBody>
      </p:sp>
      <p:sp>
        <p:nvSpPr>
          <p:cNvPr id="12358" name="Text Box 70"/>
          <p:cNvSpPr txBox="1"/>
          <p:nvPr/>
        </p:nvSpPr>
        <p:spPr>
          <a:xfrm>
            <a:off x="7126367" y="2673548"/>
            <a:ext cx="1429941" cy="299085"/>
          </a:xfrm>
          <a:prstGeom prst="rect">
            <a:avLst/>
          </a:prstGeom>
          <a:noFill/>
          <a:ln w="9525">
            <a:noFill/>
          </a:ln>
        </p:spPr>
        <p:txBody>
          <a:bodyPr lIns="68580" tIns="34290" rIns="68580" bIns="34290">
            <a:spAutoFit/>
          </a:bodyPr>
          <a:lstStyle/>
          <a:p>
            <a:pPr>
              <a:spcBef>
                <a:spcPct val="50000"/>
              </a:spcBef>
            </a:pPr>
            <a:r>
              <a:rPr lang="zh-CN" altLang="en-US" sz="1500" dirty="0">
                <a:solidFill>
                  <a:srgbClr val="C00000"/>
                </a:solidFill>
                <a:latin typeface="Arial" panose="020B0604020202020204" pitchFamily="34" charset="0"/>
                <a:ea typeface="仿宋_GB2312" pitchFamily="49" charset="-122"/>
              </a:rPr>
              <a:t>内接正多边形</a:t>
            </a:r>
          </a:p>
        </p:txBody>
      </p:sp>
      <p:sp>
        <p:nvSpPr>
          <p:cNvPr id="12359" name="Line 71"/>
          <p:cNvSpPr/>
          <p:nvPr/>
        </p:nvSpPr>
        <p:spPr>
          <a:xfrm>
            <a:off x="6366749" y="3195042"/>
            <a:ext cx="660797" cy="0"/>
          </a:xfrm>
          <a:prstGeom prst="line">
            <a:avLst/>
          </a:prstGeom>
          <a:ln w="19050" cap="flat" cmpd="sng">
            <a:solidFill>
              <a:schemeClr val="tx1"/>
            </a:solidFill>
            <a:prstDash val="solid"/>
            <a:headEnd type="none" w="med" len="med"/>
            <a:tailEnd type="none" w="med" len="med"/>
          </a:ln>
        </p:spPr>
        <p:txBody>
          <a:bodyPr/>
          <a:lstStyle/>
          <a:p>
            <a:endParaRPr lang="zh-CN" altLang="en-US"/>
          </a:p>
        </p:txBody>
      </p:sp>
      <p:sp>
        <p:nvSpPr>
          <p:cNvPr id="12360" name="Text Box 72"/>
          <p:cNvSpPr txBox="1"/>
          <p:nvPr/>
        </p:nvSpPr>
        <p:spPr>
          <a:xfrm>
            <a:off x="7126367" y="3012876"/>
            <a:ext cx="1429941" cy="299085"/>
          </a:xfrm>
          <a:prstGeom prst="rect">
            <a:avLst/>
          </a:prstGeom>
          <a:noFill/>
          <a:ln w="9525">
            <a:noFill/>
          </a:ln>
        </p:spPr>
        <p:txBody>
          <a:bodyPr lIns="68580" tIns="34290" rIns="68580" bIns="34290">
            <a:spAutoFit/>
          </a:bodyPr>
          <a:lstStyle/>
          <a:p>
            <a:pPr>
              <a:spcBef>
                <a:spcPct val="50000"/>
              </a:spcBef>
            </a:pPr>
            <a:r>
              <a:rPr lang="zh-CN" altLang="en-US" sz="1500" dirty="0">
                <a:solidFill>
                  <a:srgbClr val="C00000"/>
                </a:solidFill>
                <a:latin typeface="Arial" panose="020B0604020202020204" pitchFamily="34" charset="0"/>
                <a:ea typeface="仿宋_GB2312" pitchFamily="49" charset="-122"/>
              </a:rPr>
              <a:t>外切正多边形</a:t>
            </a:r>
          </a:p>
        </p:txBody>
      </p:sp>
      <p:sp>
        <p:nvSpPr>
          <p:cNvPr id="12361" name="AutoShape 73"/>
          <p:cNvSpPr/>
          <p:nvPr/>
        </p:nvSpPr>
        <p:spPr>
          <a:xfrm>
            <a:off x="4401027" y="2547342"/>
            <a:ext cx="1635919" cy="1414463"/>
          </a:xfrm>
          <a:prstGeom prst="hexagon">
            <a:avLst>
              <a:gd name="adj" fmla="val 28914"/>
              <a:gd name="vf" fmla="val 115470"/>
            </a:avLst>
          </a:prstGeom>
          <a:noFill/>
          <a:ln w="28575" cap="flat" cmpd="sng">
            <a:solidFill>
              <a:schemeClr val="accent1">
                <a:shade val="50000"/>
              </a:schemeClr>
            </a:solidFill>
            <a:prstDash val="solid"/>
            <a:miter/>
            <a:headEnd type="none" w="med" len="med"/>
            <a:tailEnd type="none" w="med" len="med"/>
          </a:ln>
        </p:spPr>
        <p:txBody>
          <a:bodyPr wrap="none" lIns="68580" tIns="34290" rIns="68580" bIns="34290" anchor="ctr"/>
          <a:lstStyle/>
          <a:p>
            <a:endParaRPr lang="zh-CN" altLang="en-US" dirty="0">
              <a:latin typeface="Arial" panose="020B0604020202020204" pitchFamily="34" charset="0"/>
            </a:endParaRPr>
          </a:p>
        </p:txBody>
      </p:sp>
      <p:sp>
        <p:nvSpPr>
          <p:cNvPr id="12362" name="AutoShape 74"/>
          <p:cNvSpPr/>
          <p:nvPr/>
        </p:nvSpPr>
        <p:spPr>
          <a:xfrm>
            <a:off x="4255770" y="2415184"/>
            <a:ext cx="1928813" cy="1668065"/>
          </a:xfrm>
          <a:prstGeom prst="hexagon">
            <a:avLst>
              <a:gd name="adj" fmla="val 28907"/>
              <a:gd name="vf" fmla="val 115470"/>
            </a:avLst>
          </a:prstGeom>
          <a:noFill/>
          <a:ln w="19050" cap="flat" cmpd="sng">
            <a:solidFill>
              <a:schemeClr val="tx1"/>
            </a:solidFill>
            <a:prstDash val="solid"/>
            <a:miter/>
            <a:headEnd type="none" w="med" len="med"/>
            <a:tailEnd type="none" w="med" len="med"/>
          </a:ln>
        </p:spPr>
        <p:txBody>
          <a:bodyPr wrap="none" lIns="68580" tIns="34290" rIns="68580" bIns="34290" anchor="ctr"/>
          <a:lstStyle/>
          <a:p>
            <a:endParaRPr lang="zh-CN" altLang="en-US" dirty="0">
              <a:latin typeface="Arial" panose="020B0604020202020204" pitchFamily="34" charset="0"/>
            </a:endParaRPr>
          </a:p>
        </p:txBody>
      </p:sp>
      <p:sp>
        <p:nvSpPr>
          <p:cNvPr id="12366" name="AutoShape 78"/>
          <p:cNvSpPr>
            <a:spLocks noChangeAspect="1"/>
          </p:cNvSpPr>
          <p:nvPr/>
        </p:nvSpPr>
        <p:spPr>
          <a:xfrm>
            <a:off x="4463891" y="2494955"/>
            <a:ext cx="1514475" cy="1514475"/>
          </a:xfrm>
          <a:prstGeom prst="octagon">
            <a:avLst>
              <a:gd name="adj" fmla="val 29287"/>
            </a:avLst>
          </a:prstGeom>
          <a:noFill/>
          <a:ln w="28575" cap="flat" cmpd="sng">
            <a:solidFill>
              <a:schemeClr val="accent1">
                <a:shade val="50000"/>
              </a:schemeClr>
            </a:solidFill>
            <a:prstDash val="solid"/>
            <a:miter/>
            <a:headEnd type="none" w="med" len="med"/>
            <a:tailEnd type="none" w="med" len="med"/>
          </a:ln>
        </p:spPr>
        <p:txBody>
          <a:bodyPr wrap="none" lIns="68580" tIns="34290" rIns="68580" bIns="34290" anchor="ctr"/>
          <a:lstStyle/>
          <a:p>
            <a:endParaRPr lang="zh-CN" altLang="en-US" dirty="0">
              <a:latin typeface="Arial" panose="020B0604020202020204" pitchFamily="34" charset="0"/>
            </a:endParaRPr>
          </a:p>
        </p:txBody>
      </p:sp>
      <p:sp>
        <p:nvSpPr>
          <p:cNvPr id="12367" name="AutoShape 79"/>
          <p:cNvSpPr>
            <a:spLocks noChangeAspect="1"/>
          </p:cNvSpPr>
          <p:nvPr/>
        </p:nvSpPr>
        <p:spPr>
          <a:xfrm>
            <a:off x="4380787" y="2415184"/>
            <a:ext cx="1669256" cy="1669256"/>
          </a:xfrm>
          <a:prstGeom prst="octagon">
            <a:avLst>
              <a:gd name="adj" fmla="val 29287"/>
            </a:avLst>
          </a:prstGeom>
          <a:noFill/>
          <a:ln w="19050" cap="flat" cmpd="sng">
            <a:solidFill>
              <a:schemeClr val="tx1"/>
            </a:solidFill>
            <a:prstDash val="solid"/>
            <a:miter/>
            <a:headEnd type="none" w="med" len="med"/>
            <a:tailEnd type="none" w="med" len="med"/>
          </a:ln>
        </p:spPr>
        <p:txBody>
          <a:bodyPr wrap="none" lIns="68580" tIns="34290" rIns="68580" bIns="34290" anchor="ctr"/>
          <a:lstStyle/>
          <a:p>
            <a:endParaRPr lang="zh-CN" altLang="en-US" dirty="0">
              <a:latin typeface="Arial" panose="020B0604020202020204" pitchFamily="34" charset="0"/>
            </a:endParaRPr>
          </a:p>
        </p:txBody>
      </p:sp>
      <p:sp>
        <p:nvSpPr>
          <p:cNvPr id="35" name="十二边形 34"/>
          <p:cNvSpPr>
            <a:spLocks noChangeArrowheads="1"/>
          </p:cNvSpPr>
          <p:nvPr/>
        </p:nvSpPr>
        <p:spPr bwMode="auto">
          <a:xfrm>
            <a:off x="4424839" y="2459236"/>
            <a:ext cx="1589485" cy="1588294"/>
          </a:xfrm>
          <a:custGeom>
            <a:avLst/>
            <a:gdLst>
              <a:gd name="T0" fmla="*/ 1808247 w 2088000"/>
              <a:gd name="T1" fmla="*/ 279753 h 2088000"/>
              <a:gd name="T2" fmla="*/ 2088000 w 2088000"/>
              <a:gd name="T3" fmla="*/ 764247 h 2088000"/>
              <a:gd name="T4" fmla="*/ 2088000 w 2088000"/>
              <a:gd name="T5" fmla="*/ 1323753 h 2088000"/>
              <a:gd name="T6" fmla="*/ 1808247 w 2088000"/>
              <a:gd name="T7" fmla="*/ 1808247 h 2088000"/>
              <a:gd name="T8" fmla="*/ 1323753 w 2088000"/>
              <a:gd name="T9" fmla="*/ 2088000 h 2088000"/>
              <a:gd name="T10" fmla="*/ 764247 w 2088000"/>
              <a:gd name="T11" fmla="*/ 2088000 h 2088000"/>
              <a:gd name="T12" fmla="*/ 279753 w 2088000"/>
              <a:gd name="T13" fmla="*/ 1808247 h 2088000"/>
              <a:gd name="T14" fmla="*/ 0 w 2088000"/>
              <a:gd name="T15" fmla="*/ 1323753 h 2088000"/>
              <a:gd name="T16" fmla="*/ 0 w 2088000"/>
              <a:gd name="T17" fmla="*/ 764247 h 2088000"/>
              <a:gd name="T18" fmla="*/ 279753 w 2088000"/>
              <a:gd name="T19" fmla="*/ 279753 h 2088000"/>
              <a:gd name="T20" fmla="*/ 764247 w 2088000"/>
              <a:gd name="T21" fmla="*/ 0 h 2088000"/>
              <a:gd name="T22" fmla="*/ 1323753 w 2088000"/>
              <a:gd name="T23" fmla="*/ 0 h 2088000"/>
              <a:gd name="T24" fmla="*/ 0 60000 65536"/>
              <a:gd name="T25" fmla="*/ 0 60000 65536"/>
              <a:gd name="T26" fmla="*/ 0 60000 65536"/>
              <a:gd name="T27" fmla="*/ 0 60000 65536"/>
              <a:gd name="T28" fmla="*/ 5898240 60000 65536"/>
              <a:gd name="T29" fmla="*/ 5898240 60000 65536"/>
              <a:gd name="T30" fmla="*/ 11796480 60000 65536"/>
              <a:gd name="T31" fmla="*/ 11796480 60000 65536"/>
              <a:gd name="T32" fmla="*/ 11796480 60000 65536"/>
              <a:gd name="T33" fmla="*/ 11796480 60000 65536"/>
              <a:gd name="T34" fmla="*/ 17694720 60000 65536"/>
              <a:gd name="T35" fmla="*/ 17694720 60000 65536"/>
              <a:gd name="T36" fmla="*/ 279753 w 2088000"/>
              <a:gd name="T37" fmla="*/ 279753 h 2088000"/>
              <a:gd name="T38" fmla="*/ 1808247 w 2088000"/>
              <a:gd name="T39" fmla="*/ 1808247 h 20880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088000" h="2088000">
                <a:moveTo>
                  <a:pt x="0" y="764247"/>
                </a:moveTo>
                <a:lnTo>
                  <a:pt x="279753" y="279753"/>
                </a:lnTo>
                <a:lnTo>
                  <a:pt x="764247" y="0"/>
                </a:lnTo>
                <a:lnTo>
                  <a:pt x="1323753" y="0"/>
                </a:lnTo>
                <a:lnTo>
                  <a:pt x="1808247" y="279753"/>
                </a:lnTo>
                <a:lnTo>
                  <a:pt x="2088000" y="764247"/>
                </a:lnTo>
                <a:lnTo>
                  <a:pt x="2088000" y="1323753"/>
                </a:lnTo>
                <a:lnTo>
                  <a:pt x="1808247" y="1808247"/>
                </a:lnTo>
                <a:lnTo>
                  <a:pt x="1323753" y="2088000"/>
                </a:lnTo>
                <a:lnTo>
                  <a:pt x="764247" y="2088000"/>
                </a:lnTo>
                <a:lnTo>
                  <a:pt x="279753" y="1808247"/>
                </a:lnTo>
                <a:lnTo>
                  <a:pt x="0" y="1323753"/>
                </a:lnTo>
                <a:close/>
              </a:path>
            </a:pathLst>
          </a:custGeom>
          <a:noFill/>
          <a:ln w="28575" cmpd="sng" algn="ctr">
            <a:solidFill>
              <a:schemeClr val="accent1">
                <a:shade val="50000"/>
              </a:schemeClr>
            </a:solidFill>
            <a:prstDash val="solid"/>
            <a:miter lim="800000"/>
          </a:ln>
        </p:spPr>
        <p:txBody>
          <a:bodyPr lIns="68580" tIns="34290" rIns="68580" bIns="34290" anchor="ctr"/>
          <a:lstStyle/>
          <a:p>
            <a:pPr algn="ctr" defTabSz="685800" fontAlgn="base">
              <a:spcBef>
                <a:spcPct val="0"/>
              </a:spcBef>
              <a:spcAft>
                <a:spcPct val="0"/>
              </a:spcAft>
              <a:defRPr/>
            </a:pPr>
            <a:endParaRPr lang="zh-CN" altLang="en-US">
              <a:solidFill>
                <a:schemeClr val="lt1"/>
              </a:solidFill>
            </a:endParaRPr>
          </a:p>
        </p:txBody>
      </p:sp>
      <p:sp>
        <p:nvSpPr>
          <p:cNvPr id="2" name="十二边形 34"/>
          <p:cNvSpPr>
            <a:spLocks noChangeArrowheads="1"/>
          </p:cNvSpPr>
          <p:nvPr/>
        </p:nvSpPr>
        <p:spPr bwMode="auto">
          <a:xfrm>
            <a:off x="4384358" y="2418754"/>
            <a:ext cx="1664494" cy="1663304"/>
          </a:xfrm>
          <a:custGeom>
            <a:avLst/>
            <a:gdLst>
              <a:gd name="T0" fmla="*/ 1808247 w 2088000"/>
              <a:gd name="T1" fmla="*/ 279753 h 2088000"/>
              <a:gd name="T2" fmla="*/ 2088000 w 2088000"/>
              <a:gd name="T3" fmla="*/ 764247 h 2088000"/>
              <a:gd name="T4" fmla="*/ 2088000 w 2088000"/>
              <a:gd name="T5" fmla="*/ 1323753 h 2088000"/>
              <a:gd name="T6" fmla="*/ 1808247 w 2088000"/>
              <a:gd name="T7" fmla="*/ 1808247 h 2088000"/>
              <a:gd name="T8" fmla="*/ 1323753 w 2088000"/>
              <a:gd name="T9" fmla="*/ 2088000 h 2088000"/>
              <a:gd name="T10" fmla="*/ 764247 w 2088000"/>
              <a:gd name="T11" fmla="*/ 2088000 h 2088000"/>
              <a:gd name="T12" fmla="*/ 279753 w 2088000"/>
              <a:gd name="T13" fmla="*/ 1808247 h 2088000"/>
              <a:gd name="T14" fmla="*/ 0 w 2088000"/>
              <a:gd name="T15" fmla="*/ 1323753 h 2088000"/>
              <a:gd name="T16" fmla="*/ 0 w 2088000"/>
              <a:gd name="T17" fmla="*/ 764247 h 2088000"/>
              <a:gd name="T18" fmla="*/ 279753 w 2088000"/>
              <a:gd name="T19" fmla="*/ 279753 h 2088000"/>
              <a:gd name="T20" fmla="*/ 764247 w 2088000"/>
              <a:gd name="T21" fmla="*/ 0 h 2088000"/>
              <a:gd name="T22" fmla="*/ 1323753 w 2088000"/>
              <a:gd name="T23" fmla="*/ 0 h 2088000"/>
              <a:gd name="T24" fmla="*/ 0 60000 65536"/>
              <a:gd name="T25" fmla="*/ 0 60000 65536"/>
              <a:gd name="T26" fmla="*/ 0 60000 65536"/>
              <a:gd name="T27" fmla="*/ 0 60000 65536"/>
              <a:gd name="T28" fmla="*/ 5898240 60000 65536"/>
              <a:gd name="T29" fmla="*/ 5898240 60000 65536"/>
              <a:gd name="T30" fmla="*/ 11796480 60000 65536"/>
              <a:gd name="T31" fmla="*/ 11796480 60000 65536"/>
              <a:gd name="T32" fmla="*/ 11796480 60000 65536"/>
              <a:gd name="T33" fmla="*/ 11796480 60000 65536"/>
              <a:gd name="T34" fmla="*/ 17694720 60000 65536"/>
              <a:gd name="T35" fmla="*/ 17694720 60000 65536"/>
              <a:gd name="T36" fmla="*/ 279753 w 2088000"/>
              <a:gd name="T37" fmla="*/ 279753 h 2088000"/>
              <a:gd name="T38" fmla="*/ 1808247 w 2088000"/>
              <a:gd name="T39" fmla="*/ 1808247 h 20880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088000" h="2088000">
                <a:moveTo>
                  <a:pt x="0" y="764247"/>
                </a:moveTo>
                <a:lnTo>
                  <a:pt x="279753" y="279753"/>
                </a:lnTo>
                <a:lnTo>
                  <a:pt x="764247" y="0"/>
                </a:lnTo>
                <a:lnTo>
                  <a:pt x="1323753" y="0"/>
                </a:lnTo>
                <a:lnTo>
                  <a:pt x="1808247" y="279753"/>
                </a:lnTo>
                <a:lnTo>
                  <a:pt x="2088000" y="764247"/>
                </a:lnTo>
                <a:lnTo>
                  <a:pt x="2088000" y="1323753"/>
                </a:lnTo>
                <a:lnTo>
                  <a:pt x="1808247" y="1808247"/>
                </a:lnTo>
                <a:lnTo>
                  <a:pt x="1323753" y="2088000"/>
                </a:lnTo>
                <a:lnTo>
                  <a:pt x="764247" y="2088000"/>
                </a:lnTo>
                <a:lnTo>
                  <a:pt x="279753" y="1808247"/>
                </a:lnTo>
                <a:lnTo>
                  <a:pt x="0" y="1323753"/>
                </a:lnTo>
                <a:close/>
              </a:path>
            </a:pathLst>
          </a:custGeom>
          <a:noFill/>
          <a:ln w="19050" algn="ctr">
            <a:solidFill>
              <a:schemeClr val="tx1"/>
            </a:solidFill>
            <a:miter lim="800000"/>
          </a:ln>
        </p:spPr>
        <p:txBody>
          <a:bodyPr lIns="68580" tIns="34290" rIns="68580" bIns="34290" anchor="ctr"/>
          <a:lstStyle/>
          <a:p>
            <a:pPr algn="ctr" defTabSz="685800" fontAlgn="base">
              <a:spcBef>
                <a:spcPct val="0"/>
              </a:spcBef>
              <a:spcAft>
                <a:spcPct val="0"/>
              </a:spcAft>
              <a:defRPr/>
            </a:pPr>
            <a:endParaRPr lang="zh-CN" altLang="en-US">
              <a:solidFill>
                <a:schemeClr val="lt1"/>
              </a:solidFill>
            </a:endParaRPr>
          </a:p>
        </p:txBody>
      </p:sp>
      <p:grpSp>
        <p:nvGrpSpPr>
          <p:cNvPr id="3" name="Group 93"/>
          <p:cNvGrpSpPr/>
          <p:nvPr/>
        </p:nvGrpSpPr>
        <p:grpSpPr>
          <a:xfrm>
            <a:off x="942141" y="3450019"/>
            <a:ext cx="2584847" cy="700088"/>
            <a:chOff x="284" y="2843"/>
            <a:chExt cx="2171" cy="588"/>
          </a:xfrm>
        </p:grpSpPr>
        <p:sp>
          <p:nvSpPr>
            <p:cNvPr id="8215" name="Text Box 83"/>
            <p:cNvSpPr txBox="1"/>
            <p:nvPr/>
          </p:nvSpPr>
          <p:spPr>
            <a:xfrm>
              <a:off x="762" y="2959"/>
              <a:ext cx="1347" cy="349"/>
            </a:xfrm>
            <a:prstGeom prst="rect">
              <a:avLst/>
            </a:prstGeom>
            <a:noFill/>
            <a:ln w="9525">
              <a:noFill/>
            </a:ln>
          </p:spPr>
          <p:txBody>
            <a:bodyPr>
              <a:spAutoFit/>
            </a:bodyPr>
            <a:lstStyle/>
            <a:p>
              <a:pPr>
                <a:spcBef>
                  <a:spcPct val="50000"/>
                </a:spcBef>
              </a:pPr>
              <a:r>
                <a:rPr lang="zh-CN" altLang="en-US" sz="2100" b="1" dirty="0">
                  <a:solidFill>
                    <a:srgbClr val="C00000"/>
                  </a:solidFill>
                  <a:latin typeface="Arial" panose="020B0604020202020204" pitchFamily="34" charset="0"/>
                  <a:ea typeface="宋体" panose="02010600030101010101" pitchFamily="2" charset="-122"/>
                </a:rPr>
                <a:t>＜圆周率＜</a:t>
              </a:r>
            </a:p>
          </p:txBody>
        </p:sp>
        <p:sp>
          <p:nvSpPr>
            <p:cNvPr id="8216" name="Text Box 86"/>
            <p:cNvSpPr txBox="1"/>
            <p:nvPr/>
          </p:nvSpPr>
          <p:spPr>
            <a:xfrm>
              <a:off x="284" y="3082"/>
              <a:ext cx="674" cy="349"/>
            </a:xfrm>
            <a:prstGeom prst="rect">
              <a:avLst/>
            </a:prstGeom>
            <a:noFill/>
            <a:ln w="9525">
              <a:noFill/>
            </a:ln>
          </p:spPr>
          <p:txBody>
            <a:bodyPr>
              <a:spAutoFit/>
            </a:bodyPr>
            <a:lstStyle/>
            <a:p>
              <a:pPr algn="ctr">
                <a:spcBef>
                  <a:spcPct val="50000"/>
                </a:spcBef>
              </a:pPr>
              <a:r>
                <a:rPr lang="en-US" altLang="zh-CN" sz="2100" b="1" dirty="0">
                  <a:solidFill>
                    <a:srgbClr val="C00000"/>
                  </a:solidFill>
                  <a:latin typeface="宋体" panose="02010600030101010101" pitchFamily="2" charset="-122"/>
                  <a:ea typeface="宋体" panose="02010600030101010101" pitchFamily="2" charset="-122"/>
                </a:rPr>
                <a:t>71</a:t>
              </a:r>
            </a:p>
          </p:txBody>
        </p:sp>
        <p:sp>
          <p:nvSpPr>
            <p:cNvPr id="8217" name="Text Box 87"/>
            <p:cNvSpPr txBox="1"/>
            <p:nvPr/>
          </p:nvSpPr>
          <p:spPr>
            <a:xfrm>
              <a:off x="1772" y="3081"/>
              <a:ext cx="674" cy="349"/>
            </a:xfrm>
            <a:prstGeom prst="rect">
              <a:avLst/>
            </a:prstGeom>
            <a:noFill/>
            <a:ln w="9525">
              <a:noFill/>
            </a:ln>
          </p:spPr>
          <p:txBody>
            <a:bodyPr>
              <a:spAutoFit/>
            </a:bodyPr>
            <a:lstStyle/>
            <a:p>
              <a:pPr algn="ctr">
                <a:spcBef>
                  <a:spcPct val="50000"/>
                </a:spcBef>
              </a:pPr>
              <a:r>
                <a:rPr lang="en-US" altLang="zh-CN" sz="2100" b="1" dirty="0">
                  <a:solidFill>
                    <a:srgbClr val="C00000"/>
                  </a:solidFill>
                  <a:latin typeface="宋体" panose="02010600030101010101" pitchFamily="2" charset="-122"/>
                  <a:ea typeface="宋体" panose="02010600030101010101" pitchFamily="2" charset="-122"/>
                </a:rPr>
                <a:t>7</a:t>
              </a:r>
            </a:p>
          </p:txBody>
        </p:sp>
        <p:sp>
          <p:nvSpPr>
            <p:cNvPr id="8218" name="Text Box 88"/>
            <p:cNvSpPr txBox="1"/>
            <p:nvPr/>
          </p:nvSpPr>
          <p:spPr>
            <a:xfrm>
              <a:off x="1781" y="2843"/>
              <a:ext cx="674" cy="349"/>
            </a:xfrm>
            <a:prstGeom prst="rect">
              <a:avLst/>
            </a:prstGeom>
            <a:noFill/>
            <a:ln w="9525">
              <a:noFill/>
            </a:ln>
          </p:spPr>
          <p:txBody>
            <a:bodyPr>
              <a:spAutoFit/>
            </a:bodyPr>
            <a:lstStyle/>
            <a:p>
              <a:pPr algn="ctr">
                <a:spcBef>
                  <a:spcPct val="50000"/>
                </a:spcBef>
              </a:pPr>
              <a:r>
                <a:rPr lang="en-US" altLang="zh-CN" sz="2100" b="1" dirty="0">
                  <a:solidFill>
                    <a:srgbClr val="C00000"/>
                  </a:solidFill>
                  <a:latin typeface="宋体" panose="02010600030101010101" pitchFamily="2" charset="-122"/>
                  <a:ea typeface="宋体" panose="02010600030101010101" pitchFamily="2" charset="-122"/>
                </a:rPr>
                <a:t>22</a:t>
              </a:r>
            </a:p>
          </p:txBody>
        </p:sp>
        <p:sp>
          <p:nvSpPr>
            <p:cNvPr id="8219" name="Text Box 89"/>
            <p:cNvSpPr txBox="1"/>
            <p:nvPr/>
          </p:nvSpPr>
          <p:spPr>
            <a:xfrm>
              <a:off x="284" y="2843"/>
              <a:ext cx="674" cy="349"/>
            </a:xfrm>
            <a:prstGeom prst="rect">
              <a:avLst/>
            </a:prstGeom>
            <a:noFill/>
            <a:ln w="9525">
              <a:noFill/>
            </a:ln>
          </p:spPr>
          <p:txBody>
            <a:bodyPr>
              <a:spAutoFit/>
            </a:bodyPr>
            <a:lstStyle/>
            <a:p>
              <a:pPr algn="ctr">
                <a:spcBef>
                  <a:spcPct val="50000"/>
                </a:spcBef>
              </a:pPr>
              <a:r>
                <a:rPr lang="en-US" altLang="zh-CN" sz="2100" b="1" dirty="0">
                  <a:solidFill>
                    <a:srgbClr val="C00000"/>
                  </a:solidFill>
                  <a:latin typeface="宋体" panose="02010600030101010101" pitchFamily="2" charset="-122"/>
                  <a:ea typeface="宋体" panose="02010600030101010101" pitchFamily="2" charset="-122"/>
                </a:rPr>
                <a:t>223</a:t>
              </a:r>
            </a:p>
          </p:txBody>
        </p:sp>
        <p:sp>
          <p:nvSpPr>
            <p:cNvPr id="8220" name="Line 84"/>
            <p:cNvSpPr/>
            <p:nvPr/>
          </p:nvSpPr>
          <p:spPr>
            <a:xfrm>
              <a:off x="425" y="3146"/>
              <a:ext cx="372" cy="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lstStyle/>
            <a:p>
              <a:endParaRPr lang="zh-CN" altLang="en-US"/>
            </a:p>
          </p:txBody>
        </p:sp>
        <p:sp>
          <p:nvSpPr>
            <p:cNvPr id="8221" name="Line 85"/>
            <p:cNvSpPr/>
            <p:nvPr/>
          </p:nvSpPr>
          <p:spPr>
            <a:xfrm>
              <a:off x="1985" y="3146"/>
              <a:ext cx="248" cy="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lstStyle/>
            <a:p>
              <a:endParaRPr lang="zh-CN" altLang="en-US"/>
            </a:p>
          </p:txBody>
        </p:sp>
      </p:grpSp>
    </p:spTree>
    <p:custDataLst>
      <p:tags r:id="rId1"/>
    </p:custDataLst>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12346"/>
                                        </p:tgtEl>
                                        <p:attrNameLst>
                                          <p:attrName>style.visibility</p:attrName>
                                        </p:attrNameLst>
                                      </p:cBhvr>
                                      <p:to>
                                        <p:strVal val="visible"/>
                                      </p:to>
                                    </p:set>
                                    <p:anim calcmode="lin" valueType="num">
                                      <p:cBhvr>
                                        <p:cTn id="7" dur="500" fill="hold"/>
                                        <p:tgtEl>
                                          <p:spTgt spid="1234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2346"/>
                                        </p:tgtEl>
                                        <p:attrNameLst>
                                          <p:attrName>ppt_y</p:attrName>
                                        </p:attrNameLst>
                                      </p:cBhvr>
                                      <p:tavLst>
                                        <p:tav tm="0">
                                          <p:val>
                                            <p:strVal val="#ppt_y"/>
                                          </p:val>
                                        </p:tav>
                                        <p:tav tm="100000">
                                          <p:val>
                                            <p:strVal val="#ppt_y"/>
                                          </p:val>
                                        </p:tav>
                                      </p:tavLst>
                                    </p:anim>
                                    <p:anim calcmode="lin" valueType="num">
                                      <p:cBhvr>
                                        <p:cTn id="9" dur="500" fill="hold"/>
                                        <p:tgtEl>
                                          <p:spTgt spid="1234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234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2346"/>
                                        </p:tgtEl>
                                      </p:cBhvr>
                                    </p:animEffect>
                                  </p:childTnLst>
                                </p:cTn>
                              </p:par>
                            </p:childTnLst>
                          </p:cTn>
                        </p:par>
                        <p:par>
                          <p:cTn id="12" fill="hold">
                            <p:stCondLst>
                              <p:cond delay="0"/>
                            </p:stCondLst>
                            <p:childTnLst>
                              <p:par>
                                <p:cTn id="13" presetID="42" presetClass="entr" presetSubtype="0" fill="hold" grpId="0" nodeType="afterEffect">
                                  <p:stCondLst>
                                    <p:cond delay="0"/>
                                  </p:stCondLst>
                                  <p:childTnLst>
                                    <p:set>
                                      <p:cBhvr>
                                        <p:cTn id="14" dur="1" fill="hold">
                                          <p:stCondLst>
                                            <p:cond delay="0"/>
                                          </p:stCondLst>
                                        </p:cTn>
                                        <p:tgtEl>
                                          <p:spTgt spid="12347"/>
                                        </p:tgtEl>
                                        <p:attrNameLst>
                                          <p:attrName>style.visibility</p:attrName>
                                        </p:attrNameLst>
                                      </p:cBhvr>
                                      <p:to>
                                        <p:strVal val="visible"/>
                                      </p:to>
                                    </p:set>
                                    <p:animEffect transition="in" filter="fade">
                                      <p:cBhvr>
                                        <p:cTn id="15" dur="500"/>
                                        <p:tgtEl>
                                          <p:spTgt spid="12347"/>
                                        </p:tgtEl>
                                      </p:cBhvr>
                                    </p:animEffect>
                                    <p:anim calcmode="lin" valueType="num">
                                      <p:cBhvr>
                                        <p:cTn id="16" dur="500" fill="hold"/>
                                        <p:tgtEl>
                                          <p:spTgt spid="12347"/>
                                        </p:tgtEl>
                                        <p:attrNameLst>
                                          <p:attrName>ppt_x</p:attrName>
                                        </p:attrNameLst>
                                      </p:cBhvr>
                                      <p:tavLst>
                                        <p:tav tm="0">
                                          <p:val>
                                            <p:strVal val="#ppt_x"/>
                                          </p:val>
                                        </p:tav>
                                        <p:tav tm="100000">
                                          <p:val>
                                            <p:strVal val="#ppt_x"/>
                                          </p:val>
                                        </p:tav>
                                      </p:tavLst>
                                    </p:anim>
                                    <p:anim calcmode="lin" valueType="num">
                                      <p:cBhvr>
                                        <p:cTn id="17" dur="500" fill="hold"/>
                                        <p:tgtEl>
                                          <p:spTgt spid="12347"/>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12348"/>
                                        </p:tgtEl>
                                        <p:attrNameLst>
                                          <p:attrName>style.visibility</p:attrName>
                                        </p:attrNameLst>
                                      </p:cBhvr>
                                      <p:to>
                                        <p:strVal val="visible"/>
                                      </p:to>
                                    </p:set>
                                    <p:anim calcmode="lin" valueType="num">
                                      <p:cBhvr>
                                        <p:cTn id="22" dur="500" fill="hold"/>
                                        <p:tgtEl>
                                          <p:spTgt spid="12348"/>
                                        </p:tgtEl>
                                        <p:attrNameLst>
                                          <p:attrName>ppt_w</p:attrName>
                                        </p:attrNameLst>
                                      </p:cBhvr>
                                      <p:tavLst>
                                        <p:tav tm="0">
                                          <p:val>
                                            <p:fltVal val="0"/>
                                          </p:val>
                                        </p:tav>
                                        <p:tav tm="100000">
                                          <p:val>
                                            <p:strVal val="#ppt_w"/>
                                          </p:val>
                                        </p:tav>
                                      </p:tavLst>
                                    </p:anim>
                                    <p:anim calcmode="lin" valueType="num">
                                      <p:cBhvr>
                                        <p:cTn id="23" dur="500" fill="hold"/>
                                        <p:tgtEl>
                                          <p:spTgt spid="12348"/>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2350"/>
                                        </p:tgtEl>
                                        <p:attrNameLst>
                                          <p:attrName>style.visibility</p:attrName>
                                        </p:attrNameLst>
                                      </p:cBhvr>
                                      <p:to>
                                        <p:strVal val="visible"/>
                                      </p:to>
                                    </p:set>
                                    <p:animEffect transition="in" filter="dissolve">
                                      <p:cBhvr>
                                        <p:cTn id="28" dur="500"/>
                                        <p:tgtEl>
                                          <p:spTgt spid="12350"/>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12357"/>
                                        </p:tgtEl>
                                        <p:attrNameLst>
                                          <p:attrName>style.visibility</p:attrName>
                                        </p:attrNameLst>
                                      </p:cBhvr>
                                      <p:to>
                                        <p:strVal val="visible"/>
                                      </p:to>
                                    </p:set>
                                    <p:animEffect transition="in" filter="dissolve">
                                      <p:cBhvr>
                                        <p:cTn id="33" dur="500"/>
                                        <p:tgtEl>
                                          <p:spTgt spid="12357"/>
                                        </p:tgtEl>
                                      </p:cBhvr>
                                    </p:animEffect>
                                  </p:childTnLst>
                                </p:cTn>
                              </p:par>
                            </p:childTnLst>
                          </p:cTn>
                        </p:par>
                        <p:par>
                          <p:cTn id="34" fill="hold">
                            <p:stCondLst>
                              <p:cond delay="500"/>
                            </p:stCondLst>
                            <p:childTnLst>
                              <p:par>
                                <p:cTn id="35" presetID="22" presetClass="entr" presetSubtype="8" fill="hold" grpId="0" nodeType="afterEffect">
                                  <p:stCondLst>
                                    <p:cond delay="0"/>
                                  </p:stCondLst>
                                  <p:childTnLst>
                                    <p:set>
                                      <p:cBhvr>
                                        <p:cTn id="36" dur="1" fill="hold">
                                          <p:stCondLst>
                                            <p:cond delay="0"/>
                                          </p:stCondLst>
                                        </p:cTn>
                                        <p:tgtEl>
                                          <p:spTgt spid="12358"/>
                                        </p:tgtEl>
                                        <p:attrNameLst>
                                          <p:attrName>style.visibility</p:attrName>
                                        </p:attrNameLst>
                                      </p:cBhvr>
                                      <p:to>
                                        <p:strVal val="visible"/>
                                      </p:to>
                                    </p:set>
                                    <p:animEffect transition="in" filter="wipe(left)">
                                      <p:cBhvr>
                                        <p:cTn id="37" dur="500"/>
                                        <p:tgtEl>
                                          <p:spTgt spid="12358"/>
                                        </p:tgtEl>
                                      </p:cBhvr>
                                    </p:animEffect>
                                  </p:childTnLst>
                                </p:cTn>
                              </p:par>
                            </p:childTnLst>
                          </p:cTn>
                        </p:par>
                        <p:par>
                          <p:cTn id="38" fill="hold">
                            <p:stCondLst>
                              <p:cond delay="1000"/>
                            </p:stCondLst>
                            <p:childTnLst>
                              <p:par>
                                <p:cTn id="39" presetID="9" presetClass="entr" presetSubtype="0" fill="hold" nodeType="afterEffect">
                                  <p:stCondLst>
                                    <p:cond delay="0"/>
                                  </p:stCondLst>
                                  <p:childTnLst>
                                    <p:set>
                                      <p:cBhvr>
                                        <p:cTn id="40" dur="1" fill="hold">
                                          <p:stCondLst>
                                            <p:cond delay="0"/>
                                          </p:stCondLst>
                                        </p:cTn>
                                        <p:tgtEl>
                                          <p:spTgt spid="12359"/>
                                        </p:tgtEl>
                                        <p:attrNameLst>
                                          <p:attrName>style.visibility</p:attrName>
                                        </p:attrNameLst>
                                      </p:cBhvr>
                                      <p:to>
                                        <p:strVal val="visible"/>
                                      </p:to>
                                    </p:set>
                                    <p:animEffect transition="in" filter="dissolve">
                                      <p:cBhvr>
                                        <p:cTn id="41" dur="500"/>
                                        <p:tgtEl>
                                          <p:spTgt spid="12359"/>
                                        </p:tgtEl>
                                      </p:cBhvr>
                                    </p:animEffect>
                                  </p:childTnLst>
                                </p:cTn>
                              </p:par>
                            </p:childTnLst>
                          </p:cTn>
                        </p:par>
                        <p:par>
                          <p:cTn id="42" fill="hold">
                            <p:stCondLst>
                              <p:cond delay="1500"/>
                            </p:stCondLst>
                            <p:childTnLst>
                              <p:par>
                                <p:cTn id="43" presetID="22" presetClass="entr" presetSubtype="8" fill="hold" grpId="0" nodeType="afterEffect">
                                  <p:stCondLst>
                                    <p:cond delay="0"/>
                                  </p:stCondLst>
                                  <p:childTnLst>
                                    <p:set>
                                      <p:cBhvr>
                                        <p:cTn id="44" dur="1" fill="hold">
                                          <p:stCondLst>
                                            <p:cond delay="0"/>
                                          </p:stCondLst>
                                        </p:cTn>
                                        <p:tgtEl>
                                          <p:spTgt spid="12360"/>
                                        </p:tgtEl>
                                        <p:attrNameLst>
                                          <p:attrName>style.visibility</p:attrName>
                                        </p:attrNameLst>
                                      </p:cBhvr>
                                      <p:to>
                                        <p:strVal val="visible"/>
                                      </p:to>
                                    </p:set>
                                    <p:animEffect transition="in" filter="wipe(left)">
                                      <p:cBhvr>
                                        <p:cTn id="45" dur="500"/>
                                        <p:tgtEl>
                                          <p:spTgt spid="12360"/>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12351"/>
                                        </p:tgtEl>
                                        <p:attrNameLst>
                                          <p:attrName>style.visibility</p:attrName>
                                        </p:attrNameLst>
                                      </p:cBhvr>
                                      <p:to>
                                        <p:strVal val="visible"/>
                                      </p:to>
                                    </p:set>
                                    <p:animEffect transition="in" filter="dissolve">
                                      <p:cBhvr>
                                        <p:cTn id="50" dur="500"/>
                                        <p:tgtEl>
                                          <p:spTgt spid="12351"/>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12352"/>
                                        </p:tgtEl>
                                        <p:attrNameLst>
                                          <p:attrName>style.visibility</p:attrName>
                                        </p:attrNameLst>
                                      </p:cBhvr>
                                      <p:to>
                                        <p:strVal val="visible"/>
                                      </p:to>
                                    </p:set>
                                    <p:animEffect transition="in" filter="dissolve">
                                      <p:cBhvr>
                                        <p:cTn id="55" dur="500"/>
                                        <p:tgtEl>
                                          <p:spTgt spid="12352"/>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xit" presetSubtype="0" fill="hold" grpId="1" nodeType="clickEffect">
                                  <p:stCondLst>
                                    <p:cond delay="0"/>
                                  </p:stCondLst>
                                  <p:childTnLst>
                                    <p:set>
                                      <p:cBhvr>
                                        <p:cTn id="59" dur="1" fill="hold">
                                          <p:stCondLst>
                                            <p:cond delay="0"/>
                                          </p:stCondLst>
                                        </p:cTn>
                                        <p:tgtEl>
                                          <p:spTgt spid="12351"/>
                                        </p:tgtEl>
                                        <p:attrNameLst>
                                          <p:attrName>style.visibility</p:attrName>
                                        </p:attrNameLst>
                                      </p:cBhvr>
                                      <p:to>
                                        <p:strVal val="hidden"/>
                                      </p:to>
                                    </p:set>
                                  </p:childTnLst>
                                </p:cTn>
                              </p:par>
                              <p:par>
                                <p:cTn id="60" presetID="1" presetClass="exit" presetSubtype="0" fill="hold" grpId="1" nodeType="withEffect">
                                  <p:stCondLst>
                                    <p:cond delay="0"/>
                                  </p:stCondLst>
                                  <p:childTnLst>
                                    <p:set>
                                      <p:cBhvr>
                                        <p:cTn id="61" dur="1" fill="hold">
                                          <p:stCondLst>
                                            <p:cond delay="0"/>
                                          </p:stCondLst>
                                        </p:cTn>
                                        <p:tgtEl>
                                          <p:spTgt spid="12352"/>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9" presetClass="entr" presetSubtype="0" fill="hold" grpId="0" nodeType="clickEffect">
                                  <p:stCondLst>
                                    <p:cond delay="0"/>
                                  </p:stCondLst>
                                  <p:childTnLst>
                                    <p:set>
                                      <p:cBhvr>
                                        <p:cTn id="65" dur="1" fill="hold">
                                          <p:stCondLst>
                                            <p:cond delay="0"/>
                                          </p:stCondLst>
                                        </p:cTn>
                                        <p:tgtEl>
                                          <p:spTgt spid="12353"/>
                                        </p:tgtEl>
                                        <p:attrNameLst>
                                          <p:attrName>style.visibility</p:attrName>
                                        </p:attrNameLst>
                                      </p:cBhvr>
                                      <p:to>
                                        <p:strVal val="visible"/>
                                      </p:to>
                                    </p:set>
                                    <p:animEffect transition="in" filter="dissolve">
                                      <p:cBhvr>
                                        <p:cTn id="66" dur="500"/>
                                        <p:tgtEl>
                                          <p:spTgt spid="12353"/>
                                        </p:tgtEl>
                                      </p:cBhvr>
                                    </p:animEffect>
                                  </p:childTnLst>
                                </p:cTn>
                              </p:par>
                            </p:childTnLst>
                          </p:cTn>
                        </p:par>
                      </p:childTnLst>
                    </p:cTn>
                  </p:par>
                  <p:par>
                    <p:cTn id="67" fill="hold">
                      <p:stCondLst>
                        <p:cond delay="indefinite"/>
                      </p:stCondLst>
                      <p:childTnLst>
                        <p:par>
                          <p:cTn id="68" fill="hold">
                            <p:stCondLst>
                              <p:cond delay="0"/>
                            </p:stCondLst>
                            <p:childTnLst>
                              <p:par>
                                <p:cTn id="69" presetID="9" presetClass="entr" presetSubtype="0" fill="hold" grpId="0" nodeType="clickEffect">
                                  <p:stCondLst>
                                    <p:cond delay="0"/>
                                  </p:stCondLst>
                                  <p:childTnLst>
                                    <p:set>
                                      <p:cBhvr>
                                        <p:cTn id="70" dur="1" fill="hold">
                                          <p:stCondLst>
                                            <p:cond delay="0"/>
                                          </p:stCondLst>
                                        </p:cTn>
                                        <p:tgtEl>
                                          <p:spTgt spid="12354"/>
                                        </p:tgtEl>
                                        <p:attrNameLst>
                                          <p:attrName>style.visibility</p:attrName>
                                        </p:attrNameLst>
                                      </p:cBhvr>
                                      <p:to>
                                        <p:strVal val="visible"/>
                                      </p:to>
                                    </p:set>
                                    <p:animEffect transition="in" filter="dissolve">
                                      <p:cBhvr>
                                        <p:cTn id="71" dur="500"/>
                                        <p:tgtEl>
                                          <p:spTgt spid="12354"/>
                                        </p:tgtEl>
                                      </p:cBhvr>
                                    </p:animEffect>
                                  </p:childTnLst>
                                </p:cTn>
                              </p:par>
                            </p:childTnLst>
                          </p:cTn>
                        </p:par>
                      </p:childTnLst>
                    </p:cTn>
                  </p:par>
                  <p:par>
                    <p:cTn id="72" fill="hold">
                      <p:stCondLst>
                        <p:cond delay="indefinite"/>
                      </p:stCondLst>
                      <p:childTnLst>
                        <p:par>
                          <p:cTn id="73" fill="hold">
                            <p:stCondLst>
                              <p:cond delay="0"/>
                            </p:stCondLst>
                            <p:childTnLst>
                              <p:par>
                                <p:cTn id="74" presetID="1" presetClass="exit" presetSubtype="0" fill="hold" grpId="1" nodeType="clickEffect">
                                  <p:stCondLst>
                                    <p:cond delay="0"/>
                                  </p:stCondLst>
                                  <p:childTnLst>
                                    <p:set>
                                      <p:cBhvr>
                                        <p:cTn id="75" dur="1" fill="hold">
                                          <p:stCondLst>
                                            <p:cond delay="0"/>
                                          </p:stCondLst>
                                        </p:cTn>
                                        <p:tgtEl>
                                          <p:spTgt spid="12353"/>
                                        </p:tgtEl>
                                        <p:attrNameLst>
                                          <p:attrName>style.visibility</p:attrName>
                                        </p:attrNameLst>
                                      </p:cBhvr>
                                      <p:to>
                                        <p:strVal val="hidden"/>
                                      </p:to>
                                    </p:set>
                                  </p:childTnLst>
                                </p:cTn>
                              </p:par>
                              <p:par>
                                <p:cTn id="76" presetID="1" presetClass="exit" presetSubtype="0" fill="hold" grpId="1" nodeType="withEffect">
                                  <p:stCondLst>
                                    <p:cond delay="0"/>
                                  </p:stCondLst>
                                  <p:childTnLst>
                                    <p:set>
                                      <p:cBhvr>
                                        <p:cTn id="77" dur="1" fill="hold">
                                          <p:stCondLst>
                                            <p:cond delay="0"/>
                                          </p:stCondLst>
                                        </p:cTn>
                                        <p:tgtEl>
                                          <p:spTgt spid="12354"/>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12355"/>
                                        </p:tgtEl>
                                        <p:attrNameLst>
                                          <p:attrName>style.visibility</p:attrName>
                                        </p:attrNameLst>
                                      </p:cBhvr>
                                      <p:to>
                                        <p:strVal val="visible"/>
                                      </p:to>
                                    </p:set>
                                    <p:animEffect transition="in" filter="dissolve">
                                      <p:cBhvr>
                                        <p:cTn id="82" dur="500"/>
                                        <p:tgtEl>
                                          <p:spTgt spid="12355"/>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12356"/>
                                        </p:tgtEl>
                                        <p:attrNameLst>
                                          <p:attrName>style.visibility</p:attrName>
                                        </p:attrNameLst>
                                      </p:cBhvr>
                                      <p:to>
                                        <p:strVal val="visible"/>
                                      </p:to>
                                    </p:set>
                                    <p:animEffect transition="in" filter="dissolve">
                                      <p:cBhvr>
                                        <p:cTn id="87" dur="500"/>
                                        <p:tgtEl>
                                          <p:spTgt spid="12356"/>
                                        </p:tgtEl>
                                      </p:cBhvr>
                                    </p:animEffect>
                                  </p:childTnLst>
                                </p:cTn>
                              </p:par>
                            </p:childTnLst>
                          </p:cTn>
                        </p:par>
                      </p:childTnLst>
                    </p:cTn>
                  </p:par>
                  <p:par>
                    <p:cTn id="88" fill="hold">
                      <p:stCondLst>
                        <p:cond delay="indefinite"/>
                      </p:stCondLst>
                      <p:childTnLst>
                        <p:par>
                          <p:cTn id="89" fill="hold">
                            <p:stCondLst>
                              <p:cond delay="0"/>
                            </p:stCondLst>
                            <p:childTnLst>
                              <p:par>
                                <p:cTn id="90" presetID="1" presetClass="exit" presetSubtype="0" fill="hold" grpId="1" nodeType="clickEffect">
                                  <p:stCondLst>
                                    <p:cond delay="0"/>
                                  </p:stCondLst>
                                  <p:childTnLst>
                                    <p:set>
                                      <p:cBhvr>
                                        <p:cTn id="91" dur="1" fill="hold">
                                          <p:stCondLst>
                                            <p:cond delay="0"/>
                                          </p:stCondLst>
                                        </p:cTn>
                                        <p:tgtEl>
                                          <p:spTgt spid="12355"/>
                                        </p:tgtEl>
                                        <p:attrNameLst>
                                          <p:attrName>style.visibility</p:attrName>
                                        </p:attrNameLst>
                                      </p:cBhvr>
                                      <p:to>
                                        <p:strVal val="hidden"/>
                                      </p:to>
                                    </p:set>
                                  </p:childTnLst>
                                </p:cTn>
                              </p:par>
                              <p:par>
                                <p:cTn id="92" presetID="1" presetClass="exit" presetSubtype="0" fill="hold" grpId="1" nodeType="withEffect">
                                  <p:stCondLst>
                                    <p:cond delay="0"/>
                                  </p:stCondLst>
                                  <p:childTnLst>
                                    <p:set>
                                      <p:cBhvr>
                                        <p:cTn id="93" dur="1" fill="hold">
                                          <p:stCondLst>
                                            <p:cond delay="0"/>
                                          </p:stCondLst>
                                        </p:cTn>
                                        <p:tgtEl>
                                          <p:spTgt spid="12356"/>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9" presetClass="entr" presetSubtype="0" fill="hold" grpId="0" nodeType="clickEffect">
                                  <p:stCondLst>
                                    <p:cond delay="0"/>
                                  </p:stCondLst>
                                  <p:childTnLst>
                                    <p:set>
                                      <p:cBhvr>
                                        <p:cTn id="97" dur="1" fill="hold">
                                          <p:stCondLst>
                                            <p:cond delay="0"/>
                                          </p:stCondLst>
                                        </p:cTn>
                                        <p:tgtEl>
                                          <p:spTgt spid="12361"/>
                                        </p:tgtEl>
                                        <p:attrNameLst>
                                          <p:attrName>style.visibility</p:attrName>
                                        </p:attrNameLst>
                                      </p:cBhvr>
                                      <p:to>
                                        <p:strVal val="visible"/>
                                      </p:to>
                                    </p:set>
                                    <p:animEffect transition="in" filter="dissolve">
                                      <p:cBhvr>
                                        <p:cTn id="98" dur="500"/>
                                        <p:tgtEl>
                                          <p:spTgt spid="12361"/>
                                        </p:tgtEl>
                                      </p:cBhvr>
                                    </p:animEffect>
                                  </p:childTnLst>
                                </p:cTn>
                              </p:par>
                            </p:childTnLst>
                          </p:cTn>
                        </p:par>
                      </p:childTnLst>
                    </p:cTn>
                  </p:par>
                  <p:par>
                    <p:cTn id="99" fill="hold">
                      <p:stCondLst>
                        <p:cond delay="indefinite"/>
                      </p:stCondLst>
                      <p:childTnLst>
                        <p:par>
                          <p:cTn id="100" fill="hold">
                            <p:stCondLst>
                              <p:cond delay="0"/>
                            </p:stCondLst>
                            <p:childTnLst>
                              <p:par>
                                <p:cTn id="101" presetID="9" presetClass="entr" presetSubtype="0" fill="hold" grpId="0" nodeType="clickEffect">
                                  <p:stCondLst>
                                    <p:cond delay="0"/>
                                  </p:stCondLst>
                                  <p:childTnLst>
                                    <p:set>
                                      <p:cBhvr>
                                        <p:cTn id="102" dur="1" fill="hold">
                                          <p:stCondLst>
                                            <p:cond delay="0"/>
                                          </p:stCondLst>
                                        </p:cTn>
                                        <p:tgtEl>
                                          <p:spTgt spid="12362"/>
                                        </p:tgtEl>
                                        <p:attrNameLst>
                                          <p:attrName>style.visibility</p:attrName>
                                        </p:attrNameLst>
                                      </p:cBhvr>
                                      <p:to>
                                        <p:strVal val="visible"/>
                                      </p:to>
                                    </p:set>
                                    <p:animEffect transition="in" filter="dissolve">
                                      <p:cBhvr>
                                        <p:cTn id="103" dur="500"/>
                                        <p:tgtEl>
                                          <p:spTgt spid="12362"/>
                                        </p:tgtEl>
                                      </p:cBhvr>
                                    </p:animEffect>
                                  </p:childTnLst>
                                </p:cTn>
                              </p:par>
                            </p:childTnLst>
                          </p:cTn>
                        </p:par>
                      </p:childTnLst>
                    </p:cTn>
                  </p:par>
                  <p:par>
                    <p:cTn id="104" fill="hold">
                      <p:stCondLst>
                        <p:cond delay="indefinite"/>
                      </p:stCondLst>
                      <p:childTnLst>
                        <p:par>
                          <p:cTn id="105" fill="hold">
                            <p:stCondLst>
                              <p:cond delay="0"/>
                            </p:stCondLst>
                            <p:childTnLst>
                              <p:par>
                                <p:cTn id="106" presetID="1" presetClass="exit" presetSubtype="0" fill="hold" grpId="1" nodeType="clickEffect">
                                  <p:stCondLst>
                                    <p:cond delay="0"/>
                                  </p:stCondLst>
                                  <p:childTnLst>
                                    <p:set>
                                      <p:cBhvr>
                                        <p:cTn id="107" dur="1" fill="hold">
                                          <p:stCondLst>
                                            <p:cond delay="0"/>
                                          </p:stCondLst>
                                        </p:cTn>
                                        <p:tgtEl>
                                          <p:spTgt spid="12362"/>
                                        </p:tgtEl>
                                        <p:attrNameLst>
                                          <p:attrName>style.visibility</p:attrName>
                                        </p:attrNameLst>
                                      </p:cBhvr>
                                      <p:to>
                                        <p:strVal val="hidden"/>
                                      </p:to>
                                    </p:set>
                                  </p:childTnLst>
                                </p:cTn>
                              </p:par>
                              <p:par>
                                <p:cTn id="108" presetID="1" presetClass="exit" presetSubtype="0" fill="hold" grpId="1" nodeType="withEffect">
                                  <p:stCondLst>
                                    <p:cond delay="0"/>
                                  </p:stCondLst>
                                  <p:childTnLst>
                                    <p:set>
                                      <p:cBhvr>
                                        <p:cTn id="109" dur="1" fill="hold">
                                          <p:stCondLst>
                                            <p:cond delay="0"/>
                                          </p:stCondLst>
                                        </p:cTn>
                                        <p:tgtEl>
                                          <p:spTgt spid="12361"/>
                                        </p:tgtEl>
                                        <p:attrNameLst>
                                          <p:attrName>style.visibility</p:attrName>
                                        </p:attrNameLst>
                                      </p:cBhvr>
                                      <p:to>
                                        <p:strVal val="hidden"/>
                                      </p:to>
                                    </p:set>
                                  </p:childTnLst>
                                </p:cTn>
                              </p:par>
                            </p:childTnLst>
                          </p:cTn>
                        </p:par>
                      </p:childTnLst>
                    </p:cTn>
                  </p:par>
                  <p:par>
                    <p:cTn id="110" fill="hold">
                      <p:stCondLst>
                        <p:cond delay="indefinite"/>
                      </p:stCondLst>
                      <p:childTnLst>
                        <p:par>
                          <p:cTn id="111" fill="hold">
                            <p:stCondLst>
                              <p:cond delay="0"/>
                            </p:stCondLst>
                            <p:childTnLst>
                              <p:par>
                                <p:cTn id="112" presetID="9" presetClass="entr" presetSubtype="0" fill="hold" grpId="0" nodeType="clickEffect">
                                  <p:stCondLst>
                                    <p:cond delay="0"/>
                                  </p:stCondLst>
                                  <p:childTnLst>
                                    <p:set>
                                      <p:cBhvr>
                                        <p:cTn id="113" dur="1" fill="hold">
                                          <p:stCondLst>
                                            <p:cond delay="0"/>
                                          </p:stCondLst>
                                        </p:cTn>
                                        <p:tgtEl>
                                          <p:spTgt spid="12366"/>
                                        </p:tgtEl>
                                        <p:attrNameLst>
                                          <p:attrName>style.visibility</p:attrName>
                                        </p:attrNameLst>
                                      </p:cBhvr>
                                      <p:to>
                                        <p:strVal val="visible"/>
                                      </p:to>
                                    </p:set>
                                    <p:animEffect transition="in" filter="dissolve">
                                      <p:cBhvr>
                                        <p:cTn id="114" dur="500"/>
                                        <p:tgtEl>
                                          <p:spTgt spid="12366"/>
                                        </p:tgtEl>
                                      </p:cBhvr>
                                    </p:animEffect>
                                  </p:childTnLst>
                                </p:cTn>
                              </p:par>
                            </p:childTnLst>
                          </p:cTn>
                        </p:par>
                      </p:childTnLst>
                    </p:cTn>
                  </p:par>
                  <p:par>
                    <p:cTn id="115" fill="hold">
                      <p:stCondLst>
                        <p:cond delay="indefinite"/>
                      </p:stCondLst>
                      <p:childTnLst>
                        <p:par>
                          <p:cTn id="116" fill="hold">
                            <p:stCondLst>
                              <p:cond delay="0"/>
                            </p:stCondLst>
                            <p:childTnLst>
                              <p:par>
                                <p:cTn id="117" presetID="9" presetClass="entr" presetSubtype="0" fill="hold" grpId="0" nodeType="clickEffect">
                                  <p:stCondLst>
                                    <p:cond delay="0"/>
                                  </p:stCondLst>
                                  <p:childTnLst>
                                    <p:set>
                                      <p:cBhvr>
                                        <p:cTn id="118" dur="1" fill="hold">
                                          <p:stCondLst>
                                            <p:cond delay="0"/>
                                          </p:stCondLst>
                                        </p:cTn>
                                        <p:tgtEl>
                                          <p:spTgt spid="12367"/>
                                        </p:tgtEl>
                                        <p:attrNameLst>
                                          <p:attrName>style.visibility</p:attrName>
                                        </p:attrNameLst>
                                      </p:cBhvr>
                                      <p:to>
                                        <p:strVal val="visible"/>
                                      </p:to>
                                    </p:set>
                                    <p:animEffect transition="in" filter="dissolve">
                                      <p:cBhvr>
                                        <p:cTn id="119" dur="500"/>
                                        <p:tgtEl>
                                          <p:spTgt spid="12367"/>
                                        </p:tgtEl>
                                      </p:cBhvr>
                                    </p:animEffect>
                                  </p:childTnLst>
                                </p:cTn>
                              </p:par>
                            </p:childTnLst>
                          </p:cTn>
                        </p:par>
                      </p:childTnLst>
                    </p:cTn>
                  </p:par>
                  <p:par>
                    <p:cTn id="120" fill="hold">
                      <p:stCondLst>
                        <p:cond delay="indefinite"/>
                      </p:stCondLst>
                      <p:childTnLst>
                        <p:par>
                          <p:cTn id="121" fill="hold">
                            <p:stCondLst>
                              <p:cond delay="0"/>
                            </p:stCondLst>
                            <p:childTnLst>
                              <p:par>
                                <p:cTn id="122" presetID="1" presetClass="exit" presetSubtype="0" fill="hold" grpId="1" nodeType="clickEffect">
                                  <p:stCondLst>
                                    <p:cond delay="0"/>
                                  </p:stCondLst>
                                  <p:childTnLst>
                                    <p:set>
                                      <p:cBhvr>
                                        <p:cTn id="123" dur="1" fill="hold">
                                          <p:stCondLst>
                                            <p:cond delay="0"/>
                                          </p:stCondLst>
                                        </p:cTn>
                                        <p:tgtEl>
                                          <p:spTgt spid="12366"/>
                                        </p:tgtEl>
                                        <p:attrNameLst>
                                          <p:attrName>style.visibility</p:attrName>
                                        </p:attrNameLst>
                                      </p:cBhvr>
                                      <p:to>
                                        <p:strVal val="hidden"/>
                                      </p:to>
                                    </p:set>
                                  </p:childTnLst>
                                </p:cTn>
                              </p:par>
                              <p:par>
                                <p:cTn id="124" presetID="1" presetClass="exit" presetSubtype="0" fill="hold" grpId="1" nodeType="withEffect">
                                  <p:stCondLst>
                                    <p:cond delay="0"/>
                                  </p:stCondLst>
                                  <p:childTnLst>
                                    <p:set>
                                      <p:cBhvr>
                                        <p:cTn id="125" dur="1" fill="hold">
                                          <p:stCondLst>
                                            <p:cond delay="0"/>
                                          </p:stCondLst>
                                        </p:cTn>
                                        <p:tgtEl>
                                          <p:spTgt spid="12367"/>
                                        </p:tgtEl>
                                        <p:attrNameLst>
                                          <p:attrName>style.visibility</p:attrName>
                                        </p:attrNameLst>
                                      </p:cBhvr>
                                      <p:to>
                                        <p:strVal val="hidden"/>
                                      </p:to>
                                    </p:set>
                                  </p:childTnLst>
                                </p:cTn>
                              </p:par>
                            </p:childTnLst>
                          </p:cTn>
                        </p:par>
                      </p:childTnLst>
                    </p:cTn>
                  </p:par>
                  <p:par>
                    <p:cTn id="126" fill="hold">
                      <p:stCondLst>
                        <p:cond delay="indefinite"/>
                      </p:stCondLst>
                      <p:childTnLst>
                        <p:par>
                          <p:cTn id="127" fill="hold">
                            <p:stCondLst>
                              <p:cond delay="0"/>
                            </p:stCondLst>
                            <p:childTnLst>
                              <p:par>
                                <p:cTn id="128" presetID="9" presetClass="entr" presetSubtype="0" fill="hold" nodeType="clickEffect">
                                  <p:stCondLst>
                                    <p:cond delay="0"/>
                                  </p:stCondLst>
                                  <p:childTnLst>
                                    <p:set>
                                      <p:cBhvr>
                                        <p:cTn id="129" dur="1" fill="hold">
                                          <p:stCondLst>
                                            <p:cond delay="0"/>
                                          </p:stCondLst>
                                        </p:cTn>
                                        <p:tgtEl>
                                          <p:spTgt spid="35"/>
                                        </p:tgtEl>
                                        <p:attrNameLst>
                                          <p:attrName>style.visibility</p:attrName>
                                        </p:attrNameLst>
                                      </p:cBhvr>
                                      <p:to>
                                        <p:strVal val="visible"/>
                                      </p:to>
                                    </p:set>
                                    <p:animEffect transition="in" filter="dissolve">
                                      <p:cBhvr>
                                        <p:cTn id="130" dur="500"/>
                                        <p:tgtEl>
                                          <p:spTgt spid="35"/>
                                        </p:tgtEl>
                                      </p:cBhvr>
                                    </p:animEffect>
                                  </p:childTnLst>
                                </p:cTn>
                              </p:par>
                            </p:childTnLst>
                          </p:cTn>
                        </p:par>
                      </p:childTnLst>
                    </p:cTn>
                  </p:par>
                  <p:par>
                    <p:cTn id="131" fill="hold">
                      <p:stCondLst>
                        <p:cond delay="indefinite"/>
                      </p:stCondLst>
                      <p:childTnLst>
                        <p:par>
                          <p:cTn id="132" fill="hold">
                            <p:stCondLst>
                              <p:cond delay="0"/>
                            </p:stCondLst>
                            <p:childTnLst>
                              <p:par>
                                <p:cTn id="133" presetID="9" presetClass="entr" presetSubtype="0" fill="hold" nodeType="clickEffect">
                                  <p:stCondLst>
                                    <p:cond delay="0"/>
                                  </p:stCondLst>
                                  <p:childTnLst>
                                    <p:set>
                                      <p:cBhvr>
                                        <p:cTn id="134" dur="1" fill="hold">
                                          <p:stCondLst>
                                            <p:cond delay="0"/>
                                          </p:stCondLst>
                                        </p:cTn>
                                        <p:tgtEl>
                                          <p:spTgt spid="2"/>
                                        </p:tgtEl>
                                        <p:attrNameLst>
                                          <p:attrName>style.visibility</p:attrName>
                                        </p:attrNameLst>
                                      </p:cBhvr>
                                      <p:to>
                                        <p:strVal val="visible"/>
                                      </p:to>
                                    </p:set>
                                    <p:animEffect transition="in" filter="dissolve">
                                      <p:cBhvr>
                                        <p:cTn id="135" dur="1000"/>
                                        <p:tgtEl>
                                          <p:spTgt spid="2"/>
                                        </p:tgtEl>
                                      </p:cBhvr>
                                    </p:animEffect>
                                  </p:childTnLst>
                                </p:cTn>
                              </p:par>
                            </p:childTnLst>
                          </p:cTn>
                        </p:par>
                      </p:childTnLst>
                    </p:cTn>
                  </p:par>
                  <p:par>
                    <p:cTn id="136" fill="hold">
                      <p:stCondLst>
                        <p:cond delay="indefinite"/>
                      </p:stCondLst>
                      <p:childTnLst>
                        <p:par>
                          <p:cTn id="137" fill="hold">
                            <p:stCondLst>
                              <p:cond delay="0"/>
                            </p:stCondLst>
                            <p:childTnLst>
                              <p:par>
                                <p:cTn id="138" presetID="12" presetClass="entr" presetSubtype="1" fill="hold" nodeType="clickEffect">
                                  <p:stCondLst>
                                    <p:cond delay="0"/>
                                  </p:stCondLst>
                                  <p:childTnLst>
                                    <p:set>
                                      <p:cBhvr>
                                        <p:cTn id="139" dur="1" fill="hold">
                                          <p:stCondLst>
                                            <p:cond delay="0"/>
                                          </p:stCondLst>
                                        </p:cTn>
                                        <p:tgtEl>
                                          <p:spTgt spid="3"/>
                                        </p:tgtEl>
                                        <p:attrNameLst>
                                          <p:attrName>style.visibility</p:attrName>
                                        </p:attrNameLst>
                                      </p:cBhvr>
                                      <p:to>
                                        <p:strVal val="visible"/>
                                      </p:to>
                                    </p:set>
                                    <p:animEffect transition="in" filter="slide(fromTop)">
                                      <p:cBhvr>
                                        <p:cTn id="140" dur="500"/>
                                        <p:tgtEl>
                                          <p:spTgt spid="3"/>
                                        </p:tgtEl>
                                      </p:cBhvr>
                                    </p:animEffect>
                                  </p:childTnLst>
                                  <p:subTnLst>
                                    <p:audio>
                                      <p:cMediaNode>
                                        <p:cTn display="0" masterRel="sameClick">
                                          <p:stCondLst>
                                            <p:cond evt="begin" delay="0">
                                              <p:tn val="138"/>
                                            </p:cond>
                                          </p:stCondLst>
                                          <p:endCondLst>
                                            <p:cond evt="onStopAudio" delay="0">
                                              <p:tgtEl>
                                                <p:sldTgt/>
                                              </p:tgtEl>
                                            </p:cond>
                                          </p:endCondLst>
                                        </p:cTn>
                                        <p:tgtEl>
                                          <p:sndTgt r:embed="rId3" name="sound006.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46" grpId="0"/>
      <p:bldP spid="12347" grpId="0"/>
      <p:bldP spid="12350" grpId="0" bldLvl="0" animBg="1"/>
      <p:bldP spid="12351" grpId="0" bldLvl="0" animBg="1"/>
      <p:bldP spid="12351" grpId="1" bldLvl="0" animBg="1"/>
      <p:bldP spid="12352" grpId="0" bldLvl="0" animBg="1"/>
      <p:bldP spid="12352" grpId="1" bldLvl="0" animBg="1"/>
      <p:bldP spid="12353" grpId="0" bldLvl="0" animBg="1"/>
      <p:bldP spid="12353" grpId="1" bldLvl="0" animBg="1"/>
      <p:bldP spid="12354" grpId="0" bldLvl="0" animBg="1"/>
      <p:bldP spid="12354" grpId="1" bldLvl="0" animBg="1"/>
      <p:bldP spid="12355" grpId="0" bldLvl="0" animBg="1"/>
      <p:bldP spid="12355" grpId="1" bldLvl="0" animBg="1"/>
      <p:bldP spid="12356" grpId="0" bldLvl="0" animBg="1"/>
      <p:bldP spid="12356" grpId="1" bldLvl="0" animBg="1"/>
      <p:bldP spid="12358" grpId="0"/>
      <p:bldP spid="12360" grpId="0"/>
      <p:bldP spid="12361" grpId="0" bldLvl="0" animBg="1"/>
      <p:bldP spid="12361" grpId="1" bldLvl="0" animBg="1"/>
      <p:bldP spid="12362" grpId="0" bldLvl="0" animBg="1"/>
      <p:bldP spid="12362" grpId="1" bldLvl="0" animBg="1"/>
      <p:bldP spid="12366" grpId="0" bldLvl="0" animBg="1"/>
      <p:bldP spid="12366" grpId="1" bldLvl="0" animBg="1"/>
      <p:bldP spid="12367" grpId="0" bldLvl="0" animBg="1"/>
      <p:bldP spid="12367" grpId="1" bldLvl="0" animBg="1"/>
    </p:bldLst>
  </p:timing>
</p:sld>
</file>

<file path=ppt/tags/tag1.xml><?xml version="1.0" encoding="utf-8"?>
<p:tagLst xmlns:a="http://schemas.openxmlformats.org/drawingml/2006/main" xmlns:r="http://schemas.openxmlformats.org/officeDocument/2006/relationships" xmlns:p="http://schemas.openxmlformats.org/presentationml/2006/main">
  <p:tag name="KSO_DOCER_TEMPLATE_OPEN_ONCE_MARK" val="1"/>
</p:tagLst>
</file>

<file path=ppt/tags/tag10.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11.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12.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160414"/>
  <p:tag name="KSO_WM_SPECIAL_SOURCE" val="bdnull"/>
</p:tagLst>
</file>

<file path=ppt/tags/tag14.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160414"/>
  <p:tag name="KSO_WM_SPECIAL_SOURCE" val="bdnull"/>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160414"/>
  <p:tag name="KSO_WM_SPECIAL_SOURCE" val="bdnull"/>
</p:tagLst>
</file>

<file path=ppt/tags/tag17.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18.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19.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2.xml><?xml version="1.0" encoding="utf-8"?>
<p:tagLst xmlns:a="http://schemas.openxmlformats.org/drawingml/2006/main" xmlns:r="http://schemas.openxmlformats.org/officeDocument/2006/relationships" xmlns:p="http://schemas.openxmlformats.org/presentationml/2006/main">
  <p:tag name="KSO_WM_SLIDE_SIZE" val="637*417"/>
  <p:tag name="KSO_WM_SLIDE_POSITION" val="161*94"/>
  <p:tag name="KSO_WM_SLIDE_LAYOUT_CNT" val="1_1_1"/>
  <p:tag name="KSO_WM_SLIDE_LAYOUT" val="a_f_d"/>
  <p:tag name="KSO_WM_BEAUTIFY_FLAG" val="#wm#"/>
  <p:tag name="KSO_WM_SLIDE_TYPE" val="text"/>
  <p:tag name="KSO_WM_SLIDE_ITEM_CNT" val="2"/>
  <p:tag name="KSO_WM_SLIDE_INDEX" val="13"/>
  <p:tag name="KSO_WM_SLIDE_ID" val="custom160414_13"/>
  <p:tag name="KSO_WM_TAG_VERSION" val="1.0"/>
  <p:tag name="KSO_WM_TEMPLATE_INDEX" val="160414"/>
  <p:tag name="KSO_WM_TEMPLATE_CATEGORY" val="custom"/>
  <p:tag name="KSO_WM_SLIDE_SUBTYPE" val="picTxt"/>
  <p:tag name="KSO_WM_SPECIAL_SOURCE" val="bdnull"/>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160414"/>
  <p:tag name="KSO_WM_SPECIAL_SOURCE" val="bdnull"/>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160414"/>
  <p:tag name="KSO_WM_SPECIAL_SOURCE" val="bdnull"/>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160414"/>
  <p:tag name="KSO_WM_SPECIAL_SOURCE" val="bdnull"/>
</p:tagLst>
</file>

<file path=ppt/tags/tag4.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5.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160106"/>
  <p:tag name="KSO_WM_SPECIAL_SOURCE" val="bdnull"/>
</p:tagLst>
</file>

<file path=ppt/tags/tag7.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8.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ags/tag9.xml><?xml version="1.0" encoding="utf-8"?>
<p:tagLst xmlns:a="http://schemas.openxmlformats.org/drawingml/2006/main" xmlns:r="http://schemas.openxmlformats.org/officeDocument/2006/relationships" xmlns:p="http://schemas.openxmlformats.org/presentationml/2006/main">
  <p:tag name="KSO_WM_SPECIAL_SOURCE" val="bdnull"/>
</p:tagLst>
</file>

<file path=ppt/theme/theme1.xml><?xml version="1.0" encoding="utf-8"?>
<a:theme xmlns:a="http://schemas.openxmlformats.org/drawingml/2006/main" name="WWW.2PPT.COM&#10;">
  <a:themeElements>
    <a:clrScheme name="画廊">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画廊">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画廊">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TM10001114[[fn=画廊]]</Template>
  <TotalTime>0</TotalTime>
  <Words>863</Words>
  <Application>Microsoft Office PowerPoint</Application>
  <PresentationFormat>全屏显示(16:9)</PresentationFormat>
  <Paragraphs>56</Paragraphs>
  <Slides>20</Slides>
  <Notes>1</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2</vt:i4>
      </vt:variant>
      <vt:variant>
        <vt:lpstr>幻灯片标题</vt:lpstr>
      </vt:variant>
      <vt:variant>
        <vt:i4>20</vt:i4>
      </vt:variant>
    </vt:vector>
  </HeadingPairs>
  <TitlesOfParts>
    <vt:vector size="31" baseType="lpstr">
      <vt:lpstr>等线</vt:lpstr>
      <vt:lpstr>等线 Light</vt:lpstr>
      <vt:lpstr>仿宋_GB2312</vt:lpstr>
      <vt:lpstr>宋体</vt:lpstr>
      <vt:lpstr>微软雅黑</vt:lpstr>
      <vt:lpstr>Arial</vt:lpstr>
      <vt:lpstr>Calibri</vt:lpstr>
      <vt:lpstr>Gill Sans MT</vt:lpstr>
      <vt:lpstr>WWW.2PPT.COM
</vt:lpstr>
      <vt:lpstr>Equation.KSEE3</vt:lpstr>
      <vt:lpstr>Equation.DSMT4</vt:lpstr>
      <vt:lpstr>PowerPoint 演示文稿</vt:lpstr>
      <vt:lpstr>PowerPoint 演示文稿</vt:lpstr>
      <vt:lpstr>PowerPoint 演示文稿</vt:lpstr>
      <vt:lpstr>PowerPoint 演示文稿</vt:lpstr>
      <vt:lpstr>PowerPoint 演示文稿</vt:lpstr>
      <vt:lpstr>PowerPoint 演示文稿</vt:lpstr>
      <vt:lpstr>古代圆周率的历史</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2018-04-09T13:19:00Z</dcterms:created>
  <dcterms:modified xsi:type="dcterms:W3CDTF">2023-01-16T21:39:08Z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8F34821A54A34B0D9FD81B3A801FFCF2</vt:lpwstr>
  </property>
  <property fmtid="{A09F084E-AD41-489F-8076-AA5BE3082BCA}" pid="100">
    <vt:ui4>5</vt:ui4>
  </property>
  <property fmtid="{64440492-4C8B-11D1-8B70-080036B11A03}" pid="11">
    <vt:lpwstr>www.2ppt.com-爱PPT提供资源下载</vt:lpwstr>
  </property>
</Properties>
</file>