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6" r:id="rId3"/>
  </p:sldMasterIdLst>
  <p:notesMasterIdLst>
    <p:notesMasterId r:id="rId43"/>
  </p:notesMasterIdLst>
  <p:handoutMasterIdLst>
    <p:handoutMasterId r:id="rId44"/>
  </p:handoutMasterIdLst>
  <p:sldIdLst>
    <p:sldId id="340" r:id="rId4"/>
    <p:sldId id="1584" r:id="rId5"/>
    <p:sldId id="1607" r:id="rId6"/>
    <p:sldId id="1608" r:id="rId7"/>
    <p:sldId id="1609" r:id="rId8"/>
    <p:sldId id="518" r:id="rId9"/>
    <p:sldId id="1538" r:id="rId10"/>
    <p:sldId id="1610" r:id="rId11"/>
    <p:sldId id="1611" r:id="rId12"/>
    <p:sldId id="564" r:id="rId13"/>
    <p:sldId id="1591" r:id="rId14"/>
    <p:sldId id="1612" r:id="rId15"/>
    <p:sldId id="614" r:id="rId16"/>
    <p:sldId id="1613" r:id="rId17"/>
    <p:sldId id="1567" r:id="rId18"/>
    <p:sldId id="1596" r:id="rId19"/>
    <p:sldId id="1598" r:id="rId20"/>
    <p:sldId id="1616" r:id="rId21"/>
    <p:sldId id="1599" r:id="rId22"/>
    <p:sldId id="1617" r:id="rId23"/>
    <p:sldId id="1618" r:id="rId24"/>
    <p:sldId id="1619" r:id="rId25"/>
    <p:sldId id="1620" r:id="rId26"/>
    <p:sldId id="1621" r:id="rId27"/>
    <p:sldId id="1622" r:id="rId28"/>
    <p:sldId id="1626" r:id="rId29"/>
    <p:sldId id="1623" r:id="rId30"/>
    <p:sldId id="1627" r:id="rId31"/>
    <p:sldId id="1628" r:id="rId32"/>
    <p:sldId id="1625" r:id="rId33"/>
    <p:sldId id="1629" r:id="rId34"/>
    <p:sldId id="1630" r:id="rId35"/>
    <p:sldId id="1633" r:id="rId36"/>
    <p:sldId id="563" r:id="rId37"/>
    <p:sldId id="1614" r:id="rId38"/>
    <p:sldId id="539" r:id="rId39"/>
    <p:sldId id="1593" r:id="rId40"/>
    <p:sldId id="552" r:id="rId41"/>
    <p:sldId id="443" r:id="rId42"/>
  </p:sldIdLst>
  <p:sldSz cx="9144000" cy="5143500" type="screen16x9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9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5" autoAdjust="0"/>
  </p:normalViewPr>
  <p:slideViewPr>
    <p:cSldViewPr snapToGrid="0">
      <p:cViewPr>
        <p:scale>
          <a:sx n="140" d="100"/>
          <a:sy n="140" d="100"/>
        </p:scale>
        <p:origin x="-804" y="-186"/>
      </p:cViewPr>
      <p:guideLst>
        <p:guide orient="horz" pos="1622"/>
        <p:guide pos="29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5C6F0-B5B9-4E5B-BE48-682C293DE26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F86D4-CD65-4638-B5DE-85256906A7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F86D4-CD65-4638-B5DE-85256906A7D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2BF86D4-CD65-4638-B5DE-85256906A7D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342978"/>
            <a:ext cx="2949315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571" y="740736"/>
            <a:ext cx="4629365" cy="36560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447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70" y="1543399"/>
            <a:ext cx="2949315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447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79" y="1369528"/>
            <a:ext cx="7887066" cy="326424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979" y="273906"/>
            <a:ext cx="1971766" cy="435986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79" y="273906"/>
            <a:ext cx="5800994" cy="435986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892"/>
            <a:ext cx="7887066" cy="99434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85"/>
            <a:ext cx="7349400" cy="1928038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630"/>
            <a:ext cx="7349400" cy="1104436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938"/>
            <a:ext cx="8226900" cy="3569841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656"/>
            <a:ext cx="5826600" cy="575171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827"/>
            <a:ext cx="5826600" cy="65078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6039"/>
            <a:ext cx="3882600" cy="356174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6039"/>
            <a:ext cx="3882600" cy="356174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2032"/>
            <a:ext cx="4006800" cy="286235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428"/>
            <a:ext cx="4006800" cy="286235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672"/>
            <a:ext cx="4006800" cy="3297107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56"/>
            <a:ext cx="8226900" cy="529265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544"/>
            <a:ext cx="3924808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544"/>
            <a:ext cx="3920400" cy="345642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56"/>
            <a:ext cx="8226900" cy="5292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85"/>
            <a:ext cx="783000" cy="377236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85"/>
            <a:ext cx="6876900" cy="3772366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72"/>
            <a:ext cx="8229600" cy="4112608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230"/>
            <a:ext cx="7349400" cy="76419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630"/>
            <a:ext cx="7349400" cy="35374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F3772-B34B-4D1F-A489-EC6C1975304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3C980-51C4-4DD3-B9D6-091AB9F14A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B5445-C7BE-44A5-82B3-7AAC4C7DEB4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79" y="1369528"/>
            <a:ext cx="7887066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9D1A7-FCC4-42E9-BE3C-A69EB1FDB08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70CB9-0556-479A-8CC2-00D7FB0B85D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0E062-69D8-4556-A8B0-449D88EDE1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C1842-63E2-4C9D-9D3E-B1F33E447A1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55F6-5871-45C2-9546-C7426A40987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EE47A-3B0F-43F1-908F-9B8B24D0067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5032F-B08D-4536-B443-6DB68B7989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E42C9-CF66-4B47-9ACA-B7A97961119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16" y="1282594"/>
            <a:ext cx="7887066" cy="21400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916" y="3442876"/>
            <a:ext cx="7887066" cy="112539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44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79" y="1369528"/>
            <a:ext cx="3886380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365" y="1369528"/>
            <a:ext cx="3886380" cy="326424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70" y="1261158"/>
            <a:ext cx="3868520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447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70" y="1879232"/>
            <a:ext cx="3868520" cy="2764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365" y="1261158"/>
            <a:ext cx="3887571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447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365" y="1879232"/>
            <a:ext cx="3887571" cy="276406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79" y="273906"/>
            <a:ext cx="7887066" cy="99439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70" y="342978"/>
            <a:ext cx="2949315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571" y="740736"/>
            <a:ext cx="4629365" cy="36560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70" y="1543399"/>
            <a:ext cx="2949315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447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79" y="4768341"/>
            <a:ext cx="2057495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9097-F538-4996-AD85-B9AE779776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090" y="4768341"/>
            <a:ext cx="3086243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250" y="4768341"/>
            <a:ext cx="2057495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4F00-204B-4839-91A5-AB7ACB7638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9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447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36385"/>
            <a:ext cx="2970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4736385"/>
            <a:ext cx="2025000" cy="23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050"/>
            </a:lvl1pPr>
          </a:lstStyle>
          <a:p>
            <a:endParaRPr lang="en-US" altLang="zh-CN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/>
            </a:lvl1pPr>
          </a:lstStyle>
          <a:p>
            <a:endParaRPr lang="en-US" altLang="zh-CN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050"/>
            </a:lvl1pPr>
          </a:lstStyle>
          <a:p>
            <a:fld id="{90778E5A-12AB-4CA7-9D33-99F445C26E7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2793" y="1245691"/>
            <a:ext cx="9156794" cy="1835677"/>
          </a:xfrm>
          <a:prstGeom prst="rect">
            <a:avLst/>
          </a:prstGeom>
          <a:solidFill>
            <a:srgbClr val="22B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68567" tIns="34283" rIns="68567" bIns="3428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945" y="1302831"/>
            <a:ext cx="9002110" cy="170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68567" tIns="34283" rIns="68567" bIns="34283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7015" y="1626303"/>
            <a:ext cx="8649970" cy="10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en-US" altLang="zh-CN" sz="5400" b="1" dirty="0">
                <a:solidFill>
                  <a:srgbClr val="1EBED4"/>
                </a:solidFill>
                <a:effectLst/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Unit1  </a:t>
            </a:r>
            <a:r>
              <a:rPr lang="en-US" sz="5400" b="1" dirty="0">
                <a:solidFill>
                  <a:srgbClr val="1EBED4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  <a:sym typeface="+mn-ea"/>
              </a:rPr>
              <a:t>It' s so beautiful!</a:t>
            </a:r>
            <a:endParaRPr lang="en-US" sz="5400" b="1" dirty="0">
              <a:solidFill>
                <a:srgbClr val="1EBED4"/>
              </a:solidFill>
              <a:effectLst/>
              <a:latin typeface="Times New Roman" panose="02020603050405020304" pitchFamily="18" charset="0"/>
              <a:ea typeface="方正粗黑宋简体" panose="020000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82036" y="4329291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755650" y="334010"/>
            <a:ext cx="3150870" cy="6591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1200785" y="417830"/>
            <a:ext cx="3093720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600" b="1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Listen and read. 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5063" y="223781"/>
            <a:ext cx="746245" cy="703385"/>
            <a:chOff x="581" y="3015"/>
            <a:chExt cx="1567" cy="1477"/>
          </a:xfrm>
        </p:grpSpPr>
        <p:sp>
          <p:nvSpPr>
            <p:cNvPr id="8" name="圆角矩形 7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39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659464" name="文本框 659463"/>
          <p:cNvSpPr txBox="1"/>
          <p:nvPr/>
        </p:nvSpPr>
        <p:spPr>
          <a:xfrm>
            <a:off x="82751" y="1248770"/>
            <a:ext cx="9149823" cy="34113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dirty="0">
                <a:latin typeface="Times New Roman" panose="02020603050405020304" pitchFamily="18" charset="0"/>
              </a:rPr>
              <a:t>(The blue Danube)</a:t>
            </a:r>
            <a:endParaRPr lang="en-US" altLang="zh-CN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Daming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  <a:r>
              <a:rPr lang="en-US" altLang="zh-CN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Hmm, this is Western music, isn’t it? Can you hear the violin and the piano? It’s so beautiful! Is this by Strauss or Mozart?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Lingling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:</a:t>
            </a:r>
            <a:r>
              <a:rPr lang="en-US" altLang="zh-CN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I’m not sure…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Betty :</a:t>
            </a:r>
            <a:r>
              <a:rPr lang="en-US" altLang="zh-CN" sz="260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latin typeface="Times New Roman" panose="02020603050405020304" pitchFamily="18" charset="0"/>
              </a:rPr>
              <a:t>It’s by Strauss. L love his music! Do you know anything about him, Tony?</a:t>
            </a:r>
          </a:p>
          <a:p>
            <a:pPr>
              <a:lnSpc>
                <a:spcPct val="120000"/>
              </a:lnSpc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Tony:</a:t>
            </a:r>
            <a:r>
              <a:rPr lang="en-US" altLang="zh-CN" sz="2600" dirty="0">
                <a:latin typeface="Times New Roman" panose="02020603050405020304" pitchFamily="18" charset="0"/>
              </a:rPr>
              <a:t> Was he German?</a:t>
            </a:r>
          </a:p>
        </p:txBody>
      </p:sp>
      <p:pic>
        <p:nvPicPr>
          <p:cNvPr id="4" name="Unit 1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4505" y="439803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5823" y="300916"/>
            <a:ext cx="9149823" cy="43716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Betty:</a:t>
            </a:r>
            <a:r>
              <a:rPr lang="en-US" altLang="zh-CN" sz="260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CN" sz="2600">
                <a:latin typeface="Times New Roman" panose="02020603050405020304" pitchFamily="18" charset="0"/>
              </a:rPr>
              <a:t>No, he was born in Vienna, the capital of Austria. What a beautiful city! This is called </a:t>
            </a:r>
            <a:r>
              <a:rPr lang="en-US" altLang="zh-CN" sz="2600" i="1">
                <a:latin typeface="Times New Roman" panose="02020603050405020304" pitchFamily="18" charset="0"/>
              </a:rPr>
              <a:t>The Blue Danube</a:t>
            </a:r>
            <a:r>
              <a:rPr lang="en-US" altLang="zh-CN" sz="2600">
                <a:latin typeface="Times New Roman" panose="02020603050405020304" pitchFamily="18" charset="0"/>
              </a:rPr>
              <a:t>. The Danube is a river in Europe. It goes through Vienna.</a:t>
            </a:r>
          </a:p>
          <a:p>
            <a:pPr>
              <a:lnSpc>
                <a:spcPct val="120000"/>
              </a:lnSpc>
            </a:pPr>
            <a:r>
              <a:rPr lang="en-US" altLang="zh-CN" sz="26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Lingling :</a:t>
            </a:r>
            <a:r>
              <a:rPr lang="en-US" altLang="zh-CN" sz="2600">
                <a:latin typeface="Times New Roman" panose="02020603050405020304" pitchFamily="18" charset="0"/>
              </a:rPr>
              <a:t> Do you like traditional Western music or pop music, Betty?</a:t>
            </a:r>
          </a:p>
          <a:p>
            <a:pPr>
              <a:lnSpc>
                <a:spcPct val="120000"/>
              </a:lnSpc>
            </a:pPr>
            <a:r>
              <a:rPr lang="en-US" altLang="zh-CN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Betty :</a:t>
            </a:r>
            <a:r>
              <a:rPr lang="en-US" altLang="zh-CN" sz="2600">
                <a:latin typeface="Times New Roman" panose="02020603050405020304" pitchFamily="18" charset="0"/>
              </a:rPr>
              <a:t> Well, I like both. You listen to pop music,</a:t>
            </a:r>
            <a:r>
              <a:rPr lang="zh-CN" altLang="en-US" sz="2600">
                <a:latin typeface="Times New Roman" panose="02020603050405020304" pitchFamily="18" charset="0"/>
              </a:rPr>
              <a:t> </a:t>
            </a:r>
            <a:r>
              <a:rPr lang="en-US" altLang="zh-CN" sz="2600" err="1">
                <a:latin typeface="Times New Roman" panose="02020603050405020304" pitchFamily="18" charset="0"/>
              </a:rPr>
              <a:t>Lingling, don't you?</a:t>
            </a:r>
          </a:p>
          <a:p>
            <a:pPr>
              <a:lnSpc>
                <a:spcPct val="120000"/>
              </a:lnSpc>
            </a:pPr>
            <a:r>
              <a:rPr lang="en-US" altLang="zh-CN" sz="26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Lingling:</a:t>
            </a:r>
            <a:r>
              <a:rPr lang="en-US" altLang="zh-CN" sz="2600">
                <a:latin typeface="Times New Roman" panose="02020603050405020304" pitchFamily="18" charset="0"/>
              </a:rPr>
              <a:t> </a:t>
            </a:r>
            <a:r>
              <a:rPr lang="nn-NO" altLang="zh-CN" sz="2600">
                <a:latin typeface="Times New Roman" panose="02020603050405020304" pitchFamily="18" charset="0"/>
              </a:rPr>
              <a:t>Yes</a:t>
            </a:r>
            <a:r>
              <a:rPr lang="en-US" altLang="zh-CN" sz="2600">
                <a:latin typeface="Times New Roman" panose="02020603050405020304" pitchFamily="18" charset="0"/>
              </a:rPr>
              <a:t>, </a:t>
            </a:r>
            <a:r>
              <a:rPr lang="nn-NO" altLang="zh-CN" sz="2600">
                <a:latin typeface="Times New Roman" panose="02020603050405020304" pitchFamily="18" charset="0"/>
              </a:rPr>
              <a:t>I do. I also like Bejing Opera. Listen to this fantastic voice.</a:t>
            </a:r>
          </a:p>
        </p:txBody>
      </p:sp>
      <p:sp>
        <p:nvSpPr>
          <p:cNvPr id="9" name="矩形 8"/>
          <p:cNvSpPr/>
          <p:nvPr/>
        </p:nvSpPr>
        <p:spPr>
          <a:xfrm>
            <a:off x="27793" y="4216434"/>
            <a:ext cx="853153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2029" y="4221712"/>
            <a:ext cx="1264838" cy="45085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声音</a:t>
            </a:r>
            <a:endParaRPr lang="zh-CN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-5823" y="300916"/>
            <a:ext cx="9149823" cy="29312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Tony:</a:t>
            </a:r>
            <a:r>
              <a:rPr lang="en-US" altLang="zh-CN" sz="2600">
                <a:latin typeface="Times New Roman" panose="02020603050405020304" pitchFamily="18" charset="0"/>
              </a:rPr>
              <a:t> Hmm, the sound is very...different, isn’t it? I’m a fan of rock music. Listen to this?</a:t>
            </a:r>
          </a:p>
          <a:p>
            <a:pPr>
              <a:lnSpc>
                <a:spcPct val="120000"/>
              </a:lnSpc>
            </a:pPr>
            <a:r>
              <a:rPr lang="en-US" altLang="zh-CN" sz="26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Daming:</a:t>
            </a:r>
            <a:r>
              <a:rPr lang="en-US" altLang="zh-CN" sz="2600">
                <a:latin typeface="Times New Roman" panose="02020603050405020304" pitchFamily="18" charset="0"/>
              </a:rPr>
              <a:t> Hey! Give us a break!</a:t>
            </a:r>
          </a:p>
          <a:p>
            <a:pPr>
              <a:lnSpc>
                <a:spcPct val="120000"/>
              </a:lnSpc>
            </a:pPr>
            <a:r>
              <a:rPr lang="en-US" altLang="zh-CN" sz="26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Lingling:</a:t>
            </a:r>
            <a:r>
              <a:rPr lang="en-US" altLang="zh-CN" sz="2600">
                <a:latin typeface="Times New Roman" panose="02020603050405020304" pitchFamily="18" charset="0"/>
              </a:rPr>
              <a:t> Rock music? Listen to those drums!</a:t>
            </a:r>
          </a:p>
          <a:p>
            <a:pPr>
              <a:lnSpc>
                <a:spcPct val="120000"/>
              </a:lnSpc>
            </a:pPr>
            <a:r>
              <a:rPr lang="en-US" altLang="zh-CN" sz="2600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Daming:</a:t>
            </a:r>
            <a:r>
              <a:rPr lang="en-US" altLang="zh-CN" sz="2600">
                <a:latin typeface="Times New Roman" panose="02020603050405020304" pitchFamily="18" charset="0"/>
              </a:rPr>
              <a:t> It’s so noisy! And much too fast!</a:t>
            </a:r>
          </a:p>
          <a:p>
            <a:pPr>
              <a:lnSpc>
                <a:spcPct val="120000"/>
              </a:lnSpc>
            </a:pPr>
            <a:r>
              <a:rPr lang="en-US" altLang="zh-CN" sz="2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Tony:</a:t>
            </a:r>
            <a:r>
              <a:rPr lang="en-US" altLang="zh-CN" sz="2600">
                <a:latin typeface="Times New Roman" panose="02020603050405020304" pitchFamily="18" charset="0"/>
              </a:rPr>
              <a:t> You don’t like rock music? I don’t believe it!</a:t>
            </a:r>
          </a:p>
        </p:txBody>
      </p:sp>
      <p:sp>
        <p:nvSpPr>
          <p:cNvPr id="4" name="矩形 3"/>
          <p:cNvSpPr/>
          <p:nvPr/>
        </p:nvSpPr>
        <p:spPr>
          <a:xfrm>
            <a:off x="5285037" y="1796619"/>
            <a:ext cx="881587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277" y="1216031"/>
            <a:ext cx="1017105" cy="45085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鼓</a:t>
            </a:r>
            <a:endParaRPr lang="zh-CN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30364" y="2776467"/>
            <a:ext cx="1038440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02571" y="3366757"/>
            <a:ext cx="1177629" cy="45085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v. 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相信</a:t>
            </a:r>
            <a:endParaRPr lang="zh-CN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214630" y="361658"/>
            <a:ext cx="8843814" cy="621957"/>
            <a:chOff x="1177" y="555"/>
            <a:chExt cx="10454" cy="1812"/>
          </a:xfrm>
        </p:grpSpPr>
        <p:grpSp>
          <p:nvGrpSpPr>
            <p:cNvPr id="13" name="组合 12"/>
            <p:cNvGrpSpPr/>
            <p:nvPr/>
          </p:nvGrpSpPr>
          <p:grpSpPr>
            <a:xfrm>
              <a:off x="1177" y="555"/>
              <a:ext cx="10454" cy="1812"/>
              <a:chOff x="2003" y="739"/>
              <a:chExt cx="9202" cy="201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046" y="829"/>
                <a:ext cx="9159" cy="19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003" y="739"/>
                <a:ext cx="9159" cy="19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486" y="635"/>
              <a:ext cx="9939" cy="1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+mn-cs"/>
                  <a:sym typeface="+mn-ea"/>
                </a:rPr>
                <a:t>Now check (√) the true sentences.</a:t>
              </a:r>
            </a:p>
          </p:txBody>
        </p:sp>
      </p:grpSp>
      <p:pic>
        <p:nvPicPr>
          <p:cNvPr id="17" name="Picture 2" descr="F:\文件\png（数学）\feather.pn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0" y="361950"/>
            <a:ext cx="591820" cy="591820"/>
          </a:xfrm>
          <a:prstGeom prst="rect">
            <a:avLst/>
          </a:prstGeom>
          <a:noFill/>
        </p:spPr>
      </p:pic>
      <p:sp>
        <p:nvSpPr>
          <p:cNvPr id="18" name="Text Box 7"/>
          <p:cNvSpPr txBox="1"/>
          <p:nvPr/>
        </p:nvSpPr>
        <p:spPr>
          <a:xfrm>
            <a:off x="914662" y="1264890"/>
            <a:ext cx="7864964" cy="32465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They’re listening to Western music.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Tony knows little about Strauss.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Strauss was born in the capital of Australia.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en-US" altLang="zh-CN" sz="2800" i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Blue Danube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is pop music.</a:t>
            </a:r>
          </a:p>
          <a:p>
            <a:pPr lvl="0">
              <a:lnSpc>
                <a:spcPct val="15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Lingling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enjoys Beijing opera very much.</a:t>
            </a:r>
          </a:p>
        </p:txBody>
      </p:sp>
      <p:sp>
        <p:nvSpPr>
          <p:cNvPr id="24" name="矩形 23"/>
          <p:cNvSpPr/>
          <p:nvPr/>
        </p:nvSpPr>
        <p:spPr>
          <a:xfrm>
            <a:off x="2906815" y="1184531"/>
            <a:ext cx="2762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 lnSpcReduction="20000"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矩形 24"/>
          <p:cNvSpPr/>
          <p:nvPr/>
        </p:nvSpPr>
        <p:spPr>
          <a:xfrm>
            <a:off x="6650140" y="1184531"/>
            <a:ext cx="4334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矩形 25"/>
          <p:cNvSpPr/>
          <p:nvPr/>
        </p:nvSpPr>
        <p:spPr>
          <a:xfrm>
            <a:off x="6578702" y="1759206"/>
            <a:ext cx="4318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矩形 26"/>
          <p:cNvSpPr/>
          <p:nvPr/>
        </p:nvSpPr>
        <p:spPr>
          <a:xfrm>
            <a:off x="6650140" y="2551368"/>
            <a:ext cx="3604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矩形: 圆角 27"/>
          <p:cNvSpPr/>
          <p:nvPr/>
        </p:nvSpPr>
        <p:spPr>
          <a:xfrm>
            <a:off x="315914" y="1447738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315914" y="2105329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315914" y="2762920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362456" y="1478940"/>
            <a:ext cx="3754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√</a:t>
            </a:r>
            <a:endParaRPr kumimoji="0" lang="zh-CN" altLang="en-US" sz="27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381292" y="2041730"/>
            <a:ext cx="3754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√</a:t>
            </a:r>
            <a:endParaRPr kumimoji="0" lang="zh-CN" altLang="en-US" sz="27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39382" y="3367827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339382" y="4025418"/>
            <a:ext cx="570438" cy="43331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388225" y="3950905"/>
            <a:ext cx="37542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√</a:t>
            </a:r>
            <a:endParaRPr kumimoji="0" lang="zh-CN" altLang="en-US" sz="27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755650" y="152400"/>
            <a:ext cx="7306945" cy="658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5063" y="42171"/>
            <a:ext cx="746245" cy="703385"/>
            <a:chOff x="581" y="3015"/>
            <a:chExt cx="1567" cy="1477"/>
          </a:xfrm>
        </p:grpSpPr>
        <p:sp>
          <p:nvSpPr>
            <p:cNvPr id="4" name="圆角矩形 3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81405" y="236220"/>
            <a:ext cx="708220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Check (√) the types of music the students like.</a:t>
            </a:r>
            <a:endParaRPr kumimoji="0" lang="en-US" altLang="zh-CN" sz="2600" b="1" i="0" u="none" strike="noStrike" kern="1200" cap="none" spc="0" normalizeH="0" baseline="0" noProof="0">
              <a:ln>
                <a:noFill/>
              </a:ln>
              <a:solidFill>
                <a:srgbClr val="40315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graphicFrame>
        <p:nvGraphicFramePr>
          <p:cNvPr id="15" name="Group 3"/>
          <p:cNvGraphicFramePr>
            <a:graphicFrameLocks noGrp="1"/>
          </p:cNvGraphicFramePr>
          <p:nvPr/>
        </p:nvGraphicFramePr>
        <p:xfrm>
          <a:off x="135467" y="1221582"/>
          <a:ext cx="8610600" cy="3684763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376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4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9044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Tony </a:t>
                      </a:r>
                      <a:endParaRPr kumimoji="0" lang="en-US" altLang="zh-CN" sz="2600" b="1" i="0" u="none" strike="noStrike" cap="none" normalizeH="0" baseline="0">
                        <a:ln>
                          <a:noFill/>
                        </a:ln>
                        <a:solidFill>
                          <a:srgbClr val="AE2A28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u="none" strike="noStrike" cap="none" normalizeH="0" baseline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Lingling</a:t>
                      </a:r>
                      <a:endParaRPr kumimoji="0" lang="en-US" altLang="zh-CN" sz="2600" b="1" i="0" u="none" strike="noStrike" cap="none" normalizeH="0" baseline="0">
                        <a:ln>
                          <a:noFill/>
                        </a:ln>
                        <a:solidFill>
                          <a:srgbClr val="AE2A28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Betty</a:t>
                      </a:r>
                      <a:endParaRPr kumimoji="0" lang="en-US" altLang="zh-CN" sz="2600" b="1" i="0" u="none" strike="noStrike" cap="none" normalizeH="0" baseline="0">
                        <a:ln>
                          <a:noFill/>
                        </a:ln>
                        <a:solidFill>
                          <a:srgbClr val="AE2A28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u="none" strike="noStrike" cap="none" normalizeH="0" baseline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Daming</a:t>
                      </a:r>
                      <a:endParaRPr kumimoji="0" lang="en-US" altLang="zh-CN" sz="2600" b="1" i="0" u="none" strike="noStrike" cap="none" normalizeH="0" baseline="0">
                        <a:ln>
                          <a:noFill/>
                        </a:ln>
                        <a:solidFill>
                          <a:srgbClr val="AE2A28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79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Traditional Western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music</a:t>
                      </a:r>
                      <a:endParaRPr kumimoji="0" lang="en-US" altLang="zh-C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63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Beijing Opera</a:t>
                      </a:r>
                      <a:endParaRPr kumimoji="0" lang="en-US" altLang="zh-C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56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</a:t>
                      </a:r>
                      <a:endParaRPr kumimoji="0" lang="en-US" altLang="zh-C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8568"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rock</a:t>
                      </a:r>
                      <a:endParaRPr kumimoji="0" lang="en-US" altLang="zh-CN" sz="2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tc>
                  <a:txBody>
                    <a:bodyPr/>
                    <a:lstStyle>
                      <a:lvl1pPr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7500" marR="67500" marT="35096" marB="3509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Text Box 42"/>
          <p:cNvSpPr txBox="1">
            <a:spLocks noChangeArrowheads="1"/>
          </p:cNvSpPr>
          <p:nvPr/>
        </p:nvSpPr>
        <p:spPr bwMode="auto">
          <a:xfrm>
            <a:off x="2614375" y="1204689"/>
            <a:ext cx="108395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Name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446757" y="1351592"/>
            <a:ext cx="11224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</a:rPr>
              <a:t>Music</a:t>
            </a:r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9" name="Text Box 44"/>
          <p:cNvSpPr txBox="1">
            <a:spLocks noChangeArrowheads="1"/>
          </p:cNvSpPr>
          <p:nvPr/>
        </p:nvSpPr>
        <p:spPr bwMode="auto">
          <a:xfrm>
            <a:off x="4061649" y="4301471"/>
            <a:ext cx="3962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5346014" y="3059032"/>
            <a:ext cx="3962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5364075" y="3705689"/>
            <a:ext cx="3962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2" name="Text Box 47"/>
          <p:cNvSpPr txBox="1">
            <a:spLocks noChangeArrowheads="1"/>
          </p:cNvSpPr>
          <p:nvPr/>
        </p:nvSpPr>
        <p:spPr bwMode="auto">
          <a:xfrm>
            <a:off x="6526735" y="3644919"/>
            <a:ext cx="3962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6526735" y="2111700"/>
            <a:ext cx="3962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7666333" y="2037616"/>
            <a:ext cx="39626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3000" b="1">
                <a:solidFill>
                  <a:srgbClr val="FF0000"/>
                </a:solidFill>
              </a:rPr>
              <a:t>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1665" y="158115"/>
            <a:ext cx="8137536" cy="577850"/>
            <a:chOff x="1177" y="555"/>
            <a:chExt cx="10624" cy="1812"/>
          </a:xfrm>
        </p:grpSpPr>
        <p:grpSp>
          <p:nvGrpSpPr>
            <p:cNvPr id="14" name="组合 13"/>
            <p:cNvGrpSpPr/>
            <p:nvPr/>
          </p:nvGrpSpPr>
          <p:grpSpPr>
            <a:xfrm>
              <a:off x="1177" y="555"/>
              <a:ext cx="10454" cy="1812"/>
              <a:chOff x="2003" y="739"/>
              <a:chExt cx="9202" cy="201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046" y="829"/>
                <a:ext cx="9159" cy="19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003" y="739"/>
                <a:ext cx="9159" cy="19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637" y="650"/>
              <a:ext cx="10164" cy="1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000000"/>
                </a:buClr>
                <a:buSzTx/>
                <a:defRPr/>
              </a:pPr>
              <a:r>
                <a:rPr lang="en-US" altLang="zh-CN" sz="2600" b="1" dirty="0">
                  <a:solidFill>
                    <a:prstClr val="white"/>
                  </a:solidFill>
                  <a:latin typeface="Times New Roman" panose="02020603050405020304" pitchFamily="18" charset="0"/>
                  <a:sym typeface="+mn-ea"/>
                </a:rPr>
                <a:t>Now work in pairs. Ask and answer the questions.</a:t>
              </a:r>
              <a:endPara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endParaRPr>
            </a:p>
          </p:txBody>
        </p:sp>
      </p:grpSp>
      <p:sp>
        <p:nvSpPr>
          <p:cNvPr id="19" name="Text Box 7"/>
          <p:cNvSpPr txBox="1"/>
          <p:nvPr/>
        </p:nvSpPr>
        <p:spPr>
          <a:xfrm>
            <a:off x="346246" y="1297474"/>
            <a:ext cx="8595577" cy="330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Where was Strauss born?</a:t>
            </a:r>
          </a:p>
          <a:p>
            <a:pPr>
              <a:lnSpc>
                <a:spcPct val="140000"/>
              </a:lnSpc>
            </a:pPr>
            <a:r>
              <a:rPr lang="en-US" altLang="zh-CN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 was born in Vienna, the capital of Austria.</a:t>
            </a:r>
            <a:endParaRPr lang="en-US" altLang="zh-CN" sz="2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>
              <a:lnSpc>
                <a:spcPct val="14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Does Betty like pop music?</a:t>
            </a:r>
          </a:p>
          <a:p>
            <a:pPr lvl="0">
              <a:lnSpc>
                <a:spcPct val="140000"/>
              </a:lnSpc>
            </a:pPr>
            <a:r>
              <a:rPr lang="en-US" altLang="zh-CN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Yes, she does.</a:t>
            </a:r>
          </a:p>
          <a:p>
            <a:pPr lvl="0">
              <a:lnSpc>
                <a:spcPct val="14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Does </a:t>
            </a:r>
            <a:r>
              <a:rPr lang="en-US" altLang="zh-CN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Daming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like rock music?</a:t>
            </a:r>
          </a:p>
          <a:p>
            <a:pPr lvl="0">
              <a:lnSpc>
                <a:spcPct val="140000"/>
              </a:lnSpc>
            </a:pP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No, he doesn’t.</a:t>
            </a:r>
          </a:p>
        </p:txBody>
      </p:sp>
      <p:pic>
        <p:nvPicPr>
          <p:cNvPr id="20" name="Picture 2" descr="F:\文件\png（数学）\feather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7047" y="183937"/>
            <a:ext cx="591820" cy="5918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2720" y="1161221"/>
            <a:ext cx="8647430" cy="27315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1]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Hmm, the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sound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is very…different, isn't it? </a:t>
            </a:r>
          </a:p>
          <a:p>
            <a:pPr lvl="0">
              <a:lnSpc>
                <a:spcPct val="125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嗯，这声音非常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不同，不是吗？</a:t>
            </a:r>
          </a:p>
          <a:p>
            <a:pPr lvl="0">
              <a:lnSpc>
                <a:spcPct val="125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Sound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travels at 340 metres per second in air. </a:t>
            </a:r>
          </a:p>
          <a:p>
            <a:pPr lvl="0">
              <a:lnSpc>
                <a:spcPct val="125000"/>
              </a:lnSpc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声音以每秒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340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米的速度在空气中传播。</a:t>
            </a:r>
          </a:p>
          <a:p>
            <a:pPr lvl="0">
              <a:lnSpc>
                <a:spcPct val="125000"/>
              </a:lnSpc>
            </a:pPr>
            <a:r>
              <a:rPr lang="en-US" altLang="zh-CN" sz="2800" b="1">
                <a:solidFill>
                  <a:srgbClr val="A1E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</a:t>
            </a:r>
            <a:r>
              <a:rPr lang="zh-CN" altLang="en-US" sz="2800" b="1">
                <a:solidFill>
                  <a:srgbClr val="A1E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探究</a:t>
            </a:r>
            <a:r>
              <a:rPr lang="en-US" altLang="zh-CN" sz="2800" b="1">
                <a:solidFill>
                  <a:srgbClr val="A1E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] 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sound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作名词时，泛指听到的“声音”。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4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84235" y="-31151"/>
            <a:ext cx="8647430" cy="5770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辨析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sound, voice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noise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15" y="652863"/>
          <a:ext cx="8969375" cy="4403725"/>
        </p:xfrm>
        <a:graphic>
          <a:graphicData uri="http://schemas.openxmlformats.org/drawingml/2006/table">
            <a:tbl>
              <a:tblPr/>
              <a:tblGrid>
                <a:gridCol w="954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1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0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sound </a:t>
                      </a:r>
                      <a:endParaRPr lang="zh-CN" sz="2000" b="0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泛指人们听到的</a:t>
                      </a: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声音</a:t>
                      </a: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，可以指人或动物的声音，也可指物体碰撞发出的声音或大自然的任何声音。例如：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Light goes faster than sound. </a:t>
                      </a: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光比声音传播得快。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voice </a:t>
                      </a:r>
                      <a:endParaRPr lang="zh-CN" sz="20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指人的嗓音、人说话、唱歌时发出的声音或鸟叫声。例如：</a:t>
                      </a: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 talked in a loud voice. </a:t>
                      </a: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他们高声谈话。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000" b="0" kern="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noise </a:t>
                      </a:r>
                      <a:endParaRPr lang="zh-CN" sz="2000" b="0" kern="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sz="2000" b="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通常指不悦耳、不和谐的嘈杂声。例如：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Don't make any noise here. </a:t>
                      </a:r>
                      <a:r>
                        <a:rPr lang="zh-CN" sz="2000" b="0" kern="1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不要在这里制造任何噪声。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48285" y="536116"/>
            <a:ext cx="8647430" cy="5770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2800" b="1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lang="zh-CN" altLang="en-US" sz="2800" b="1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图解助记</a:t>
            </a:r>
            <a:r>
              <a:rPr lang="en-US" altLang="zh-CN" sz="2800" b="1">
                <a:solidFill>
                  <a:srgbClr val="FFC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endParaRPr lang="zh-CN" altLang="en-US" sz="2800" b="1">
              <a:solidFill>
                <a:srgbClr val="FFC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2" descr="DZ17"/>
          <p:cNvPicPr>
            <a:picLocks noChangeAspect="1" noChangeArrowheads="1"/>
          </p:cNvPicPr>
          <p:nvPr/>
        </p:nvPicPr>
        <p:blipFill>
          <a:blip r:embed="rId4" cstate="email">
            <a:lum contrast="-10000"/>
          </a:blip>
          <a:stretch>
            <a:fillRect/>
          </a:stretch>
        </p:blipFill>
        <p:spPr bwMode="auto">
          <a:xfrm>
            <a:off x="3217224" y="1623555"/>
            <a:ext cx="2627306" cy="185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445" y="273050"/>
            <a:ext cx="1826895" cy="529590"/>
            <a:chOff x="4353204" y="1914082"/>
            <a:chExt cx="2224876" cy="2689640"/>
          </a:xfrm>
        </p:grpSpPr>
        <p:sp>
          <p:nvSpPr>
            <p:cNvPr id="7" name="MH_Other_5"/>
            <p:cNvSpPr/>
            <p:nvPr>
              <p:custDataLst>
                <p:tags r:id="rId1"/>
              </p:custDataLst>
            </p:nvPr>
          </p:nvSpPr>
          <p:spPr>
            <a:xfrm>
              <a:off x="4410044" y="2121415"/>
              <a:ext cx="2168036" cy="2482307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MH_SubTitle_3"/>
            <p:cNvSpPr/>
            <p:nvPr>
              <p:custDataLst>
                <p:tags r:id="rId2"/>
              </p:custDataLst>
            </p:nvPr>
          </p:nvSpPr>
          <p:spPr>
            <a:xfrm>
              <a:off x="4353204" y="1914082"/>
              <a:ext cx="2160496" cy="2495514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lIns="53997" tIns="35098" rIns="53997" bIns="80995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Rectangle 9"/>
          <p:cNvSpPr/>
          <p:nvPr/>
        </p:nvSpPr>
        <p:spPr>
          <a:xfrm>
            <a:off x="705247" y="121444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164D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活学活用 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398880" y="1290146"/>
            <a:ext cx="8445083" cy="241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．用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voice, sound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或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noise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填空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(1)The woman spoke in a very loud________. 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(2)At midnight the girl heard a strange________. 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(3)Don’t make any________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！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It's time for class!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73502" y="1985909"/>
            <a:ext cx="859851" cy="4693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voice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06605" y="2619457"/>
            <a:ext cx="935192" cy="4693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sound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192005" y="3135440"/>
            <a:ext cx="861454" cy="4693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noise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80362" y="0"/>
            <a:ext cx="5863514" cy="1150620"/>
            <a:chOff x="268" y="43"/>
            <a:chExt cx="8003" cy="1560"/>
          </a:xfrm>
        </p:grpSpPr>
        <p:sp>
          <p:nvSpPr>
            <p:cNvPr id="35" name="对角圆角矩形 7"/>
            <p:cNvSpPr/>
            <p:nvPr/>
          </p:nvSpPr>
          <p:spPr bwMode="auto">
            <a:xfrm>
              <a:off x="1062" y="527"/>
              <a:ext cx="7209" cy="86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1EBE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8" tIns="45714" rIns="91428" bIns="45714" numCol="1" rtlCol="0" anchor="t" anchorCtr="0" compatLnSpc="1"/>
            <a:lstStyle/>
            <a:p>
              <a:pPr marL="0" marR="0" lvl="0" indent="0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6" name="图片 35" descr="预览图_千图网_编号338542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8" y="43"/>
              <a:ext cx="1560" cy="15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525" y="527"/>
              <a:ext cx="6746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sym typeface="+mn-ea"/>
                </a:rPr>
                <a:t>What music do you like?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2321169" y="4174668"/>
            <a:ext cx="5723793" cy="6025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en-US" altLang="zh-CN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 like </a:t>
            </a:r>
            <a:r>
              <a:rPr lang="en-US" altLang="zh-CN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traditional Western music</a:t>
            </a:r>
            <a:r>
              <a:rPr lang="en-US" altLang="zh-CN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3200037" y="1298873"/>
            <a:ext cx="4452243" cy="251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159493" y="1962608"/>
            <a:ext cx="2847476" cy="9278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traditional Western music</a:t>
            </a:r>
          </a:p>
        </p:txBody>
      </p:sp>
      <p:sp>
        <p:nvSpPr>
          <p:cNvPr id="41" name="矩形 40"/>
          <p:cNvSpPr/>
          <p:nvPr/>
        </p:nvSpPr>
        <p:spPr>
          <a:xfrm>
            <a:off x="477569" y="3084248"/>
            <a:ext cx="2211324" cy="44831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charset="-122"/>
                <a:cs typeface="+mn-ea"/>
                <a:sym typeface="+mn-ea"/>
              </a:rPr>
              <a:t>传统西方音乐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2720" y="892430"/>
            <a:ext cx="8647430" cy="3269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2]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Danube goes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through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Vienna. 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多瑙河流经维也纳。</a:t>
            </a:r>
          </a:p>
          <a:p>
            <a:pPr lvl="0">
              <a:lnSpc>
                <a:spcPct val="125000"/>
              </a:lnSpc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sunlight shines in 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through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the glass. 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阳光透过玻璃照进来。</a:t>
            </a:r>
            <a:endParaRPr lang="en-US" altLang="zh-CN" sz="28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探究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A1E6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 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through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常与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walk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等动词连用，表示“穿过”。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665169" y="3063835"/>
            <a:ext cx="622109" cy="4693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go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84235" y="-31151"/>
            <a:ext cx="8647430" cy="5770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辨析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through, across, over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与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past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99332" y="887124"/>
          <a:ext cx="8932333" cy="3771900"/>
        </p:xfrm>
        <a:graphic>
          <a:graphicData uri="http://schemas.openxmlformats.org/drawingml/2006/table">
            <a:tbl>
              <a:tblPr/>
              <a:tblGrid>
                <a:gridCol w="1159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through </a:t>
                      </a:r>
                      <a:endParaRPr lang="zh-CN" sz="2000" b="0" kern="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穿过，通过</a:t>
                      </a: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，强调从内部空间穿过。例如：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There is a river running through the city. </a:t>
                      </a: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有一条河流经这座城市。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across </a:t>
                      </a:r>
                      <a:endParaRPr lang="zh-CN" sz="20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穿过</a:t>
                      </a: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 强调从某个平面的一边到另一边。例如：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Walk across the street, and you'll see it. </a:t>
                      </a: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穿过这条街，你就会看到它。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over </a:t>
                      </a:r>
                      <a:endParaRPr lang="zh-CN" sz="20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越过，跨越</a:t>
                      </a: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，强调从某物的正上方跨越。例如：</a:t>
                      </a: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cat jumps over the wall to play every day. </a:t>
                      </a:r>
                      <a:endParaRPr lang="zh-CN" sz="20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这只猫每天跳过墙去玩。 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en-US" sz="2000" b="0" kern="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past </a:t>
                      </a:r>
                      <a:endParaRPr lang="zh-CN" sz="2000" b="0" kern="10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ct val="0"/>
                        </a:spcAft>
                      </a:pP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意为</a:t>
                      </a: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经过，超过</a:t>
                      </a: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，强调从某人或某物的旁边经过。例如：</a:t>
                      </a:r>
                      <a:r>
                        <a:rPr lang="en-US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is walking past the post office. </a:t>
                      </a:r>
                      <a:r>
                        <a:rPr lang="zh-CN" sz="2000" b="0" kern="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他正从邮局旁边走过。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248285" y="536116"/>
            <a:ext cx="8647430" cy="5770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图解助记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]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 descr="WY3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95451" y="1789612"/>
            <a:ext cx="3098045" cy="167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445" y="273050"/>
            <a:ext cx="1826895" cy="529590"/>
            <a:chOff x="4353204" y="1914082"/>
            <a:chExt cx="2224876" cy="2689640"/>
          </a:xfrm>
        </p:grpSpPr>
        <p:sp>
          <p:nvSpPr>
            <p:cNvPr id="7" name="MH_Other_5"/>
            <p:cNvSpPr/>
            <p:nvPr>
              <p:custDataLst>
                <p:tags r:id="rId1"/>
              </p:custDataLst>
            </p:nvPr>
          </p:nvSpPr>
          <p:spPr>
            <a:xfrm>
              <a:off x="4410044" y="2121415"/>
              <a:ext cx="2168036" cy="2482307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MH_SubTitle_3"/>
            <p:cNvSpPr/>
            <p:nvPr>
              <p:custDataLst>
                <p:tags r:id="rId2"/>
              </p:custDataLst>
            </p:nvPr>
          </p:nvSpPr>
          <p:spPr>
            <a:xfrm>
              <a:off x="4353204" y="1914082"/>
              <a:ext cx="2160496" cy="2495514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lIns="53997" tIns="35098" rIns="53997" bIns="80995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Rectangle 9"/>
          <p:cNvSpPr/>
          <p:nvPr/>
        </p:nvSpPr>
        <p:spPr>
          <a:xfrm>
            <a:off x="705247" y="121444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164D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活学活用 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359230" y="1075635"/>
            <a:ext cx="8523514" cy="241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2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(1)2019·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凉山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—Look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，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there is a cute bird, Mum.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—It flew into our kitchen(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厨房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) ________ the window just now, Alex.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across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　  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through       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above        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under</a:t>
            </a:r>
          </a:p>
        </p:txBody>
      </p:sp>
      <p:sp>
        <p:nvSpPr>
          <p:cNvPr id="16" name="矩形 15"/>
          <p:cNvSpPr/>
          <p:nvPr/>
        </p:nvSpPr>
        <p:spPr>
          <a:xfrm>
            <a:off x="4947424" y="1681440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437607" y="716407"/>
            <a:ext cx="8523514" cy="181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(2)—Excuse me. Where is the bookstore? 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—Go ________ the bridge, and you'll see it on your left. 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on       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cross       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across       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through</a:t>
            </a:r>
          </a:p>
        </p:txBody>
      </p:sp>
      <p:sp>
        <p:nvSpPr>
          <p:cNvPr id="10" name="矩形 9"/>
          <p:cNvSpPr/>
          <p:nvPr/>
        </p:nvSpPr>
        <p:spPr>
          <a:xfrm>
            <a:off x="1564145" y="1348337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2720" y="1161735"/>
            <a:ext cx="8647430" cy="2730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3]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Well, I like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both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哦，两者我都喜欢。</a:t>
            </a:r>
          </a:p>
          <a:p>
            <a:pPr lvl="0">
              <a:lnSpc>
                <a:spcPct val="12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Both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them are my good friends. </a:t>
            </a:r>
          </a:p>
          <a:p>
            <a:pPr lvl="0">
              <a:lnSpc>
                <a:spcPct val="125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他们两个都是我的好朋友。</a:t>
            </a:r>
          </a:p>
          <a:p>
            <a:pPr lvl="0">
              <a:lnSpc>
                <a:spcPct val="125000"/>
              </a:lnSpc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Both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of the boys are asleep.  </a:t>
            </a:r>
          </a:p>
          <a:p>
            <a:pPr lvl="0">
              <a:lnSpc>
                <a:spcPct val="125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这两个男孩都睡着了。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8" name="TextBox 1"/>
          <p:cNvSpPr txBox="1"/>
          <p:nvPr/>
        </p:nvSpPr>
        <p:spPr>
          <a:xfrm>
            <a:off x="487289" y="723027"/>
            <a:ext cx="8169422" cy="306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400" b="1">
                <a:solidFill>
                  <a:srgbClr val="A1E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</a:t>
            </a:r>
            <a:r>
              <a:rPr lang="zh-CN" altLang="en-US" sz="2400" b="1">
                <a:solidFill>
                  <a:srgbClr val="A1E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探究</a:t>
            </a:r>
            <a:r>
              <a:rPr lang="en-US" altLang="zh-CN" sz="2400" b="1">
                <a:solidFill>
                  <a:srgbClr val="A1E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]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both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作代词，表示“两个；两者”，常与介词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________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连用，后接名词或代词的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________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形式，名词前加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the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或形容词性物主代词。例如：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Both of his daughters are doctors.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他的两个女儿都是医生。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42866" y="1446703"/>
            <a:ext cx="622109" cy="4693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 of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641438" y="1340314"/>
            <a:ext cx="1284296" cy="4693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复数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5635" y="158563"/>
            <a:ext cx="8647430" cy="4346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拓展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E46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] 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(1)both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也可作形容词，直接修饰名词，其后不加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of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。例如：</a:t>
            </a:r>
          </a:p>
          <a:p>
            <a:pPr lvl="0">
              <a:lnSpc>
                <a:spcPct val="125000"/>
              </a:lnSpc>
              <a:defRPr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Both children won prizes.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两个孩子都得了奖。</a:t>
            </a:r>
          </a:p>
          <a:p>
            <a:pPr lvl="0">
              <a:lnSpc>
                <a:spcPct val="125000"/>
              </a:lnSpc>
              <a:defRPr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(2)both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还可以作连词，常用词组为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both…and…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 意为“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都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……”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，连接两个并列主语时，谓语动词用复数形式。 例如：</a:t>
            </a:r>
          </a:p>
          <a:p>
            <a:pPr lvl="0">
              <a:lnSpc>
                <a:spcPct val="125000"/>
              </a:lnSpc>
              <a:defRPr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Both my friend and I like playing basketball. </a:t>
            </a:r>
          </a:p>
          <a:p>
            <a:pPr lvl="0">
              <a:lnSpc>
                <a:spcPct val="125000"/>
              </a:lnSpc>
              <a:defRPr/>
            </a:pP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我和我的朋友都喜欢打篮球。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5635" y="129286"/>
            <a:ext cx="8647430" cy="48849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(3)both 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是具有肯定意义的词，与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not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连用时表示部分否定，意为“两者不都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……”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neither…nor…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表示完全否定，连接两个并列主语时，谓语动词的形式遵循“就近原则”，即谓语动词与离它最近的主语在数上保持一致。例如：</a:t>
            </a:r>
          </a:p>
          <a:p>
            <a:pPr lvl="0">
              <a:lnSpc>
                <a:spcPct val="125000"/>
              </a:lnSpc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Daming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Tony don’t both like skiing. </a:t>
            </a:r>
          </a:p>
          <a:p>
            <a:pPr lvl="0">
              <a:lnSpc>
                <a:spcPct val="1250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大明和托尼不都喜欢滑雪。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有一人不喜欢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</a:p>
          <a:p>
            <a:pPr lvl="0">
              <a:lnSpc>
                <a:spcPct val="125000"/>
              </a:lnSpc>
              <a:defRPr/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Neither </a:t>
            </a:r>
            <a:r>
              <a:rPr lang="en-US" altLang="zh-CN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Daming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nor Tony likes skiing. </a:t>
            </a:r>
          </a:p>
          <a:p>
            <a:pPr lvl="0">
              <a:lnSpc>
                <a:spcPct val="1250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大明和托尼都不喜欢滑雪。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55635" y="2014417"/>
            <a:ext cx="8647430" cy="111466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25000"/>
              </a:lnSpc>
              <a:defRPr/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(4)both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all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的区别：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both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意为“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两者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都”； 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all 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意为“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三者或三者以上人或物</a:t>
            </a: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都”。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80362" y="0"/>
            <a:ext cx="5863514" cy="1150620"/>
            <a:chOff x="268" y="43"/>
            <a:chExt cx="8003" cy="1560"/>
          </a:xfrm>
        </p:grpSpPr>
        <p:sp>
          <p:nvSpPr>
            <p:cNvPr id="35" name="对角圆角矩形 7"/>
            <p:cNvSpPr/>
            <p:nvPr/>
          </p:nvSpPr>
          <p:spPr bwMode="auto">
            <a:xfrm>
              <a:off x="1062" y="527"/>
              <a:ext cx="7209" cy="86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1EBE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8" tIns="45714" rIns="91428" bIns="45714" numCol="1" rtlCol="0" anchor="t" anchorCtr="0" compatLnSpc="1"/>
            <a:lstStyle/>
            <a:p>
              <a:pPr marL="0" marR="0" lvl="0" indent="0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6" name="图片 35" descr="预览图_千图网_编号338542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8" y="43"/>
              <a:ext cx="1560" cy="15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525" y="527"/>
              <a:ext cx="6746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sym typeface="+mn-ea"/>
                </a:rPr>
                <a:t>What music do you like?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2602523" y="4174668"/>
            <a:ext cx="4338159" cy="6025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en-US" altLang="zh-CN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 like </a:t>
            </a:r>
            <a:r>
              <a:rPr lang="en-US" altLang="zh-CN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Beijing Opera</a:t>
            </a:r>
            <a:r>
              <a:rPr lang="en-US" altLang="zh-CN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832203" y="1351240"/>
            <a:ext cx="3764715" cy="251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212203" y="1733682"/>
            <a:ext cx="2022231" cy="1021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Beijing Opera</a:t>
            </a:r>
          </a:p>
        </p:txBody>
      </p:sp>
      <p:sp>
        <p:nvSpPr>
          <p:cNvPr id="41" name="矩形 40"/>
          <p:cNvSpPr/>
          <p:nvPr/>
        </p:nvSpPr>
        <p:spPr>
          <a:xfrm>
            <a:off x="435732" y="2889701"/>
            <a:ext cx="1575172" cy="44831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charset="-122"/>
                <a:cs typeface="+mn-ea"/>
                <a:sym typeface="+mn-ea"/>
              </a:rPr>
              <a:t>京剧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445" y="273050"/>
            <a:ext cx="1826895" cy="529590"/>
            <a:chOff x="4353204" y="1914082"/>
            <a:chExt cx="2224876" cy="2689640"/>
          </a:xfrm>
        </p:grpSpPr>
        <p:sp>
          <p:nvSpPr>
            <p:cNvPr id="7" name="MH_Other_5"/>
            <p:cNvSpPr/>
            <p:nvPr>
              <p:custDataLst>
                <p:tags r:id="rId1"/>
              </p:custDataLst>
            </p:nvPr>
          </p:nvSpPr>
          <p:spPr>
            <a:xfrm>
              <a:off x="4410044" y="2121415"/>
              <a:ext cx="2168036" cy="2482307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MH_SubTitle_3"/>
            <p:cNvSpPr/>
            <p:nvPr>
              <p:custDataLst>
                <p:tags r:id="rId2"/>
              </p:custDataLst>
            </p:nvPr>
          </p:nvSpPr>
          <p:spPr>
            <a:xfrm>
              <a:off x="4353204" y="1914082"/>
              <a:ext cx="2160496" cy="2495514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lIns="53997" tIns="35098" rIns="53997" bIns="80995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Rectangle 9"/>
          <p:cNvSpPr/>
          <p:nvPr/>
        </p:nvSpPr>
        <p:spPr>
          <a:xfrm>
            <a:off x="705247" y="121444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164D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活学活用 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359230" y="1075635"/>
            <a:ext cx="8523514" cy="301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3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(1)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单项填空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2018·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长春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Dumplings are very delicious.________ of my parents like them.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All                        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Both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None                    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Neither</a:t>
            </a:r>
          </a:p>
        </p:txBody>
      </p:sp>
      <p:sp>
        <p:nvSpPr>
          <p:cNvPr id="10" name="矩形 9"/>
          <p:cNvSpPr/>
          <p:nvPr/>
        </p:nvSpPr>
        <p:spPr>
          <a:xfrm>
            <a:off x="5979390" y="1714097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310243" y="252802"/>
            <a:ext cx="8523514" cy="4821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(2)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同义句转换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Lily and Lucy both live in New York.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________ Lily ________ Lucy live in New York.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(3)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用所给单词的适当形式填空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①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Both Mary and Tom________ (be) clever.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②Neither Mary nor Tom ________ (be) clever.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③Either my brother or my parents ________ (be) leaving for Beijing.</a:t>
            </a:r>
          </a:p>
        </p:txBody>
      </p:sp>
      <p:sp>
        <p:nvSpPr>
          <p:cNvPr id="13" name="矩形 12"/>
          <p:cNvSpPr/>
          <p:nvPr/>
        </p:nvSpPr>
        <p:spPr>
          <a:xfrm>
            <a:off x="680101" y="1565809"/>
            <a:ext cx="8338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Both</a:t>
            </a:r>
          </a:p>
        </p:txBody>
      </p:sp>
      <p:sp>
        <p:nvSpPr>
          <p:cNvPr id="14" name="矩形 13"/>
          <p:cNvSpPr/>
          <p:nvPr/>
        </p:nvSpPr>
        <p:spPr>
          <a:xfrm>
            <a:off x="2672186" y="1624592"/>
            <a:ext cx="6655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and</a:t>
            </a:r>
          </a:p>
        </p:txBody>
      </p:sp>
      <p:sp>
        <p:nvSpPr>
          <p:cNvPr id="15" name="矩形 14"/>
          <p:cNvSpPr/>
          <p:nvPr/>
        </p:nvSpPr>
        <p:spPr>
          <a:xfrm>
            <a:off x="3887033" y="2636964"/>
            <a:ext cx="5902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are</a:t>
            </a:r>
          </a:p>
        </p:txBody>
      </p:sp>
      <p:sp>
        <p:nvSpPr>
          <p:cNvPr id="16" name="矩形 15"/>
          <p:cNvSpPr/>
          <p:nvPr/>
        </p:nvSpPr>
        <p:spPr>
          <a:xfrm>
            <a:off x="4263435" y="3338004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is</a:t>
            </a:r>
          </a:p>
        </p:txBody>
      </p:sp>
      <p:sp>
        <p:nvSpPr>
          <p:cNvPr id="17" name="矩形 16"/>
          <p:cNvSpPr/>
          <p:nvPr/>
        </p:nvSpPr>
        <p:spPr>
          <a:xfrm>
            <a:off x="5399905" y="3906238"/>
            <a:ext cx="5902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72720" y="81792"/>
            <a:ext cx="8647430" cy="489037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lvl="0">
              <a:lnSpc>
                <a:spcPct val="125000"/>
              </a:lnSpc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观察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88E5A9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4]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…this is Western music,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isn’t it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25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这是西方音乐，不是吗？ 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en-US" altLang="zh-CN" sz="2800" b="1" dirty="0">
                <a:solidFill>
                  <a:srgbClr val="A1E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[</a:t>
            </a:r>
            <a:r>
              <a:rPr lang="zh-CN" altLang="en-US" sz="2800" b="1" dirty="0">
                <a:solidFill>
                  <a:srgbClr val="A1E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探究</a:t>
            </a:r>
            <a:r>
              <a:rPr lang="en-US" altLang="zh-CN" sz="2800" b="1" dirty="0">
                <a:solidFill>
                  <a:srgbClr val="A1E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]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本句是反意疑问句，由陈述句加简短的疑问句构成。反意疑问句遵循“前肯后否，前否后肯”的原则。例如：</a:t>
            </a:r>
          </a:p>
          <a:p>
            <a:pPr lvl="0">
              <a:lnSpc>
                <a:spcPct val="125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Becky can play the violin, can’t she? </a:t>
            </a:r>
          </a:p>
          <a:p>
            <a:pPr lvl="0">
              <a:lnSpc>
                <a:spcPct val="125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贝姬会拉小提琴， 不是吗？ </a:t>
            </a:r>
          </a:p>
          <a:p>
            <a:pPr lvl="0">
              <a:lnSpc>
                <a:spcPct val="125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 doesn’t like music, does he? </a:t>
            </a:r>
          </a:p>
          <a:p>
            <a:pPr lvl="0">
              <a:lnSpc>
                <a:spcPct val="125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他不喜欢音乐，是吗？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12445" y="273050"/>
            <a:ext cx="1826895" cy="529590"/>
            <a:chOff x="4353204" y="1914082"/>
            <a:chExt cx="2224876" cy="2689640"/>
          </a:xfrm>
        </p:grpSpPr>
        <p:sp>
          <p:nvSpPr>
            <p:cNvPr id="7" name="MH_Other_5"/>
            <p:cNvSpPr/>
            <p:nvPr>
              <p:custDataLst>
                <p:tags r:id="rId1"/>
              </p:custDataLst>
            </p:nvPr>
          </p:nvSpPr>
          <p:spPr>
            <a:xfrm>
              <a:off x="4410044" y="2121415"/>
              <a:ext cx="2168036" cy="2482307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9" name="MH_SubTitle_3"/>
            <p:cNvSpPr/>
            <p:nvPr>
              <p:custDataLst>
                <p:tags r:id="rId2"/>
              </p:custDataLst>
            </p:nvPr>
          </p:nvSpPr>
          <p:spPr>
            <a:xfrm>
              <a:off x="4353204" y="1914082"/>
              <a:ext cx="2160496" cy="2495514"/>
            </a:xfrm>
            <a:custGeom>
              <a:avLst/>
              <a:gdLst>
                <a:gd name="connsiteX0" fmla="*/ 0 w 1400175"/>
                <a:gd name="connsiteY0" fmla="*/ 0 h 2671762"/>
                <a:gd name="connsiteX1" fmla="*/ 0 w 1400175"/>
                <a:gd name="connsiteY1" fmla="*/ 2400300 h 2671762"/>
                <a:gd name="connsiteX2" fmla="*/ 142875 w 1400175"/>
                <a:gd name="connsiteY2" fmla="*/ 2328862 h 2671762"/>
                <a:gd name="connsiteX3" fmla="*/ 209550 w 1400175"/>
                <a:gd name="connsiteY3" fmla="*/ 2366962 h 2671762"/>
                <a:gd name="connsiteX4" fmla="*/ 271463 w 1400175"/>
                <a:gd name="connsiteY4" fmla="*/ 2509837 h 2671762"/>
                <a:gd name="connsiteX5" fmla="*/ 338138 w 1400175"/>
                <a:gd name="connsiteY5" fmla="*/ 2586037 h 2671762"/>
                <a:gd name="connsiteX6" fmla="*/ 495300 w 1400175"/>
                <a:gd name="connsiteY6" fmla="*/ 2671762 h 2671762"/>
                <a:gd name="connsiteX7" fmla="*/ 547688 w 1400175"/>
                <a:gd name="connsiteY7" fmla="*/ 2571750 h 2671762"/>
                <a:gd name="connsiteX8" fmla="*/ 600075 w 1400175"/>
                <a:gd name="connsiteY8" fmla="*/ 2524125 h 2671762"/>
                <a:gd name="connsiteX9" fmla="*/ 695325 w 1400175"/>
                <a:gd name="connsiteY9" fmla="*/ 2457450 h 2671762"/>
                <a:gd name="connsiteX10" fmla="*/ 752475 w 1400175"/>
                <a:gd name="connsiteY10" fmla="*/ 2400300 h 2671762"/>
                <a:gd name="connsiteX11" fmla="*/ 866775 w 1400175"/>
                <a:gd name="connsiteY11" fmla="*/ 2362200 h 2671762"/>
                <a:gd name="connsiteX12" fmla="*/ 933450 w 1400175"/>
                <a:gd name="connsiteY12" fmla="*/ 2481262 h 2671762"/>
                <a:gd name="connsiteX13" fmla="*/ 1085850 w 1400175"/>
                <a:gd name="connsiteY13" fmla="*/ 2533650 h 2671762"/>
                <a:gd name="connsiteX14" fmla="*/ 1176338 w 1400175"/>
                <a:gd name="connsiteY14" fmla="*/ 2552700 h 2671762"/>
                <a:gd name="connsiteX15" fmla="*/ 1223963 w 1400175"/>
                <a:gd name="connsiteY15" fmla="*/ 2514600 h 2671762"/>
                <a:gd name="connsiteX16" fmla="*/ 1281113 w 1400175"/>
                <a:gd name="connsiteY16" fmla="*/ 2476500 h 2671762"/>
                <a:gd name="connsiteX17" fmla="*/ 1323975 w 1400175"/>
                <a:gd name="connsiteY17" fmla="*/ 2447925 h 2671762"/>
                <a:gd name="connsiteX18" fmla="*/ 1366838 w 1400175"/>
                <a:gd name="connsiteY18" fmla="*/ 2428875 h 2671762"/>
                <a:gd name="connsiteX19" fmla="*/ 1400175 w 1400175"/>
                <a:gd name="connsiteY19" fmla="*/ 2457450 h 2671762"/>
                <a:gd name="connsiteX20" fmla="*/ 1400175 w 1400175"/>
                <a:gd name="connsiteY20" fmla="*/ 9525 h 2671762"/>
                <a:gd name="connsiteX21" fmla="*/ 0 w 1400175"/>
                <a:gd name="connsiteY21" fmla="*/ 0 h 2671762"/>
                <a:gd name="connsiteX0-1" fmla="*/ 0 w 1400175"/>
                <a:gd name="connsiteY0-2" fmla="*/ 0 h 2671762"/>
                <a:gd name="connsiteX1-3" fmla="*/ 0 w 1400175"/>
                <a:gd name="connsiteY1-4" fmla="*/ 2400300 h 2671762"/>
                <a:gd name="connsiteX2-5" fmla="*/ 142875 w 1400175"/>
                <a:gd name="connsiteY2-6" fmla="*/ 2328862 h 2671762"/>
                <a:gd name="connsiteX3-7" fmla="*/ 271463 w 1400175"/>
                <a:gd name="connsiteY3-8" fmla="*/ 2509837 h 2671762"/>
                <a:gd name="connsiteX4-9" fmla="*/ 338138 w 1400175"/>
                <a:gd name="connsiteY4-10" fmla="*/ 2586037 h 2671762"/>
                <a:gd name="connsiteX5-11" fmla="*/ 495300 w 1400175"/>
                <a:gd name="connsiteY5-12" fmla="*/ 2671762 h 2671762"/>
                <a:gd name="connsiteX6-13" fmla="*/ 547688 w 1400175"/>
                <a:gd name="connsiteY6-14" fmla="*/ 2571750 h 2671762"/>
                <a:gd name="connsiteX7-15" fmla="*/ 600075 w 1400175"/>
                <a:gd name="connsiteY7-16" fmla="*/ 2524125 h 2671762"/>
                <a:gd name="connsiteX8-17" fmla="*/ 695325 w 1400175"/>
                <a:gd name="connsiteY8-18" fmla="*/ 2457450 h 2671762"/>
                <a:gd name="connsiteX9-19" fmla="*/ 752475 w 1400175"/>
                <a:gd name="connsiteY9-20" fmla="*/ 2400300 h 2671762"/>
                <a:gd name="connsiteX10-21" fmla="*/ 866775 w 1400175"/>
                <a:gd name="connsiteY10-22" fmla="*/ 2362200 h 2671762"/>
                <a:gd name="connsiteX11-23" fmla="*/ 933450 w 1400175"/>
                <a:gd name="connsiteY11-24" fmla="*/ 2481262 h 2671762"/>
                <a:gd name="connsiteX12-25" fmla="*/ 1085850 w 1400175"/>
                <a:gd name="connsiteY12-26" fmla="*/ 2533650 h 2671762"/>
                <a:gd name="connsiteX13-27" fmla="*/ 1176338 w 1400175"/>
                <a:gd name="connsiteY13-28" fmla="*/ 2552700 h 2671762"/>
                <a:gd name="connsiteX14-29" fmla="*/ 1223963 w 1400175"/>
                <a:gd name="connsiteY14-30" fmla="*/ 2514600 h 2671762"/>
                <a:gd name="connsiteX15-31" fmla="*/ 1281113 w 1400175"/>
                <a:gd name="connsiteY15-32" fmla="*/ 2476500 h 2671762"/>
                <a:gd name="connsiteX16-33" fmla="*/ 1323975 w 1400175"/>
                <a:gd name="connsiteY16-34" fmla="*/ 2447925 h 2671762"/>
                <a:gd name="connsiteX17-35" fmla="*/ 1366838 w 1400175"/>
                <a:gd name="connsiteY17-36" fmla="*/ 2428875 h 2671762"/>
                <a:gd name="connsiteX18-37" fmla="*/ 1400175 w 1400175"/>
                <a:gd name="connsiteY18-38" fmla="*/ 2457450 h 2671762"/>
                <a:gd name="connsiteX19-39" fmla="*/ 1400175 w 1400175"/>
                <a:gd name="connsiteY19-40" fmla="*/ 9525 h 2671762"/>
                <a:gd name="connsiteX20-41" fmla="*/ 0 w 1400175"/>
                <a:gd name="connsiteY20-42" fmla="*/ 0 h 2671762"/>
                <a:gd name="connsiteX0-43" fmla="*/ 0 w 1400175"/>
                <a:gd name="connsiteY0-44" fmla="*/ 0 h 2671762"/>
                <a:gd name="connsiteX1-45" fmla="*/ 0 w 1400175"/>
                <a:gd name="connsiteY1-46" fmla="*/ 2400300 h 2671762"/>
                <a:gd name="connsiteX2-47" fmla="*/ 142875 w 1400175"/>
                <a:gd name="connsiteY2-48" fmla="*/ 2328862 h 2671762"/>
                <a:gd name="connsiteX3-49" fmla="*/ 271463 w 1400175"/>
                <a:gd name="connsiteY3-50" fmla="*/ 2509837 h 2671762"/>
                <a:gd name="connsiteX4-51" fmla="*/ 338138 w 1400175"/>
                <a:gd name="connsiteY4-52" fmla="*/ 2586037 h 2671762"/>
                <a:gd name="connsiteX5-53" fmla="*/ 495300 w 1400175"/>
                <a:gd name="connsiteY5-54" fmla="*/ 2671762 h 2671762"/>
                <a:gd name="connsiteX6-55" fmla="*/ 547688 w 1400175"/>
                <a:gd name="connsiteY6-56" fmla="*/ 2571750 h 2671762"/>
                <a:gd name="connsiteX7-57" fmla="*/ 600075 w 1400175"/>
                <a:gd name="connsiteY7-58" fmla="*/ 2524125 h 2671762"/>
                <a:gd name="connsiteX8-59" fmla="*/ 695325 w 1400175"/>
                <a:gd name="connsiteY8-60" fmla="*/ 2457450 h 2671762"/>
                <a:gd name="connsiteX9-61" fmla="*/ 752475 w 1400175"/>
                <a:gd name="connsiteY9-62" fmla="*/ 2400300 h 2671762"/>
                <a:gd name="connsiteX10-63" fmla="*/ 866775 w 1400175"/>
                <a:gd name="connsiteY10-64" fmla="*/ 2362200 h 2671762"/>
                <a:gd name="connsiteX11-65" fmla="*/ 933450 w 1400175"/>
                <a:gd name="connsiteY11-66" fmla="*/ 2481262 h 2671762"/>
                <a:gd name="connsiteX12-67" fmla="*/ 1085850 w 1400175"/>
                <a:gd name="connsiteY12-68" fmla="*/ 2533650 h 2671762"/>
                <a:gd name="connsiteX13-69" fmla="*/ 1176338 w 1400175"/>
                <a:gd name="connsiteY13-70" fmla="*/ 2552700 h 2671762"/>
                <a:gd name="connsiteX14-71" fmla="*/ 1223963 w 1400175"/>
                <a:gd name="connsiteY14-72" fmla="*/ 2514600 h 2671762"/>
                <a:gd name="connsiteX15-73" fmla="*/ 1281113 w 1400175"/>
                <a:gd name="connsiteY15-74" fmla="*/ 2476500 h 2671762"/>
                <a:gd name="connsiteX16-75" fmla="*/ 1323975 w 1400175"/>
                <a:gd name="connsiteY16-76" fmla="*/ 2447925 h 2671762"/>
                <a:gd name="connsiteX17-77" fmla="*/ 1366838 w 1400175"/>
                <a:gd name="connsiteY17-78" fmla="*/ 2428875 h 2671762"/>
                <a:gd name="connsiteX18-79" fmla="*/ 1400175 w 1400175"/>
                <a:gd name="connsiteY18-80" fmla="*/ 2457450 h 2671762"/>
                <a:gd name="connsiteX19-81" fmla="*/ 1400175 w 1400175"/>
                <a:gd name="connsiteY19-82" fmla="*/ 9525 h 2671762"/>
                <a:gd name="connsiteX20-83" fmla="*/ 0 w 1400175"/>
                <a:gd name="connsiteY20-84" fmla="*/ 0 h 2671762"/>
                <a:gd name="connsiteX0-85" fmla="*/ 0 w 1400175"/>
                <a:gd name="connsiteY0-86" fmla="*/ 0 h 2671762"/>
                <a:gd name="connsiteX1-87" fmla="*/ 0 w 1400175"/>
                <a:gd name="connsiteY1-88" fmla="*/ 2400300 h 2671762"/>
                <a:gd name="connsiteX2-89" fmla="*/ 157163 w 1400175"/>
                <a:gd name="connsiteY2-90" fmla="*/ 2328862 h 2671762"/>
                <a:gd name="connsiteX3-91" fmla="*/ 271463 w 1400175"/>
                <a:gd name="connsiteY3-92" fmla="*/ 2509837 h 2671762"/>
                <a:gd name="connsiteX4-93" fmla="*/ 338138 w 1400175"/>
                <a:gd name="connsiteY4-94" fmla="*/ 2586037 h 2671762"/>
                <a:gd name="connsiteX5-95" fmla="*/ 495300 w 1400175"/>
                <a:gd name="connsiteY5-96" fmla="*/ 2671762 h 2671762"/>
                <a:gd name="connsiteX6-97" fmla="*/ 547688 w 1400175"/>
                <a:gd name="connsiteY6-98" fmla="*/ 2571750 h 2671762"/>
                <a:gd name="connsiteX7-99" fmla="*/ 600075 w 1400175"/>
                <a:gd name="connsiteY7-100" fmla="*/ 2524125 h 2671762"/>
                <a:gd name="connsiteX8-101" fmla="*/ 695325 w 1400175"/>
                <a:gd name="connsiteY8-102" fmla="*/ 2457450 h 2671762"/>
                <a:gd name="connsiteX9-103" fmla="*/ 752475 w 1400175"/>
                <a:gd name="connsiteY9-104" fmla="*/ 2400300 h 2671762"/>
                <a:gd name="connsiteX10-105" fmla="*/ 866775 w 1400175"/>
                <a:gd name="connsiteY10-106" fmla="*/ 2362200 h 2671762"/>
                <a:gd name="connsiteX11-107" fmla="*/ 933450 w 1400175"/>
                <a:gd name="connsiteY11-108" fmla="*/ 2481262 h 2671762"/>
                <a:gd name="connsiteX12-109" fmla="*/ 1085850 w 1400175"/>
                <a:gd name="connsiteY12-110" fmla="*/ 2533650 h 2671762"/>
                <a:gd name="connsiteX13-111" fmla="*/ 1176338 w 1400175"/>
                <a:gd name="connsiteY13-112" fmla="*/ 2552700 h 2671762"/>
                <a:gd name="connsiteX14-113" fmla="*/ 1223963 w 1400175"/>
                <a:gd name="connsiteY14-114" fmla="*/ 2514600 h 2671762"/>
                <a:gd name="connsiteX15-115" fmla="*/ 1281113 w 1400175"/>
                <a:gd name="connsiteY15-116" fmla="*/ 2476500 h 2671762"/>
                <a:gd name="connsiteX16-117" fmla="*/ 1323975 w 1400175"/>
                <a:gd name="connsiteY16-118" fmla="*/ 2447925 h 2671762"/>
                <a:gd name="connsiteX17-119" fmla="*/ 1366838 w 1400175"/>
                <a:gd name="connsiteY17-120" fmla="*/ 2428875 h 2671762"/>
                <a:gd name="connsiteX18-121" fmla="*/ 1400175 w 1400175"/>
                <a:gd name="connsiteY18-122" fmla="*/ 2457450 h 2671762"/>
                <a:gd name="connsiteX19-123" fmla="*/ 1400175 w 1400175"/>
                <a:gd name="connsiteY19-124" fmla="*/ 9525 h 2671762"/>
                <a:gd name="connsiteX20-125" fmla="*/ 0 w 1400175"/>
                <a:gd name="connsiteY20-126" fmla="*/ 0 h 2671762"/>
                <a:gd name="connsiteX0-127" fmla="*/ 0 w 1400175"/>
                <a:gd name="connsiteY0-128" fmla="*/ 0 h 2671762"/>
                <a:gd name="connsiteX1-129" fmla="*/ 0 w 1400175"/>
                <a:gd name="connsiteY1-130" fmla="*/ 2400300 h 2671762"/>
                <a:gd name="connsiteX2-131" fmla="*/ 157163 w 1400175"/>
                <a:gd name="connsiteY2-132" fmla="*/ 2328862 h 2671762"/>
                <a:gd name="connsiteX3-133" fmla="*/ 271463 w 1400175"/>
                <a:gd name="connsiteY3-134" fmla="*/ 2509837 h 2671762"/>
                <a:gd name="connsiteX4-135" fmla="*/ 338138 w 1400175"/>
                <a:gd name="connsiteY4-136" fmla="*/ 2586037 h 2671762"/>
                <a:gd name="connsiteX5-137" fmla="*/ 495300 w 1400175"/>
                <a:gd name="connsiteY5-138" fmla="*/ 2671762 h 2671762"/>
                <a:gd name="connsiteX6-139" fmla="*/ 547688 w 1400175"/>
                <a:gd name="connsiteY6-140" fmla="*/ 2571750 h 2671762"/>
                <a:gd name="connsiteX7-141" fmla="*/ 600075 w 1400175"/>
                <a:gd name="connsiteY7-142" fmla="*/ 2524125 h 2671762"/>
                <a:gd name="connsiteX8-143" fmla="*/ 695325 w 1400175"/>
                <a:gd name="connsiteY8-144" fmla="*/ 2457450 h 2671762"/>
                <a:gd name="connsiteX9-145" fmla="*/ 752475 w 1400175"/>
                <a:gd name="connsiteY9-146" fmla="*/ 2400300 h 2671762"/>
                <a:gd name="connsiteX10-147" fmla="*/ 866775 w 1400175"/>
                <a:gd name="connsiteY10-148" fmla="*/ 2362200 h 2671762"/>
                <a:gd name="connsiteX11-149" fmla="*/ 933450 w 1400175"/>
                <a:gd name="connsiteY11-150" fmla="*/ 2481262 h 2671762"/>
                <a:gd name="connsiteX12-151" fmla="*/ 1085850 w 1400175"/>
                <a:gd name="connsiteY12-152" fmla="*/ 2533650 h 2671762"/>
                <a:gd name="connsiteX13-153" fmla="*/ 1176338 w 1400175"/>
                <a:gd name="connsiteY13-154" fmla="*/ 2552700 h 2671762"/>
                <a:gd name="connsiteX14-155" fmla="*/ 1223963 w 1400175"/>
                <a:gd name="connsiteY14-156" fmla="*/ 2514600 h 2671762"/>
                <a:gd name="connsiteX15-157" fmla="*/ 1281113 w 1400175"/>
                <a:gd name="connsiteY15-158" fmla="*/ 2476500 h 2671762"/>
                <a:gd name="connsiteX16-159" fmla="*/ 1323975 w 1400175"/>
                <a:gd name="connsiteY16-160" fmla="*/ 2447925 h 2671762"/>
                <a:gd name="connsiteX17-161" fmla="*/ 1366838 w 1400175"/>
                <a:gd name="connsiteY17-162" fmla="*/ 2428875 h 2671762"/>
                <a:gd name="connsiteX18-163" fmla="*/ 1400175 w 1400175"/>
                <a:gd name="connsiteY18-164" fmla="*/ 2457450 h 2671762"/>
                <a:gd name="connsiteX19-165" fmla="*/ 1400175 w 1400175"/>
                <a:gd name="connsiteY19-166" fmla="*/ 9525 h 2671762"/>
                <a:gd name="connsiteX20-167" fmla="*/ 0 w 1400175"/>
                <a:gd name="connsiteY20-168" fmla="*/ 0 h 2671762"/>
                <a:gd name="connsiteX0-169" fmla="*/ 0 w 1400175"/>
                <a:gd name="connsiteY0-170" fmla="*/ 0 h 2671762"/>
                <a:gd name="connsiteX1-171" fmla="*/ 0 w 1400175"/>
                <a:gd name="connsiteY1-172" fmla="*/ 2400300 h 2671762"/>
                <a:gd name="connsiteX2-173" fmla="*/ 157163 w 1400175"/>
                <a:gd name="connsiteY2-174" fmla="*/ 2328862 h 2671762"/>
                <a:gd name="connsiteX3-175" fmla="*/ 271463 w 1400175"/>
                <a:gd name="connsiteY3-176" fmla="*/ 2509837 h 2671762"/>
                <a:gd name="connsiteX4-177" fmla="*/ 338138 w 1400175"/>
                <a:gd name="connsiteY4-178" fmla="*/ 2586037 h 2671762"/>
                <a:gd name="connsiteX5-179" fmla="*/ 495300 w 1400175"/>
                <a:gd name="connsiteY5-180" fmla="*/ 2671762 h 2671762"/>
                <a:gd name="connsiteX6-181" fmla="*/ 547688 w 1400175"/>
                <a:gd name="connsiteY6-182" fmla="*/ 2571750 h 2671762"/>
                <a:gd name="connsiteX7-183" fmla="*/ 600075 w 1400175"/>
                <a:gd name="connsiteY7-184" fmla="*/ 2524125 h 2671762"/>
                <a:gd name="connsiteX8-185" fmla="*/ 695325 w 1400175"/>
                <a:gd name="connsiteY8-186" fmla="*/ 2457450 h 2671762"/>
                <a:gd name="connsiteX9-187" fmla="*/ 752475 w 1400175"/>
                <a:gd name="connsiteY9-188" fmla="*/ 2400300 h 2671762"/>
                <a:gd name="connsiteX10-189" fmla="*/ 866775 w 1400175"/>
                <a:gd name="connsiteY10-190" fmla="*/ 2362200 h 2671762"/>
                <a:gd name="connsiteX11-191" fmla="*/ 933450 w 1400175"/>
                <a:gd name="connsiteY11-192" fmla="*/ 2481262 h 2671762"/>
                <a:gd name="connsiteX12-193" fmla="*/ 1085850 w 1400175"/>
                <a:gd name="connsiteY12-194" fmla="*/ 2533650 h 2671762"/>
                <a:gd name="connsiteX13-195" fmla="*/ 1176338 w 1400175"/>
                <a:gd name="connsiteY13-196" fmla="*/ 2552700 h 2671762"/>
                <a:gd name="connsiteX14-197" fmla="*/ 1223963 w 1400175"/>
                <a:gd name="connsiteY14-198" fmla="*/ 2514600 h 2671762"/>
                <a:gd name="connsiteX15-199" fmla="*/ 1281113 w 1400175"/>
                <a:gd name="connsiteY15-200" fmla="*/ 2476500 h 2671762"/>
                <a:gd name="connsiteX16-201" fmla="*/ 1323975 w 1400175"/>
                <a:gd name="connsiteY16-202" fmla="*/ 2447925 h 2671762"/>
                <a:gd name="connsiteX17-203" fmla="*/ 1366838 w 1400175"/>
                <a:gd name="connsiteY17-204" fmla="*/ 2428875 h 2671762"/>
                <a:gd name="connsiteX18-205" fmla="*/ 1400175 w 1400175"/>
                <a:gd name="connsiteY18-206" fmla="*/ 2457450 h 2671762"/>
                <a:gd name="connsiteX19-207" fmla="*/ 1400175 w 1400175"/>
                <a:gd name="connsiteY19-208" fmla="*/ 9525 h 2671762"/>
                <a:gd name="connsiteX20-209" fmla="*/ 0 w 1400175"/>
                <a:gd name="connsiteY20-210" fmla="*/ 0 h 2671762"/>
                <a:gd name="connsiteX0-211" fmla="*/ 0 w 1400175"/>
                <a:gd name="connsiteY0-212" fmla="*/ 0 h 2671762"/>
                <a:gd name="connsiteX1-213" fmla="*/ 0 w 1400175"/>
                <a:gd name="connsiteY1-214" fmla="*/ 2400300 h 2671762"/>
                <a:gd name="connsiteX2-215" fmla="*/ 157163 w 1400175"/>
                <a:gd name="connsiteY2-216" fmla="*/ 2328862 h 2671762"/>
                <a:gd name="connsiteX3-217" fmla="*/ 271463 w 1400175"/>
                <a:gd name="connsiteY3-218" fmla="*/ 2509837 h 2671762"/>
                <a:gd name="connsiteX4-219" fmla="*/ 338138 w 1400175"/>
                <a:gd name="connsiteY4-220" fmla="*/ 2586037 h 2671762"/>
                <a:gd name="connsiteX5-221" fmla="*/ 495300 w 1400175"/>
                <a:gd name="connsiteY5-222" fmla="*/ 2671762 h 2671762"/>
                <a:gd name="connsiteX6-223" fmla="*/ 547688 w 1400175"/>
                <a:gd name="connsiteY6-224" fmla="*/ 2571750 h 2671762"/>
                <a:gd name="connsiteX7-225" fmla="*/ 600075 w 1400175"/>
                <a:gd name="connsiteY7-226" fmla="*/ 2524125 h 2671762"/>
                <a:gd name="connsiteX8-227" fmla="*/ 695325 w 1400175"/>
                <a:gd name="connsiteY8-228" fmla="*/ 2457450 h 2671762"/>
                <a:gd name="connsiteX9-229" fmla="*/ 752475 w 1400175"/>
                <a:gd name="connsiteY9-230" fmla="*/ 2400300 h 2671762"/>
                <a:gd name="connsiteX10-231" fmla="*/ 866775 w 1400175"/>
                <a:gd name="connsiteY10-232" fmla="*/ 2362200 h 2671762"/>
                <a:gd name="connsiteX11-233" fmla="*/ 933450 w 1400175"/>
                <a:gd name="connsiteY11-234" fmla="*/ 2481262 h 2671762"/>
                <a:gd name="connsiteX12-235" fmla="*/ 1085850 w 1400175"/>
                <a:gd name="connsiteY12-236" fmla="*/ 2533650 h 2671762"/>
                <a:gd name="connsiteX13-237" fmla="*/ 1176338 w 1400175"/>
                <a:gd name="connsiteY13-238" fmla="*/ 2552700 h 2671762"/>
                <a:gd name="connsiteX14-239" fmla="*/ 1223963 w 1400175"/>
                <a:gd name="connsiteY14-240" fmla="*/ 2514600 h 2671762"/>
                <a:gd name="connsiteX15-241" fmla="*/ 1281113 w 1400175"/>
                <a:gd name="connsiteY15-242" fmla="*/ 2476500 h 2671762"/>
                <a:gd name="connsiteX16-243" fmla="*/ 1323975 w 1400175"/>
                <a:gd name="connsiteY16-244" fmla="*/ 2447925 h 2671762"/>
                <a:gd name="connsiteX17-245" fmla="*/ 1366838 w 1400175"/>
                <a:gd name="connsiteY17-246" fmla="*/ 2428875 h 2671762"/>
                <a:gd name="connsiteX18-247" fmla="*/ 1400175 w 1400175"/>
                <a:gd name="connsiteY18-248" fmla="*/ 2457450 h 2671762"/>
                <a:gd name="connsiteX19-249" fmla="*/ 1400175 w 1400175"/>
                <a:gd name="connsiteY19-250" fmla="*/ 9525 h 2671762"/>
                <a:gd name="connsiteX20-251" fmla="*/ 0 w 1400175"/>
                <a:gd name="connsiteY20-252" fmla="*/ 0 h 2671762"/>
                <a:gd name="connsiteX0-253" fmla="*/ 0 w 1400175"/>
                <a:gd name="connsiteY0-254" fmla="*/ 0 h 2671762"/>
                <a:gd name="connsiteX1-255" fmla="*/ 0 w 1400175"/>
                <a:gd name="connsiteY1-256" fmla="*/ 2400300 h 2671762"/>
                <a:gd name="connsiteX2-257" fmla="*/ 157163 w 1400175"/>
                <a:gd name="connsiteY2-258" fmla="*/ 2328862 h 2671762"/>
                <a:gd name="connsiteX3-259" fmla="*/ 271463 w 1400175"/>
                <a:gd name="connsiteY3-260" fmla="*/ 2509837 h 2671762"/>
                <a:gd name="connsiteX4-261" fmla="*/ 338138 w 1400175"/>
                <a:gd name="connsiteY4-262" fmla="*/ 2586037 h 2671762"/>
                <a:gd name="connsiteX5-263" fmla="*/ 495300 w 1400175"/>
                <a:gd name="connsiteY5-264" fmla="*/ 2671762 h 2671762"/>
                <a:gd name="connsiteX6-265" fmla="*/ 547688 w 1400175"/>
                <a:gd name="connsiteY6-266" fmla="*/ 2571750 h 2671762"/>
                <a:gd name="connsiteX7-267" fmla="*/ 600075 w 1400175"/>
                <a:gd name="connsiteY7-268" fmla="*/ 2524125 h 2671762"/>
                <a:gd name="connsiteX8-269" fmla="*/ 695325 w 1400175"/>
                <a:gd name="connsiteY8-270" fmla="*/ 2457450 h 2671762"/>
                <a:gd name="connsiteX9-271" fmla="*/ 752475 w 1400175"/>
                <a:gd name="connsiteY9-272" fmla="*/ 2400300 h 2671762"/>
                <a:gd name="connsiteX10-273" fmla="*/ 866775 w 1400175"/>
                <a:gd name="connsiteY10-274" fmla="*/ 2362200 h 2671762"/>
                <a:gd name="connsiteX11-275" fmla="*/ 933450 w 1400175"/>
                <a:gd name="connsiteY11-276" fmla="*/ 2481262 h 2671762"/>
                <a:gd name="connsiteX12-277" fmla="*/ 1085850 w 1400175"/>
                <a:gd name="connsiteY12-278" fmla="*/ 2533650 h 2671762"/>
                <a:gd name="connsiteX13-279" fmla="*/ 1176338 w 1400175"/>
                <a:gd name="connsiteY13-280" fmla="*/ 2552700 h 2671762"/>
                <a:gd name="connsiteX14-281" fmla="*/ 1223963 w 1400175"/>
                <a:gd name="connsiteY14-282" fmla="*/ 2514600 h 2671762"/>
                <a:gd name="connsiteX15-283" fmla="*/ 1281113 w 1400175"/>
                <a:gd name="connsiteY15-284" fmla="*/ 2476500 h 2671762"/>
                <a:gd name="connsiteX16-285" fmla="*/ 1323975 w 1400175"/>
                <a:gd name="connsiteY16-286" fmla="*/ 2447925 h 2671762"/>
                <a:gd name="connsiteX17-287" fmla="*/ 1366838 w 1400175"/>
                <a:gd name="connsiteY17-288" fmla="*/ 2428875 h 2671762"/>
                <a:gd name="connsiteX18-289" fmla="*/ 1400175 w 1400175"/>
                <a:gd name="connsiteY18-290" fmla="*/ 2457450 h 2671762"/>
                <a:gd name="connsiteX19-291" fmla="*/ 1400175 w 1400175"/>
                <a:gd name="connsiteY19-292" fmla="*/ 9525 h 2671762"/>
                <a:gd name="connsiteX20-293" fmla="*/ 0 w 1400175"/>
                <a:gd name="connsiteY20-294" fmla="*/ 0 h 2671762"/>
                <a:gd name="connsiteX0-295" fmla="*/ 0 w 1400175"/>
                <a:gd name="connsiteY0-296" fmla="*/ 0 h 2671762"/>
                <a:gd name="connsiteX1-297" fmla="*/ 0 w 1400175"/>
                <a:gd name="connsiteY1-298" fmla="*/ 2400300 h 2671762"/>
                <a:gd name="connsiteX2-299" fmla="*/ 157163 w 1400175"/>
                <a:gd name="connsiteY2-300" fmla="*/ 2328862 h 2671762"/>
                <a:gd name="connsiteX3-301" fmla="*/ 271463 w 1400175"/>
                <a:gd name="connsiteY3-302" fmla="*/ 2509837 h 2671762"/>
                <a:gd name="connsiteX4-303" fmla="*/ 338138 w 1400175"/>
                <a:gd name="connsiteY4-304" fmla="*/ 2586037 h 2671762"/>
                <a:gd name="connsiteX5-305" fmla="*/ 495300 w 1400175"/>
                <a:gd name="connsiteY5-306" fmla="*/ 2671762 h 2671762"/>
                <a:gd name="connsiteX6-307" fmla="*/ 547688 w 1400175"/>
                <a:gd name="connsiteY6-308" fmla="*/ 2571750 h 2671762"/>
                <a:gd name="connsiteX7-309" fmla="*/ 600075 w 1400175"/>
                <a:gd name="connsiteY7-310" fmla="*/ 2524125 h 2671762"/>
                <a:gd name="connsiteX8-311" fmla="*/ 695325 w 1400175"/>
                <a:gd name="connsiteY8-312" fmla="*/ 2457450 h 2671762"/>
                <a:gd name="connsiteX9-313" fmla="*/ 752475 w 1400175"/>
                <a:gd name="connsiteY9-314" fmla="*/ 2400300 h 2671762"/>
                <a:gd name="connsiteX10-315" fmla="*/ 866775 w 1400175"/>
                <a:gd name="connsiteY10-316" fmla="*/ 2362200 h 2671762"/>
                <a:gd name="connsiteX11-317" fmla="*/ 933450 w 1400175"/>
                <a:gd name="connsiteY11-318" fmla="*/ 2481262 h 2671762"/>
                <a:gd name="connsiteX12-319" fmla="*/ 1085850 w 1400175"/>
                <a:gd name="connsiteY12-320" fmla="*/ 2533650 h 2671762"/>
                <a:gd name="connsiteX13-321" fmla="*/ 1176338 w 1400175"/>
                <a:gd name="connsiteY13-322" fmla="*/ 2552700 h 2671762"/>
                <a:gd name="connsiteX14-323" fmla="*/ 1223963 w 1400175"/>
                <a:gd name="connsiteY14-324" fmla="*/ 2514600 h 2671762"/>
                <a:gd name="connsiteX15-325" fmla="*/ 1281113 w 1400175"/>
                <a:gd name="connsiteY15-326" fmla="*/ 2476500 h 2671762"/>
                <a:gd name="connsiteX16-327" fmla="*/ 1323975 w 1400175"/>
                <a:gd name="connsiteY16-328" fmla="*/ 2447925 h 2671762"/>
                <a:gd name="connsiteX17-329" fmla="*/ 1366838 w 1400175"/>
                <a:gd name="connsiteY17-330" fmla="*/ 2428875 h 2671762"/>
                <a:gd name="connsiteX18-331" fmla="*/ 1400175 w 1400175"/>
                <a:gd name="connsiteY18-332" fmla="*/ 2457450 h 2671762"/>
                <a:gd name="connsiteX19-333" fmla="*/ 1400175 w 1400175"/>
                <a:gd name="connsiteY19-334" fmla="*/ 9525 h 2671762"/>
                <a:gd name="connsiteX20-335" fmla="*/ 0 w 1400175"/>
                <a:gd name="connsiteY20-336" fmla="*/ 0 h 2671762"/>
                <a:gd name="connsiteX0-337" fmla="*/ 0 w 1400175"/>
                <a:gd name="connsiteY0-338" fmla="*/ 0 h 2671762"/>
                <a:gd name="connsiteX1-339" fmla="*/ 0 w 1400175"/>
                <a:gd name="connsiteY1-340" fmla="*/ 2400300 h 2671762"/>
                <a:gd name="connsiteX2-341" fmla="*/ 157163 w 1400175"/>
                <a:gd name="connsiteY2-342" fmla="*/ 2328862 h 2671762"/>
                <a:gd name="connsiteX3-343" fmla="*/ 271463 w 1400175"/>
                <a:gd name="connsiteY3-344" fmla="*/ 2509837 h 2671762"/>
                <a:gd name="connsiteX4-345" fmla="*/ 338138 w 1400175"/>
                <a:gd name="connsiteY4-346" fmla="*/ 2586037 h 2671762"/>
                <a:gd name="connsiteX5-347" fmla="*/ 495300 w 1400175"/>
                <a:gd name="connsiteY5-348" fmla="*/ 2671762 h 2671762"/>
                <a:gd name="connsiteX6-349" fmla="*/ 547688 w 1400175"/>
                <a:gd name="connsiteY6-350" fmla="*/ 2571750 h 2671762"/>
                <a:gd name="connsiteX7-351" fmla="*/ 600075 w 1400175"/>
                <a:gd name="connsiteY7-352" fmla="*/ 2524125 h 2671762"/>
                <a:gd name="connsiteX8-353" fmla="*/ 695325 w 1400175"/>
                <a:gd name="connsiteY8-354" fmla="*/ 2457450 h 2671762"/>
                <a:gd name="connsiteX9-355" fmla="*/ 752475 w 1400175"/>
                <a:gd name="connsiteY9-356" fmla="*/ 2400300 h 2671762"/>
                <a:gd name="connsiteX10-357" fmla="*/ 866775 w 1400175"/>
                <a:gd name="connsiteY10-358" fmla="*/ 2362200 h 2671762"/>
                <a:gd name="connsiteX11-359" fmla="*/ 933450 w 1400175"/>
                <a:gd name="connsiteY11-360" fmla="*/ 2481262 h 2671762"/>
                <a:gd name="connsiteX12-361" fmla="*/ 1085850 w 1400175"/>
                <a:gd name="connsiteY12-362" fmla="*/ 2533650 h 2671762"/>
                <a:gd name="connsiteX13-363" fmla="*/ 1176338 w 1400175"/>
                <a:gd name="connsiteY13-364" fmla="*/ 2552700 h 2671762"/>
                <a:gd name="connsiteX14-365" fmla="*/ 1223963 w 1400175"/>
                <a:gd name="connsiteY14-366" fmla="*/ 2514600 h 2671762"/>
                <a:gd name="connsiteX15-367" fmla="*/ 1281113 w 1400175"/>
                <a:gd name="connsiteY15-368" fmla="*/ 2476500 h 2671762"/>
                <a:gd name="connsiteX16-369" fmla="*/ 1323975 w 1400175"/>
                <a:gd name="connsiteY16-370" fmla="*/ 2447925 h 2671762"/>
                <a:gd name="connsiteX17-371" fmla="*/ 1366838 w 1400175"/>
                <a:gd name="connsiteY17-372" fmla="*/ 2428875 h 2671762"/>
                <a:gd name="connsiteX18-373" fmla="*/ 1385888 w 1400175"/>
                <a:gd name="connsiteY18-374" fmla="*/ 2443163 h 2671762"/>
                <a:gd name="connsiteX19-375" fmla="*/ 1400175 w 1400175"/>
                <a:gd name="connsiteY19-376" fmla="*/ 9525 h 2671762"/>
                <a:gd name="connsiteX20-377" fmla="*/ 0 w 1400175"/>
                <a:gd name="connsiteY20-378" fmla="*/ 0 h 26717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1400175" h="2671762">
                  <a:moveTo>
                    <a:pt x="0" y="0"/>
                  </a:moveTo>
                  <a:lnTo>
                    <a:pt x="0" y="2400300"/>
                  </a:lnTo>
                  <a:lnTo>
                    <a:pt x="157163" y="2328862"/>
                  </a:lnTo>
                  <a:cubicBezTo>
                    <a:pt x="261938" y="2370137"/>
                    <a:pt x="228600" y="2449512"/>
                    <a:pt x="271463" y="2509837"/>
                  </a:cubicBezTo>
                  <a:lnTo>
                    <a:pt x="338138" y="2586037"/>
                  </a:lnTo>
                  <a:lnTo>
                    <a:pt x="495300" y="2671762"/>
                  </a:lnTo>
                  <a:cubicBezTo>
                    <a:pt x="530225" y="2669381"/>
                    <a:pt x="530226" y="2596356"/>
                    <a:pt x="547688" y="2571750"/>
                  </a:cubicBezTo>
                  <a:cubicBezTo>
                    <a:pt x="565150" y="2547144"/>
                    <a:pt x="575469" y="2543175"/>
                    <a:pt x="600075" y="2524125"/>
                  </a:cubicBezTo>
                  <a:lnTo>
                    <a:pt x="695325" y="2457450"/>
                  </a:lnTo>
                  <a:lnTo>
                    <a:pt x="752475" y="2400300"/>
                  </a:lnTo>
                  <a:lnTo>
                    <a:pt x="866775" y="2362200"/>
                  </a:lnTo>
                  <a:cubicBezTo>
                    <a:pt x="896937" y="2375694"/>
                    <a:pt x="896938" y="2452687"/>
                    <a:pt x="933450" y="2481262"/>
                  </a:cubicBezTo>
                  <a:cubicBezTo>
                    <a:pt x="969962" y="2509837"/>
                    <a:pt x="1055687" y="2527300"/>
                    <a:pt x="1085850" y="2533650"/>
                  </a:cubicBezTo>
                  <a:lnTo>
                    <a:pt x="1176338" y="2552700"/>
                  </a:lnTo>
                  <a:cubicBezTo>
                    <a:pt x="1199357" y="2549525"/>
                    <a:pt x="1206501" y="2527300"/>
                    <a:pt x="1223963" y="2514600"/>
                  </a:cubicBezTo>
                  <a:cubicBezTo>
                    <a:pt x="1241426" y="2501900"/>
                    <a:pt x="1264444" y="2487612"/>
                    <a:pt x="1281113" y="2476500"/>
                  </a:cubicBezTo>
                  <a:lnTo>
                    <a:pt x="1323975" y="2447925"/>
                  </a:lnTo>
                  <a:cubicBezTo>
                    <a:pt x="1338262" y="2438400"/>
                    <a:pt x="1354138" y="2427288"/>
                    <a:pt x="1366838" y="2428875"/>
                  </a:cubicBezTo>
                  <a:lnTo>
                    <a:pt x="1385888" y="2443163"/>
                  </a:lnTo>
                  <a:cubicBezTo>
                    <a:pt x="1390650" y="1631950"/>
                    <a:pt x="1395413" y="820738"/>
                    <a:pt x="1400175" y="9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1D4DE"/>
            </a:solidFill>
            <a:ln>
              <a:noFill/>
            </a:ln>
          </p:spPr>
          <p:style>
            <a:lnRef idx="2">
              <a:srgbClr val="FFE469">
                <a:shade val="50000"/>
              </a:srgbClr>
            </a:lnRef>
            <a:fillRef idx="1">
              <a:srgbClr val="FFE469"/>
            </a:fillRef>
            <a:effectRef idx="0">
              <a:srgbClr val="FFE469"/>
            </a:effectRef>
            <a:fontRef idx="minor">
              <a:sysClr val="window" lastClr="FFFFFF"/>
            </a:fontRef>
          </p:style>
          <p:txBody>
            <a:bodyPr lIns="53997" tIns="35098" rIns="53997" bIns="80995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8" name="Rectangle 9"/>
          <p:cNvSpPr/>
          <p:nvPr/>
        </p:nvSpPr>
        <p:spPr>
          <a:xfrm>
            <a:off x="705247" y="121444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164D73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活学活用 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440188" y="1186483"/>
            <a:ext cx="8425547" cy="1816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2018·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黔南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He has few friends in his new school, ________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？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A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hasn’t he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　  　  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does he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C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is he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　　             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D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．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doesn’t he</a:t>
            </a:r>
          </a:p>
        </p:txBody>
      </p:sp>
      <p:sp>
        <p:nvSpPr>
          <p:cNvPr id="13" name="矩形 12"/>
          <p:cNvSpPr/>
          <p:nvPr/>
        </p:nvSpPr>
        <p:spPr>
          <a:xfrm>
            <a:off x="7150539" y="1294610"/>
            <a:ext cx="4074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25" name="矩形: 圆角 24"/>
          <p:cNvSpPr/>
          <p:nvPr/>
        </p:nvSpPr>
        <p:spPr>
          <a:xfrm>
            <a:off x="232126" y="1108096"/>
            <a:ext cx="8591367" cy="631190"/>
          </a:xfrm>
          <a:prstGeom prst="roundRect">
            <a:avLst/>
          </a:prstGeom>
          <a:solidFill>
            <a:srgbClr val="EEC9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believe,      both,    drum,    German,   noisy,    voice</a:t>
            </a:r>
            <a:endParaRPr kumimoji="0" lang="en-US" altLang="zh-CN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778510" y="107949"/>
            <a:ext cx="8029475" cy="9600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35063" y="42171"/>
            <a:ext cx="746245" cy="703385"/>
            <a:chOff x="581" y="3015"/>
            <a:chExt cx="1567" cy="1477"/>
          </a:xfrm>
        </p:grpSpPr>
        <p:sp>
          <p:nvSpPr>
            <p:cNvPr id="20" name="圆角矩形 3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1081404" y="189865"/>
            <a:ext cx="74755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>
                <a:ln>
                  <a:noFill/>
                </a:ln>
                <a:solidFill>
                  <a:srgbClr val="4031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Complete the sentences with the correct form of the words from the box.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0258" y="1569284"/>
            <a:ext cx="8697425" cy="36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57175" indent="-257175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Strauss wasn’t _________. He came from Austria.</a:t>
            </a:r>
          </a:p>
          <a:p>
            <a:pPr marL="257175" indent="-257175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thinks the _______ in rock music are too ________.</a:t>
            </a:r>
          </a:p>
          <a:p>
            <a:pPr marL="0" indent="0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3. Tony can’t _________ that </a:t>
            </a:r>
            <a:r>
              <a:rPr lang="en-US" altLang="zh-CN" sz="2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Daming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 doesn’t like rock music.</a:t>
            </a:r>
          </a:p>
          <a:p>
            <a:pPr marL="0" indent="0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4. Betty likes ______ traditional Western music and pop music.</a:t>
            </a:r>
          </a:p>
          <a:p>
            <a:pPr marL="0" indent="0" defTabSz="685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</a:rPr>
              <a:t>5. Tony thinks the sound of the ________ in Beijing opera is very different.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10925" y="1676323"/>
            <a:ext cx="168307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German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208717" y="2275805"/>
            <a:ext cx="136328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drums</a:t>
            </a:r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7341782" y="2301290"/>
            <a:ext cx="121519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noisy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298430" y="2875287"/>
            <a:ext cx="114646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believe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288457" y="3467667"/>
            <a:ext cx="7777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both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687318" y="4035404"/>
            <a:ext cx="93487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</a:rPr>
              <a:t>voice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755650" y="152400"/>
            <a:ext cx="7306945" cy="6591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/>
          </a:p>
        </p:txBody>
      </p:sp>
      <p:grpSp>
        <p:nvGrpSpPr>
          <p:cNvPr id="3" name="组合 2"/>
          <p:cNvGrpSpPr/>
          <p:nvPr/>
        </p:nvGrpSpPr>
        <p:grpSpPr>
          <a:xfrm>
            <a:off x="335063" y="42171"/>
            <a:ext cx="746245" cy="703385"/>
            <a:chOff x="581" y="3015"/>
            <a:chExt cx="1567" cy="1477"/>
          </a:xfrm>
        </p:grpSpPr>
        <p:sp>
          <p:nvSpPr>
            <p:cNvPr id="4" name="圆角矩形 3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39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81405" y="236220"/>
            <a:ext cx="66575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Complete the sentences about yourself.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9621" y="1557113"/>
            <a:ext cx="8144758" cy="202927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My favorite music is ...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 like it because ...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My parents like ...</a:t>
            </a:r>
          </a:p>
        </p:txBody>
      </p:sp>
      <p:pic>
        <p:nvPicPr>
          <p:cNvPr id="1026" name="Picture 2" descr="https://ss2.bdstatic.com/70cFvnSh_Q1YnxGkpoWK1HF6hhy/it/u=3240626683,2202559493&amp;fm=26&amp;gp=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646738" y="2619950"/>
            <a:ext cx="3336395" cy="228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755650" y="152400"/>
            <a:ext cx="3844925" cy="6591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/>
          </a:p>
        </p:txBody>
      </p:sp>
      <p:grpSp>
        <p:nvGrpSpPr>
          <p:cNvPr id="3" name="组合 2"/>
          <p:cNvGrpSpPr/>
          <p:nvPr/>
        </p:nvGrpSpPr>
        <p:grpSpPr>
          <a:xfrm>
            <a:off x="335063" y="42171"/>
            <a:ext cx="746245" cy="703385"/>
            <a:chOff x="581" y="3015"/>
            <a:chExt cx="1567" cy="1477"/>
          </a:xfrm>
        </p:grpSpPr>
        <p:sp>
          <p:nvSpPr>
            <p:cNvPr id="4" name="圆角矩形 3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39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81405" y="236220"/>
            <a:ext cx="4416425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2600" b="1" dirty="0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Listen and read.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9621" y="1394536"/>
            <a:ext cx="8144758" cy="27617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What a beautiful city!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It’s so beautiful!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 love his music!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Listen to this!</a:t>
            </a:r>
          </a:p>
        </p:txBody>
      </p:sp>
      <p:pic>
        <p:nvPicPr>
          <p:cNvPr id="8" name="Unit 1-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7830" y="375741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44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755650" y="152400"/>
            <a:ext cx="7964144" cy="9633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5063" y="42171"/>
            <a:ext cx="746245" cy="703385"/>
            <a:chOff x="581" y="3015"/>
            <a:chExt cx="1567" cy="1477"/>
          </a:xfrm>
        </p:grpSpPr>
        <p:sp>
          <p:nvSpPr>
            <p:cNvPr id="4" name="圆角矩形 3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81405" y="236220"/>
            <a:ext cx="70822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dirty="0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Work in pairs. Ask and answer questions about the music you like or don’t like.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403152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335063" y="2131506"/>
            <a:ext cx="8843914" cy="152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— What music do you like?</a:t>
            </a:r>
          </a:p>
          <a:p>
            <a:pPr lvl="0">
              <a:lnSpc>
                <a:spcPct val="120000"/>
              </a:lnSpc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— I like pop. It’s lively and good to dance to, but I don’t like rock. It’s too noisy. What about you?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cxnSp>
        <p:nvCxnSpPr>
          <p:cNvPr id="124" name="直接连接符 123"/>
          <p:cNvCxnSpPr/>
          <p:nvPr/>
        </p:nvCxnSpPr>
        <p:spPr>
          <a:xfrm flipH="1" flipV="1">
            <a:off x="2664616" y="-28800"/>
            <a:ext cx="0" cy="449502"/>
          </a:xfrm>
          <a:prstGeom prst="line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 flipH="1" flipV="1">
            <a:off x="541390" y="-28800"/>
            <a:ext cx="0" cy="449502"/>
          </a:xfrm>
          <a:prstGeom prst="line">
            <a:avLst/>
          </a:prstGeom>
          <a:ln w="317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组合 44"/>
          <p:cNvGrpSpPr/>
          <p:nvPr/>
        </p:nvGrpSpPr>
        <p:grpSpPr>
          <a:xfrm>
            <a:off x="147125" y="248328"/>
            <a:ext cx="2946994" cy="892812"/>
            <a:chOff x="13772370" y="9890148"/>
            <a:chExt cx="3260171" cy="1044000"/>
          </a:xfrm>
        </p:grpSpPr>
        <p:sp>
          <p:nvSpPr>
            <p:cNvPr id="100" name="Oval 11"/>
            <p:cNvSpPr>
              <a:spLocks noChangeArrowheads="1"/>
            </p:cNvSpPr>
            <p:nvPr/>
          </p:nvSpPr>
          <p:spPr bwMode="auto">
            <a:xfrm>
              <a:off x="13772370" y="9890148"/>
              <a:ext cx="3260171" cy="1044000"/>
            </a:xfrm>
            <a:prstGeom prst="ellipse">
              <a:avLst/>
            </a:prstGeom>
            <a:solidFill>
              <a:schemeClr val="bg1"/>
            </a:solidFill>
            <a:ln w="38100">
              <a:noFill/>
              <a:prstDash val="sysDash"/>
              <a:round/>
            </a:ln>
            <a:effectLst>
              <a:outerShdw blurRad="50800" dist="38100" dir="7680000" sx="104000" sy="104000" algn="tl" rotWithShape="0">
                <a:schemeClr val="bg2">
                  <a:lumMod val="25000"/>
                  <a:alpha val="40000"/>
                </a:schemeClr>
              </a:outerShdw>
            </a:effectLst>
          </p:spPr>
          <p:txBody>
            <a:bodyPr wrap="none" lIns="68553" tIns="34275" rIns="68553" bIns="34275" anchor="ctr"/>
            <a:lstStyle/>
            <a:p>
              <a:pPr>
                <a:lnSpc>
                  <a:spcPct val="150000"/>
                </a:lnSpc>
                <a:defRPr/>
              </a:pPr>
              <a:endParaRPr lang="zh-CN" altLang="en-US" sz="27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anose="03000509000000000000" pitchFamily="65" charset="-122"/>
                <a:ea typeface="方正艺黑简体" panose="03000509000000000000" pitchFamily="65" charset="-122"/>
              </a:endParaRPr>
            </a:p>
          </p:txBody>
        </p:sp>
        <p:sp>
          <p:nvSpPr>
            <p:cNvPr id="118" name="Oval 11"/>
            <p:cNvSpPr>
              <a:spLocks noChangeArrowheads="1"/>
            </p:cNvSpPr>
            <p:nvPr/>
          </p:nvSpPr>
          <p:spPr bwMode="auto">
            <a:xfrm>
              <a:off x="14024784" y="10018736"/>
              <a:ext cx="2786082" cy="785818"/>
            </a:xfrm>
            <a:prstGeom prst="ellipse">
              <a:avLst/>
            </a:prstGeom>
            <a:solidFill>
              <a:srgbClr val="1EBED4"/>
            </a:solidFill>
            <a:ln w="38100">
              <a:noFill/>
              <a:prstDash val="sysDash"/>
              <a:round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lIns="68553" tIns="34275" rIns="68553" bIns="34275" anchor="ctr"/>
            <a:lstStyle/>
            <a:p>
              <a:pPr>
                <a:lnSpc>
                  <a:spcPct val="150000"/>
                </a:lnSpc>
                <a:defRPr/>
              </a:pPr>
              <a:endParaRPr lang="zh-CN" alt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anose="03000509000000000000" pitchFamily="65" charset="-122"/>
                <a:ea typeface="方正艺黑简体" panose="03000509000000000000" pitchFamily="65" charset="-122"/>
              </a:endParaRPr>
            </a:p>
          </p:txBody>
        </p:sp>
        <p:sp>
          <p:nvSpPr>
            <p:cNvPr id="122" name="Oval 11"/>
            <p:cNvSpPr>
              <a:spLocks noChangeArrowheads="1"/>
            </p:cNvSpPr>
            <p:nvPr/>
          </p:nvSpPr>
          <p:spPr bwMode="auto">
            <a:xfrm>
              <a:off x="13920008" y="9951550"/>
              <a:ext cx="2916000" cy="900000"/>
            </a:xfrm>
            <a:prstGeom prst="ellipse">
              <a:avLst/>
            </a:prstGeom>
            <a:noFill/>
            <a:ln w="12700">
              <a:solidFill>
                <a:schemeClr val="bg2">
                  <a:lumMod val="25000"/>
                </a:schemeClr>
              </a:solidFill>
              <a:prstDash val="sysDash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68553" tIns="34275" rIns="68553" bIns="34275" anchor="ctr"/>
            <a:lstStyle/>
            <a:p>
              <a:pPr>
                <a:lnSpc>
                  <a:spcPct val="150000"/>
                </a:lnSpc>
                <a:defRPr/>
              </a:pPr>
              <a:endParaRPr lang="zh-CN" altLang="en-US" sz="27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艺黑简体" panose="03000509000000000000" pitchFamily="65" charset="-122"/>
                <a:ea typeface="方正艺黑简体" panose="03000509000000000000" pitchFamily="65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12750" y="421005"/>
            <a:ext cx="241617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ea typeface="方正艺黑简体" panose="03000509000000000000" pitchFamily="65" charset="-122"/>
              </a:rPr>
              <a:t>Exercise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3420110" y="381635"/>
            <a:ext cx="5723890" cy="582930"/>
            <a:chOff x="1177" y="555"/>
            <a:chExt cx="10627" cy="1812"/>
          </a:xfrm>
        </p:grpSpPr>
        <p:grpSp>
          <p:nvGrpSpPr>
            <p:cNvPr id="14" name="组合 13"/>
            <p:cNvGrpSpPr/>
            <p:nvPr/>
          </p:nvGrpSpPr>
          <p:grpSpPr>
            <a:xfrm>
              <a:off x="1177" y="555"/>
              <a:ext cx="10454" cy="1812"/>
              <a:chOff x="2003" y="739"/>
              <a:chExt cx="9202" cy="201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046" y="829"/>
                <a:ext cx="9159" cy="19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003" y="739"/>
                <a:ext cx="9159" cy="19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35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691" y="681"/>
              <a:ext cx="10113" cy="14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000000"/>
                </a:buClr>
                <a:buSzTx/>
                <a:defRPr/>
              </a:pPr>
              <a:r>
                <a:rPr lang="zh-C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sym typeface="+mn-ea"/>
                </a:rPr>
                <a:t>根据句意及首字母提示补全单词</a:t>
              </a:r>
            </a:p>
          </p:txBody>
        </p:sp>
      </p:grpSp>
      <p:pic>
        <p:nvPicPr>
          <p:cNvPr id="13" name="Picture 2" descr="F:\文件\png（数学）\feather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227705" y="346710"/>
            <a:ext cx="591820" cy="591820"/>
          </a:xfrm>
          <a:prstGeom prst="rect">
            <a:avLst/>
          </a:prstGeom>
          <a:noFill/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34856" y="1796842"/>
            <a:ext cx="8069065" cy="23980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1.My father and my mother are b________ teachers. But they don't teach in the same school. </a:t>
            </a:r>
          </a:p>
          <a:p>
            <a:pPr defTabSz="685800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2.Many young people like W________  food like KFC very much.</a:t>
            </a:r>
          </a:p>
        </p:txBody>
      </p:sp>
      <p:sp>
        <p:nvSpPr>
          <p:cNvPr id="21" name="TextBox 15"/>
          <p:cNvSpPr txBox="1"/>
          <p:nvPr/>
        </p:nvSpPr>
        <p:spPr>
          <a:xfrm>
            <a:off x="4911683" y="1940866"/>
            <a:ext cx="9217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600" err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oth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4422817" y="3108686"/>
            <a:ext cx="12920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600" err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estern</a:t>
            </a:r>
            <a:endParaRPr lang="zh-CN" altLang="en-US" sz="2600">
              <a:solidFill>
                <a:srgbClr val="C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allAtOnce"/>
      <p:bldP spid="26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606267" y="1330502"/>
            <a:ext cx="8403593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3.Shanghai is a m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________ 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city, and there are many tall buildings and cars. </a:t>
            </a:r>
          </a:p>
          <a:p>
            <a:pPr defTabSz="685800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4.Don't speak in a loud v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________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the reading room. </a:t>
            </a:r>
          </a:p>
          <a:p>
            <a:pPr defTabSz="685800">
              <a:lnSpc>
                <a:spcPct val="150000"/>
              </a:lnSpc>
            </a:pP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5.Basketball is very 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/>
                <a:ea typeface="宋体" panose="02010600030101010101" pitchFamily="2" charset="-122"/>
              </a:rPr>
              <a:t>________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the US.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3574" y="1477030"/>
            <a:ext cx="1196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600" err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odern　</a:t>
            </a:r>
          </a:p>
        </p:txBody>
      </p:sp>
      <p:sp>
        <p:nvSpPr>
          <p:cNvPr id="10" name="矩形 9"/>
          <p:cNvSpPr/>
          <p:nvPr/>
        </p:nvSpPr>
        <p:spPr>
          <a:xfrm>
            <a:off x="4002877" y="2637135"/>
            <a:ext cx="91963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US" sz="2600" err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oice　</a:t>
            </a:r>
            <a:endParaRPr lang="zh-CN" altLang="en-US" sz="2600">
              <a:solidFill>
                <a:prstClr val="black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93548" y="3241035"/>
            <a:ext cx="8691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2600" err="1">
                <a:solidFill>
                  <a:srgbClr val="C00000"/>
                </a:solidFill>
                <a:latin typeface="Times New Roman" panose="02020603050405020304"/>
                <a:ea typeface="宋体" panose="02010600030101010101" pitchFamily="2" charset="-122"/>
              </a:rPr>
              <a:t>oplar</a:t>
            </a:r>
            <a:endParaRPr lang="zh-CN" altLang="en-US" sz="2600">
              <a:solidFill>
                <a:prstClr val="black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pic>
        <p:nvPicPr>
          <p:cNvPr id="1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1950700" y="10236200"/>
            <a:ext cx="330200" cy="2413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allAtOnce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80362" y="0"/>
            <a:ext cx="5863514" cy="1150620"/>
            <a:chOff x="268" y="43"/>
            <a:chExt cx="8003" cy="1560"/>
          </a:xfrm>
        </p:grpSpPr>
        <p:sp>
          <p:nvSpPr>
            <p:cNvPr id="35" name="对角圆角矩形 7"/>
            <p:cNvSpPr/>
            <p:nvPr/>
          </p:nvSpPr>
          <p:spPr bwMode="auto">
            <a:xfrm>
              <a:off x="1062" y="527"/>
              <a:ext cx="7209" cy="86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1EBE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8" tIns="45714" rIns="91428" bIns="45714" numCol="1" rtlCol="0" anchor="t" anchorCtr="0" compatLnSpc="1"/>
            <a:lstStyle/>
            <a:p>
              <a:pPr marL="0" marR="0" lvl="0" indent="0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6" name="图片 35" descr="预览图_千图网_编号338542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8" y="43"/>
              <a:ext cx="1560" cy="15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525" y="527"/>
              <a:ext cx="6746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sym typeface="+mn-ea"/>
                </a:rPr>
                <a:t>What music do you like?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2602523" y="4174668"/>
            <a:ext cx="4338159" cy="6025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en-US" altLang="zh-CN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 like </a:t>
            </a:r>
            <a:r>
              <a:rPr lang="en-US" altLang="zh-CN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pop music</a:t>
            </a:r>
            <a:r>
              <a:rPr lang="en-US" altLang="zh-CN" sz="28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844968" y="1351240"/>
            <a:ext cx="3739184" cy="251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212202" y="1883328"/>
            <a:ext cx="2022231" cy="6372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pop music</a:t>
            </a:r>
          </a:p>
        </p:txBody>
      </p:sp>
      <p:sp>
        <p:nvSpPr>
          <p:cNvPr id="41" name="矩形 40"/>
          <p:cNvSpPr/>
          <p:nvPr/>
        </p:nvSpPr>
        <p:spPr>
          <a:xfrm>
            <a:off x="435732" y="2889701"/>
            <a:ext cx="1575172" cy="44831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charset="-122"/>
                <a:cs typeface="+mn-ea"/>
                <a:sym typeface="+mn-ea"/>
              </a:rPr>
              <a:t>流行音乐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34" name="组合 33"/>
          <p:cNvGrpSpPr/>
          <p:nvPr/>
        </p:nvGrpSpPr>
        <p:grpSpPr>
          <a:xfrm>
            <a:off x="80362" y="0"/>
            <a:ext cx="5863514" cy="1150620"/>
            <a:chOff x="268" y="43"/>
            <a:chExt cx="8003" cy="1560"/>
          </a:xfrm>
        </p:grpSpPr>
        <p:sp>
          <p:nvSpPr>
            <p:cNvPr id="35" name="对角圆角矩形 7"/>
            <p:cNvSpPr/>
            <p:nvPr/>
          </p:nvSpPr>
          <p:spPr bwMode="auto">
            <a:xfrm>
              <a:off x="1062" y="527"/>
              <a:ext cx="7209" cy="86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ysClr val="window" lastClr="FFFFFF"/>
            </a:solidFill>
            <a:ln w="25400" cap="flat" cmpd="sng" algn="ctr">
              <a:solidFill>
                <a:srgbClr val="1EBED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8" tIns="45714" rIns="91428" bIns="45714" numCol="1" rtlCol="0" anchor="t" anchorCtr="0" compatLnSpc="1"/>
            <a:lstStyle/>
            <a:p>
              <a:pPr marL="0" marR="0" lvl="0" indent="0" defTabSz="91376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36" name="图片 35" descr="预览图_千图网_编号33854238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68" y="43"/>
              <a:ext cx="1560" cy="1560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1525" y="527"/>
              <a:ext cx="6746" cy="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sym typeface="+mn-ea"/>
                </a:rPr>
                <a:t>What music do you like?</a:t>
              </a:r>
            </a:p>
          </p:txBody>
        </p:sp>
      </p:grpSp>
      <p:sp>
        <p:nvSpPr>
          <p:cNvPr id="38" name="矩形 37"/>
          <p:cNvSpPr/>
          <p:nvPr/>
        </p:nvSpPr>
        <p:spPr>
          <a:xfrm>
            <a:off x="2602523" y="4174668"/>
            <a:ext cx="4338159" cy="602532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en-US" altLang="zh-CN" sz="28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 like </a:t>
            </a:r>
            <a:r>
              <a:rPr lang="en-US" altLang="zh-CN" sz="2800" b="1" ker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rock music</a:t>
            </a:r>
            <a:r>
              <a:rPr lang="en-US" altLang="zh-CN" sz="2800" b="1" ker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</a:t>
            </a:r>
            <a:endParaRPr kumimoji="0" lang="en-US" altLang="zh-CN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928104" y="1351240"/>
            <a:ext cx="3572912" cy="2511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矩形 39"/>
          <p:cNvSpPr/>
          <p:nvPr/>
        </p:nvSpPr>
        <p:spPr>
          <a:xfrm>
            <a:off x="80363" y="2117683"/>
            <a:ext cx="2154072" cy="6372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lt"/>
              </a:rPr>
              <a:t>rock music</a:t>
            </a:r>
          </a:p>
        </p:txBody>
      </p:sp>
      <p:sp>
        <p:nvSpPr>
          <p:cNvPr id="41" name="矩形 40"/>
          <p:cNvSpPr/>
          <p:nvPr/>
        </p:nvSpPr>
        <p:spPr>
          <a:xfrm>
            <a:off x="369813" y="2889701"/>
            <a:ext cx="1575172" cy="44831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>
              <a:defRPr/>
            </a:pPr>
            <a:r>
              <a:rPr lang="zh-CN" altLang="en-US" sz="2400">
                <a:solidFill>
                  <a:prstClr val="black"/>
                </a:solidFill>
                <a:latin typeface="微软雅黑" panose="020B0503020204020204" charset="-122"/>
                <a:cs typeface="+mn-ea"/>
                <a:sym typeface="+mn-ea"/>
              </a:rPr>
              <a:t>摇滚乐</a:t>
            </a: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777874" y="210185"/>
            <a:ext cx="7513271" cy="6233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7" name="矩形 6"/>
          <p:cNvSpPr/>
          <p:nvPr/>
        </p:nvSpPr>
        <p:spPr>
          <a:xfrm>
            <a:off x="1081405" y="294005"/>
            <a:ext cx="6945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600" b="1" dirty="0">
                <a:solidFill>
                  <a:srgbClr val="403152"/>
                </a:solidFill>
                <a:latin typeface="Times New Roman" panose="02020603050405020304" pitchFamily="18" charset="0"/>
                <a:sym typeface="+mn-ea"/>
              </a:rPr>
              <a:t>Listen and number the words as you hear them.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35063" y="82176"/>
            <a:ext cx="746245" cy="703385"/>
            <a:chOff x="581" y="3015"/>
            <a:chExt cx="1567" cy="1477"/>
          </a:xfrm>
        </p:grpSpPr>
        <p:sp>
          <p:nvSpPr>
            <p:cNvPr id="8" name="圆角矩形 7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3975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9219" name="文本框 9218"/>
          <p:cNvSpPr txBox="1"/>
          <p:nvPr/>
        </p:nvSpPr>
        <p:spPr>
          <a:xfrm>
            <a:off x="533517" y="1924764"/>
            <a:ext cx="7870246" cy="12939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lively        modern        music      noisy        pop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rock        sound        violin       Western</a:t>
            </a:r>
          </a:p>
        </p:txBody>
      </p:sp>
      <p:sp>
        <p:nvSpPr>
          <p:cNvPr id="9221" name="矩形 9220"/>
          <p:cNvSpPr/>
          <p:nvPr/>
        </p:nvSpPr>
        <p:spPr>
          <a:xfrm>
            <a:off x="2700338" y="1125538"/>
            <a:ext cx="2762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 lnSpcReduction="20000"/>
          </a:bodyPr>
          <a:lstStyle/>
          <a:p>
            <a:pPr algn="ctr" eaLnBrk="0" hangingPunct="0"/>
            <a:r>
              <a:rPr lang="zh-CN" altLang="en-US" sz="2800" b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222" name="矩形 9221"/>
          <p:cNvSpPr/>
          <p:nvPr/>
        </p:nvSpPr>
        <p:spPr>
          <a:xfrm>
            <a:off x="6443663" y="1125538"/>
            <a:ext cx="4334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eaLnBrk="0" hangingPunct="0"/>
            <a:r>
              <a:rPr lang="zh-CN" altLang="en-US" sz="2800" b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24" name="矩形 9223"/>
          <p:cNvSpPr/>
          <p:nvPr/>
        </p:nvSpPr>
        <p:spPr>
          <a:xfrm>
            <a:off x="6253847" y="1666880"/>
            <a:ext cx="4318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eaLnBrk="0" hangingPunct="0"/>
            <a:r>
              <a:rPr lang="zh-CN" altLang="en-US" sz="2800" b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226" name="矩形 9225"/>
          <p:cNvSpPr/>
          <p:nvPr/>
        </p:nvSpPr>
        <p:spPr>
          <a:xfrm>
            <a:off x="6325285" y="2459042"/>
            <a:ext cx="3604" cy="59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eaLnBrk="0" hangingPunct="0"/>
            <a:r>
              <a:rPr lang="zh-CN" altLang="en-US" sz="2800" b="1">
                <a:ln w="12700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Times New Roman" panose="02020603050405020304" pitchFamily="18" charset="0"/>
                <a:ea typeface="叶根友毛笔行书2.0版" panose="02010601030101010101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" name="矩形: 圆角 1"/>
          <p:cNvSpPr/>
          <p:nvPr/>
        </p:nvSpPr>
        <p:spPr>
          <a:xfrm>
            <a:off x="1525991" y="2086613"/>
            <a:ext cx="432711" cy="377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: 圆角 25"/>
          <p:cNvSpPr/>
          <p:nvPr/>
        </p:nvSpPr>
        <p:spPr>
          <a:xfrm>
            <a:off x="1525990" y="2720193"/>
            <a:ext cx="432711" cy="377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7718516" y="2068989"/>
            <a:ext cx="432711" cy="377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3477648" y="2081725"/>
            <a:ext cx="432711" cy="377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: 圆角 28"/>
          <p:cNvSpPr/>
          <p:nvPr/>
        </p:nvSpPr>
        <p:spPr>
          <a:xfrm>
            <a:off x="5017287" y="2081725"/>
            <a:ext cx="432711" cy="377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: 圆角 29"/>
          <p:cNvSpPr/>
          <p:nvPr/>
        </p:nvSpPr>
        <p:spPr>
          <a:xfrm>
            <a:off x="6421779" y="2081725"/>
            <a:ext cx="432711" cy="377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: 圆角 30"/>
          <p:cNvSpPr/>
          <p:nvPr/>
        </p:nvSpPr>
        <p:spPr>
          <a:xfrm>
            <a:off x="3109527" y="2720192"/>
            <a:ext cx="432711" cy="377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: 圆角 31"/>
          <p:cNvSpPr/>
          <p:nvPr/>
        </p:nvSpPr>
        <p:spPr>
          <a:xfrm>
            <a:off x="4624754" y="2711020"/>
            <a:ext cx="432711" cy="377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6490074" y="2711019"/>
            <a:ext cx="432711" cy="3773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Unit 1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03782" y="928981"/>
            <a:ext cx="487363" cy="487363"/>
          </a:xfrm>
          <a:prstGeom prst="rect">
            <a:avLst/>
          </a:prstGeom>
        </p:spPr>
      </p:pic>
      <p:sp>
        <p:nvSpPr>
          <p:cNvPr id="23559" name="矩形 23558"/>
          <p:cNvSpPr/>
          <p:nvPr/>
        </p:nvSpPr>
        <p:spPr>
          <a:xfrm>
            <a:off x="5051541" y="1972765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34" name="矩形 33"/>
          <p:cNvSpPr/>
          <p:nvPr/>
        </p:nvSpPr>
        <p:spPr>
          <a:xfrm>
            <a:off x="6490288" y="2616003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35" name="矩形 34"/>
          <p:cNvSpPr/>
          <p:nvPr/>
        </p:nvSpPr>
        <p:spPr>
          <a:xfrm>
            <a:off x="3141628" y="2616003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36" name="矩形 35"/>
          <p:cNvSpPr/>
          <p:nvPr/>
        </p:nvSpPr>
        <p:spPr>
          <a:xfrm>
            <a:off x="4650937" y="2616003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37" name="矩形 36"/>
          <p:cNvSpPr/>
          <p:nvPr/>
        </p:nvSpPr>
        <p:spPr>
          <a:xfrm>
            <a:off x="3553080" y="1972765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38" name="矩形 37"/>
          <p:cNvSpPr/>
          <p:nvPr/>
        </p:nvSpPr>
        <p:spPr>
          <a:xfrm>
            <a:off x="1518434" y="2616003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39" name="矩形 38"/>
          <p:cNvSpPr/>
          <p:nvPr/>
        </p:nvSpPr>
        <p:spPr>
          <a:xfrm>
            <a:off x="1538667" y="1993433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</a:p>
        </p:txBody>
      </p:sp>
      <p:sp>
        <p:nvSpPr>
          <p:cNvPr id="40" name="矩形 39"/>
          <p:cNvSpPr/>
          <p:nvPr/>
        </p:nvSpPr>
        <p:spPr>
          <a:xfrm>
            <a:off x="7787025" y="2008773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r>
          </a:p>
        </p:txBody>
      </p:sp>
      <p:sp>
        <p:nvSpPr>
          <p:cNvPr id="41" name="矩形 40"/>
          <p:cNvSpPr/>
          <p:nvPr/>
        </p:nvSpPr>
        <p:spPr>
          <a:xfrm>
            <a:off x="6460182" y="1993433"/>
            <a:ext cx="364202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r>
          </a:p>
        </p:txBody>
      </p:sp>
      <p:sp>
        <p:nvSpPr>
          <p:cNvPr id="42" name="矩形 41"/>
          <p:cNvSpPr/>
          <p:nvPr/>
        </p:nvSpPr>
        <p:spPr>
          <a:xfrm>
            <a:off x="671783" y="2060087"/>
            <a:ext cx="832629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2733" y="885798"/>
            <a:ext cx="2329930" cy="990965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adj.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活泼的，轻快的</a:t>
            </a:r>
            <a:endParaRPr lang="zh-CN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225656" y="2060087"/>
            <a:ext cx="1074888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543095" y="1391340"/>
            <a:ext cx="1704590" cy="45085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adj. 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现代的</a:t>
            </a:r>
            <a:endParaRPr lang="zh-CN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5538592" y="2035781"/>
            <a:ext cx="771283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01924" y="1341383"/>
            <a:ext cx="1704590" cy="45085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adj. 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吵闹的</a:t>
            </a:r>
            <a:endParaRPr lang="zh-CN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062335" y="2711019"/>
            <a:ext cx="1038440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714562" y="3292599"/>
            <a:ext cx="1266002" cy="45085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声音</a:t>
            </a:r>
            <a:endParaRPr lang="zh-CN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677534" y="2720192"/>
            <a:ext cx="878925" cy="363220"/>
          </a:xfrm>
          <a:prstGeom prst="rect">
            <a:avLst/>
          </a:prstGeom>
          <a:solidFill>
            <a:srgbClr val="F2A346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374137" y="3310482"/>
            <a:ext cx="1641002" cy="450850"/>
          </a:xfrm>
          <a:prstGeom prst="rect">
            <a:avLst/>
          </a:prstGeom>
          <a:solidFill>
            <a:schemeClr val="bg1"/>
          </a:solidFill>
          <a:ln w="28575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24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小提琴</a:t>
            </a:r>
            <a:endParaRPr lang="zh-CN" altLang="zh-CN" sz="24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53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55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21665" y="158115"/>
            <a:ext cx="8137536" cy="577850"/>
            <a:chOff x="1177" y="555"/>
            <a:chExt cx="10624" cy="1812"/>
          </a:xfrm>
        </p:grpSpPr>
        <p:grpSp>
          <p:nvGrpSpPr>
            <p:cNvPr id="14" name="组合 13"/>
            <p:cNvGrpSpPr/>
            <p:nvPr/>
          </p:nvGrpSpPr>
          <p:grpSpPr>
            <a:xfrm>
              <a:off x="1177" y="555"/>
              <a:ext cx="9269" cy="1812"/>
              <a:chOff x="2003" y="739"/>
              <a:chExt cx="8159" cy="2014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2046" y="829"/>
                <a:ext cx="8116" cy="192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2003" y="739"/>
                <a:ext cx="8116" cy="192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vertOverflow="overflow" horzOverflow="overflow" vert="horz" wrap="square" lIns="68576" tIns="34288" rIns="68576" bIns="34288" numCol="1" spcCol="0" rtlCol="0" fromWordArt="0" anchor="ctr" anchorCtr="0" forceAA="0" compatLnSpc="1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gency FB" panose="020B0503020202020204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1637" y="650"/>
              <a:ext cx="10164" cy="1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>
                  <a:srgbClr val="000000"/>
                </a:buClr>
                <a:buSzTx/>
                <a:defRPr/>
              </a:pPr>
              <a:r>
                <a:rPr lang="en-US" altLang="zh-CN" sz="2600" b="1">
                  <a:solidFill>
                    <a:prstClr val="white"/>
                  </a:solidFill>
                  <a:latin typeface="Times New Roman" panose="02020603050405020304" pitchFamily="18" charset="0"/>
                  <a:sym typeface="+mn-ea"/>
                </a:rPr>
                <a:t>Match the music with the people</a:t>
              </a:r>
              <a:r>
                <a:rPr kumimoji="0" lang="en-US" altLang="zh-CN" sz="2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+mn-cs"/>
                  <a:sym typeface="+mn-ea"/>
                </a:rPr>
                <a:t>.</a:t>
              </a:r>
            </a:p>
          </p:txBody>
        </p:sp>
      </p:grpSp>
      <p:pic>
        <p:nvPicPr>
          <p:cNvPr id="20" name="Picture 2" descr="F:\文件\png（数学）\feather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7047" y="183937"/>
            <a:ext cx="591820" cy="591820"/>
          </a:xfrm>
          <a:prstGeom prst="rect">
            <a:avLst/>
          </a:prstGeom>
          <a:noFill/>
        </p:spPr>
      </p:pic>
      <p:sp>
        <p:nvSpPr>
          <p:cNvPr id="2" name="矩形: 圆角 1"/>
          <p:cNvSpPr/>
          <p:nvPr/>
        </p:nvSpPr>
        <p:spPr>
          <a:xfrm>
            <a:off x="898867" y="1318846"/>
            <a:ext cx="1949841" cy="483577"/>
          </a:xfrm>
          <a:prstGeom prst="roundRect">
            <a:avLst/>
          </a:prstGeom>
          <a:solidFill>
            <a:srgbClr val="F2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Tony</a:t>
            </a:r>
            <a:endParaRPr lang="zh-CN" altLang="en-US" sz="26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898866" y="2402889"/>
            <a:ext cx="1949841" cy="483577"/>
          </a:xfrm>
          <a:prstGeom prst="roundRect">
            <a:avLst/>
          </a:prstGeom>
          <a:solidFill>
            <a:srgbClr val="F2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Tony’s dad</a:t>
            </a:r>
            <a:endParaRPr lang="zh-CN" altLang="en-US" sz="26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898866" y="3442743"/>
            <a:ext cx="1949841" cy="483577"/>
          </a:xfrm>
          <a:prstGeom prst="roundRect">
            <a:avLst/>
          </a:prstGeom>
          <a:solidFill>
            <a:srgbClr val="F2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Tony’s mum</a:t>
            </a:r>
            <a:endParaRPr lang="zh-CN" altLang="en-US" sz="26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4572000" y="1318845"/>
            <a:ext cx="2294792" cy="483577"/>
          </a:xfrm>
          <a:prstGeom prst="roundRect">
            <a:avLst/>
          </a:prstGeom>
          <a:solidFill>
            <a:srgbClr val="F2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rock music</a:t>
            </a:r>
            <a:endParaRPr lang="zh-CN" altLang="en-US" sz="26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4572000" y="2402889"/>
            <a:ext cx="2294792" cy="483577"/>
          </a:xfrm>
          <a:prstGeom prst="roundRect">
            <a:avLst/>
          </a:prstGeom>
          <a:solidFill>
            <a:srgbClr val="F2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pop music</a:t>
            </a:r>
            <a:endParaRPr lang="zh-CN" altLang="en-US" sz="26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4563207" y="3242994"/>
            <a:ext cx="2312377" cy="883073"/>
          </a:xfrm>
          <a:prstGeom prst="roundRect">
            <a:avLst/>
          </a:prstGeom>
          <a:solidFill>
            <a:srgbClr val="F2A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lt"/>
              </a:rPr>
              <a:t>traditional Western music</a:t>
            </a:r>
            <a:endParaRPr lang="zh-CN" altLang="en-US" sz="260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lt"/>
            </a:endParaRPr>
          </a:p>
        </p:txBody>
      </p:sp>
      <p:cxnSp>
        <p:nvCxnSpPr>
          <p:cNvPr id="4" name="直接连接符 3"/>
          <p:cNvCxnSpPr>
            <a:stCxn id="2" idx="3"/>
            <a:endCxn id="22" idx="1"/>
          </p:cNvCxnSpPr>
          <p:nvPr/>
        </p:nvCxnSpPr>
        <p:spPr>
          <a:xfrm>
            <a:off x="2848708" y="1560635"/>
            <a:ext cx="1723292" cy="1084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endCxn id="21" idx="1"/>
          </p:cNvCxnSpPr>
          <p:nvPr/>
        </p:nvCxnSpPr>
        <p:spPr>
          <a:xfrm>
            <a:off x="2839915" y="1560634"/>
            <a:ext cx="17320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2857501" y="2644677"/>
            <a:ext cx="1723292" cy="10840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endCxn id="21" idx="1"/>
          </p:cNvCxnSpPr>
          <p:nvPr/>
        </p:nvCxnSpPr>
        <p:spPr>
          <a:xfrm flipV="1">
            <a:off x="2857501" y="1560634"/>
            <a:ext cx="1714499" cy="21238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3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2" name="AutoShape 5"/>
          <p:cNvSpPr>
            <a:spLocks noChangeArrowheads="1"/>
          </p:cNvSpPr>
          <p:nvPr/>
        </p:nvSpPr>
        <p:spPr bwMode="gray">
          <a:xfrm>
            <a:off x="755650" y="152400"/>
            <a:ext cx="7964144" cy="9633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algn="ctr">
            <a:solidFill>
              <a:srgbClr val="373545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gency FB" panose="020B0503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32014" y="158046"/>
            <a:ext cx="746245" cy="703385"/>
            <a:chOff x="581" y="3015"/>
            <a:chExt cx="1567" cy="1477"/>
          </a:xfrm>
        </p:grpSpPr>
        <p:sp>
          <p:nvSpPr>
            <p:cNvPr id="4" name="圆角矩形 3"/>
            <p:cNvSpPr/>
            <p:nvPr/>
          </p:nvSpPr>
          <p:spPr>
            <a:xfrm>
              <a:off x="583" y="3153"/>
              <a:ext cx="1411" cy="1204"/>
            </a:xfrm>
            <a:prstGeom prst="roundRect">
              <a:avLst/>
            </a:prstGeom>
            <a:solidFill>
              <a:srgbClr val="33CCCC"/>
            </a:solidFill>
            <a:ln w="19050">
              <a:solidFill>
                <a:srgbClr val="373545"/>
              </a:solidFill>
            </a:ln>
            <a:effectLst>
              <a:outerShdw blurRad="673100" dist="38100" dir="2700000" sx="104000" sy="104000" algn="tl" rotWithShape="0">
                <a:schemeClr val="bg2">
                  <a:alpha val="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vertOverflow="overflow" horzOverflow="overflow" vert="horz" wrap="square" lIns="68576" tIns="34288" rIns="68576" bIns="34288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gency FB" panose="020B0503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" name="Text Box 8"/>
            <p:cNvSpPr txBox="1">
              <a:spLocks noChangeArrowheads="1"/>
            </p:cNvSpPr>
            <p:nvPr/>
          </p:nvSpPr>
          <p:spPr bwMode="gray">
            <a:xfrm>
              <a:off x="581" y="3015"/>
              <a:ext cx="1567" cy="1477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975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81405" y="236220"/>
            <a:ext cx="70822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403152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  <a:sym typeface="+mn-ea"/>
              </a:rPr>
              <a:t>Work in pairs. Answer the questions about the conversation in Activity 1.</a:t>
            </a:r>
          </a:p>
        </p:txBody>
      </p:sp>
      <p:sp>
        <p:nvSpPr>
          <p:cNvPr id="11" name="Text Box 7"/>
          <p:cNvSpPr txBox="1"/>
          <p:nvPr/>
        </p:nvSpPr>
        <p:spPr>
          <a:xfrm>
            <a:off x="346246" y="1297474"/>
            <a:ext cx="8595577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Which modern music does Tony like?</a:t>
            </a:r>
          </a:p>
          <a:p>
            <a:pPr lvl="0">
              <a:lnSpc>
                <a:spcPct val="150000"/>
              </a:lnSpc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He likes pop and rock music.</a:t>
            </a:r>
          </a:p>
          <a:p>
            <a:pPr lvl="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What does Tony’s mum think about rock music?</a:t>
            </a:r>
          </a:p>
          <a:p>
            <a:pPr lvl="0">
              <a:lnSpc>
                <a:spcPct val="150000"/>
              </a:lnSpc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    It’s lively.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hidden="1"/>
          <p:cNvPicPr>
            <a:picLocks noChangeAspect="1"/>
          </p:cNvPicPr>
          <p:nvPr/>
        </p:nvPicPr>
        <p:blipFill>
          <a:blip r:embed="rId5" cstate="email"/>
          <a:srcRect t="38033" b="24201"/>
          <a:stretch>
            <a:fillRect/>
          </a:stretch>
        </p:blipFill>
        <p:spPr>
          <a:xfrm>
            <a:off x="1887113" y="-1232"/>
            <a:ext cx="4717073" cy="5145048"/>
          </a:xfrm>
          <a:prstGeom prst="rect">
            <a:avLst/>
          </a:prstGeom>
        </p:spPr>
      </p:pic>
      <p:sp>
        <p:nvSpPr>
          <p:cNvPr id="11" name="Text Box 7"/>
          <p:cNvSpPr txBox="1"/>
          <p:nvPr/>
        </p:nvSpPr>
        <p:spPr>
          <a:xfrm>
            <a:off x="346246" y="743559"/>
            <a:ext cx="8595577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Why doesn’t Tony like traditional Western music?</a:t>
            </a:r>
          </a:p>
          <a:p>
            <a:pPr lvl="0">
              <a:lnSpc>
                <a:spcPct val="15000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It’s too slow.</a:t>
            </a:r>
          </a:p>
          <a:p>
            <a:pPr lvl="0">
              <a:lnSpc>
                <a:spcPct val="150000"/>
              </a:lnSpc>
            </a:pPr>
            <a:r>
              <a:rPr lang="en-US" altLang="zh-CN" sz="2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Which music does Tony’s dad think is too noisy?</a:t>
            </a:r>
          </a:p>
          <a:p>
            <a:pPr lvl="0">
              <a:lnSpc>
                <a:spcPct val="150000"/>
              </a:lnSpc>
            </a:pPr>
            <a:r>
              <a:rPr lang="en-US" altLang="zh-CN" sz="26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He thinks pop music is too noisy.</a:t>
            </a:r>
          </a:p>
        </p:txBody>
      </p:sp>
      <p:sp>
        <p:nvSpPr>
          <p:cNvPr id="15" name="矩形 14"/>
          <p:cNvSpPr/>
          <p:nvPr/>
        </p:nvSpPr>
        <p:spPr>
          <a:xfrm>
            <a:off x="895598" y="4154227"/>
            <a:ext cx="4726269" cy="49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Tx/>
              <a:defRPr/>
            </a:pPr>
            <a:r>
              <a:rPr lang="en-US" altLang="zh-CN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Now listen again and check.</a:t>
            </a:r>
          </a:p>
        </p:txBody>
      </p:sp>
      <p:pic>
        <p:nvPicPr>
          <p:cNvPr id="19" name="Unit 1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78949" y="418426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17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102.4377952755904,&quot;width&quot;:7428.4614173228347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8dfb10-7ff0-4c1e-8f3b-ad1695ee8507}"/>
  <p:tag name="TABLE_ENDDRAG_ORIGIN_RECT" val="706*346"/>
  <p:tag name="TABLE_ENDDRAG_RECT" val="4*51*706*34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5"/>
  <p:tag name="MH_TYPE" val="Oth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3"/>
  <p:tag name="MH_TYPE" val="Sub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5"/>
  <p:tag name="MH_TYPE" val="Other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3"/>
  <p:tag name="MH_TYPE" val="SubTitl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5"/>
  <p:tag name="MH_TYPE" val="Other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3"/>
  <p:tag name="MH_TYPE" val="Sub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5"/>
  <p:tag name="MH_TYPE" val="Other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4213547"/>
  <p:tag name="MH_LIBRARY" val="GRAPHIC"/>
  <p:tag name="MH_ORDER" val="3"/>
  <p:tag name="MH_TYPE" val="Sub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蓝绿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qm2lx4w1">
      <a:majorFont>
        <a:latin typeface="Agency FB"/>
        <a:ea typeface="微软雅黑"/>
        <a:cs typeface="Arial"/>
      </a:majorFont>
      <a:minorFont>
        <a:latin typeface="Agency FB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2A346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tx1">
                <a:lumMod val="65000"/>
                <a:lumOff val="35000"/>
              </a:schemeClr>
            </a:solidFill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1983</Words>
  <Application>Microsoft Office PowerPoint</Application>
  <PresentationFormat>全屏显示(16:9)</PresentationFormat>
  <Paragraphs>297</Paragraphs>
  <Slides>39</Slides>
  <Notes>39</Notes>
  <HiddenSlides>0</HiddenSlides>
  <MMClips>4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39</vt:i4>
      </vt:variant>
    </vt:vector>
  </HeadingPairs>
  <TitlesOfParts>
    <vt:vector size="55" baseType="lpstr">
      <vt:lpstr>等线</vt:lpstr>
      <vt:lpstr>方正粗黑宋简体</vt:lpstr>
      <vt:lpstr>方正艺黑简体</vt:lpstr>
      <vt:lpstr>黑体</vt:lpstr>
      <vt:lpstr>宋体</vt:lpstr>
      <vt:lpstr>微软雅黑</vt:lpstr>
      <vt:lpstr>叶根友毛笔行书2.0版</vt:lpstr>
      <vt:lpstr>Agency FB</vt:lpstr>
      <vt:lpstr>Arial</vt:lpstr>
      <vt:lpstr>Calibri</vt:lpstr>
      <vt:lpstr>Comic Sans MS</vt:lpstr>
      <vt:lpstr>Times New Roman</vt:lpstr>
      <vt:lpstr>Wingdings</vt:lpstr>
      <vt:lpstr>WWW.2PPT.COM
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2021-04-02T15:35:00Z</cp:lastPrinted>
  <dcterms:created xsi:type="dcterms:W3CDTF">2021-04-02T15:35:00Z</dcterms:created>
  <dcterms:modified xsi:type="dcterms:W3CDTF">2023-01-16T21:39:27Z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03283C0E1DF1450DB7A0B2A3916249C4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